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5F389DA-CE2B-4722-A3D3-C17F96EBB5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35BDB2-E2EC-42CC-A3B0-2886DD01B9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205D9C0-C452-4AC9-9031-7845E20E04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0E55FF4-47D1-4139-B29A-8A3D79CA51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B8B23E9-FD6C-4179-97F8-B2DE3925BCF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9EF2533-BEB7-4E5C-A8FC-D8A3066C43C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213D9C9-27ED-4D10-AFCC-417828B847D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CEF8F8-66A2-4ED4-BD39-4E597670DA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F945AC-CD95-41E1-8CCF-DD0CB7CEB9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7AEBE6-C2F9-459D-8F78-D59416D03C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D60E28-67BF-452D-A809-DCC5DC4B77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png" /><Relationship Id="rId3" Type="http://schemas.openxmlformats.org/officeDocument/2006/relationships/image" Target="../media/image11.pn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7160124023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血小板危象护理查房</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血小板危象概述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护理评估与观察</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护理措施</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并发症预防与处理</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患者及家属健康教育</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护理查房总结与改进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血小板危象概述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106" b="17106"/>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11989" b="11989"/>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分类</a:t>
            </a:r>
            <a:endParaRPr lang="en-US" sz="1100"/>
          </a:p>
        </p:txBody>
      </p:sp>
      <p:sp>
        <p:nvSpPr>
          <p:cNvPr id="9" name="AutoShape 9"/>
          <p:cNvSpPr/>
          <p:nvPr/>
        </p:nvSpPr>
        <p:spPr>
          <a:xfrm>
            <a:off x="1199338" y="4309545"/>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根据病因，血小板危象可分为免疫性血小板减少症、血栓性血小板减少性紫癜、药物性血小板减少症等。</a:t>
            </a:r>
            <a:endParaRPr lang="en-US" sz="1100"/>
          </a:p>
        </p:txBody>
      </p:sp>
      <p:sp>
        <p:nvSpPr>
          <p:cNvPr id="10" name="AutoShape 10"/>
          <p:cNvSpPr/>
          <p:nvPr/>
        </p:nvSpPr>
        <p:spPr>
          <a:xfrm>
            <a:off x="6258305" y="1738966"/>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定义</a:t>
            </a:r>
            <a:endParaRPr lang="en-US" sz="1100"/>
          </a:p>
        </p:txBody>
      </p:sp>
      <p:sp>
        <p:nvSpPr>
          <p:cNvPr id="11" name="AutoShape 11"/>
          <p:cNvSpPr/>
          <p:nvPr/>
        </p:nvSpPr>
        <p:spPr>
          <a:xfrm>
            <a:off x="6258305" y="2146237"/>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血小板危象是指由于血小板数量减少或功能异常导致的出血风险增加，可能引发严重出血甚至危及生命的并发症。</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5835" b="25835"/>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23274" b="23274"/>
          <a:stretch>
            <a:fillRect/>
          </a:stretch>
        </p:blipFill>
        <p:spPr>
          <a:xfrm>
            <a:off x="6233164" y="3914561"/>
            <a:ext cx="5058969" cy="2163308"/>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出血</a:t>
            </a:r>
            <a:endParaRPr lang="en-US" sz="1100"/>
          </a:p>
        </p:txBody>
      </p:sp>
      <p:sp>
        <p:nvSpPr>
          <p:cNvPr id="7" name="AutoShape 7"/>
          <p:cNvSpPr/>
          <p:nvPr/>
        </p:nvSpPr>
        <p:spPr>
          <a:xfrm>
            <a:off x="1306341" y="1734252"/>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皮肤黏膜出血、鼻出血、牙龈出血、消化道出血、颅内出血等。</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贫血</a:t>
            </a:r>
            <a:endParaRPr lang="en-US" sz="1100"/>
          </a:p>
        </p:txBody>
      </p:sp>
      <p:sp>
        <p:nvSpPr>
          <p:cNvPr id="11" name="AutoShape 11"/>
          <p:cNvSpPr/>
          <p:nvPr/>
        </p:nvSpPr>
        <p:spPr>
          <a:xfrm>
            <a:off x="1306341" y="3486814"/>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由于大量失血导致的贫血症状，如乏力、头晕、心悸等。</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器官功能障碍</a:t>
            </a:r>
            <a:endParaRPr lang="en-US" sz="1100"/>
          </a:p>
        </p:txBody>
      </p:sp>
      <p:sp>
        <p:nvSpPr>
          <p:cNvPr id="15" name="AutoShape 15"/>
          <p:cNvSpPr/>
          <p:nvPr/>
        </p:nvSpPr>
        <p:spPr>
          <a:xfrm>
            <a:off x="1306341" y="5222301"/>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由于出血导致的器官功能障碍，如肾衰竭、呼吸衰竭等。</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929" b="17929"/>
          <a:stretch>
            <a:fillRect/>
          </a:stretch>
        </p:blipFill>
        <p:spPr>
          <a:xfrm>
            <a:off x="6230112" y="1739062"/>
            <a:ext cx="5058969" cy="2163307"/>
          </a:xfrm>
          <a:prstGeom prst="rect">
            <a:avLst/>
          </a:prstGeom>
          <a:ln w="19050">
            <a:solidFill>
              <a:schemeClr val="dk1"/>
            </a:solidFill>
          </a:ln>
        </p:spPr>
      </p:pic>
      <p:pic>
        <p:nvPicPr>
          <p:cNvPr id="3" name="Picture 3"/>
          <p:cNvPicPr>
            <a:picLocks noChangeAspect="1"/>
          </p:cNvPicPr>
          <p:nvPr/>
        </p:nvPicPr>
        <p:blipFill>
          <a:blip r:embed="rId3"/>
          <a:srcRect t="28619" b="28619"/>
          <a:stretch>
            <a:fillRect/>
          </a:stretch>
        </p:blipFill>
        <p:spPr>
          <a:xfrm>
            <a:off x="6233164" y="3914561"/>
            <a:ext cx="5058969" cy="2163308"/>
          </a:xfrm>
          <a:prstGeom prst="rect">
            <a:avLst/>
          </a:prstGeom>
          <a:ln w="19050">
            <a:solidFill>
              <a:schemeClr val="dk1"/>
            </a:solidFill>
          </a:ln>
        </p:spPr>
      </p:pic>
      <p:sp>
        <p:nvSpPr>
          <p:cNvPr id="4" name="AutoShape 4"/>
          <p:cNvSpPr/>
          <p:nvPr/>
        </p:nvSpPr>
        <p:spPr>
          <a:xfrm>
            <a:off x="763829" y="185248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89066" y="1938594"/>
            <a:ext cx="391119"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467193"/>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血小板计数显著减少：低于正常值（100×10^9/L）以下。</a:t>
            </a:r>
            <a:endParaRPr lang="en-US" sz="1100"/>
          </a:p>
        </p:txBody>
      </p:sp>
      <p:sp>
        <p:nvSpPr>
          <p:cNvPr id="7" name="AutoShape 7"/>
          <p:cNvSpPr/>
          <p:nvPr/>
        </p:nvSpPr>
        <p:spPr>
          <a:xfrm>
            <a:off x="763829" y="3650029"/>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74314" y="3736142"/>
            <a:ext cx="416357"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02</a:t>
            </a:r>
          </a:p>
        </p:txBody>
      </p:sp>
      <p:sp>
        <p:nvSpPr>
          <p:cNvPr id="9" name="AutoShape 9"/>
          <p:cNvSpPr/>
          <p:nvPr/>
        </p:nvSpPr>
        <p:spPr>
          <a:xfrm>
            <a:off x="1306341" y="3264741"/>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临床表现：出现上述出血症状、贫血症状或器官功能障碍。</a:t>
            </a:r>
            <a:endParaRPr lang="en-US" sz="1100"/>
          </a:p>
        </p:txBody>
      </p:sp>
      <p:sp>
        <p:nvSpPr>
          <p:cNvPr id="10" name="AutoShape 10"/>
          <p:cNvSpPr/>
          <p:nvPr/>
        </p:nvSpPr>
        <p:spPr>
          <a:xfrm>
            <a:off x="763829" y="544148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773583" y="5527602"/>
            <a:ext cx="441594"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425">
                <a:solidFill>
                  <a:srgbClr val="FFFFFF">
                    <a:alpha val="100000"/>
                  </a:srgbClr>
                </a:solidFill>
                <a:latin typeface="Microsoft Yahei"/>
                <a:ea typeface="Microsoft Yahei"/>
                <a:cs typeface="Microsoft Yahei"/>
              </a:rPr>
              <a:t>03</a:t>
            </a:r>
          </a:p>
        </p:txBody>
      </p:sp>
      <p:sp>
        <p:nvSpPr>
          <p:cNvPr id="12" name="AutoShape 12"/>
          <p:cNvSpPr/>
          <p:nvPr/>
        </p:nvSpPr>
        <p:spPr>
          <a:xfrm>
            <a:off x="1306341" y="5062289"/>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排除其他原因引起的血小板减少：如骨髓抑制、脾功能亢进等。</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护理评估与观察</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6325453" y="2201509"/>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71268" y="3917777"/>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25453" y="3917777"/>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21227"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1227"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620731"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620731"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51871" y="2201468"/>
            <a:ext cx="3619398"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体温</a:t>
            </a:r>
            <a:endParaRPr lang="en-US" sz="1100"/>
          </a:p>
        </p:txBody>
      </p:sp>
      <p:sp>
        <p:nvSpPr>
          <p:cNvPr id="10" name="AutoShape 10"/>
          <p:cNvSpPr/>
          <p:nvPr/>
        </p:nvSpPr>
        <p:spPr>
          <a:xfrm>
            <a:off x="951871" y="2556134"/>
            <a:ext cx="3619398"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监测体温变化，判断有无感染或发热。</a:t>
            </a:r>
            <a:endParaRPr lang="en-US" sz="1100"/>
          </a:p>
        </p:txBody>
      </p:sp>
      <p:sp>
        <p:nvSpPr>
          <p:cNvPr id="11" name="AutoShape 11"/>
          <p:cNvSpPr/>
          <p:nvPr/>
        </p:nvSpPr>
        <p:spPr>
          <a:xfrm>
            <a:off x="951871" y="3917737"/>
            <a:ext cx="3619398"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呼吸</a:t>
            </a:r>
            <a:endParaRPr lang="en-US" sz="1100"/>
          </a:p>
        </p:txBody>
      </p:sp>
      <p:sp>
        <p:nvSpPr>
          <p:cNvPr id="12" name="AutoShape 12"/>
          <p:cNvSpPr/>
          <p:nvPr/>
        </p:nvSpPr>
        <p:spPr>
          <a:xfrm>
            <a:off x="951871" y="4293372"/>
            <a:ext cx="3619398"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观察呼吸频率、节律，判断有无呼吸困难。</a:t>
            </a:r>
            <a:endParaRPr lang="en-US" sz="1100"/>
          </a:p>
        </p:txBody>
      </p:sp>
      <p:sp>
        <p:nvSpPr>
          <p:cNvPr id="13" name="AutoShape 13"/>
          <p:cNvSpPr/>
          <p:nvPr/>
        </p:nvSpPr>
        <p:spPr>
          <a:xfrm>
            <a:off x="7675726" y="2201468"/>
            <a:ext cx="359504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脉搏</a:t>
            </a:r>
            <a:endParaRPr lang="en-US" sz="1100"/>
          </a:p>
        </p:txBody>
      </p:sp>
      <p:sp>
        <p:nvSpPr>
          <p:cNvPr id="14" name="AutoShape 14"/>
          <p:cNvSpPr/>
          <p:nvPr/>
        </p:nvSpPr>
        <p:spPr>
          <a:xfrm>
            <a:off x="7675726" y="2556134"/>
            <a:ext cx="3595046"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观察脉搏频率、节律，判断有无心律失常。</a:t>
            </a:r>
            <a:endParaRPr lang="en-US" sz="1100"/>
          </a:p>
        </p:txBody>
      </p:sp>
      <p:sp>
        <p:nvSpPr>
          <p:cNvPr id="15" name="AutoShape 15"/>
          <p:cNvSpPr/>
          <p:nvPr/>
        </p:nvSpPr>
        <p:spPr>
          <a:xfrm>
            <a:off x="7620854" y="3917737"/>
            <a:ext cx="359504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血压</a:t>
            </a:r>
            <a:endParaRPr lang="en-US" sz="1100"/>
          </a:p>
        </p:txBody>
      </p:sp>
      <p:sp>
        <p:nvSpPr>
          <p:cNvPr id="16" name="AutoShape 16"/>
          <p:cNvSpPr/>
          <p:nvPr/>
        </p:nvSpPr>
        <p:spPr>
          <a:xfrm>
            <a:off x="7620854" y="4293372"/>
            <a:ext cx="3595046"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监测血压变化，判断有无低血压或高血压。</a:t>
            </a:r>
            <a:endParaRPr lang="en-US" sz="1100"/>
          </a:p>
        </p:txBody>
      </p:sp>
      <p:sp>
        <p:nvSpPr>
          <p:cNvPr id="17" name="Freeform 17"/>
          <p:cNvSpPr/>
          <p:nvPr/>
        </p:nvSpPr>
        <p:spPr>
          <a:xfrm>
            <a:off x="6867022" y="2819156"/>
            <a:ext cx="211409" cy="225430"/>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915761" y="4291457"/>
            <a:ext cx="606417" cy="547958"/>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9466" y="2608738"/>
            <a:ext cx="727375" cy="547787"/>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71268" y="2201509"/>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1" name="Picture 21"/>
          <p:cNvPicPr>
            <a:picLocks noChangeAspect="1"/>
          </p:cNvPicPr>
          <p:nvPr/>
        </p:nvPicPr>
        <p:blipFill>
          <a:blip r:embed="rId2"/>
          <a:stretch>
            <a:fillRect/>
          </a:stretch>
        </p:blipFill>
        <p:spPr>
          <a:xfrm>
            <a:off x="4901854" y="2602017"/>
            <a:ext cx="634228" cy="494386"/>
          </a:xfrm>
          <a:prstGeom prst="rect">
            <a:avLst/>
          </a:prstGeom>
        </p:spPr>
      </p:pic>
      <p:pic>
        <p:nvPicPr>
          <p:cNvPr id="22" name="Picture 22"/>
          <p:cNvPicPr>
            <a:picLocks noChangeAspect="1"/>
          </p:cNvPicPr>
          <p:nvPr/>
        </p:nvPicPr>
        <p:blipFill>
          <a:blip r:embed="rId3"/>
          <a:stretch>
            <a:fillRect/>
          </a:stretch>
        </p:blipFill>
        <p:spPr>
          <a:xfrm>
            <a:off x="6722669" y="4270675"/>
            <a:ext cx="500969" cy="589605"/>
          </a:xfrm>
          <a:prstGeom prst="rect">
            <a:avLst/>
          </a:prstGeom>
        </p:spPr>
      </p:pic>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生命体征监测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Freeform 2"/>
          <p:cNvSpPr/>
          <p:nvPr/>
        </p:nvSpPr>
        <p:spPr>
          <a:xfrm>
            <a:off x="904945" y="3042418"/>
            <a:ext cx="11060341" cy="1849865"/>
          </a:xfrm>
          <a:custGeom>
            <a:rect l="l" t="t" r="r" b="b"/>
            <a:pathLst>
              <a:path w="12992100" h="2952856">
                <a:moveTo>
                  <a:pt x="0" y="2095606"/>
                </a:moveTo>
                <a:cubicBezTo>
                  <a:pt x="206375" y="1160568"/>
                  <a:pt x="412750" y="225531"/>
                  <a:pt x="1009650" y="304906"/>
                </a:cubicBezTo>
                <a:cubicBezTo>
                  <a:pt x="1606550" y="384281"/>
                  <a:pt x="2797175" y="2622656"/>
                  <a:pt x="3581400" y="2571856"/>
                </a:cubicBezTo>
                <a:cubicBezTo>
                  <a:pt x="4365625" y="2521056"/>
                  <a:pt x="4972050" y="-18944"/>
                  <a:pt x="5715000" y="106"/>
                </a:cubicBezTo>
                <a:cubicBezTo>
                  <a:pt x="6457950" y="19156"/>
                  <a:pt x="7216775" y="2644881"/>
                  <a:pt x="8039100" y="2686156"/>
                </a:cubicBezTo>
                <a:cubicBezTo>
                  <a:pt x="8861425" y="2727431"/>
                  <a:pt x="9823450" y="203306"/>
                  <a:pt x="10648950" y="247756"/>
                </a:cubicBezTo>
                <a:cubicBezTo>
                  <a:pt x="11474450" y="292206"/>
                  <a:pt x="12233275" y="1622531"/>
                  <a:pt x="12992100" y="2952856"/>
                </a:cubicBezTo>
              </a:path>
            </a:pathLst>
          </a:custGeom>
          <a:ln w="16669">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1094842" y="1611501"/>
            <a:ext cx="631058" cy="6310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94842" y="1712085"/>
            <a:ext cx="631058" cy="401574"/>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01</a:t>
            </a:r>
          </a:p>
        </p:txBody>
      </p:sp>
      <p:sp>
        <p:nvSpPr>
          <p:cNvPr id="5" name="AutoShape 5"/>
          <p:cNvSpPr/>
          <p:nvPr/>
        </p:nvSpPr>
        <p:spPr>
          <a:xfrm>
            <a:off x="3175406" y="4892284"/>
            <a:ext cx="631058" cy="6310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175406" y="5000061"/>
            <a:ext cx="631058" cy="401574"/>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02</a:t>
            </a:r>
          </a:p>
        </p:txBody>
      </p:sp>
      <p:sp>
        <p:nvSpPr>
          <p:cNvPr id="7" name="AutoShape 7"/>
          <p:cNvSpPr/>
          <p:nvPr/>
        </p:nvSpPr>
        <p:spPr>
          <a:xfrm>
            <a:off x="6746759" y="1611501"/>
            <a:ext cx="631058" cy="6310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746759" y="1716352"/>
            <a:ext cx="631058" cy="401574"/>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03</a:t>
            </a:r>
          </a:p>
        </p:txBody>
      </p:sp>
      <p:sp>
        <p:nvSpPr>
          <p:cNvPr id="9" name="AutoShape 9"/>
          <p:cNvSpPr/>
          <p:nvPr/>
        </p:nvSpPr>
        <p:spPr>
          <a:xfrm>
            <a:off x="7851160" y="4930445"/>
            <a:ext cx="631058" cy="6310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7851160" y="5039198"/>
            <a:ext cx="631058" cy="401574"/>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04</a:t>
            </a:r>
          </a:p>
        </p:txBody>
      </p:sp>
      <p:sp>
        <p:nvSpPr>
          <p:cNvPr id="11" name="AutoShape 11"/>
          <p:cNvSpPr/>
          <p:nvPr/>
        </p:nvSpPr>
        <p:spPr>
          <a:xfrm>
            <a:off x="1989800" y="1513965"/>
            <a:ext cx="255507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皮肤黏膜出血</a:t>
            </a:r>
            <a:endParaRPr lang="en-US" sz="1100"/>
          </a:p>
        </p:txBody>
      </p:sp>
      <p:sp>
        <p:nvSpPr>
          <p:cNvPr id="12" name="AutoShape 12"/>
          <p:cNvSpPr/>
          <p:nvPr/>
        </p:nvSpPr>
        <p:spPr>
          <a:xfrm>
            <a:off x="1989801" y="1912430"/>
            <a:ext cx="2323724" cy="1232821"/>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观察皮肤有无出血点、瘀斑，口腔黏膜有无出血。</a:t>
            </a:r>
            <a:endParaRPr lang="en-US" sz="1100"/>
          </a:p>
        </p:txBody>
      </p:sp>
      <p:sp>
        <p:nvSpPr>
          <p:cNvPr id="13" name="AutoShape 13"/>
          <p:cNvSpPr/>
          <p:nvPr/>
        </p:nvSpPr>
        <p:spPr>
          <a:xfrm>
            <a:off x="7572427" y="1513965"/>
            <a:ext cx="257942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消化道出血</a:t>
            </a:r>
            <a:endParaRPr lang="en-US" sz="1100"/>
          </a:p>
        </p:txBody>
      </p:sp>
      <p:sp>
        <p:nvSpPr>
          <p:cNvPr id="14" name="AutoShape 14"/>
          <p:cNvSpPr/>
          <p:nvPr/>
        </p:nvSpPr>
        <p:spPr>
          <a:xfrm>
            <a:off x="7572426" y="1912430"/>
            <a:ext cx="2299372" cy="1232821"/>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观察呕吐物、大便颜色，判断有无消化道出血。</a:t>
            </a:r>
            <a:endParaRPr lang="en-US" sz="1100"/>
          </a:p>
        </p:txBody>
      </p:sp>
      <p:sp>
        <p:nvSpPr>
          <p:cNvPr id="15" name="AutoShape 15"/>
          <p:cNvSpPr/>
          <p:nvPr/>
        </p:nvSpPr>
        <p:spPr>
          <a:xfrm>
            <a:off x="4080279" y="4843387"/>
            <a:ext cx="2530719"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颅内出血</a:t>
            </a:r>
            <a:endParaRPr lang="en-US" sz="1100"/>
          </a:p>
        </p:txBody>
      </p:sp>
      <p:sp>
        <p:nvSpPr>
          <p:cNvPr id="16" name="AutoShape 16"/>
          <p:cNvSpPr/>
          <p:nvPr/>
        </p:nvSpPr>
        <p:spPr>
          <a:xfrm>
            <a:off x="4080279" y="5241851"/>
            <a:ext cx="2299372" cy="1232821"/>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观察神志、瞳孔变化，判断有无颅内出血。</a:t>
            </a:r>
            <a:endParaRPr lang="en-US" sz="1100"/>
          </a:p>
        </p:txBody>
      </p:sp>
      <p:sp>
        <p:nvSpPr>
          <p:cNvPr id="17" name="AutoShape 17"/>
          <p:cNvSpPr/>
          <p:nvPr/>
        </p:nvSpPr>
        <p:spPr>
          <a:xfrm>
            <a:off x="8807187" y="4829578"/>
            <a:ext cx="2542895"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其他部位出血</a:t>
            </a:r>
            <a:endParaRPr lang="en-US" sz="1100"/>
          </a:p>
        </p:txBody>
      </p:sp>
      <p:sp>
        <p:nvSpPr>
          <p:cNvPr id="18" name="AutoShape 18"/>
          <p:cNvSpPr/>
          <p:nvPr/>
        </p:nvSpPr>
        <p:spPr>
          <a:xfrm>
            <a:off x="8807187" y="5228043"/>
            <a:ext cx="2311548" cy="1232821"/>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观察其他部位有无出血表现。</a:t>
            </a:r>
            <a:endParaRPr lang="en-US" sz="1100"/>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出血情况观察</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951247" y="3956467"/>
            <a:ext cx="2521085"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情绪状态</a:t>
            </a:r>
            <a:endParaRPr lang="en-US" sz="1100"/>
          </a:p>
        </p:txBody>
      </p:sp>
      <p:sp>
        <p:nvSpPr>
          <p:cNvPr id="3" name="AutoShape 3"/>
          <p:cNvSpPr/>
          <p:nvPr/>
        </p:nvSpPr>
        <p:spPr>
          <a:xfrm>
            <a:off x="3932164"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91790" y="3956467"/>
            <a:ext cx="2551648"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认知能力</a:t>
            </a:r>
            <a:endParaRPr lang="en-US" sz="1100"/>
          </a:p>
        </p:txBody>
      </p:sp>
      <p:sp>
        <p:nvSpPr>
          <p:cNvPr id="5" name="AutoShape 5"/>
          <p:cNvSpPr/>
          <p:nvPr/>
        </p:nvSpPr>
        <p:spPr>
          <a:xfrm>
            <a:off x="3691790" y="4363738"/>
            <a:ext cx="2348077" cy="1594406"/>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评估患者认知能力，判断是否能够理解病情和治疗方案。</a:t>
            </a:r>
            <a:endParaRPr lang="en-US" sz="1100"/>
          </a:p>
        </p:txBody>
      </p:sp>
      <p:sp>
        <p:nvSpPr>
          <p:cNvPr id="6" name="AutoShape 6"/>
          <p:cNvSpPr/>
          <p:nvPr/>
        </p:nvSpPr>
        <p:spPr>
          <a:xfrm>
            <a:off x="6605747"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377549" y="3956467"/>
            <a:ext cx="2539471"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睡眠质量</a:t>
            </a:r>
            <a:endParaRPr lang="en-US" sz="1100"/>
          </a:p>
        </p:txBody>
      </p:sp>
      <p:sp>
        <p:nvSpPr>
          <p:cNvPr id="8" name="AutoShape 8"/>
          <p:cNvSpPr/>
          <p:nvPr/>
        </p:nvSpPr>
        <p:spPr>
          <a:xfrm>
            <a:off x="6377550" y="4363738"/>
            <a:ext cx="2323724" cy="1594406"/>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评估患者睡眠质量，判断是否能够保证充足的休息。</a:t>
            </a:r>
            <a:endParaRPr lang="en-US" sz="1100"/>
          </a:p>
        </p:txBody>
      </p:sp>
      <p:sp>
        <p:nvSpPr>
          <p:cNvPr id="9" name="AutoShape 9"/>
          <p:cNvSpPr/>
          <p:nvPr/>
        </p:nvSpPr>
        <p:spPr>
          <a:xfrm>
            <a:off x="117335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51249" y="4363738"/>
            <a:ext cx="2311548" cy="1594406"/>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观察患者情绪是否稳定，有无焦虑、抑郁等情绪问题。</a:t>
            </a:r>
            <a:endParaRPr lang="en-US" sz="1100"/>
          </a:p>
        </p:txBody>
      </p:sp>
      <p:sp>
        <p:nvSpPr>
          <p:cNvPr id="11" name="AutoShape 11"/>
          <p:cNvSpPr/>
          <p:nvPr/>
        </p:nvSpPr>
        <p:spPr>
          <a:xfrm>
            <a:off x="9038940" y="3956467"/>
            <a:ext cx="255507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社会支持</a:t>
            </a:r>
            <a:endParaRPr lang="en-US" sz="1100"/>
          </a:p>
        </p:txBody>
      </p:sp>
      <p:sp>
        <p:nvSpPr>
          <p:cNvPr id="12" name="AutoShape 12"/>
          <p:cNvSpPr/>
          <p:nvPr/>
        </p:nvSpPr>
        <p:spPr>
          <a:xfrm>
            <a:off x="9038941" y="4363738"/>
            <a:ext cx="2323724" cy="1594406"/>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了解患者家庭和社会支持情况，判断是否有足够的支持系统。</a:t>
            </a:r>
            <a:endParaRPr lang="en-US" sz="1100"/>
          </a:p>
        </p:txBody>
      </p:sp>
      <p:sp>
        <p:nvSpPr>
          <p:cNvPr id="13" name="AutoShape 13"/>
          <p:cNvSpPr/>
          <p:nvPr/>
        </p:nvSpPr>
        <p:spPr>
          <a:xfrm>
            <a:off x="9267140"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1816793" y="2385294"/>
            <a:ext cx="580457" cy="611204"/>
            <a:chOff x="1816793" y="2385294"/>
            <a:chExt cx="580457" cy="611204"/>
          </a:xfrm>
        </p:grpSpPr>
        <p:sp>
          <p:nvSpPr>
            <p:cNvPr id="15" name="Freeform 15"/>
            <p:cNvSpPr/>
            <p:nvPr/>
          </p:nvSpPr>
          <p:spPr>
            <a:xfrm>
              <a:off x="1816793" y="2385294"/>
              <a:ext cx="580457" cy="611204"/>
            </a:xfrm>
            <a:custGeom>
              <a:rect l="l" t="t" r="r" b="b"/>
              <a:pathLst>
                <a:path w="636" h="746">
                  <a:moveTo>
                    <a:pt x="579" y="0"/>
                  </a:moveTo>
                  <a:cubicBezTo>
                    <a:pt x="57" y="0"/>
                    <a:pt x="57" y="0"/>
                    <a:pt x="57" y="0"/>
                  </a:cubicBezTo>
                  <a:cubicBezTo>
                    <a:pt x="25" y="0"/>
                    <a:pt x="0" y="25"/>
                    <a:pt x="0" y="57"/>
                  </a:cubicBezTo>
                  <a:cubicBezTo>
                    <a:pt x="0" y="689"/>
                    <a:pt x="0" y="689"/>
                    <a:pt x="0" y="689"/>
                  </a:cubicBezTo>
                  <a:cubicBezTo>
                    <a:pt x="0" y="721"/>
                    <a:pt x="25" y="746"/>
                    <a:pt x="57" y="746"/>
                  </a:cubicBezTo>
                  <a:cubicBezTo>
                    <a:pt x="579" y="746"/>
                    <a:pt x="579" y="746"/>
                    <a:pt x="579" y="746"/>
                  </a:cubicBezTo>
                  <a:cubicBezTo>
                    <a:pt x="611" y="746"/>
                    <a:pt x="636" y="721"/>
                    <a:pt x="636" y="689"/>
                  </a:cubicBezTo>
                  <a:cubicBezTo>
                    <a:pt x="636" y="57"/>
                    <a:pt x="636" y="57"/>
                    <a:pt x="636" y="57"/>
                  </a:cubicBezTo>
                  <a:cubicBezTo>
                    <a:pt x="636" y="25"/>
                    <a:pt x="611" y="0"/>
                    <a:pt x="579" y="0"/>
                  </a:cubicBezTo>
                  <a:close/>
                  <a:moveTo>
                    <a:pt x="43" y="689"/>
                  </a:moveTo>
                  <a:cubicBezTo>
                    <a:pt x="43" y="57"/>
                    <a:pt x="43" y="57"/>
                    <a:pt x="43" y="57"/>
                  </a:cubicBezTo>
                  <a:cubicBezTo>
                    <a:pt x="43" y="49"/>
                    <a:pt x="49" y="43"/>
                    <a:pt x="57" y="43"/>
                  </a:cubicBezTo>
                  <a:cubicBezTo>
                    <a:pt x="94" y="43"/>
                    <a:pt x="94" y="43"/>
                    <a:pt x="94" y="43"/>
                  </a:cubicBezTo>
                  <a:cubicBezTo>
                    <a:pt x="94" y="703"/>
                    <a:pt x="94" y="703"/>
                    <a:pt x="94" y="703"/>
                  </a:cubicBezTo>
                  <a:cubicBezTo>
                    <a:pt x="57" y="703"/>
                    <a:pt x="57" y="703"/>
                    <a:pt x="57" y="703"/>
                  </a:cubicBezTo>
                  <a:cubicBezTo>
                    <a:pt x="49" y="703"/>
                    <a:pt x="43" y="697"/>
                    <a:pt x="43" y="689"/>
                  </a:cubicBezTo>
                  <a:close/>
                  <a:moveTo>
                    <a:pt x="593" y="689"/>
                  </a:moveTo>
                  <a:cubicBezTo>
                    <a:pt x="593" y="697"/>
                    <a:pt x="587" y="703"/>
                    <a:pt x="579" y="703"/>
                  </a:cubicBezTo>
                  <a:cubicBezTo>
                    <a:pt x="138" y="703"/>
                    <a:pt x="138" y="703"/>
                    <a:pt x="138" y="703"/>
                  </a:cubicBezTo>
                  <a:cubicBezTo>
                    <a:pt x="138" y="43"/>
                    <a:pt x="138" y="43"/>
                    <a:pt x="138" y="43"/>
                  </a:cubicBezTo>
                  <a:cubicBezTo>
                    <a:pt x="579" y="43"/>
                    <a:pt x="579" y="43"/>
                    <a:pt x="579" y="43"/>
                  </a:cubicBezTo>
                  <a:cubicBezTo>
                    <a:pt x="587" y="43"/>
                    <a:pt x="593" y="49"/>
                    <a:pt x="593" y="57"/>
                  </a:cubicBezTo>
                  <a:lnTo>
                    <a:pt x="593" y="6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967516" y="2592214"/>
              <a:ext cx="137324"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967516" y="2510049"/>
              <a:ext cx="182717"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172048" y="2529578"/>
              <a:ext cx="139505" cy="408335"/>
            </a:xfrm>
            <a:custGeom>
              <a:rect l="l" t="t" r="r" b="b"/>
              <a:pathLst>
                <a:path w="153" h="498">
                  <a:moveTo>
                    <a:pt x="0" y="76"/>
                  </a:moveTo>
                  <a:cubicBezTo>
                    <a:pt x="0" y="441"/>
                    <a:pt x="0" y="441"/>
                    <a:pt x="0" y="441"/>
                  </a:cubicBezTo>
                  <a:cubicBezTo>
                    <a:pt x="0" y="472"/>
                    <a:pt x="26" y="498"/>
                    <a:pt x="57" y="498"/>
                  </a:cubicBezTo>
                  <a:cubicBezTo>
                    <a:pt x="96" y="498"/>
                    <a:pt x="96" y="498"/>
                    <a:pt x="96" y="498"/>
                  </a:cubicBezTo>
                  <a:cubicBezTo>
                    <a:pt x="128" y="498"/>
                    <a:pt x="153" y="472"/>
                    <a:pt x="153" y="441"/>
                  </a:cubicBezTo>
                  <a:cubicBezTo>
                    <a:pt x="153" y="76"/>
                    <a:pt x="153" y="76"/>
                    <a:pt x="153" y="76"/>
                  </a:cubicBezTo>
                  <a:cubicBezTo>
                    <a:pt x="77" y="0"/>
                    <a:pt x="77" y="0"/>
                    <a:pt x="77" y="0"/>
                  </a:cubicBezTo>
                  <a:lnTo>
                    <a:pt x="0" y="76"/>
                  </a:lnTo>
                  <a:close/>
                  <a:moveTo>
                    <a:pt x="109" y="441"/>
                  </a:moveTo>
                  <a:cubicBezTo>
                    <a:pt x="109" y="448"/>
                    <a:pt x="104" y="454"/>
                    <a:pt x="96" y="454"/>
                  </a:cubicBezTo>
                  <a:cubicBezTo>
                    <a:pt x="57" y="454"/>
                    <a:pt x="57" y="454"/>
                    <a:pt x="57" y="454"/>
                  </a:cubicBezTo>
                  <a:cubicBezTo>
                    <a:pt x="50" y="454"/>
                    <a:pt x="44" y="448"/>
                    <a:pt x="44" y="441"/>
                  </a:cubicBezTo>
                  <a:cubicBezTo>
                    <a:pt x="44" y="94"/>
                    <a:pt x="44" y="94"/>
                    <a:pt x="44" y="94"/>
                  </a:cubicBezTo>
                  <a:cubicBezTo>
                    <a:pt x="77" y="62"/>
                    <a:pt x="77" y="62"/>
                    <a:pt x="77" y="62"/>
                  </a:cubicBezTo>
                  <a:cubicBezTo>
                    <a:pt x="109" y="94"/>
                    <a:pt x="109" y="94"/>
                    <a:pt x="109" y="94"/>
                  </a:cubicBezTo>
                  <a:lnTo>
                    <a:pt x="109" y="4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 name="Group 19"/>
          <p:cNvGrpSpPr/>
          <p:nvPr/>
        </p:nvGrpSpPr>
        <p:grpSpPr>
          <a:xfrm>
            <a:off x="4467776" y="2395266"/>
            <a:ext cx="796103" cy="591260"/>
            <a:chOff x="4467776" y="2395266"/>
            <a:chExt cx="796103" cy="591260"/>
          </a:xfrm>
        </p:grpSpPr>
        <p:sp>
          <p:nvSpPr>
            <p:cNvPr id="20" name="Freeform 20"/>
            <p:cNvSpPr/>
            <p:nvPr/>
          </p:nvSpPr>
          <p:spPr>
            <a:xfrm>
              <a:off x="4749694" y="2658487"/>
              <a:ext cx="231331" cy="243277"/>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467776" y="2395266"/>
              <a:ext cx="796103" cy="591260"/>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Freeform 22"/>
          <p:cNvSpPr/>
          <p:nvPr/>
        </p:nvSpPr>
        <p:spPr>
          <a:xfrm>
            <a:off x="7193681" y="2398079"/>
            <a:ext cx="691461" cy="585635"/>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0" y="0"/>
            <a:ext cx="0" cy="0"/>
          </a:xfrm>
        </p:grpSpPr>
        <p:sp>
          <p:nvSpPr>
            <p:cNvPr id="24" name="Freeform 24"/>
            <p:cNvSpPr/>
            <p:nvPr/>
          </p:nvSpPr>
          <p:spPr>
            <a:xfrm flipH="1">
              <a:off x="0" y="0"/>
              <a:ext cx="0" cy="0"/>
            </a:xfrm>
            <a:custGeom>
              <a:rect l="l" t="t" r="r" b="b"/>
              <a:pathLst>
                <a:path w="513" h="214">
                  <a:moveTo>
                    <a:pt x="348" y="0"/>
                  </a:moveTo>
                  <a:lnTo>
                    <a:pt x="210" y="139"/>
                  </a:lnTo>
                  <a:lnTo>
                    <a:pt x="119" y="48"/>
                  </a:lnTo>
                  <a:lnTo>
                    <a:pt x="0" y="166"/>
                  </a:lnTo>
                  <a:lnTo>
                    <a:pt x="38" y="202"/>
                  </a:lnTo>
                  <a:lnTo>
                    <a:pt x="119" y="123"/>
                  </a:lnTo>
                  <a:lnTo>
                    <a:pt x="210" y="214"/>
                  </a:lnTo>
                  <a:lnTo>
                    <a:pt x="348" y="76"/>
                  </a:lnTo>
                  <a:lnTo>
                    <a:pt x="475" y="202"/>
                  </a:lnTo>
                  <a:lnTo>
                    <a:pt x="513" y="165"/>
                  </a:lnTo>
                  <a:lnTo>
                    <a:pt x="34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flipH="1">
              <a:off x="0" y="0"/>
              <a:ext cx="0" cy="0"/>
            </a:xfrm>
            <a:custGeom>
              <a:rect l="l" t="t" r="r" b="b"/>
              <a:pathLst>
                <a:path w="912" h="771">
                  <a:moveTo>
                    <a:pt x="912" y="54"/>
                  </a:moveTo>
                  <a:lnTo>
                    <a:pt x="912" y="0"/>
                  </a:lnTo>
                  <a:lnTo>
                    <a:pt x="2" y="0"/>
                  </a:lnTo>
                  <a:lnTo>
                    <a:pt x="2" y="54"/>
                  </a:lnTo>
                  <a:lnTo>
                    <a:pt x="30" y="54"/>
                  </a:lnTo>
                  <a:lnTo>
                    <a:pt x="30" y="541"/>
                  </a:lnTo>
                  <a:lnTo>
                    <a:pt x="0" y="541"/>
                  </a:lnTo>
                  <a:lnTo>
                    <a:pt x="0" y="594"/>
                  </a:lnTo>
                  <a:lnTo>
                    <a:pt x="30" y="594"/>
                  </a:lnTo>
                  <a:lnTo>
                    <a:pt x="30" y="595"/>
                  </a:lnTo>
                  <a:lnTo>
                    <a:pt x="429" y="595"/>
                  </a:lnTo>
                  <a:lnTo>
                    <a:pt x="429" y="718"/>
                  </a:lnTo>
                  <a:lnTo>
                    <a:pt x="367" y="718"/>
                  </a:lnTo>
                  <a:lnTo>
                    <a:pt x="367" y="771"/>
                  </a:lnTo>
                  <a:lnTo>
                    <a:pt x="545" y="771"/>
                  </a:lnTo>
                  <a:lnTo>
                    <a:pt x="545" y="718"/>
                  </a:lnTo>
                  <a:lnTo>
                    <a:pt x="482" y="718"/>
                  </a:lnTo>
                  <a:lnTo>
                    <a:pt x="482" y="595"/>
                  </a:lnTo>
                  <a:lnTo>
                    <a:pt x="885" y="595"/>
                  </a:lnTo>
                  <a:lnTo>
                    <a:pt x="885" y="594"/>
                  </a:lnTo>
                  <a:lnTo>
                    <a:pt x="911" y="594"/>
                  </a:lnTo>
                  <a:lnTo>
                    <a:pt x="911" y="541"/>
                  </a:lnTo>
                  <a:lnTo>
                    <a:pt x="885" y="541"/>
                  </a:lnTo>
                  <a:lnTo>
                    <a:pt x="885" y="54"/>
                  </a:lnTo>
                  <a:lnTo>
                    <a:pt x="912" y="54"/>
                  </a:lnTo>
                  <a:close/>
                  <a:moveTo>
                    <a:pt x="83" y="541"/>
                  </a:moveTo>
                  <a:lnTo>
                    <a:pt x="83" y="55"/>
                  </a:lnTo>
                  <a:lnTo>
                    <a:pt x="832" y="55"/>
                  </a:lnTo>
                  <a:lnTo>
                    <a:pt x="832" y="541"/>
                  </a:lnTo>
                  <a:lnTo>
                    <a:pt x="83" y="5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心理状态评估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护理措施</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3895588" y="1757233"/>
            <a:ext cx="1867327" cy="1867327"/>
            <a:chOff x="3895588" y="1757233"/>
            <a:chExt cx="1867327" cy="1867327"/>
          </a:xfrm>
        </p:grpSpPr>
        <p:sp>
          <p:nvSpPr>
            <p:cNvPr id="3" name="AutoShape 3"/>
            <p:cNvSpPr/>
            <p:nvPr/>
          </p:nvSpPr>
          <p:spPr>
            <a:xfrm>
              <a:off x="389558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6435060" y="1757233"/>
            <a:ext cx="1867327" cy="1867327"/>
            <a:chOff x="6435060" y="1757233"/>
            <a:chExt cx="1867327" cy="1867327"/>
          </a:xfrm>
        </p:grpSpPr>
        <p:sp>
          <p:nvSpPr>
            <p:cNvPr id="5" name="AutoShape 5"/>
            <p:cNvSpPr/>
            <p:nvPr/>
          </p:nvSpPr>
          <p:spPr>
            <a:xfrm>
              <a:off x="6435060"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356238" y="1757233"/>
            <a:ext cx="1867327" cy="1867327"/>
            <a:chOff x="1356238" y="1757233"/>
            <a:chExt cx="1867327" cy="1867327"/>
          </a:xfrm>
        </p:grpSpPr>
        <p:sp>
          <p:nvSpPr>
            <p:cNvPr id="7" name="AutoShape 7"/>
            <p:cNvSpPr/>
            <p:nvPr/>
          </p:nvSpPr>
          <p:spPr>
            <a:xfrm>
              <a:off x="135623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34127" y="3918367"/>
            <a:ext cx="2521085"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保持病室环境清洁</a:t>
            </a:r>
            <a:endParaRPr lang="en-US" sz="1100"/>
          </a:p>
        </p:txBody>
      </p:sp>
      <p:sp>
        <p:nvSpPr>
          <p:cNvPr id="9" name="AutoShape 9"/>
          <p:cNvSpPr/>
          <p:nvPr/>
        </p:nvSpPr>
        <p:spPr>
          <a:xfrm>
            <a:off x="1134129" y="4325638"/>
            <a:ext cx="2311548" cy="1594406"/>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定期打扫，保持室内空气流通，减少病菌滋生。</a:t>
            </a:r>
            <a:endParaRPr lang="en-US" sz="1100"/>
          </a:p>
        </p:txBody>
      </p:sp>
      <p:sp>
        <p:nvSpPr>
          <p:cNvPr id="10" name="AutoShape 10"/>
          <p:cNvSpPr/>
          <p:nvPr/>
        </p:nvSpPr>
        <p:spPr>
          <a:xfrm>
            <a:off x="3655214" y="3918367"/>
            <a:ext cx="2551648"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监测生命体征</a:t>
            </a:r>
            <a:endParaRPr lang="en-US" sz="1100"/>
          </a:p>
        </p:txBody>
      </p:sp>
      <p:sp>
        <p:nvSpPr>
          <p:cNvPr id="11" name="AutoShape 11"/>
          <p:cNvSpPr/>
          <p:nvPr/>
        </p:nvSpPr>
        <p:spPr>
          <a:xfrm>
            <a:off x="3655214" y="4325638"/>
            <a:ext cx="2348077" cy="1594406"/>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密切观察患者体温、心率、呼吸等指标，及时发现异常情况。</a:t>
            </a:r>
            <a:endParaRPr lang="en-US" sz="1100"/>
          </a:p>
        </p:txBody>
      </p:sp>
      <p:sp>
        <p:nvSpPr>
          <p:cNvPr id="12" name="AutoShape 12"/>
          <p:cNvSpPr/>
          <p:nvPr/>
        </p:nvSpPr>
        <p:spPr>
          <a:xfrm>
            <a:off x="6206861" y="3918367"/>
            <a:ext cx="2539471"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饮食护理</a:t>
            </a:r>
            <a:endParaRPr lang="en-US" sz="1100"/>
          </a:p>
        </p:txBody>
      </p:sp>
      <p:sp>
        <p:nvSpPr>
          <p:cNvPr id="13" name="AutoShape 13"/>
          <p:cNvSpPr/>
          <p:nvPr/>
        </p:nvSpPr>
        <p:spPr>
          <a:xfrm>
            <a:off x="6206862" y="4325638"/>
            <a:ext cx="2323724" cy="1594406"/>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提供高蛋白、高维生素、易消化的食物，避免坚硬、刺激性食物。</a:t>
            </a:r>
            <a:endParaRPr lang="en-US" sz="1100"/>
          </a:p>
        </p:txBody>
      </p:sp>
      <p:sp>
        <p:nvSpPr>
          <p:cNvPr id="14" name="AutoShape 14"/>
          <p:cNvSpPr/>
          <p:nvPr/>
        </p:nvSpPr>
        <p:spPr>
          <a:xfrm>
            <a:off x="8746332" y="3918367"/>
            <a:ext cx="255507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心理护理</a:t>
            </a:r>
            <a:endParaRPr lang="en-US" sz="1100"/>
          </a:p>
        </p:txBody>
      </p:sp>
      <p:sp>
        <p:nvSpPr>
          <p:cNvPr id="15" name="AutoShape 15"/>
          <p:cNvSpPr/>
          <p:nvPr/>
        </p:nvSpPr>
        <p:spPr>
          <a:xfrm>
            <a:off x="8746334" y="4325638"/>
            <a:ext cx="2323724" cy="1594406"/>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关注患者情绪变化，给予心理支持，减轻焦虑和恐惧。</a:t>
            </a:r>
            <a:endParaRPr lang="en-US" sz="1100"/>
          </a:p>
        </p:txBody>
      </p:sp>
      <p:grpSp>
        <p:nvGrpSpPr>
          <p:cNvPr id="16" name="Group 16"/>
          <p:cNvGrpSpPr/>
          <p:nvPr/>
        </p:nvGrpSpPr>
        <p:grpSpPr>
          <a:xfrm>
            <a:off x="1999673" y="2385294"/>
            <a:ext cx="580457" cy="611204"/>
            <a:chOff x="1999673" y="2385294"/>
            <a:chExt cx="580457" cy="611204"/>
          </a:xfrm>
        </p:grpSpPr>
        <p:sp>
          <p:nvSpPr>
            <p:cNvPr id="17" name="Freeform 17"/>
            <p:cNvSpPr/>
            <p:nvPr/>
          </p:nvSpPr>
          <p:spPr>
            <a:xfrm>
              <a:off x="1999673" y="2385294"/>
              <a:ext cx="580457" cy="611204"/>
            </a:xfrm>
            <a:custGeom>
              <a:rect l="l" t="t" r="r" b="b"/>
              <a:pathLst>
                <a:path w="636" h="746">
                  <a:moveTo>
                    <a:pt x="579" y="0"/>
                  </a:moveTo>
                  <a:cubicBezTo>
                    <a:pt x="57" y="0"/>
                    <a:pt x="57" y="0"/>
                    <a:pt x="57" y="0"/>
                  </a:cubicBezTo>
                  <a:cubicBezTo>
                    <a:pt x="25" y="0"/>
                    <a:pt x="0" y="25"/>
                    <a:pt x="0" y="57"/>
                  </a:cubicBezTo>
                  <a:cubicBezTo>
                    <a:pt x="0" y="689"/>
                    <a:pt x="0" y="689"/>
                    <a:pt x="0" y="689"/>
                  </a:cubicBezTo>
                  <a:cubicBezTo>
                    <a:pt x="0" y="721"/>
                    <a:pt x="25" y="746"/>
                    <a:pt x="57" y="746"/>
                  </a:cubicBezTo>
                  <a:cubicBezTo>
                    <a:pt x="579" y="746"/>
                    <a:pt x="579" y="746"/>
                    <a:pt x="579" y="746"/>
                  </a:cubicBezTo>
                  <a:cubicBezTo>
                    <a:pt x="611" y="746"/>
                    <a:pt x="636" y="721"/>
                    <a:pt x="636" y="689"/>
                  </a:cubicBezTo>
                  <a:cubicBezTo>
                    <a:pt x="636" y="57"/>
                    <a:pt x="636" y="57"/>
                    <a:pt x="636" y="57"/>
                  </a:cubicBezTo>
                  <a:cubicBezTo>
                    <a:pt x="636" y="25"/>
                    <a:pt x="611" y="0"/>
                    <a:pt x="579" y="0"/>
                  </a:cubicBezTo>
                  <a:close/>
                  <a:moveTo>
                    <a:pt x="43" y="689"/>
                  </a:moveTo>
                  <a:cubicBezTo>
                    <a:pt x="43" y="57"/>
                    <a:pt x="43" y="57"/>
                    <a:pt x="43" y="57"/>
                  </a:cubicBezTo>
                  <a:cubicBezTo>
                    <a:pt x="43" y="49"/>
                    <a:pt x="49" y="43"/>
                    <a:pt x="57" y="43"/>
                  </a:cubicBezTo>
                  <a:cubicBezTo>
                    <a:pt x="94" y="43"/>
                    <a:pt x="94" y="43"/>
                    <a:pt x="94" y="43"/>
                  </a:cubicBezTo>
                  <a:cubicBezTo>
                    <a:pt x="94" y="703"/>
                    <a:pt x="94" y="703"/>
                    <a:pt x="94" y="703"/>
                  </a:cubicBezTo>
                  <a:cubicBezTo>
                    <a:pt x="57" y="703"/>
                    <a:pt x="57" y="703"/>
                    <a:pt x="57" y="703"/>
                  </a:cubicBezTo>
                  <a:cubicBezTo>
                    <a:pt x="49" y="703"/>
                    <a:pt x="43" y="697"/>
                    <a:pt x="43" y="689"/>
                  </a:cubicBezTo>
                  <a:close/>
                  <a:moveTo>
                    <a:pt x="593" y="689"/>
                  </a:moveTo>
                  <a:cubicBezTo>
                    <a:pt x="593" y="697"/>
                    <a:pt x="587" y="703"/>
                    <a:pt x="579" y="703"/>
                  </a:cubicBezTo>
                  <a:cubicBezTo>
                    <a:pt x="138" y="703"/>
                    <a:pt x="138" y="703"/>
                    <a:pt x="138" y="703"/>
                  </a:cubicBezTo>
                  <a:cubicBezTo>
                    <a:pt x="138" y="43"/>
                    <a:pt x="138" y="43"/>
                    <a:pt x="138" y="43"/>
                  </a:cubicBezTo>
                  <a:cubicBezTo>
                    <a:pt x="579" y="43"/>
                    <a:pt x="579" y="43"/>
                    <a:pt x="579" y="43"/>
                  </a:cubicBezTo>
                  <a:cubicBezTo>
                    <a:pt x="587" y="43"/>
                    <a:pt x="593" y="49"/>
                    <a:pt x="593" y="57"/>
                  </a:cubicBezTo>
                  <a:lnTo>
                    <a:pt x="593" y="6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2150397" y="2592214"/>
              <a:ext cx="137324"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150397" y="2510049"/>
              <a:ext cx="182717"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354928" y="2529578"/>
              <a:ext cx="139505" cy="408335"/>
            </a:xfrm>
            <a:custGeom>
              <a:rect l="l" t="t" r="r" b="b"/>
              <a:pathLst>
                <a:path w="153" h="498">
                  <a:moveTo>
                    <a:pt x="0" y="76"/>
                  </a:moveTo>
                  <a:cubicBezTo>
                    <a:pt x="0" y="441"/>
                    <a:pt x="0" y="441"/>
                    <a:pt x="0" y="441"/>
                  </a:cubicBezTo>
                  <a:cubicBezTo>
                    <a:pt x="0" y="472"/>
                    <a:pt x="26" y="498"/>
                    <a:pt x="57" y="498"/>
                  </a:cubicBezTo>
                  <a:cubicBezTo>
                    <a:pt x="96" y="498"/>
                    <a:pt x="96" y="498"/>
                    <a:pt x="96" y="498"/>
                  </a:cubicBezTo>
                  <a:cubicBezTo>
                    <a:pt x="128" y="498"/>
                    <a:pt x="153" y="472"/>
                    <a:pt x="153" y="441"/>
                  </a:cubicBezTo>
                  <a:cubicBezTo>
                    <a:pt x="153" y="76"/>
                    <a:pt x="153" y="76"/>
                    <a:pt x="153" y="76"/>
                  </a:cubicBezTo>
                  <a:cubicBezTo>
                    <a:pt x="77" y="0"/>
                    <a:pt x="77" y="0"/>
                    <a:pt x="77" y="0"/>
                  </a:cubicBezTo>
                  <a:lnTo>
                    <a:pt x="0" y="76"/>
                  </a:lnTo>
                  <a:close/>
                  <a:moveTo>
                    <a:pt x="109" y="441"/>
                  </a:moveTo>
                  <a:cubicBezTo>
                    <a:pt x="109" y="448"/>
                    <a:pt x="104" y="454"/>
                    <a:pt x="96" y="454"/>
                  </a:cubicBezTo>
                  <a:cubicBezTo>
                    <a:pt x="57" y="454"/>
                    <a:pt x="57" y="454"/>
                    <a:pt x="57" y="454"/>
                  </a:cubicBezTo>
                  <a:cubicBezTo>
                    <a:pt x="50" y="454"/>
                    <a:pt x="44" y="448"/>
                    <a:pt x="44" y="441"/>
                  </a:cubicBezTo>
                  <a:cubicBezTo>
                    <a:pt x="44" y="94"/>
                    <a:pt x="44" y="94"/>
                    <a:pt x="44" y="94"/>
                  </a:cubicBezTo>
                  <a:cubicBezTo>
                    <a:pt x="77" y="62"/>
                    <a:pt x="77" y="62"/>
                    <a:pt x="77" y="62"/>
                  </a:cubicBezTo>
                  <a:cubicBezTo>
                    <a:pt x="109" y="94"/>
                    <a:pt x="109" y="94"/>
                    <a:pt x="109" y="94"/>
                  </a:cubicBezTo>
                  <a:lnTo>
                    <a:pt x="109" y="4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431200" y="2395266"/>
            <a:ext cx="796103" cy="591260"/>
            <a:chOff x="4431200" y="2395266"/>
            <a:chExt cx="796103" cy="591260"/>
          </a:xfrm>
        </p:grpSpPr>
        <p:sp>
          <p:nvSpPr>
            <p:cNvPr id="22" name="Freeform 22"/>
            <p:cNvSpPr/>
            <p:nvPr/>
          </p:nvSpPr>
          <p:spPr>
            <a:xfrm>
              <a:off x="4713118" y="2658487"/>
              <a:ext cx="231331" cy="243277"/>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431200" y="2395266"/>
              <a:ext cx="796103" cy="591260"/>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4" name="Freeform 24"/>
          <p:cNvSpPr/>
          <p:nvPr/>
        </p:nvSpPr>
        <p:spPr>
          <a:xfrm>
            <a:off x="7022993" y="2398079"/>
            <a:ext cx="691461" cy="585635"/>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5" name="Group 25"/>
          <p:cNvGrpSpPr/>
          <p:nvPr/>
        </p:nvGrpSpPr>
        <p:grpSpPr>
          <a:xfrm>
            <a:off x="0" y="0"/>
            <a:ext cx="0" cy="0"/>
          </a:xfrm>
        </p:grpSpPr>
        <p:sp>
          <p:nvSpPr>
            <p:cNvPr id="26" name="Freeform 26"/>
            <p:cNvSpPr/>
            <p:nvPr/>
          </p:nvSpPr>
          <p:spPr>
            <a:xfrm flipH="1">
              <a:off x="0" y="0"/>
              <a:ext cx="0" cy="0"/>
            </a:xfrm>
            <a:custGeom>
              <a:rect l="l" t="t" r="r" b="b"/>
              <a:pathLst>
                <a:path w="513" h="214">
                  <a:moveTo>
                    <a:pt x="348" y="0"/>
                  </a:moveTo>
                  <a:lnTo>
                    <a:pt x="210" y="139"/>
                  </a:lnTo>
                  <a:lnTo>
                    <a:pt x="119" y="48"/>
                  </a:lnTo>
                  <a:lnTo>
                    <a:pt x="0" y="166"/>
                  </a:lnTo>
                  <a:lnTo>
                    <a:pt x="38" y="202"/>
                  </a:lnTo>
                  <a:lnTo>
                    <a:pt x="119" y="123"/>
                  </a:lnTo>
                  <a:lnTo>
                    <a:pt x="210" y="214"/>
                  </a:lnTo>
                  <a:lnTo>
                    <a:pt x="348" y="76"/>
                  </a:lnTo>
                  <a:lnTo>
                    <a:pt x="475" y="202"/>
                  </a:lnTo>
                  <a:lnTo>
                    <a:pt x="513" y="165"/>
                  </a:lnTo>
                  <a:lnTo>
                    <a:pt x="34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flipH="1">
              <a:off x="0" y="0"/>
              <a:ext cx="0" cy="0"/>
            </a:xfrm>
            <a:custGeom>
              <a:rect l="l" t="t" r="r" b="b"/>
              <a:pathLst>
                <a:path w="912" h="771">
                  <a:moveTo>
                    <a:pt x="912" y="54"/>
                  </a:moveTo>
                  <a:lnTo>
                    <a:pt x="912" y="0"/>
                  </a:lnTo>
                  <a:lnTo>
                    <a:pt x="2" y="0"/>
                  </a:lnTo>
                  <a:lnTo>
                    <a:pt x="2" y="54"/>
                  </a:lnTo>
                  <a:lnTo>
                    <a:pt x="30" y="54"/>
                  </a:lnTo>
                  <a:lnTo>
                    <a:pt x="30" y="541"/>
                  </a:lnTo>
                  <a:lnTo>
                    <a:pt x="0" y="541"/>
                  </a:lnTo>
                  <a:lnTo>
                    <a:pt x="0" y="594"/>
                  </a:lnTo>
                  <a:lnTo>
                    <a:pt x="30" y="594"/>
                  </a:lnTo>
                  <a:lnTo>
                    <a:pt x="30" y="595"/>
                  </a:lnTo>
                  <a:lnTo>
                    <a:pt x="429" y="595"/>
                  </a:lnTo>
                  <a:lnTo>
                    <a:pt x="429" y="718"/>
                  </a:lnTo>
                  <a:lnTo>
                    <a:pt x="367" y="718"/>
                  </a:lnTo>
                  <a:lnTo>
                    <a:pt x="367" y="771"/>
                  </a:lnTo>
                  <a:lnTo>
                    <a:pt x="545" y="771"/>
                  </a:lnTo>
                  <a:lnTo>
                    <a:pt x="545" y="718"/>
                  </a:lnTo>
                  <a:lnTo>
                    <a:pt x="482" y="718"/>
                  </a:lnTo>
                  <a:lnTo>
                    <a:pt x="482" y="595"/>
                  </a:lnTo>
                  <a:lnTo>
                    <a:pt x="885" y="595"/>
                  </a:lnTo>
                  <a:lnTo>
                    <a:pt x="885" y="594"/>
                  </a:lnTo>
                  <a:lnTo>
                    <a:pt x="911" y="594"/>
                  </a:lnTo>
                  <a:lnTo>
                    <a:pt x="911" y="541"/>
                  </a:lnTo>
                  <a:lnTo>
                    <a:pt x="885" y="541"/>
                  </a:lnTo>
                  <a:lnTo>
                    <a:pt x="885" y="54"/>
                  </a:lnTo>
                  <a:lnTo>
                    <a:pt x="912" y="54"/>
                  </a:lnTo>
                  <a:close/>
                  <a:moveTo>
                    <a:pt x="83" y="541"/>
                  </a:moveTo>
                  <a:lnTo>
                    <a:pt x="83" y="55"/>
                  </a:lnTo>
                  <a:lnTo>
                    <a:pt x="832" y="55"/>
                  </a:lnTo>
                  <a:lnTo>
                    <a:pt x="832" y="541"/>
                  </a:lnTo>
                  <a:lnTo>
                    <a:pt x="83" y="5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 name="Group 28"/>
          <p:cNvGrpSpPr/>
          <p:nvPr/>
        </p:nvGrpSpPr>
        <p:grpSpPr>
          <a:xfrm>
            <a:off x="8974532" y="1757233"/>
            <a:ext cx="1867327" cy="1867327"/>
            <a:chOff x="8974532" y="1757233"/>
            <a:chExt cx="1867327" cy="1867327"/>
          </a:xfrm>
        </p:grpSpPr>
        <p:sp>
          <p:nvSpPr>
            <p:cNvPr id="29" name="AutoShape 29"/>
            <p:cNvSpPr/>
            <p:nvPr/>
          </p:nvSpPr>
          <p:spPr>
            <a:xfrm>
              <a:off x="8974532"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454963" y="93878"/>
            <a:ext cx="10641129" cy="914400"/>
            <a:chOff x="454963" y="93878"/>
            <a:chExt cx="10641129" cy="914400"/>
          </a:xfrm>
        </p:grpSpPr>
        <p:sp>
          <p:nvSpPr>
            <p:cNvPr id="31" name="AutoShape 3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基础护理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rot="2714886">
            <a:off x="5094176" y="2836252"/>
            <a:ext cx="2009746" cy="2009746"/>
          </a:xfrm>
          <a:prstGeom prst="rect">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3" name="Group 3"/>
          <p:cNvGrpSpPr/>
          <p:nvPr/>
        </p:nvGrpSpPr>
        <p:grpSpPr>
          <a:xfrm>
            <a:off x="5669280" y="2019239"/>
            <a:ext cx="907085" cy="907085"/>
            <a:chOff x="5669280" y="2019239"/>
            <a:chExt cx="907085" cy="907085"/>
          </a:xfrm>
        </p:grpSpPr>
        <p:sp>
          <p:nvSpPr>
            <p:cNvPr id="4" name="AutoShape 4"/>
            <p:cNvSpPr/>
            <p:nvPr/>
          </p:nvSpPr>
          <p:spPr>
            <a:xfrm>
              <a:off x="5669280" y="2019239"/>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4308287" y="3403519"/>
            <a:ext cx="827715" cy="827715"/>
            <a:chOff x="4308287" y="3403519"/>
            <a:chExt cx="827715" cy="827715"/>
          </a:xfrm>
        </p:grpSpPr>
        <p:sp>
          <p:nvSpPr>
            <p:cNvPr id="6" name="AutoShape 6"/>
            <p:cNvSpPr/>
            <p:nvPr/>
          </p:nvSpPr>
          <p:spPr>
            <a:xfrm>
              <a:off x="4308287"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669280" y="4551274"/>
            <a:ext cx="907085" cy="907085"/>
            <a:chOff x="5669280" y="4551274"/>
            <a:chExt cx="907085" cy="907085"/>
          </a:xfrm>
        </p:grpSpPr>
        <p:sp>
          <p:nvSpPr>
            <p:cNvPr id="8" name="AutoShape 8"/>
            <p:cNvSpPr/>
            <p:nvPr/>
          </p:nvSpPr>
          <p:spPr>
            <a:xfrm>
              <a:off x="5669280" y="4551274"/>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7062094" y="3403519"/>
            <a:ext cx="827715" cy="827715"/>
            <a:chOff x="7062094" y="3403519"/>
            <a:chExt cx="827715" cy="827715"/>
          </a:xfrm>
        </p:grpSpPr>
        <p:sp>
          <p:nvSpPr>
            <p:cNvPr id="10" name="AutoShape 10"/>
            <p:cNvSpPr/>
            <p:nvPr/>
          </p:nvSpPr>
          <p:spPr>
            <a:xfrm>
              <a:off x="7062094"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724975" y="1688692"/>
            <a:ext cx="3241937"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确保药物安全</a:t>
            </a:r>
            <a:endParaRPr lang="en-US" sz="1100"/>
          </a:p>
        </p:txBody>
      </p:sp>
      <p:sp>
        <p:nvSpPr>
          <p:cNvPr id="12" name="AutoShape 12"/>
          <p:cNvSpPr/>
          <p:nvPr/>
        </p:nvSpPr>
        <p:spPr>
          <a:xfrm>
            <a:off x="724975" y="2014081"/>
            <a:ext cx="3241937" cy="1625801"/>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确保药物剂量、使用方法正确，避免药物不良反应。</a:t>
            </a:r>
            <a:endParaRPr lang="en-US" sz="1100"/>
          </a:p>
        </p:txBody>
      </p:sp>
      <p:sp>
        <p:nvSpPr>
          <p:cNvPr id="13" name="AutoShape 13"/>
          <p:cNvSpPr/>
          <p:nvPr/>
        </p:nvSpPr>
        <p:spPr>
          <a:xfrm>
            <a:off x="8231186" y="1658092"/>
            <a:ext cx="3241937"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观察药物效果</a:t>
            </a:r>
            <a:endParaRPr lang="en-US" sz="1100"/>
          </a:p>
        </p:txBody>
      </p:sp>
      <p:sp>
        <p:nvSpPr>
          <p:cNvPr id="14" name="AutoShape 14"/>
          <p:cNvSpPr/>
          <p:nvPr/>
        </p:nvSpPr>
        <p:spPr>
          <a:xfrm>
            <a:off x="8231186" y="1983478"/>
            <a:ext cx="3241937" cy="1647503"/>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密切观察患者用药后的反应，及时调整药物剂量或更换药物。</a:t>
            </a:r>
            <a:endParaRPr lang="en-US" sz="1100"/>
          </a:p>
        </p:txBody>
      </p:sp>
      <p:sp>
        <p:nvSpPr>
          <p:cNvPr id="15" name="AutoShape 15"/>
          <p:cNvSpPr/>
          <p:nvPr/>
        </p:nvSpPr>
        <p:spPr>
          <a:xfrm>
            <a:off x="724975" y="3885433"/>
            <a:ext cx="3241937"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记录用药情况</a:t>
            </a:r>
            <a:endParaRPr lang="en-US" sz="1100"/>
          </a:p>
        </p:txBody>
      </p:sp>
      <p:sp>
        <p:nvSpPr>
          <p:cNvPr id="16" name="AutoShape 16"/>
          <p:cNvSpPr/>
          <p:nvPr/>
        </p:nvSpPr>
        <p:spPr>
          <a:xfrm>
            <a:off x="724975" y="4210824"/>
            <a:ext cx="3241937" cy="163833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详细记录患者用药情况，包括药物名称、剂量、使用时间等。</a:t>
            </a:r>
            <a:endParaRPr lang="en-US" sz="1100"/>
          </a:p>
        </p:txBody>
      </p:sp>
      <p:sp>
        <p:nvSpPr>
          <p:cNvPr id="17" name="AutoShape 17"/>
          <p:cNvSpPr/>
          <p:nvPr/>
        </p:nvSpPr>
        <p:spPr>
          <a:xfrm>
            <a:off x="8231186" y="3854834"/>
            <a:ext cx="3241937"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提醒患者按时服药</a:t>
            </a:r>
            <a:endParaRPr lang="en-US" sz="1100"/>
          </a:p>
        </p:txBody>
      </p:sp>
      <p:sp>
        <p:nvSpPr>
          <p:cNvPr id="18" name="AutoShape 18"/>
          <p:cNvSpPr/>
          <p:nvPr/>
        </p:nvSpPr>
        <p:spPr>
          <a:xfrm>
            <a:off x="8231186" y="4180220"/>
            <a:ext cx="3241937" cy="1668938"/>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确保患者按时服药，避免漏服或错服。</a:t>
            </a:r>
            <a:endParaRPr lang="en-US" sz="1100"/>
          </a:p>
        </p:txBody>
      </p:sp>
      <p:grpSp>
        <p:nvGrpSpPr>
          <p:cNvPr id="19" name="Group 19"/>
          <p:cNvGrpSpPr/>
          <p:nvPr/>
        </p:nvGrpSpPr>
        <p:grpSpPr>
          <a:xfrm>
            <a:off x="5835091" y="2197120"/>
            <a:ext cx="575584" cy="551200"/>
            <a:chOff x="5835091" y="2197120"/>
            <a:chExt cx="575584" cy="551200"/>
          </a:xfrm>
        </p:grpSpPr>
        <p:sp>
          <p:nvSpPr>
            <p:cNvPr id="20" name="Freeform 20"/>
            <p:cNvSpPr/>
            <p:nvPr/>
          </p:nvSpPr>
          <p:spPr>
            <a:xfrm>
              <a:off x="5835091" y="2197120"/>
              <a:ext cx="575584" cy="551200"/>
            </a:xfrm>
            <a:custGeom>
              <a:rect l="l" t="t" r="r" b="b"/>
              <a:pathLst>
                <a:path w="21600" h="21600">
                  <a:moveTo>
                    <a:pt x="18180" y="12132"/>
                  </a:moveTo>
                  <a:cubicBezTo>
                    <a:pt x="17710" y="12226"/>
                    <a:pt x="17327" y="12561"/>
                    <a:pt x="17170" y="13012"/>
                  </a:cubicBezTo>
                  <a:cubicBezTo>
                    <a:pt x="17083" y="13261"/>
                    <a:pt x="16981" y="13503"/>
                    <a:pt x="16868" y="13738"/>
                  </a:cubicBezTo>
                  <a:cubicBezTo>
                    <a:pt x="16658" y="14169"/>
                    <a:pt x="16694" y="14677"/>
                    <a:pt x="16959" y="15075"/>
                  </a:cubicBezTo>
                  <a:lnTo>
                    <a:pt x="18131" y="16833"/>
                  </a:lnTo>
                  <a:lnTo>
                    <a:pt x="16832" y="18132"/>
                  </a:lnTo>
                  <a:lnTo>
                    <a:pt x="15075" y="16960"/>
                  </a:lnTo>
                  <a:cubicBezTo>
                    <a:pt x="14850" y="16810"/>
                    <a:pt x="14589" y="16733"/>
                    <a:pt x="14326" y="16733"/>
                  </a:cubicBezTo>
                  <a:cubicBezTo>
                    <a:pt x="14126" y="16733"/>
                    <a:pt x="13924" y="16778"/>
                    <a:pt x="13738" y="16868"/>
                  </a:cubicBezTo>
                  <a:cubicBezTo>
                    <a:pt x="13504" y="16981"/>
                    <a:pt x="13262" y="17083"/>
                    <a:pt x="13012" y="17170"/>
                  </a:cubicBezTo>
                  <a:cubicBezTo>
                    <a:pt x="12561" y="17327"/>
                    <a:pt x="12226" y="17712"/>
                    <a:pt x="12133" y="18180"/>
                  </a:cubicBezTo>
                  <a:lnTo>
                    <a:pt x="11717" y="20249"/>
                  </a:lnTo>
                  <a:lnTo>
                    <a:pt x="9881" y="20249"/>
                  </a:lnTo>
                  <a:lnTo>
                    <a:pt x="9467" y="18180"/>
                  </a:lnTo>
                  <a:cubicBezTo>
                    <a:pt x="9373" y="17712"/>
                    <a:pt x="9039" y="17327"/>
                    <a:pt x="8588" y="17170"/>
                  </a:cubicBezTo>
                  <a:cubicBezTo>
                    <a:pt x="8339" y="17083"/>
                    <a:pt x="8096" y="16983"/>
                    <a:pt x="7861" y="16869"/>
                  </a:cubicBezTo>
                  <a:cubicBezTo>
                    <a:pt x="7675" y="16778"/>
                    <a:pt x="7474" y="16733"/>
                    <a:pt x="7273" y="16733"/>
                  </a:cubicBezTo>
                  <a:cubicBezTo>
                    <a:pt x="7011" y="16733"/>
                    <a:pt x="6750" y="16810"/>
                    <a:pt x="6525" y="16960"/>
                  </a:cubicBezTo>
                  <a:lnTo>
                    <a:pt x="4767" y="18132"/>
                  </a:lnTo>
                  <a:lnTo>
                    <a:pt x="3468" y="16833"/>
                  </a:lnTo>
                  <a:lnTo>
                    <a:pt x="4639" y="15075"/>
                  </a:lnTo>
                  <a:cubicBezTo>
                    <a:pt x="4904" y="14677"/>
                    <a:pt x="4939" y="14169"/>
                    <a:pt x="4732" y="13738"/>
                  </a:cubicBezTo>
                  <a:cubicBezTo>
                    <a:pt x="4618" y="13504"/>
                    <a:pt x="4516" y="13263"/>
                    <a:pt x="4429" y="13013"/>
                  </a:cubicBezTo>
                  <a:cubicBezTo>
                    <a:pt x="4273" y="12561"/>
                    <a:pt x="3888" y="12227"/>
                    <a:pt x="3419" y="12133"/>
                  </a:cubicBezTo>
                  <a:lnTo>
                    <a:pt x="1350" y="11718"/>
                  </a:lnTo>
                  <a:lnTo>
                    <a:pt x="1349" y="9882"/>
                  </a:lnTo>
                  <a:lnTo>
                    <a:pt x="3419" y="9468"/>
                  </a:lnTo>
                  <a:cubicBezTo>
                    <a:pt x="3888" y="9374"/>
                    <a:pt x="4273" y="9039"/>
                    <a:pt x="4429" y="8588"/>
                  </a:cubicBezTo>
                  <a:cubicBezTo>
                    <a:pt x="4516" y="8338"/>
                    <a:pt x="4617" y="8096"/>
                    <a:pt x="4731" y="7862"/>
                  </a:cubicBezTo>
                  <a:cubicBezTo>
                    <a:pt x="4940" y="7431"/>
                    <a:pt x="4905" y="6923"/>
                    <a:pt x="4639" y="6524"/>
                  </a:cubicBezTo>
                  <a:lnTo>
                    <a:pt x="3468" y="4767"/>
                  </a:lnTo>
                  <a:lnTo>
                    <a:pt x="4767" y="3468"/>
                  </a:lnTo>
                  <a:lnTo>
                    <a:pt x="6525" y="4639"/>
                  </a:lnTo>
                  <a:cubicBezTo>
                    <a:pt x="6750" y="4790"/>
                    <a:pt x="7011" y="4866"/>
                    <a:pt x="7273" y="4866"/>
                  </a:cubicBezTo>
                  <a:cubicBezTo>
                    <a:pt x="7474" y="4866"/>
                    <a:pt x="7674" y="4822"/>
                    <a:pt x="7861" y="4732"/>
                  </a:cubicBezTo>
                  <a:cubicBezTo>
                    <a:pt x="8095" y="4619"/>
                    <a:pt x="8337" y="4517"/>
                    <a:pt x="8586" y="4430"/>
                  </a:cubicBezTo>
                  <a:cubicBezTo>
                    <a:pt x="9039" y="4272"/>
                    <a:pt x="9373" y="3888"/>
                    <a:pt x="9467" y="3420"/>
                  </a:cubicBezTo>
                  <a:lnTo>
                    <a:pt x="9881" y="1350"/>
                  </a:lnTo>
                  <a:lnTo>
                    <a:pt x="11717" y="1350"/>
                  </a:lnTo>
                  <a:lnTo>
                    <a:pt x="12131" y="3420"/>
                  </a:lnTo>
                  <a:cubicBezTo>
                    <a:pt x="12225" y="3888"/>
                    <a:pt x="12560" y="4272"/>
                    <a:pt x="13012" y="4430"/>
                  </a:cubicBezTo>
                  <a:cubicBezTo>
                    <a:pt x="13261" y="4517"/>
                    <a:pt x="13502" y="4617"/>
                    <a:pt x="13737" y="4731"/>
                  </a:cubicBezTo>
                  <a:cubicBezTo>
                    <a:pt x="13924" y="4822"/>
                    <a:pt x="14125" y="4866"/>
                    <a:pt x="14326" y="4866"/>
                  </a:cubicBezTo>
                  <a:cubicBezTo>
                    <a:pt x="14589" y="4866"/>
                    <a:pt x="14850" y="4790"/>
                    <a:pt x="15075" y="4639"/>
                  </a:cubicBezTo>
                  <a:lnTo>
                    <a:pt x="16832" y="3468"/>
                  </a:lnTo>
                  <a:lnTo>
                    <a:pt x="18131" y="4767"/>
                  </a:lnTo>
                  <a:lnTo>
                    <a:pt x="16959" y="6524"/>
                  </a:lnTo>
                  <a:cubicBezTo>
                    <a:pt x="16694" y="6923"/>
                    <a:pt x="16660" y="7431"/>
                    <a:pt x="16867" y="7861"/>
                  </a:cubicBezTo>
                  <a:cubicBezTo>
                    <a:pt x="16980" y="8096"/>
                    <a:pt x="17083" y="8337"/>
                    <a:pt x="17170" y="8587"/>
                  </a:cubicBezTo>
                  <a:cubicBezTo>
                    <a:pt x="17327" y="9039"/>
                    <a:pt x="17710" y="9373"/>
                    <a:pt x="18180" y="9467"/>
                  </a:cubicBezTo>
                  <a:lnTo>
                    <a:pt x="20248" y="9882"/>
                  </a:lnTo>
                  <a:lnTo>
                    <a:pt x="20250" y="11718"/>
                  </a:lnTo>
                  <a:cubicBezTo>
                    <a:pt x="20250" y="11718"/>
                    <a:pt x="18180" y="12132"/>
                    <a:pt x="18180" y="12132"/>
                  </a:cubicBezTo>
                  <a:close/>
                  <a:moveTo>
                    <a:pt x="20513" y="8558"/>
                  </a:moveTo>
                  <a:lnTo>
                    <a:pt x="18445" y="8143"/>
                  </a:lnTo>
                  <a:cubicBezTo>
                    <a:pt x="18341" y="7844"/>
                    <a:pt x="18218" y="7554"/>
                    <a:pt x="18082" y="7273"/>
                  </a:cubicBezTo>
                  <a:lnTo>
                    <a:pt x="19254" y="5516"/>
                  </a:lnTo>
                  <a:cubicBezTo>
                    <a:pt x="19611" y="4980"/>
                    <a:pt x="19540" y="4268"/>
                    <a:pt x="19085" y="3813"/>
                  </a:cubicBezTo>
                  <a:lnTo>
                    <a:pt x="17787" y="2514"/>
                  </a:lnTo>
                  <a:cubicBezTo>
                    <a:pt x="17526" y="2253"/>
                    <a:pt x="17181" y="2118"/>
                    <a:pt x="16831" y="2118"/>
                  </a:cubicBezTo>
                  <a:cubicBezTo>
                    <a:pt x="16573" y="2118"/>
                    <a:pt x="16312" y="2193"/>
                    <a:pt x="16084" y="2345"/>
                  </a:cubicBezTo>
                  <a:lnTo>
                    <a:pt x="14326" y="3516"/>
                  </a:lnTo>
                  <a:cubicBezTo>
                    <a:pt x="14044" y="3380"/>
                    <a:pt x="13754" y="3258"/>
                    <a:pt x="13455" y="3155"/>
                  </a:cubicBezTo>
                  <a:lnTo>
                    <a:pt x="13041" y="1085"/>
                  </a:lnTo>
                  <a:cubicBezTo>
                    <a:pt x="12916" y="454"/>
                    <a:pt x="12361" y="0"/>
                    <a:pt x="11717" y="0"/>
                  </a:cubicBezTo>
                  <a:lnTo>
                    <a:pt x="9881" y="0"/>
                  </a:lnTo>
                  <a:cubicBezTo>
                    <a:pt x="9238" y="0"/>
                    <a:pt x="8684" y="454"/>
                    <a:pt x="8557" y="1085"/>
                  </a:cubicBezTo>
                  <a:lnTo>
                    <a:pt x="8143" y="3155"/>
                  </a:lnTo>
                  <a:cubicBezTo>
                    <a:pt x="7843" y="3258"/>
                    <a:pt x="7554" y="3381"/>
                    <a:pt x="7273" y="3516"/>
                  </a:cubicBezTo>
                  <a:lnTo>
                    <a:pt x="5516" y="2345"/>
                  </a:lnTo>
                  <a:cubicBezTo>
                    <a:pt x="5287" y="2193"/>
                    <a:pt x="5026" y="2118"/>
                    <a:pt x="4767" y="2118"/>
                  </a:cubicBezTo>
                  <a:cubicBezTo>
                    <a:pt x="4419" y="2118"/>
                    <a:pt x="4073" y="2253"/>
                    <a:pt x="3812" y="2514"/>
                  </a:cubicBezTo>
                  <a:lnTo>
                    <a:pt x="2514" y="3813"/>
                  </a:lnTo>
                  <a:cubicBezTo>
                    <a:pt x="2059" y="4268"/>
                    <a:pt x="1988" y="4980"/>
                    <a:pt x="2345" y="5516"/>
                  </a:cubicBezTo>
                  <a:lnTo>
                    <a:pt x="3516" y="7273"/>
                  </a:lnTo>
                  <a:cubicBezTo>
                    <a:pt x="3380" y="7555"/>
                    <a:pt x="3258" y="7844"/>
                    <a:pt x="3154" y="8144"/>
                  </a:cubicBezTo>
                  <a:lnTo>
                    <a:pt x="1085" y="8558"/>
                  </a:lnTo>
                  <a:cubicBezTo>
                    <a:pt x="454" y="8684"/>
                    <a:pt x="0" y="9238"/>
                    <a:pt x="0" y="9882"/>
                  </a:cubicBezTo>
                  <a:lnTo>
                    <a:pt x="0" y="11718"/>
                  </a:lnTo>
                  <a:cubicBezTo>
                    <a:pt x="0" y="12361"/>
                    <a:pt x="454" y="12916"/>
                    <a:pt x="1085" y="13042"/>
                  </a:cubicBezTo>
                  <a:lnTo>
                    <a:pt x="3154" y="13456"/>
                  </a:lnTo>
                  <a:cubicBezTo>
                    <a:pt x="3258" y="13755"/>
                    <a:pt x="3380" y="14046"/>
                    <a:pt x="3516" y="14326"/>
                  </a:cubicBezTo>
                  <a:lnTo>
                    <a:pt x="2345" y="16083"/>
                  </a:lnTo>
                  <a:cubicBezTo>
                    <a:pt x="1988" y="16619"/>
                    <a:pt x="2059" y="17332"/>
                    <a:pt x="2514" y="17787"/>
                  </a:cubicBezTo>
                  <a:lnTo>
                    <a:pt x="3812" y="19086"/>
                  </a:lnTo>
                  <a:cubicBezTo>
                    <a:pt x="4073" y="19346"/>
                    <a:pt x="4419" y="19482"/>
                    <a:pt x="4767" y="19482"/>
                  </a:cubicBezTo>
                  <a:cubicBezTo>
                    <a:pt x="5026" y="19482"/>
                    <a:pt x="5287" y="19406"/>
                    <a:pt x="5516" y="19254"/>
                  </a:cubicBezTo>
                  <a:lnTo>
                    <a:pt x="7273" y="18083"/>
                  </a:lnTo>
                  <a:cubicBezTo>
                    <a:pt x="7554" y="18220"/>
                    <a:pt x="7843" y="18341"/>
                    <a:pt x="8143" y="18445"/>
                  </a:cubicBezTo>
                  <a:lnTo>
                    <a:pt x="8557" y="20514"/>
                  </a:lnTo>
                  <a:cubicBezTo>
                    <a:pt x="8684" y="21146"/>
                    <a:pt x="9238" y="21599"/>
                    <a:pt x="9881" y="21599"/>
                  </a:cubicBezTo>
                  <a:lnTo>
                    <a:pt x="11717" y="21599"/>
                  </a:lnTo>
                  <a:cubicBezTo>
                    <a:pt x="12361" y="21599"/>
                    <a:pt x="12916" y="21146"/>
                    <a:pt x="13041" y="20514"/>
                  </a:cubicBezTo>
                  <a:lnTo>
                    <a:pt x="13456" y="18445"/>
                  </a:lnTo>
                  <a:cubicBezTo>
                    <a:pt x="13755" y="18341"/>
                    <a:pt x="14046" y="18219"/>
                    <a:pt x="14326" y="18083"/>
                  </a:cubicBezTo>
                  <a:lnTo>
                    <a:pt x="16084" y="19254"/>
                  </a:lnTo>
                  <a:cubicBezTo>
                    <a:pt x="16312" y="19406"/>
                    <a:pt x="16573" y="19482"/>
                    <a:pt x="16831" y="19482"/>
                  </a:cubicBezTo>
                  <a:cubicBezTo>
                    <a:pt x="17181" y="19482"/>
                    <a:pt x="17526" y="19346"/>
                    <a:pt x="17787" y="19086"/>
                  </a:cubicBezTo>
                  <a:lnTo>
                    <a:pt x="19085" y="17787"/>
                  </a:lnTo>
                  <a:cubicBezTo>
                    <a:pt x="19540" y="17332"/>
                    <a:pt x="19611" y="16619"/>
                    <a:pt x="19254" y="16083"/>
                  </a:cubicBezTo>
                  <a:lnTo>
                    <a:pt x="18082" y="14326"/>
                  </a:lnTo>
                  <a:cubicBezTo>
                    <a:pt x="18219" y="14045"/>
                    <a:pt x="18341" y="13755"/>
                    <a:pt x="18445" y="13456"/>
                  </a:cubicBezTo>
                  <a:lnTo>
                    <a:pt x="20513" y="13042"/>
                  </a:lnTo>
                  <a:cubicBezTo>
                    <a:pt x="21145" y="12916"/>
                    <a:pt x="21599" y="12361"/>
                    <a:pt x="21599" y="11718"/>
                  </a:cubicBezTo>
                  <a:lnTo>
                    <a:pt x="21599" y="9882"/>
                  </a:lnTo>
                  <a:cubicBezTo>
                    <a:pt x="21599" y="9238"/>
                    <a:pt x="21145" y="8684"/>
                    <a:pt x="20513" y="855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5997366" y="2351715"/>
              <a:ext cx="251887" cy="241158"/>
            </a:xfrm>
            <a:custGeom>
              <a:rect l="l" t="t" r="r" b="b"/>
              <a:pathLst>
                <a:path w="21600" h="21600">
                  <a:moveTo>
                    <a:pt x="10800" y="20250"/>
                  </a:moveTo>
                  <a:cubicBezTo>
                    <a:pt x="5580" y="20250"/>
                    <a:pt x="1350" y="16017"/>
                    <a:pt x="1350" y="10800"/>
                  </a:cubicBezTo>
                  <a:cubicBezTo>
                    <a:pt x="1350" y="5582"/>
                    <a:pt x="5580" y="1349"/>
                    <a:pt x="10800" y="1349"/>
                  </a:cubicBezTo>
                  <a:cubicBezTo>
                    <a:pt x="16016" y="1349"/>
                    <a:pt x="20250" y="5582"/>
                    <a:pt x="20250" y="10800"/>
                  </a:cubicBezTo>
                  <a:cubicBezTo>
                    <a:pt x="20250" y="16017"/>
                    <a:pt x="16016" y="20250"/>
                    <a:pt x="10800" y="20250"/>
                  </a:cubicBezTo>
                  <a:moveTo>
                    <a:pt x="10800" y="0"/>
                  </a:moveTo>
                  <a:cubicBezTo>
                    <a:pt x="4836" y="0"/>
                    <a:pt x="0" y="4836"/>
                    <a:pt x="0" y="10800"/>
                  </a:cubicBezTo>
                  <a:cubicBezTo>
                    <a:pt x="0" y="16763"/>
                    <a:pt x="4836" y="21600"/>
                    <a:pt x="10800" y="21600"/>
                  </a:cubicBezTo>
                  <a:cubicBezTo>
                    <a:pt x="16763" y="21600"/>
                    <a:pt x="21599" y="16763"/>
                    <a:pt x="21599" y="10800"/>
                  </a:cubicBezTo>
                  <a:cubicBezTo>
                    <a:pt x="21599" y="4836"/>
                    <a:pt x="16763"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050524" y="2403531"/>
              <a:ext cx="144597" cy="138501"/>
            </a:xfrm>
            <a:custGeom>
              <a:rect l="l" t="t" r="r" b="b"/>
              <a:pathLst>
                <a:path w="21600" h="21600">
                  <a:moveTo>
                    <a:pt x="10800" y="18900"/>
                  </a:moveTo>
                  <a:cubicBezTo>
                    <a:pt x="6328" y="18900"/>
                    <a:pt x="2699" y="15271"/>
                    <a:pt x="2699" y="10800"/>
                  </a:cubicBezTo>
                  <a:cubicBezTo>
                    <a:pt x="2699" y="6329"/>
                    <a:pt x="6328" y="2700"/>
                    <a:pt x="10800" y="2700"/>
                  </a:cubicBezTo>
                  <a:cubicBezTo>
                    <a:pt x="15271" y="2700"/>
                    <a:pt x="18899" y="6329"/>
                    <a:pt x="18899" y="10800"/>
                  </a:cubicBezTo>
                  <a:cubicBezTo>
                    <a:pt x="18899" y="15271"/>
                    <a:pt x="15271" y="18900"/>
                    <a:pt x="10800" y="18900"/>
                  </a:cubicBezTo>
                  <a:moveTo>
                    <a:pt x="10800" y="0"/>
                  </a:moveTo>
                  <a:cubicBezTo>
                    <a:pt x="4830" y="0"/>
                    <a:pt x="0" y="4833"/>
                    <a:pt x="0" y="10800"/>
                  </a:cubicBezTo>
                  <a:cubicBezTo>
                    <a:pt x="0" y="16766"/>
                    <a:pt x="4830" y="21599"/>
                    <a:pt x="10800" y="21599"/>
                  </a:cubicBezTo>
                  <a:cubicBezTo>
                    <a:pt x="16764" y="21599"/>
                    <a:pt x="21600" y="16766"/>
                    <a:pt x="21600" y="10800"/>
                  </a:cubicBezTo>
                  <a:cubicBezTo>
                    <a:pt x="21600" y="4833"/>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21769" y="3583229"/>
            <a:ext cx="400751" cy="515722"/>
            <a:chOff x="4521769" y="3583229"/>
            <a:chExt cx="400751" cy="515722"/>
          </a:xfrm>
        </p:grpSpPr>
        <p:sp>
          <p:nvSpPr>
            <p:cNvPr id="24" name="Freeform 24"/>
            <p:cNvSpPr/>
            <p:nvPr/>
          </p:nvSpPr>
          <p:spPr>
            <a:xfrm>
              <a:off x="4521769" y="3583229"/>
              <a:ext cx="400751" cy="515722"/>
            </a:xfrm>
            <a:custGeom>
              <a:rect l="l" t="t" r="r" b="b"/>
              <a:pathLst>
                <a:path w="21600" h="21600">
                  <a:moveTo>
                    <a:pt x="15386" y="14175"/>
                  </a:moveTo>
                  <a:lnTo>
                    <a:pt x="6223" y="14175"/>
                  </a:lnTo>
                  <a:cubicBezTo>
                    <a:pt x="5734" y="13446"/>
                    <a:pt x="5147" y="12716"/>
                    <a:pt x="4568" y="12003"/>
                  </a:cubicBezTo>
                  <a:cubicBezTo>
                    <a:pt x="3287" y="10427"/>
                    <a:pt x="1963" y="8797"/>
                    <a:pt x="1963" y="7425"/>
                  </a:cubicBezTo>
                  <a:cubicBezTo>
                    <a:pt x="1963" y="4075"/>
                    <a:pt x="5927" y="1350"/>
                    <a:pt x="10800" y="1350"/>
                  </a:cubicBezTo>
                  <a:cubicBezTo>
                    <a:pt x="15672" y="1350"/>
                    <a:pt x="19636" y="4075"/>
                    <a:pt x="19636" y="7425"/>
                  </a:cubicBezTo>
                  <a:cubicBezTo>
                    <a:pt x="19636" y="8787"/>
                    <a:pt x="18312" y="10425"/>
                    <a:pt x="17029" y="12011"/>
                  </a:cubicBezTo>
                  <a:cubicBezTo>
                    <a:pt x="16455" y="12723"/>
                    <a:pt x="15873" y="13449"/>
                    <a:pt x="15386" y="14175"/>
                  </a:cubicBezTo>
                  <a:moveTo>
                    <a:pt x="10800" y="20249"/>
                  </a:moveTo>
                  <a:cubicBezTo>
                    <a:pt x="9805" y="20249"/>
                    <a:pt x="9347" y="20171"/>
                    <a:pt x="8839" y="19406"/>
                  </a:cubicBezTo>
                  <a:lnTo>
                    <a:pt x="13000" y="19048"/>
                  </a:lnTo>
                  <a:cubicBezTo>
                    <a:pt x="12398" y="20164"/>
                    <a:pt x="11959" y="20249"/>
                    <a:pt x="10800" y="20249"/>
                  </a:cubicBezTo>
                  <a:moveTo>
                    <a:pt x="7595" y="16813"/>
                  </a:moveTo>
                  <a:cubicBezTo>
                    <a:pt x="7417" y="16407"/>
                    <a:pt x="7215" y="15978"/>
                    <a:pt x="6991" y="15525"/>
                  </a:cubicBezTo>
                  <a:lnTo>
                    <a:pt x="14616" y="15525"/>
                  </a:lnTo>
                  <a:cubicBezTo>
                    <a:pt x="14496" y="15767"/>
                    <a:pt x="14375" y="16010"/>
                    <a:pt x="14270" y="16239"/>
                  </a:cubicBezTo>
                  <a:cubicBezTo>
                    <a:pt x="14270" y="16239"/>
                    <a:pt x="7595" y="16813"/>
                    <a:pt x="7595" y="16813"/>
                  </a:cubicBezTo>
                  <a:close/>
                  <a:moveTo>
                    <a:pt x="13345" y="18343"/>
                  </a:moveTo>
                  <a:lnTo>
                    <a:pt x="8476" y="18762"/>
                  </a:lnTo>
                  <a:cubicBezTo>
                    <a:pt x="8303" y="18416"/>
                    <a:pt x="8116" y="18011"/>
                    <a:pt x="7890" y="17483"/>
                  </a:cubicBezTo>
                  <a:cubicBezTo>
                    <a:pt x="7887" y="17477"/>
                    <a:pt x="7883" y="17469"/>
                    <a:pt x="7881" y="17462"/>
                  </a:cubicBezTo>
                  <a:lnTo>
                    <a:pt x="13957" y="16941"/>
                  </a:lnTo>
                  <a:cubicBezTo>
                    <a:pt x="13871" y="17140"/>
                    <a:pt x="13778" y="17350"/>
                    <a:pt x="13698" y="17537"/>
                  </a:cubicBezTo>
                  <a:cubicBezTo>
                    <a:pt x="13569" y="17841"/>
                    <a:pt x="13453" y="18104"/>
                    <a:pt x="13345" y="18343"/>
                  </a:cubicBezTo>
                  <a:moveTo>
                    <a:pt x="10800" y="0"/>
                  </a:moveTo>
                  <a:cubicBezTo>
                    <a:pt x="4835" y="0"/>
                    <a:pt x="0" y="3324"/>
                    <a:pt x="0" y="7425"/>
                  </a:cubicBezTo>
                  <a:cubicBezTo>
                    <a:pt x="0" y="10146"/>
                    <a:pt x="3621" y="13029"/>
                    <a:pt x="4939" y="15562"/>
                  </a:cubicBezTo>
                  <a:cubicBezTo>
                    <a:pt x="6906" y="19339"/>
                    <a:pt x="6688" y="21599"/>
                    <a:pt x="10800" y="21599"/>
                  </a:cubicBezTo>
                  <a:cubicBezTo>
                    <a:pt x="14972" y="21599"/>
                    <a:pt x="14692" y="19349"/>
                    <a:pt x="16660" y="15577"/>
                  </a:cubicBezTo>
                  <a:cubicBezTo>
                    <a:pt x="17983" y="13039"/>
                    <a:pt x="21600" y="10124"/>
                    <a:pt x="21600" y="7425"/>
                  </a:cubicBezTo>
                  <a:cubicBezTo>
                    <a:pt x="21600" y="3324"/>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Freeform 25"/>
          <p:cNvSpPr/>
          <p:nvPr/>
        </p:nvSpPr>
        <p:spPr>
          <a:xfrm>
            <a:off x="7254083" y="3590222"/>
            <a:ext cx="480270" cy="477455"/>
          </a:xfrm>
          <a:custGeom>
            <a:rect l="l" t="t" r="r" b="b"/>
            <a:pathLst>
              <a:path w="21020" h="21600">
                <a:moveTo>
                  <a:pt x="18846" y="7946"/>
                </a:moveTo>
                <a:lnTo>
                  <a:pt x="17740" y="9091"/>
                </a:lnTo>
                <a:cubicBezTo>
                  <a:pt x="17740" y="8939"/>
                  <a:pt x="17758" y="8792"/>
                  <a:pt x="17744" y="8636"/>
                </a:cubicBezTo>
                <a:cubicBezTo>
                  <a:pt x="17629" y="7331"/>
                  <a:pt x="17036" y="6068"/>
                  <a:pt x="16074" y="5080"/>
                </a:cubicBezTo>
                <a:cubicBezTo>
                  <a:pt x="15004" y="3980"/>
                  <a:pt x="13585" y="3348"/>
                  <a:pt x="12180" y="3345"/>
                </a:cubicBezTo>
                <a:lnTo>
                  <a:pt x="13268" y="2218"/>
                </a:lnTo>
                <a:cubicBezTo>
                  <a:pt x="13812" y="1659"/>
                  <a:pt x="14572" y="1350"/>
                  <a:pt x="15403" y="1350"/>
                </a:cubicBezTo>
                <a:cubicBezTo>
                  <a:pt x="16460" y="1350"/>
                  <a:pt x="17546" y="1840"/>
                  <a:pt x="18381" y="2696"/>
                </a:cubicBezTo>
                <a:cubicBezTo>
                  <a:pt x="19165" y="3500"/>
                  <a:pt x="19631" y="4499"/>
                  <a:pt x="19698" y="5510"/>
                </a:cubicBezTo>
                <a:cubicBezTo>
                  <a:pt x="19760" y="6453"/>
                  <a:pt x="19457" y="7317"/>
                  <a:pt x="18846" y="7946"/>
                </a:cubicBezTo>
                <a:moveTo>
                  <a:pt x="5828" y="19329"/>
                </a:moveTo>
                <a:cubicBezTo>
                  <a:pt x="5813" y="18424"/>
                  <a:pt x="5454" y="17481"/>
                  <a:pt x="4730" y="16739"/>
                </a:cubicBezTo>
                <a:cubicBezTo>
                  <a:pt x="4046" y="16034"/>
                  <a:pt x="3150" y="15628"/>
                  <a:pt x="2257" y="15592"/>
                </a:cubicBezTo>
                <a:lnTo>
                  <a:pt x="2911" y="13157"/>
                </a:lnTo>
                <a:cubicBezTo>
                  <a:pt x="2959" y="12995"/>
                  <a:pt x="3052" y="12835"/>
                  <a:pt x="3168" y="12695"/>
                </a:cubicBezTo>
                <a:cubicBezTo>
                  <a:pt x="4485" y="11726"/>
                  <a:pt x="6512" y="12012"/>
                  <a:pt x="7920" y="13460"/>
                </a:cubicBezTo>
                <a:cubicBezTo>
                  <a:pt x="9409" y="14990"/>
                  <a:pt x="9639" y="17230"/>
                  <a:pt x="8492" y="18568"/>
                </a:cubicBezTo>
                <a:cubicBezTo>
                  <a:pt x="8416" y="18609"/>
                  <a:pt x="8339" y="18648"/>
                  <a:pt x="8256" y="18675"/>
                </a:cubicBezTo>
                <a:cubicBezTo>
                  <a:pt x="8256" y="18675"/>
                  <a:pt x="5828" y="19329"/>
                  <a:pt x="5828" y="19329"/>
                </a:cubicBezTo>
                <a:close/>
                <a:moveTo>
                  <a:pt x="2737" y="20164"/>
                </a:moveTo>
                <a:cubicBezTo>
                  <a:pt x="2665" y="20181"/>
                  <a:pt x="2443" y="20239"/>
                  <a:pt x="2291" y="20249"/>
                </a:cubicBezTo>
                <a:cubicBezTo>
                  <a:pt x="1751" y="20244"/>
                  <a:pt x="1313" y="19792"/>
                  <a:pt x="1313" y="19237"/>
                </a:cubicBezTo>
                <a:cubicBezTo>
                  <a:pt x="1321" y="19124"/>
                  <a:pt x="1365" y="18929"/>
                  <a:pt x="1380" y="18857"/>
                </a:cubicBezTo>
                <a:lnTo>
                  <a:pt x="2071" y="16283"/>
                </a:lnTo>
                <a:cubicBezTo>
                  <a:pt x="2822" y="16261"/>
                  <a:pt x="3630" y="16562"/>
                  <a:pt x="4265" y="17215"/>
                </a:cubicBezTo>
                <a:cubicBezTo>
                  <a:pt x="4911" y="17878"/>
                  <a:pt x="5214" y="18725"/>
                  <a:pt x="5181" y="19504"/>
                </a:cubicBezTo>
                <a:cubicBezTo>
                  <a:pt x="5181" y="19504"/>
                  <a:pt x="2737" y="20164"/>
                  <a:pt x="2737" y="20164"/>
                </a:cubicBezTo>
                <a:close/>
                <a:moveTo>
                  <a:pt x="6888" y="11179"/>
                </a:moveTo>
                <a:cubicBezTo>
                  <a:pt x="6280" y="10927"/>
                  <a:pt x="5642" y="10783"/>
                  <a:pt x="5004" y="10774"/>
                </a:cubicBezTo>
                <a:lnTo>
                  <a:pt x="10063" y="5536"/>
                </a:lnTo>
                <a:cubicBezTo>
                  <a:pt x="10838" y="4759"/>
                  <a:pt x="11966" y="4536"/>
                  <a:pt x="13077" y="4819"/>
                </a:cubicBezTo>
                <a:cubicBezTo>
                  <a:pt x="13077" y="4819"/>
                  <a:pt x="6888" y="11179"/>
                  <a:pt x="6888" y="11179"/>
                </a:cubicBezTo>
                <a:close/>
                <a:moveTo>
                  <a:pt x="9717" y="13672"/>
                </a:moveTo>
                <a:cubicBezTo>
                  <a:pt x="9473" y="13258"/>
                  <a:pt x="9194" y="12859"/>
                  <a:pt x="8848" y="12505"/>
                </a:cubicBezTo>
                <a:cubicBezTo>
                  <a:pt x="8447" y="12093"/>
                  <a:pt x="7986" y="11770"/>
                  <a:pt x="7507" y="11498"/>
                </a:cubicBezTo>
                <a:lnTo>
                  <a:pt x="13767" y="5064"/>
                </a:lnTo>
                <a:cubicBezTo>
                  <a:pt x="14259" y="5288"/>
                  <a:pt x="14729" y="5607"/>
                  <a:pt x="15145" y="6035"/>
                </a:cubicBezTo>
                <a:cubicBezTo>
                  <a:pt x="15500" y="6398"/>
                  <a:pt x="15775" y="6806"/>
                  <a:pt x="15987" y="7229"/>
                </a:cubicBezTo>
                <a:cubicBezTo>
                  <a:pt x="15987" y="7229"/>
                  <a:pt x="9717" y="13672"/>
                  <a:pt x="9717" y="13672"/>
                </a:cubicBezTo>
                <a:close/>
                <a:moveTo>
                  <a:pt x="10519" y="16061"/>
                </a:moveTo>
                <a:cubicBezTo>
                  <a:pt x="10465" y="15452"/>
                  <a:pt x="10298" y="14854"/>
                  <a:pt x="10047" y="14288"/>
                </a:cubicBezTo>
                <a:lnTo>
                  <a:pt x="16257" y="7906"/>
                </a:lnTo>
                <a:cubicBezTo>
                  <a:pt x="16637" y="9140"/>
                  <a:pt x="16442" y="10429"/>
                  <a:pt x="15610" y="11284"/>
                </a:cubicBezTo>
                <a:cubicBezTo>
                  <a:pt x="15604" y="11290"/>
                  <a:pt x="15598" y="11293"/>
                  <a:pt x="15593" y="11298"/>
                </a:cubicBezTo>
                <a:lnTo>
                  <a:pt x="15602" y="11306"/>
                </a:lnTo>
                <a:lnTo>
                  <a:pt x="10525" y="16565"/>
                </a:lnTo>
                <a:cubicBezTo>
                  <a:pt x="10527" y="16397"/>
                  <a:pt x="10534" y="16232"/>
                  <a:pt x="10519" y="16061"/>
                </a:cubicBezTo>
                <a:moveTo>
                  <a:pt x="19308" y="1741"/>
                </a:moveTo>
                <a:cubicBezTo>
                  <a:pt x="18228" y="632"/>
                  <a:pt x="16805" y="0"/>
                  <a:pt x="15403" y="0"/>
                </a:cubicBezTo>
                <a:cubicBezTo>
                  <a:pt x="14220" y="0"/>
                  <a:pt x="13131" y="450"/>
                  <a:pt x="12335" y="1266"/>
                </a:cubicBezTo>
                <a:lnTo>
                  <a:pt x="9138" y="4577"/>
                </a:lnTo>
                <a:cubicBezTo>
                  <a:pt x="9129" y="4585"/>
                  <a:pt x="9118" y="4592"/>
                  <a:pt x="9108" y="4602"/>
                </a:cubicBezTo>
                <a:cubicBezTo>
                  <a:pt x="9103" y="4608"/>
                  <a:pt x="9100" y="4614"/>
                  <a:pt x="9095" y="4620"/>
                </a:cubicBezTo>
                <a:lnTo>
                  <a:pt x="9096" y="4621"/>
                </a:lnTo>
                <a:lnTo>
                  <a:pt x="2310" y="11647"/>
                </a:lnTo>
                <a:cubicBezTo>
                  <a:pt x="1998" y="11966"/>
                  <a:pt x="1771" y="12364"/>
                  <a:pt x="1645" y="12797"/>
                </a:cubicBezTo>
                <a:lnTo>
                  <a:pt x="102" y="18541"/>
                </a:lnTo>
                <a:cubicBezTo>
                  <a:pt x="100" y="18557"/>
                  <a:pt x="0" y="19008"/>
                  <a:pt x="0" y="19237"/>
                </a:cubicBezTo>
                <a:cubicBezTo>
                  <a:pt x="0" y="20541"/>
                  <a:pt x="1030" y="21599"/>
                  <a:pt x="2302" y="21599"/>
                </a:cubicBezTo>
                <a:cubicBezTo>
                  <a:pt x="2554" y="21599"/>
                  <a:pt x="3044" y="21475"/>
                  <a:pt x="3062" y="21473"/>
                </a:cubicBezTo>
                <a:lnTo>
                  <a:pt x="8630" y="19969"/>
                </a:lnTo>
                <a:cubicBezTo>
                  <a:pt x="9054" y="19839"/>
                  <a:pt x="9439" y="19604"/>
                  <a:pt x="9750" y="19283"/>
                </a:cubicBezTo>
                <a:lnTo>
                  <a:pt x="19776" y="8899"/>
                </a:lnTo>
                <a:cubicBezTo>
                  <a:pt x="21600" y="7023"/>
                  <a:pt x="21394" y="3881"/>
                  <a:pt x="19308" y="174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5877641" y="4747565"/>
            <a:ext cx="490362" cy="514624"/>
            <a:chOff x="5877641" y="4747565"/>
            <a:chExt cx="490362" cy="514624"/>
          </a:xfrm>
        </p:grpSpPr>
        <p:sp>
          <p:nvSpPr>
            <p:cNvPr id="27" name="Freeform 27"/>
            <p:cNvSpPr/>
            <p:nvPr/>
          </p:nvSpPr>
          <p:spPr>
            <a:xfrm>
              <a:off x="5877641" y="4747565"/>
              <a:ext cx="490362" cy="514624"/>
            </a:xfrm>
            <a:custGeom>
              <a:rect l="l" t="t" r="r" b="b"/>
              <a:pathLst>
                <a:path w="21600" h="21600">
                  <a:moveTo>
                    <a:pt x="13499" y="14850"/>
                  </a:moveTo>
                  <a:cubicBezTo>
                    <a:pt x="9772" y="14850"/>
                    <a:pt x="6749" y="11827"/>
                    <a:pt x="6749" y="8100"/>
                  </a:cubicBezTo>
                  <a:cubicBezTo>
                    <a:pt x="6749" y="4372"/>
                    <a:pt x="9772" y="1350"/>
                    <a:pt x="13499" y="1350"/>
                  </a:cubicBezTo>
                  <a:cubicBezTo>
                    <a:pt x="17227" y="1350"/>
                    <a:pt x="20249" y="4372"/>
                    <a:pt x="20249" y="8100"/>
                  </a:cubicBezTo>
                  <a:cubicBezTo>
                    <a:pt x="20249" y="11827"/>
                    <a:pt x="17227" y="14850"/>
                    <a:pt x="13499" y="14850"/>
                  </a:cubicBezTo>
                  <a:moveTo>
                    <a:pt x="3236" y="20042"/>
                  </a:moveTo>
                  <a:cubicBezTo>
                    <a:pt x="3019" y="20266"/>
                    <a:pt x="2718" y="20408"/>
                    <a:pt x="2382" y="20408"/>
                  </a:cubicBezTo>
                  <a:cubicBezTo>
                    <a:pt x="1724" y="20408"/>
                    <a:pt x="1191" y="19875"/>
                    <a:pt x="1191" y="19218"/>
                  </a:cubicBezTo>
                  <a:cubicBezTo>
                    <a:pt x="1191" y="18881"/>
                    <a:pt x="1332" y="18580"/>
                    <a:pt x="1557" y="18363"/>
                  </a:cubicBezTo>
                  <a:lnTo>
                    <a:pt x="1551" y="18358"/>
                  </a:lnTo>
                  <a:lnTo>
                    <a:pt x="6996" y="12913"/>
                  </a:lnTo>
                  <a:cubicBezTo>
                    <a:pt x="7472" y="13555"/>
                    <a:pt x="8039" y="14122"/>
                    <a:pt x="8680" y="14599"/>
                  </a:cubicBezTo>
                  <a:cubicBezTo>
                    <a:pt x="8680" y="14599"/>
                    <a:pt x="3236" y="20042"/>
                    <a:pt x="3236" y="20042"/>
                  </a:cubicBezTo>
                  <a:close/>
                  <a:moveTo>
                    <a:pt x="13499" y="0"/>
                  </a:moveTo>
                  <a:cubicBezTo>
                    <a:pt x="9026" y="0"/>
                    <a:pt x="5399" y="3626"/>
                    <a:pt x="5399" y="8100"/>
                  </a:cubicBezTo>
                  <a:cubicBezTo>
                    <a:pt x="5399" y="9467"/>
                    <a:pt x="5742" y="10754"/>
                    <a:pt x="6341" y="11884"/>
                  </a:cubicBezTo>
                  <a:lnTo>
                    <a:pt x="709" y="17515"/>
                  </a:lnTo>
                  <a:lnTo>
                    <a:pt x="713" y="17520"/>
                  </a:lnTo>
                  <a:cubicBezTo>
                    <a:pt x="274" y="17953"/>
                    <a:pt x="0" y="18552"/>
                    <a:pt x="0" y="19218"/>
                  </a:cubicBezTo>
                  <a:cubicBezTo>
                    <a:pt x="0" y="20533"/>
                    <a:pt x="1066" y="21599"/>
                    <a:pt x="2382" y="21599"/>
                  </a:cubicBezTo>
                  <a:cubicBezTo>
                    <a:pt x="3047" y="21599"/>
                    <a:pt x="3647" y="21326"/>
                    <a:pt x="4079" y="20885"/>
                  </a:cubicBezTo>
                  <a:lnTo>
                    <a:pt x="4078" y="20884"/>
                  </a:lnTo>
                  <a:lnTo>
                    <a:pt x="9708" y="15255"/>
                  </a:lnTo>
                  <a:cubicBezTo>
                    <a:pt x="10839" y="15856"/>
                    <a:pt x="12128" y="16200"/>
                    <a:pt x="13499" y="16200"/>
                  </a:cubicBezTo>
                  <a:cubicBezTo>
                    <a:pt x="17973" y="16200"/>
                    <a:pt x="21600" y="12573"/>
                    <a:pt x="21600" y="8100"/>
                  </a:cubicBezTo>
                  <a:cubicBezTo>
                    <a:pt x="21600" y="3626"/>
                    <a:pt x="17973" y="0"/>
                    <a:pt x="13499"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6076371" y="4827666"/>
              <a:ext cx="115580" cy="120457"/>
            </a:xfrm>
            <a:custGeom>
              <a:rect l="l" t="t" r="r" b="b"/>
              <a:pathLst>
                <a:path w="21600" h="21600">
                  <a:moveTo>
                    <a:pt x="20160" y="0"/>
                  </a:moveTo>
                  <a:cubicBezTo>
                    <a:pt x="9025" y="0"/>
                    <a:pt x="0" y="9025"/>
                    <a:pt x="0" y="20160"/>
                  </a:cubicBezTo>
                  <a:cubicBezTo>
                    <a:pt x="0" y="20954"/>
                    <a:pt x="644" y="21600"/>
                    <a:pt x="1440" y="21600"/>
                  </a:cubicBezTo>
                  <a:cubicBezTo>
                    <a:pt x="2235" y="21600"/>
                    <a:pt x="2880" y="20954"/>
                    <a:pt x="2880" y="20160"/>
                  </a:cubicBezTo>
                  <a:cubicBezTo>
                    <a:pt x="2880" y="10618"/>
                    <a:pt x="10617" y="2880"/>
                    <a:pt x="20160" y="2880"/>
                  </a:cubicBezTo>
                  <a:cubicBezTo>
                    <a:pt x="20955" y="2880"/>
                    <a:pt x="21599" y="2234"/>
                    <a:pt x="21599" y="1440"/>
                  </a:cubicBezTo>
                  <a:cubicBezTo>
                    <a:pt x="21599" y="645"/>
                    <a:pt x="20955" y="0"/>
                    <a:pt x="2016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药物治疗护理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https://d.book118.com/737160124023006033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2024-09-06T08:14:34.101</cp:lastPrinted>
  <dcterms:created xsi:type="dcterms:W3CDTF">2024-09-06T00:14:34Z</dcterms:created>
  <dcterms:modified xsi:type="dcterms:W3CDTF">2024-09-06T00:14:35Z</dcterms:modified>
</cp:coreProperties>
</file>