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7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23F81-73FC-42B1-A7C5-DBDE01017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98AD7-5E6E-4225-BAD6-B69FD5F1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BD479-2370-4D90-98E9-2CD171D1F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D43DE-BC3B-4B43-BF5C-1CC64EB4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AC1B9-C4AA-4335-BCBB-5FDF3046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EE8DA9-0752-4558-9E24-EA4FC738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329F2-1138-42DC-829E-99ADF53E6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59163-35DF-4A3C-9803-8838A5D0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74536-C58F-4FB1-84A6-82B2ACD7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C240-BE12-4771-8A37-E84D7E64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9D889-F312-41CD-A603-A62C73B6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5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.xml" /><Relationship Id="rId11" Type="http://schemas.openxmlformats.org/officeDocument/2006/relationships/image" Target="../media/image6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image" Target="../media/image7.png" /><Relationship Id="rId6" Type="http://schemas.openxmlformats.org/officeDocument/2006/relationships/tags" Target="../tags/tag26.xml" /><Relationship Id="rId7" Type="http://schemas.openxmlformats.org/officeDocument/2006/relationships/image" Target="../media/image8.png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image" Target="../media/image9.png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image" Target="../media/image10.jpeg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image" Target="../media/image11.jpeg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image" Target="../media/image12.jpeg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8.xml" /><Relationship Id="rId11" Type="http://schemas.openxmlformats.org/officeDocument/2006/relationships/image" Target="../media/image6.jpeg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hyperlink" Target="https://baike.so.com/doc/5400584-7109022.html" TargetMode="External" /><Relationship Id="rId8" Type="http://schemas.openxmlformats.org/officeDocument/2006/relationships/hyperlink" Target="https://baike.so.com/doc/1641417-1735024.html" TargetMode="External" /><Relationship Id="rId9" Type="http://schemas.openxmlformats.org/officeDocument/2006/relationships/hyperlink" Target="https://baike.so.com/doc/5645908-5858543.html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611100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  <a:alpha val="0"/>
                </a:srgbClr>
              </a:clrTo>
            </a:clrChange>
            <a:lum bright="28000" contras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80" y="19781"/>
            <a:ext cx="12071763" cy="679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7" name="Text Box 6" title=""/>
          <p:cNvSpPr txBox="1"/>
          <p:nvPr/>
        </p:nvSpPr>
        <p:spPr>
          <a:xfrm>
            <a:off x="2805430" y="1781810"/>
            <a:ext cx="8881110" cy="1062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315" b="1" smtClean="0">
                <a:solidFill>
                  <a:srgbClr val="000000"/>
                </a:solidFill>
                <a:latin typeface="华文行楷" panose="02010800040101010101" charset="-122"/>
                <a:ea typeface="华文行楷" panose="02010800040101010101" charset="-122"/>
                <a:sym typeface="+mn-ea"/>
              </a:rPr>
              <a:t>     </a:t>
            </a:r>
            <a:r>
              <a:rPr lang="zh-CN" altLang="en-US" sz="4735" b="1" smtClean="0">
                <a:solidFill>
                  <a:srgbClr val="00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 微专题</a:t>
            </a:r>
            <a:r>
              <a:rPr lang="zh-CN" altLang="en-US" sz="4735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：古代经济重心南移</a:t>
            </a:r>
            <a:endParaRPr lang="zh-CN" altLang="en-US" sz="4735" b="1" smtClean="0">
              <a:solidFill>
                <a:srgbClr val="000000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pic>
        <p:nvPicPr>
          <p:cNvPr id="5123" name="Picture 3" title="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680" y="1638935"/>
            <a:ext cx="2583005" cy="1989866"/>
          </a:xfrm>
          <a:prstGeom prst="rect">
            <a:avLst/>
          </a:prstGeom>
          <a:noFill/>
          <a:effectLst>
            <a:reflection endPos="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3" name="文本框 2" title=""/>
          <p:cNvSpPr txBox="1"/>
          <p:nvPr/>
        </p:nvSpPr>
        <p:spPr>
          <a:xfrm>
            <a:off x="4449992" y="450778"/>
            <a:ext cx="7317471" cy="6477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340"/>
              </a:lnSpc>
            </a:pPr>
            <a:r>
              <a:rPr lang="zh-CN" altLang="en-US" sz="23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二轮复习微专题</a:t>
            </a:r>
            <a:endParaRPr lang="zh-CN" altLang="en-US" sz="2365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>
            <a:alphaModFix amt="14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一、高考链接</a:t>
            </a:r>
            <a:r>
              <a:rPr lang="en-US" altLang="zh-CN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——</a:t>
            </a:r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析考情明考向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9" name="文本框 4" title=""/>
          <p:cNvSpPr txBox="1"/>
          <p:nvPr>
            <p:custDataLst>
              <p:tags r:id="rId4"/>
            </p:custDataLst>
          </p:nvPr>
        </p:nvSpPr>
        <p:spPr>
          <a:xfrm>
            <a:off x="284389" y="1197249"/>
            <a:ext cx="11700000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323850" hangingPunct="0">
              <a:lnSpc>
                <a:spcPct val="150000"/>
              </a:lnSpc>
            </a:pPr>
            <a:r>
              <a:rPr lang="en-US" altLang="zh-CN" sz="2000" kern="100">
                <a:effectLst/>
                <a:latin typeface="+mj-ea"/>
                <a:ea typeface="+mj-ea"/>
                <a:cs typeface="+mj-ea"/>
              </a:rPr>
              <a:t>1</a:t>
            </a:r>
            <a:r>
              <a:rPr lang="en-US" altLang="zh-CN" sz="2000" kern="100" spc="-1100">
                <a:effectLst/>
                <a:latin typeface="+mj-ea"/>
                <a:ea typeface="+mj-ea"/>
                <a:cs typeface="+mj-ea"/>
              </a:rPr>
              <a:t>．</a:t>
            </a:r>
            <a:r>
              <a:rPr lang="en-US" altLang="zh-CN" sz="2000" kern="100">
                <a:effectLst/>
                <a:latin typeface="+mj-ea"/>
                <a:ea typeface="+mj-ea"/>
                <a:cs typeface="+mj-ea"/>
              </a:rPr>
              <a:t>（2021·山东高考·3）图1是中国古代某一历史时期主要产粮区示意图。该时期是（　　）</a:t>
            </a:r>
            <a:endParaRPr lang="en-US" altLang="zh-CN" sz="2000" kern="100">
              <a:effectLst/>
              <a:latin typeface="+mj-ea"/>
              <a:ea typeface="+mj-ea"/>
              <a:cs typeface="+mj-ea"/>
            </a:endParaRPr>
          </a:p>
        </p:txBody>
      </p:sp>
      <p:pic>
        <p:nvPicPr>
          <p:cNvPr id="3" name="My Shape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888" y="1825422"/>
            <a:ext cx="2506834" cy="3450000"/>
          </a:xfrm>
          <a:prstGeom prst="rect">
            <a:avLst/>
          </a:prstGeom>
        </p:spPr>
      </p:pic>
      <p:sp>
        <p:nvSpPr>
          <p:cNvPr id="6" name="文本框 4" title=""/>
          <p:cNvSpPr txBox="1"/>
          <p:nvPr>
            <p:custDataLst>
              <p:tags r:id="rId7"/>
            </p:custDataLst>
          </p:nvPr>
        </p:nvSpPr>
        <p:spPr>
          <a:xfrm>
            <a:off x="3794760" y="1825625"/>
            <a:ext cx="5478780" cy="156845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</a:pPr>
            <a:r>
              <a:rPr lang="en-US" altLang="zh-CN" sz="24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图1</a:t>
            </a:r>
            <a:endParaRPr lang="en-US" altLang="zh-CN" sz="2400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algn="ctr" hangingPunct="0">
              <a:lnSpc>
                <a:spcPct val="150000"/>
              </a:lnSpc>
            </a:pPr>
            <a:r>
              <a:rPr lang="en-US" altLang="zh-CN" sz="2000" kern="100">
                <a:solidFill>
                  <a:schemeClr val="tx1"/>
                </a:solidFill>
                <a:effectLst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A．秦汉时期            B．隋唐时期              C．宋元时期            D．明清时期</a:t>
            </a:r>
            <a:endParaRPr lang="en-US" altLang="zh-CN" sz="2000" kern="100">
              <a:solidFill>
                <a:schemeClr val="tx1"/>
              </a:solidFill>
              <a:effectLst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1334770" y="5467350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图</a:t>
            </a:r>
            <a:r>
              <a:rPr lang="en-US" altLang="zh-CN"/>
              <a:t>1</a:t>
            </a:r>
            <a:endParaRPr lang="en-US" altLang="zh-CN"/>
          </a:p>
        </p:txBody>
      </p:sp>
      <p:sp>
        <p:nvSpPr>
          <p:cNvPr id="9" name="文本框 4" title=""/>
          <p:cNvSpPr txBox="1"/>
          <p:nvPr>
            <p:custDataLst>
              <p:tags r:id="rId8"/>
            </p:custDataLst>
          </p:nvPr>
        </p:nvSpPr>
        <p:spPr>
          <a:xfrm>
            <a:off x="3794669" y="3250565"/>
            <a:ext cx="11700000" cy="258490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400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【答案】</a:t>
            </a:r>
            <a:r>
              <a:rPr lang="en-US" altLang="zh-CN" sz="2400" kern="100">
                <a:effectLst/>
                <a:latin typeface="Times New Roman" panose="02020603050405020304" pitchFamily="18" charset="0"/>
                <a:ea typeface="宋体" pitchFamily="2" charset="-122"/>
              </a:rPr>
              <a:t>B</a:t>
            </a:r>
            <a:endParaRPr lang="en-US" altLang="zh-CN" sz="24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  <p:sp>
        <p:nvSpPr>
          <p:cNvPr id="10" name="文本框 4" title=""/>
          <p:cNvSpPr txBox="1"/>
          <p:nvPr>
            <p:custDataLst>
              <p:tags r:id="rId9"/>
            </p:custDataLst>
          </p:nvPr>
        </p:nvSpPr>
        <p:spPr>
          <a:xfrm>
            <a:off x="3337560" y="3786505"/>
            <a:ext cx="8646795" cy="267652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1600" b="1" kern="10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【解析】</a:t>
            </a:r>
            <a:r>
              <a:rPr lang="en-US" altLang="zh-CN" sz="1600" b="1" kern="10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图中主要产粮区集中分布于黄河中下游地区到长江下游地区，还有黄河中游的一些地方，但是主要分布在黄淮流域，结合所学可知，此时我国的经济重心已经有南移的迹象，而经济重心南移开始于安史之乱之后，故选B项；秦汉时期，我国经济重心是在北方，而且西北地区应该是主要产粮区，这与示意图的分布不一致，排除A项；宋元时期我国经济重心南移已经完成，所以主要产粮区应该分布在长江流域及以南地区，与示意图的分布不符，排除C项；明清时期，我国经济重心稳定在南方，所以主要产粮区集中在长江流域及以南，与示意图的分布不符，排除D项。</a:t>
            </a:r>
            <a:endParaRPr lang="en-US" altLang="zh-CN" sz="1600" b="1" kern="10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一、高考链接</a:t>
            </a:r>
            <a:r>
              <a:rPr lang="en-US" altLang="zh-CN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——</a:t>
            </a:r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析考情明考向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9" name="文本框 4" title=""/>
          <p:cNvSpPr txBox="1"/>
          <p:nvPr>
            <p:custDataLst>
              <p:tags r:id="rId4"/>
            </p:custDataLst>
          </p:nvPr>
        </p:nvSpPr>
        <p:spPr>
          <a:xfrm>
            <a:off x="363129" y="1182644"/>
            <a:ext cx="117000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323850" hangingPunct="0">
              <a:lnSpc>
                <a:spcPct val="150000"/>
              </a:lnSpc>
            </a:pP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2</a:t>
            </a:r>
            <a:r>
              <a:rPr lang="en-US" altLang="zh-CN" sz="2000" kern="100" spc="-1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．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（2018·海南高考·3）唐宋时期，南方民众在丘陵山区的坡地开垦耕地，引泉水灌溉，形如阶梯，被称为山田，也叫梯田。这种做法（　　）</a:t>
            </a:r>
            <a:endParaRPr lang="en-US" altLang="zh-CN" sz="2000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A．推动了美洲农作物的传播                      B．加剧了土地兼并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C．适应了南方深入开发需要                      D．刺激了人口南迁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  <p:sp>
        <p:nvSpPr>
          <p:cNvPr id="3" name="文本框 4" title=""/>
          <p:cNvSpPr txBox="1"/>
          <p:nvPr>
            <p:custDataLst>
              <p:tags r:id="rId5"/>
            </p:custDataLst>
          </p:nvPr>
        </p:nvSpPr>
        <p:spPr>
          <a:xfrm>
            <a:off x="438059" y="3120345"/>
            <a:ext cx="11700000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【答案】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宋体" pitchFamily="2" charset="-122"/>
              </a:rPr>
              <a:t>C</a:t>
            </a:r>
            <a:endParaRPr lang="en-US" altLang="zh-CN" sz="20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  <p:sp>
        <p:nvSpPr>
          <p:cNvPr id="6" name="文本框 4" title=""/>
          <p:cNvSpPr txBox="1"/>
          <p:nvPr>
            <p:custDataLst>
              <p:tags r:id="rId6"/>
            </p:custDataLst>
          </p:nvPr>
        </p:nvSpPr>
        <p:spPr>
          <a:xfrm>
            <a:off x="438150" y="3673475"/>
            <a:ext cx="11402695" cy="2399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【解析】</a:t>
            </a:r>
            <a:r>
              <a:rPr lang="en-US" altLang="zh-CN" sz="2000" kern="100">
                <a:effectLst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新航路的开辟推动了美洲农作物的传播，与材料时间不符，故A项错误；据材料“南方民众在丘陵山区的坡地开垦耕地”，可得出耕作技术的进步，与土地兼并的加剧无关，故B项错误；据材料“南方民众在丘陵山区的坡地开垦耕地”，可得出梯田适应了南方地形，推动南方的深入开发，故C项正确；材料人口南迁推动梯田的开垦，而不是开垦耕地刺激了人口南迁，因果颠倒了，故D项错误。</a:t>
            </a:r>
            <a:endParaRPr lang="en-US" altLang="zh-CN" sz="2000" kern="100">
              <a:effectLst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一、高考链接</a:t>
            </a:r>
            <a:r>
              <a:rPr lang="en-US" altLang="zh-CN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——</a:t>
            </a:r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析考情明考向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9" name="文本框 4" title=""/>
          <p:cNvSpPr txBox="1"/>
          <p:nvPr>
            <p:custDataLst>
              <p:tags r:id="rId4"/>
            </p:custDataLst>
          </p:nvPr>
        </p:nvSpPr>
        <p:spPr>
          <a:xfrm>
            <a:off x="220254" y="1125494"/>
            <a:ext cx="117000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323850" hangingPunct="0">
              <a:lnSpc>
                <a:spcPct val="150000"/>
              </a:lnSpc>
            </a:pP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3</a:t>
            </a:r>
            <a:r>
              <a:rPr lang="en-US" altLang="zh-CN" sz="2000" kern="100" spc="-1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．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（2020·海南高考·4）《东京梦华录》记载了北宋都城汴京的一景：“亦间或有卖洗面水、煎点汤茶药者，直至天明。其杀猪羊作坊，每人担猪羊及车子上市，动即百数。”此景的出现，表明（　　）</a:t>
            </a:r>
            <a:endParaRPr lang="en-US" altLang="zh-CN" sz="2000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A．经济重心开始南移                                  B．宽松环境利于商业繁荣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C．官营手工业的发展                                  D．重农抑商政策已经改变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  <p:sp>
        <p:nvSpPr>
          <p:cNvPr id="6" name="文本框 4" title=""/>
          <p:cNvSpPr txBox="1"/>
          <p:nvPr>
            <p:custDataLst>
              <p:tags r:id="rId5"/>
            </p:custDataLst>
          </p:nvPr>
        </p:nvSpPr>
        <p:spPr>
          <a:xfrm>
            <a:off x="236764" y="3088674"/>
            <a:ext cx="11700000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【答案】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宋体" pitchFamily="2" charset="-122"/>
              </a:rPr>
              <a:t>B</a:t>
            </a:r>
            <a:endParaRPr lang="en-US" altLang="zh-CN" sz="20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  <p:sp>
        <p:nvSpPr>
          <p:cNvPr id="8" name="文本框 4" title=""/>
          <p:cNvSpPr txBox="1"/>
          <p:nvPr>
            <p:custDataLst>
              <p:tags r:id="rId6"/>
            </p:custDataLst>
          </p:nvPr>
        </p:nvSpPr>
        <p:spPr>
          <a:xfrm>
            <a:off x="236764" y="3657713"/>
            <a:ext cx="11700000" cy="19380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【解析】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材料表明北宋时期商业活动突破时间限制，经营活动相对自由，商业出现繁荣景象，这得益于北宋宽松的环境，故选B项；自唐朝中叶以来，南方的经济实力渐渐超过北方，“开始”说法错误，排除A项；材料是北宋都城汴京商业繁荣景象，而不是官营手工业的发展，排除C项；重农抑商是中国历代封建王朝最基本的经济指导思想，材料只能表明抑商政策松动，排除D项。</a:t>
            </a:r>
            <a:endParaRPr lang="en-US" altLang="zh-CN" sz="2000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7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一、高考链接</a:t>
            </a:r>
            <a:r>
              <a:rPr lang="en-US" altLang="zh-CN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——</a:t>
            </a:r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析考情明考向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9" name="文本框 4" title=""/>
          <p:cNvSpPr txBox="1"/>
          <p:nvPr>
            <p:custDataLst>
              <p:tags r:id="rId4"/>
            </p:custDataLst>
          </p:nvPr>
        </p:nvSpPr>
        <p:spPr>
          <a:xfrm>
            <a:off x="220254" y="1173119"/>
            <a:ext cx="11700000" cy="28613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323850" hangingPunct="0">
              <a:lnSpc>
                <a:spcPct val="150000"/>
              </a:lnSpc>
            </a:pP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4</a:t>
            </a:r>
            <a:r>
              <a:rPr lang="en-US" altLang="zh-CN" sz="2000" kern="100" spc="-1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．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（2022·山东高考·3）目前考古发现的宋代纺织品，主要有福建福州黄昇墓的纺织品和衣物300余件，江苏金坛周瑀墓的衣物50余件，江苏武进宋墓衣物残片。湖南南阳宋墓和宁夏西夏陵区108号墓丝麻织品，赣江兰溪南宋墓棉毯，江西德安南宋周氏墓丝织衣裙，浙江台州南宋赵伯澐墓纺织品60余件等。据此我们可以推断，宋代（　　）</a:t>
            </a:r>
            <a:endParaRPr lang="en-US" altLang="zh-CN" sz="2000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A．海上丝绸贸易兴盛                                  B．纺织业中心位于南方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indent="431800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057ACA"/>
                </a:solidFill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C．衣料材质发生明显变化                          D．南方纺织技艺已超过北方</a:t>
            </a:r>
            <a:endParaRPr lang="en-US" altLang="zh-CN" sz="2000" kern="100">
              <a:solidFill>
                <a:srgbClr val="057ACA"/>
              </a:solidFill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  <p:sp>
        <p:nvSpPr>
          <p:cNvPr id="3" name="文本框 4" title=""/>
          <p:cNvSpPr txBox="1"/>
          <p:nvPr>
            <p:custDataLst>
              <p:tags r:id="rId5"/>
            </p:custDataLst>
          </p:nvPr>
        </p:nvSpPr>
        <p:spPr>
          <a:xfrm>
            <a:off x="220254" y="4034347"/>
            <a:ext cx="11700000" cy="5530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sz="2000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【答案】</a:t>
            </a:r>
            <a:r>
              <a:rPr lang="en-US" altLang="zh-CN" sz="2000" kern="100">
                <a:effectLst/>
                <a:latin typeface="Times New Roman" panose="02020603050405020304" pitchFamily="18" charset="0"/>
                <a:ea typeface="宋体" pitchFamily="2" charset="-122"/>
              </a:rPr>
              <a:t>B</a:t>
            </a:r>
            <a:endParaRPr lang="en-US" altLang="zh-CN" sz="20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  <p:sp>
        <p:nvSpPr>
          <p:cNvPr id="6" name="文本框 4" title=""/>
          <p:cNvSpPr txBox="1"/>
          <p:nvPr>
            <p:custDataLst>
              <p:tags r:id="rId6"/>
            </p:custDataLst>
          </p:nvPr>
        </p:nvSpPr>
        <p:spPr>
          <a:xfrm>
            <a:off x="220254" y="4499249"/>
            <a:ext cx="11700000" cy="17532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1800" indent="-142875" hangingPunct="0">
              <a:lnSpc>
                <a:spcPct val="150000"/>
              </a:lnSpc>
            </a:pPr>
            <a:r>
              <a:rPr lang="en-US" altLang="zh-CN" kern="10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【解析】</a:t>
            </a:r>
            <a:r>
              <a:rPr lang="en-US" altLang="zh-CN" kern="100">
                <a:effectLst/>
                <a:latin typeface="Times New Roman" panose="02020603050405020304" pitchFamily="18" charset="0"/>
                <a:ea typeface="微软雅黑" panose="020b0503020204020204" charset="-122"/>
              </a:rPr>
              <a:t>考古发现的宋代纺织品主要在福建、江苏、湖南、江西、浙江等地区，说明宋代纺织业中心位于南方，故选B项；江西和湖南属于内陆省份，与海上丝绸贸易兴盛关系不大，排除A项；只有赣江兰溪南宋墓出土的棉毯这一个例，不能说明宋代衣料材质发生明显变化，且宋代衣料材质仍以丝麻为主，排除C项；没有南北方纺织技艺的比较，得不出“南方纺织技艺已超过北方”的结论，排除D项。</a:t>
            </a:r>
            <a:endParaRPr lang="en-US" altLang="zh-CN" kern="100">
              <a:effectLst/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一、高考链接</a:t>
            </a:r>
            <a:r>
              <a:rPr lang="en-US" altLang="zh-CN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——</a:t>
            </a:r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析考情明考向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r>
              <a:rPr lang="en-US" altLang="zh-CN"/>
              <a:t>  </a:t>
            </a:r>
            <a:endParaRPr lang="en-US" altLang="zh-CN"/>
          </a:p>
        </p:txBody>
      </p:sp>
      <p:sp>
        <p:nvSpPr>
          <p:cNvPr id="99" name="文本框 4" title=""/>
          <p:cNvSpPr txBox="1"/>
          <p:nvPr>
            <p:custDataLst>
              <p:tags r:id="rId4"/>
            </p:custDataLst>
          </p:nvPr>
        </p:nvSpPr>
        <p:spPr>
          <a:xfrm>
            <a:off x="284389" y="1086759"/>
            <a:ext cx="11700000" cy="1337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>
              <a:lnSpc>
                <a:spcPct val="150000"/>
              </a:lnSpc>
            </a:pPr>
            <a:r>
              <a:rPr lang="en-US" altLang="zh-CN" sz="1800" b="1" kern="100">
                <a:effectLst/>
                <a:latin typeface="Times New Roman" panose="02020603050405020304" pitchFamily="18" charset="0"/>
                <a:ea typeface="宋体" pitchFamily="2" charset="-122"/>
              </a:rPr>
              <a:t>5 ．（2020·山东高考·16）（12分）图5、图6、图7是中国古代三个历史时期（东汉永和五年、唐天宝元年、明洪武二十六年）的人口密度图。阅读材料，回答问题。</a:t>
            </a:r>
            <a:endParaRPr lang="en-US" altLang="zh-CN" sz="1800" b="1" kern="100">
              <a:effectLst/>
              <a:latin typeface="Times New Roman" panose="02020603050405020304" pitchFamily="18" charset="0"/>
              <a:ea typeface="宋体" pitchFamily="2" charset="-122"/>
            </a:endParaRPr>
          </a:p>
          <a:p>
            <a:pPr algn="l" hangingPunct="0">
              <a:lnSpc>
                <a:spcPct val="150000"/>
              </a:lnSpc>
            </a:pPr>
            <a:r>
              <a:rPr lang="en-US" altLang="zh-CN" sz="1800" kern="100">
                <a:effectLst/>
                <a:latin typeface="Times New Roman" panose="02020603050405020304" pitchFamily="18" charset="0"/>
                <a:ea typeface="黑体" panose="02010609060101010101" pitchFamily="49" charset="-122"/>
              </a:rPr>
              <a:t>材料</a:t>
            </a:r>
            <a:endParaRPr lang="en-US" altLang="zh-CN" sz="1800" kern="100">
              <a:effectLst/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pic>
        <p:nvPicPr>
          <p:cNvPr id="3" name="My Shape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555" y="2329180"/>
            <a:ext cx="5328920" cy="2585720"/>
          </a:xfrm>
          <a:prstGeom prst="rect">
            <a:avLst/>
          </a:prstGeom>
        </p:spPr>
      </p:pic>
      <p:pic>
        <p:nvPicPr>
          <p:cNvPr id="6" name="My Shape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1205" y="2331085"/>
            <a:ext cx="3332480" cy="2583815"/>
          </a:xfrm>
          <a:prstGeom prst="rect">
            <a:avLst/>
          </a:prstGeom>
        </p:spPr>
      </p:pic>
      <p:sp>
        <p:nvSpPr>
          <p:cNvPr id="8" name="文本框 4" title=""/>
          <p:cNvSpPr txBox="1"/>
          <p:nvPr>
            <p:custDataLst>
              <p:tags r:id="rId9"/>
            </p:custDataLst>
          </p:nvPr>
        </p:nvSpPr>
        <p:spPr>
          <a:xfrm>
            <a:off x="1319530" y="4973955"/>
            <a:ext cx="9630410" cy="4603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</a:pPr>
            <a:r>
              <a:rPr lang="en-US" altLang="zh-CN" sz="1600" kern="100">
                <a:effectLst/>
                <a:latin typeface="Times New Roman" panose="02020603050405020304" pitchFamily="18" charset="0"/>
                <a:ea typeface="宋体" pitchFamily="2" charset="-122"/>
              </a:rPr>
              <a:t>图5                             图6                                                               </a:t>
            </a:r>
            <a:r>
              <a:rPr lang="zh-CN" altLang="en-US" sz="1600" kern="100">
                <a:effectLst/>
                <a:latin typeface="Times New Roman" panose="02020603050405020304" pitchFamily="18" charset="0"/>
                <a:ea typeface="宋体" pitchFamily="2" charset="-122"/>
              </a:rPr>
              <a:t>图</a:t>
            </a:r>
            <a:r>
              <a:rPr lang="en-US" altLang="zh-CN" sz="1600" kern="100">
                <a:effectLst/>
                <a:latin typeface="Times New Roman" panose="02020603050405020304" pitchFamily="18" charset="0"/>
                <a:ea typeface="宋体" pitchFamily="2" charset="-122"/>
              </a:rPr>
              <a:t>7</a:t>
            </a:r>
            <a:endParaRPr lang="en-US" altLang="zh-CN" sz="16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  <p:sp>
        <p:nvSpPr>
          <p:cNvPr id="9" name="文本框 4" title=""/>
          <p:cNvSpPr txBox="1"/>
          <p:nvPr>
            <p:custDataLst>
              <p:tags r:id="rId10"/>
            </p:custDataLst>
          </p:nvPr>
        </p:nvSpPr>
        <p:spPr>
          <a:xfrm>
            <a:off x="284389" y="4728529"/>
            <a:ext cx="11700000" cy="133794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50000"/>
              </a:lnSpc>
            </a:pPr>
            <a:r>
              <a:rPr lang="en-US" altLang="zh-CN" sz="1800" kern="100">
                <a:effectLst/>
                <a:latin typeface="Times New Roman" panose="02020603050405020304" pitchFamily="18" charset="0"/>
                <a:ea typeface="宋体" pitchFamily="2" charset="-122"/>
              </a:rPr>
              <a:t>图7</a:t>
            </a:r>
            <a:endParaRPr lang="en-US" altLang="zh-CN" sz="1800" kern="100">
              <a:effectLst/>
              <a:latin typeface="Times New Roman" panose="02020603050405020304" pitchFamily="18" charset="0"/>
              <a:ea typeface="宋体" pitchFamily="2" charset="-122"/>
            </a:endParaRPr>
          </a:p>
          <a:p>
            <a:pPr algn="r" hangingPunct="0">
              <a:lnSpc>
                <a:spcPct val="150000"/>
              </a:lnSpc>
            </a:pPr>
            <a:r>
              <a:rPr lang="en-US" altLang="zh-CN" sz="1800" kern="100">
                <a:effectLst/>
                <a:latin typeface="Times New Roman" panose="02020603050405020304" pitchFamily="18" charset="0"/>
                <a:ea typeface="楷体" panose="02010609060101010101" pitchFamily="49" charset="-122"/>
              </a:rPr>
              <a:t>——据葛剑雄《中国人口发展史》</a:t>
            </a:r>
            <a:endParaRPr lang="en-US" altLang="zh-CN" sz="1800" kern="100">
              <a:effectLst/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indent="453390" algn="l" hangingPunct="0">
              <a:lnSpc>
                <a:spcPct val="150000"/>
              </a:lnSpc>
            </a:pPr>
            <a:r>
              <a:rPr lang="en-US" altLang="zh-CN" sz="1800" b="1" kern="100">
                <a:effectLst/>
                <a:latin typeface="Times New Roman" panose="02020603050405020304" pitchFamily="18" charset="0"/>
                <a:ea typeface="宋体" pitchFamily="2" charset="-122"/>
              </a:rPr>
              <a:t>分别提取图5、图6、图7的人口分布信息，并据此说明与其相对应的历史时期。（12分）</a:t>
            </a:r>
            <a:endParaRPr lang="en-US" altLang="zh-CN" sz="1800" b="1" kern="100">
              <a:effectLst/>
              <a:latin typeface="Times New Roman" panose="02020603050405020304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5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二、重要概念解读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>
          <a:xfrm>
            <a:off x="648970" y="1952625"/>
            <a:ext cx="10515600" cy="4351338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内容占位符 2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65200" y="1952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宋体" pitchFamily="2" charset="-122"/>
                <a:ea typeface="宋体" pitchFamily="2" charset="-122"/>
              </a:rPr>
              <a:t>人口迁移</a:t>
            </a:r>
            <a:endParaRPr lang="zh-CN" altLang="en-US" b="1">
              <a:latin typeface="宋体" pitchFamily="2" charset="-122"/>
              <a:ea typeface="宋体" pitchFamily="2" charset="-122"/>
            </a:endParaRPr>
          </a:p>
          <a:p>
            <a:pPr marL="0" indent="0" defTabSz="685800">
              <a:lnSpc>
                <a:spcPct val="150000"/>
              </a:lnSpc>
              <a:buNone/>
              <a:defRPr/>
            </a:pPr>
            <a:r>
              <a:rPr lang="zh-CN" altLang="en-US" sz="2400" b="1" smtClean="0">
                <a:solidFill>
                  <a:srgbClr val="FF000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人口迁移</a:t>
            </a:r>
            <a:r>
              <a:rPr lang="zh-CN" altLang="en-US" sz="24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一般指的是人口在两个地区之间的</a:t>
            </a:r>
            <a:r>
              <a:rPr lang="zh-CN" altLang="en-US" sz="2400" b="1" smtClean="0">
                <a:solidFill>
                  <a:srgbClr val="0000FF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空间移动</a:t>
            </a:r>
            <a:r>
              <a:rPr lang="zh-CN" altLang="en-US" sz="24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，这种移动通常涉及人口居住地由</a:t>
            </a:r>
            <a:r>
              <a:rPr lang="zh-CN" altLang="en-US" sz="2400" b="1" smtClean="0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迁出地</a:t>
            </a:r>
            <a:r>
              <a:rPr lang="zh-CN" altLang="en-US" sz="24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到</a:t>
            </a:r>
            <a:r>
              <a:rPr lang="zh-CN" altLang="en-US" sz="2400" b="1" smtClean="0">
                <a:solidFill>
                  <a:srgbClr val="7030A0"/>
                </a:solidFill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迁入地</a:t>
            </a:r>
            <a:r>
              <a:rPr lang="zh-CN" altLang="en-US" sz="2400" b="1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的永久性或长期性的改变</a:t>
            </a:r>
            <a:r>
              <a:rPr lang="zh-CN" altLang="zh-CN" sz="2400" b="1" noProof="0" smtClean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。</a:t>
            </a:r>
            <a:endParaRPr kumimoji="0" lang="zh-CN" altLang="zh-CN" sz="2400" b="1" kern="1200" cap="none" spc="0" normalizeH="0" baseline="0" noProof="0" smtClean="0">
              <a:effectLst/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+mn-ea"/>
            </a:endParaRPr>
          </a:p>
          <a:p>
            <a:pPr marL="0" indent="0" defTabSz="685800">
              <a:lnSpc>
                <a:spcPct val="150000"/>
              </a:lnSpc>
              <a:buNone/>
              <a:defRPr/>
            </a:pPr>
            <a:r>
              <a:rPr lang="zh-CN" altLang="en-US" sz="2400" b="1" noProof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引起人口迁移的原因是多种多样的，其中最直接的原因是移民支边、战争和自然灾害。</a:t>
            </a:r>
            <a:endParaRPr kumimoji="0" lang="zh-CN" altLang="en-US" sz="2400" b="1" kern="1200" cap="none" spc="0" normalizeH="0" baseline="0" noProof="0">
              <a:effectLst/>
              <a:latin typeface="楷体" panose="02010609060101010101" pitchFamily="49" charset="-122"/>
              <a:ea typeface="楷体" panose="02010609060101010101" pitchFamily="49" charset="-122"/>
              <a:cs typeface="+mn-cs"/>
              <a:sym typeface="+mn-ea"/>
            </a:endParaRPr>
          </a:p>
          <a:p>
            <a:pPr marL="0" indent="0" defTabSz="685800">
              <a:lnSpc>
                <a:spcPct val="150000"/>
              </a:lnSpc>
              <a:buNone/>
              <a:defRPr/>
            </a:pPr>
            <a:r>
              <a:rPr lang="zh-CN" altLang="en-US" sz="2400" b="1" noProof="0">
                <a:effectLst/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人口迁移具有时间属性和空间属性。</a:t>
            </a:r>
            <a:endParaRPr lang="zh-CN" altLang="en-US" sz="2400" b="1" noProof="0">
              <a:effectLst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 marL="0" indent="0">
              <a:buNone/>
            </a:pP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6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二、重要概念解读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>
          <a:xfrm>
            <a:off x="648970" y="1952625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zh-CN" altLang="en-US"/>
          </a:p>
        </p:txBody>
      </p:sp>
      <p:sp>
        <p:nvSpPr>
          <p:cNvPr id="3" name="标题 1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648970" y="10763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/>
              <a:t>基本概念</a:t>
            </a:r>
            <a:endParaRPr lang="zh-CN" altLang="en-US" sz="3600"/>
          </a:p>
        </p:txBody>
      </p:sp>
      <p:sp>
        <p:nvSpPr>
          <p:cNvPr id="6" name="内容占位符 2" title="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648970" y="2039620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0000"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+mn-ea"/>
              </a:rPr>
              <a:t>区域经济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+mn-ea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是指由于历史、自然条件等原因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,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在特定区域内所生产的产品，经营模式和地方特色基本相同的经济。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indent="0">
              <a:buNone/>
            </a:pPr>
            <a:r>
              <a:rPr lang="zh-CN" altLang="en-US" b="1">
                <a:solidFill>
                  <a:srgbClr val="FF0000"/>
                </a:solidFill>
                <a:latin typeface="宋体" pitchFamily="2" charset="-122"/>
                <a:ea typeface="宋体" pitchFamily="2" charset="-122"/>
                <a:sym typeface="+mn-ea"/>
              </a:rPr>
              <a:t>经济重心</a:t>
            </a: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  <a:sym typeface="+mn-ea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指经济、技术最发达，对国家提供主要财政支持的地区。中国古代，农业占主导，所以衡量一地是不是经济重心，重要的是看该地区粮食产量和人力资源是不是在全国名列前茅，其次看该地区手工业和商业是否发达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>
              <a:buNone/>
            </a:pPr>
            <a:endParaRPr lang="zh-CN" altLang="en-US" b="1">
              <a:solidFill>
                <a:srgbClr val="FF0000"/>
              </a:solidFill>
              <a:latin typeface="宋体" pitchFamily="2" charset="-122"/>
              <a:ea typeface="宋体" pitchFamily="2" charset="-122"/>
            </a:endParaRPr>
          </a:p>
          <a:p>
            <a:pPr marL="0" indent="0">
              <a:buNone/>
            </a:pPr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0" indent="0">
              <a:buNone/>
            </a:pPr>
            <a:endParaRPr lang="zh-CN" altLang="en-US" b="1">
              <a:latin typeface="宋体" pitchFamily="2" charset="-122"/>
              <a:ea typeface="宋体" pitchFamily="2" charset="-122"/>
            </a:endParaRPr>
          </a:p>
          <a:p>
            <a:pPr marL="0" indent="0">
              <a:buNone/>
            </a:pPr>
            <a:endParaRPr lang="zh-CN" altLang="en-US" sz="2400" b="1">
              <a:effectLst/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5" name="内容占位符 4" title="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6" name="图片 9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rcRect b="15059"/>
          <a:stretch>
            <a:fillRect/>
          </a:stretch>
        </p:blipFill>
        <p:spPr bwMode="auto">
          <a:xfrm>
            <a:off x="511810" y="1315720"/>
            <a:ext cx="9113520" cy="2625725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文本框 2" title=""/>
          <p:cNvSpPr txBox="1"/>
          <p:nvPr/>
        </p:nvSpPr>
        <p:spPr>
          <a:xfrm>
            <a:off x="3843020" y="406082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古代人口状况示意图</a:t>
            </a:r>
            <a:endParaRPr lang="zh-CN" altLang="en-US"/>
          </a:p>
        </p:txBody>
      </p:sp>
      <p:sp>
        <p:nvSpPr>
          <p:cNvPr id="6" name="矩形 5" title=""/>
          <p:cNvSpPr/>
          <p:nvPr>
            <p:custDataLst>
              <p:tags r:id="rId6"/>
            </p:custDataLst>
          </p:nvPr>
        </p:nvSpPr>
        <p:spPr>
          <a:xfrm>
            <a:off x="838297" y="4548500"/>
            <a:ext cx="66852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zh-CN" sz="3200" b="1" smtClean="0">
                <a:solidFill>
                  <a:srgbClr val="FF0000"/>
                </a:solidFill>
                <a:latin typeface="宋体" pitchFamily="2" charset="-122"/>
              </a:rPr>
              <a:t>中国古代人口</a:t>
            </a:r>
            <a:r>
              <a:rPr kumimoji="1" lang="zh-CN" altLang="en-US" sz="3200" b="1" smtClean="0">
                <a:solidFill>
                  <a:srgbClr val="FF0000"/>
                </a:solidFill>
                <a:latin typeface="宋体" pitchFamily="2" charset="-122"/>
              </a:rPr>
              <a:t>出现怎样的</a:t>
            </a:r>
            <a:r>
              <a:rPr kumimoji="1" lang="zh-CN" altLang="zh-CN" sz="3200" b="1" smtClean="0">
                <a:solidFill>
                  <a:srgbClr val="FF0000"/>
                </a:solidFill>
                <a:latin typeface="宋体" pitchFamily="2" charset="-122"/>
              </a:rPr>
              <a:t>变化趋势</a:t>
            </a:r>
            <a:r>
              <a:rPr kumimoji="1" lang="zh-CN" altLang="en-US" sz="3200" b="1" smtClean="0">
                <a:solidFill>
                  <a:srgbClr val="FF0000"/>
                </a:solidFill>
                <a:latin typeface="宋体" pitchFamily="2" charset="-122"/>
              </a:rPr>
              <a:t>？</a:t>
            </a:r>
            <a:endParaRPr kumimoji="1" lang="zh-CN" altLang="en-US" sz="3200" b="1" smtClean="0">
              <a:solidFill>
                <a:srgbClr val="FF0000"/>
              </a:solidFill>
              <a:latin typeface="宋体" pitchFamily="2" charset="-122"/>
            </a:endParaRPr>
          </a:p>
        </p:txBody>
      </p:sp>
      <p:sp>
        <p:nvSpPr>
          <p:cNvPr id="8" name="Text Box 5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11554" y="5393271"/>
            <a:ext cx="9485194" cy="681990"/>
          </a:xfrm>
          <a:prstGeom prst="rect">
            <a:avLst/>
          </a:prstGeom>
          <a:noFill/>
          <a:ln w="22225">
            <a:solidFill>
              <a:srgbClr val="FF0000"/>
            </a:solidFill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kumimoji="1" lang="zh-CN" altLang="zh-CN" sz="3200" b="1" smtClean="0">
                <a:solidFill>
                  <a:srgbClr val="0000FF"/>
                </a:solidFill>
                <a:latin typeface="宋体" pitchFamily="2" charset="-122"/>
                <a:ea typeface="宋体" pitchFamily="2" charset="-122"/>
                <a:cs typeface="宋体" pitchFamily="2" charset="-122"/>
              </a:rPr>
              <a:t>总人口不断增加，区域人口呈现“南增北减”</a:t>
            </a:r>
            <a:r>
              <a:rPr kumimoji="1" lang="zh-CN" altLang="en-US" sz="3200" b="1" smtClean="0">
                <a:solidFill>
                  <a:srgbClr val="0000FF"/>
                </a:solidFill>
                <a:latin typeface="宋体" pitchFamily="2" charset="-122"/>
                <a:ea typeface="宋体" pitchFamily="2" charset="-122"/>
                <a:cs typeface="宋体" pitchFamily="2" charset="-122"/>
              </a:rPr>
              <a:t>。</a:t>
            </a:r>
            <a:endParaRPr kumimoji="1" lang="zh-CN" altLang="en-US" sz="3200" b="1">
              <a:solidFill>
                <a:srgbClr val="0000FF"/>
              </a:solidFill>
              <a:latin typeface="宋体" pitchFamily="2" charset="-122"/>
              <a:ea typeface="宋体" pitchFamily="2" charset="-122"/>
              <a:cs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 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3334" y="1120499"/>
            <a:ext cx="11252054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kumimoji="1" lang="en-US" altLang="zh-CN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kumimoji="1"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中国古代人口迁移的主要流向</a:t>
            </a:r>
            <a:endParaRPr kumimoji="1"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23" name="图片 22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24840" y="2165985"/>
            <a:ext cx="2722880" cy="3715385"/>
          </a:xfrm>
          <a:prstGeom prst="rect">
            <a:avLst/>
          </a:prstGeom>
        </p:spPr>
      </p:pic>
      <p:graphicFrame>
        <p:nvGraphicFramePr>
          <p:cNvPr id="15" name="内容占位符 14" title=""/>
          <p:cNvGraphicFramePr>
            <a:graphicFrameLocks noGrp="1"/>
          </p:cNvGraphicFramePr>
          <p:nvPr>
            <p:ph idx="1"/>
            <p:custDataLst>
              <p:tags r:id="rId7"/>
            </p:custDataLst>
          </p:nvPr>
        </p:nvGraphicFramePr>
        <p:xfrm>
          <a:off x="4192905" y="2122805"/>
          <a:ext cx="6870065" cy="2247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870065"/>
              </a:tblGrid>
              <a:tr h="2247265">
                <a:tc>
                  <a:txBody>
                    <a:bodyPr vert="horz" wrap="square"/>
                    <a:lstStyle/>
                    <a:p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楷体" panose="02010609060101010101" pitchFamily="49" charset="-122"/>
                        </a:rPr>
                        <a:t>材料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楷体" panose="02010609060101010101" pitchFamily="49" charset="-122"/>
                        </a:rPr>
                        <a:t>1</a:t>
                      </a:r>
                      <a:r>
                        <a:rPr lang="zh-CN" altLang="en-US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楷体" panose="02010609060101010101" pitchFamily="49" charset="-122"/>
                        </a:rPr>
                        <a:t>：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中国古代人口迁移的基本史实：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   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秦夺取河套并筑城置县后，迁徙内地人民到那里，发展生产，加强边防；秦朝征服越族后，迁徙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50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万中原人到珠江流域，与越族杂居。</a:t>
                      </a:r>
                      <a:endParaRPr lang="zh-CN" altLang="zh-CN" sz="2800" b="0" kern="1200" smtClean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" name="Text Box 7" title=""/>
          <p:cNvSpPr txBox="1"/>
          <p:nvPr>
            <p:custDataLst>
              <p:tags r:id="rId8"/>
            </p:custDataLst>
          </p:nvPr>
        </p:nvSpPr>
        <p:spPr>
          <a:xfrm>
            <a:off x="4773879" y="4991238"/>
            <a:ext cx="4857087" cy="5835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itchFamily="2" charset="-122"/>
                <a:sym typeface="+mn-ea"/>
              </a:rPr>
              <a:t>内地迁往边疆</a:t>
            </a:r>
            <a:endParaRPr lang="zh-CN" altLang="en-US" sz="3200" b="1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itchFamily="2" charset="-122"/>
              <a:sym typeface="+mn-ea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363220" y="417830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 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3334" y="1120499"/>
            <a:ext cx="11252054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kumimoji="1" lang="en-US" altLang="zh-CN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kumimoji="1"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中国古代人口迁移的主要流向</a:t>
            </a:r>
            <a:endParaRPr kumimoji="1"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 Box 7" title=""/>
          <p:cNvSpPr txBox="1"/>
          <p:nvPr>
            <p:custDataLst>
              <p:tags r:id="rId5"/>
            </p:custDataLst>
          </p:nvPr>
        </p:nvSpPr>
        <p:spPr>
          <a:xfrm>
            <a:off x="4563059" y="5224283"/>
            <a:ext cx="4857087" cy="5835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sym typeface="+mn-ea"/>
              </a:rPr>
              <a:t>少数民族内迁</a:t>
            </a:r>
            <a:endParaRPr lang="zh-CN" altLang="en-US" sz="3200" b="1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itchFamily="2" charset="-122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550545" y="2238375"/>
            <a:ext cx="2975610" cy="3336290"/>
          </a:xfrm>
          <a:prstGeom prst="rect">
            <a:avLst/>
          </a:prstGeom>
        </p:spPr>
      </p:pic>
      <p:graphicFrame>
        <p:nvGraphicFramePr>
          <p:cNvPr id="6" name="表格 5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4130675" y="2237740"/>
          <a:ext cx="7062470" cy="26866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62470"/>
              </a:tblGrid>
              <a:tr h="2686685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材料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2</a:t>
                      </a:r>
                      <a:r>
                        <a:rPr lang="zh-CN" altLang="en-US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：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中国古代人口迁移的基本史实：</a:t>
                      </a:r>
                      <a:endParaRPr lang="zh-CN" altLang="zh-CN" sz="2800" b="0" kern="1200" smtClean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algn="l"/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   </a:t>
                      </a:r>
                      <a:r>
                        <a:rPr lang="zh-CN" altLang="en-US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自东汉开始至西晋初，生活在我国西部、北部边境地区的匈奴、鲜卑、羯、氏、羌等族内迁。居住在今甘肃、陕西、山西以至河北、辽宁长城以南的广大地区，同汉族人民的联系日益密切</a:t>
                      </a:r>
                      <a:r>
                        <a:rPr lang="zh-CN" altLang="en-US" sz="2800" b="0" kern="1200" smtClean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。</a:t>
                      </a:r>
                      <a:endParaRPr lang="en-US" altLang="zh-CN" sz="2800" b="0" kern="1200" smtClean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9"/>
            </p:custDataLst>
          </p:nvPr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0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 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3334" y="1120499"/>
            <a:ext cx="11252054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kumimoji="1" lang="en-US" altLang="zh-CN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kumimoji="1"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中国古代人口迁移的主要流向</a:t>
            </a:r>
            <a:endParaRPr kumimoji="1"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 Box 7" title=""/>
          <p:cNvSpPr txBox="1"/>
          <p:nvPr>
            <p:custDataLst>
              <p:tags r:id="rId5"/>
            </p:custDataLst>
          </p:nvPr>
        </p:nvSpPr>
        <p:spPr>
          <a:xfrm>
            <a:off x="7009714" y="1120913"/>
            <a:ext cx="4857087" cy="5835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sym typeface="+mn-ea"/>
              </a:rPr>
              <a:t>北民南迁</a:t>
            </a:r>
            <a:endParaRPr lang="zh-CN" altLang="en-US" sz="3200" b="1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itchFamily="2" charset="-122"/>
              <a:sym typeface="+mn-ea"/>
            </a:endParaRPr>
          </a:p>
        </p:txBody>
      </p:sp>
      <p:pic>
        <p:nvPicPr>
          <p:cNvPr id="23" name="Picture 5" title=""/>
          <p:cNvPicPr>
            <a:picLocks noChangeAspect="1" noChangeArrowheads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 bwMode="auto">
          <a:xfrm>
            <a:off x="514350" y="1950720"/>
            <a:ext cx="8200390" cy="2517775"/>
          </a:xfrm>
          <a:prstGeom prst="rect">
            <a:avLst/>
          </a:prstGeom>
          <a:noFill/>
        </p:spPr>
      </p:pic>
      <p:graphicFrame>
        <p:nvGraphicFramePr>
          <p:cNvPr id="3" name="表格 2" title=""/>
          <p:cNvGraphicFramePr>
            <a:graphicFrameLocks noGrp="1"/>
          </p:cNvGraphicFramePr>
          <p:nvPr>
            <p:custDataLst>
              <p:tags r:id="rId8"/>
            </p:custDataLst>
          </p:nvPr>
        </p:nvGraphicFramePr>
        <p:xfrm>
          <a:off x="442549" y="4468394"/>
          <a:ext cx="11541455" cy="25285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41455"/>
              </a:tblGrid>
              <a:tr h="2528501">
                <a:tc>
                  <a:txBody>
                    <a:bodyPr vert="horz" wrap="square"/>
                    <a:lstStyle/>
                    <a:p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材料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3</a:t>
                      </a:r>
                      <a:r>
                        <a:rPr lang="zh-CN" altLang="en-US" sz="2800" b="0" kern="1200" smtClean="0">
                          <a:solidFill>
                            <a:srgbClr val="000000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：</a:t>
                      </a:r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中国古代人口迁移的基本史实：</a:t>
                      </a:r>
                      <a:endParaRPr lang="zh-CN" altLang="zh-CN" sz="2800" b="0" kern="1200" smtClean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r>
                        <a:rPr lang="en-US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   </a:t>
                      </a:r>
                      <a:r>
                        <a:rPr lang="zh-CN" altLang="zh-CN" sz="2800" b="0" kern="1200" smtClean="0">
                          <a:solidFill>
                            <a:srgbClr val="000000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三国时起到南宋、每遇在动荡的岁月时，为躲避战乱，北方人民大量南迁，为南方增加了劳动力，带去了先进的生产工具和技术，同江南人民一道，共同开发江南。</a:t>
                      </a:r>
                      <a:endParaRPr lang="zh-CN" altLang="zh-CN" sz="2800" b="0" kern="1200" smtClean="0">
                        <a:solidFill>
                          <a:srgbClr val="000000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文本框 4" title=""/>
          <p:cNvSpPr txBox="1"/>
          <p:nvPr>
            <p:custDataLst>
              <p:tags r:id="rId9"/>
            </p:custDataLst>
          </p:nvPr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11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 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20459" y="1197969"/>
            <a:ext cx="11252054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kumimoji="1" lang="en-US" altLang="zh-CN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kumimoji="1"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中国古代人口迁移的主要流向</a:t>
            </a:r>
            <a:endParaRPr kumimoji="1"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 Box 7" title=""/>
          <p:cNvSpPr txBox="1"/>
          <p:nvPr>
            <p:custDataLst>
              <p:tags r:id="rId5"/>
            </p:custDataLst>
          </p:nvPr>
        </p:nvSpPr>
        <p:spPr>
          <a:xfrm>
            <a:off x="4773879" y="4991238"/>
            <a:ext cx="4857087" cy="5835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sym typeface="+mn-ea"/>
              </a:rPr>
              <a:t>华人外流</a:t>
            </a:r>
            <a:endParaRPr lang="zh-CN" altLang="en-US" sz="3200" b="1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itchFamily="2" charset="-122"/>
              <a:sym typeface="+mn-ea"/>
            </a:endParaRPr>
          </a:p>
        </p:txBody>
      </p:sp>
      <p:sp>
        <p:nvSpPr>
          <p:cNvPr id="8" name="TextBox 7" title=""/>
          <p:cNvSpPr txBox="1"/>
          <p:nvPr>
            <p:custDataLst>
              <p:tags r:id="rId6"/>
            </p:custDataLst>
          </p:nvPr>
        </p:nvSpPr>
        <p:spPr>
          <a:xfrm>
            <a:off x="220345" y="2277745"/>
            <a:ext cx="11252200" cy="1814830"/>
          </a:xfrm>
          <a:prstGeom prst="rect">
            <a:avLst/>
          </a:prstGeom>
          <a:noFill/>
          <a:ln cmpd="sng">
            <a:solidFill>
              <a:schemeClr val="accent6">
                <a:alpha val="98000"/>
              </a:schemeClr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360"/>
              </a:lnSpc>
            </a:pPr>
            <a:r>
              <a:rPr lang="zh-CN" altLang="zh-CN" sz="2800" smtClean="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宋体" pitchFamily="2" charset="-122"/>
              </a:rPr>
              <a:t>材料</a:t>
            </a:r>
            <a:r>
              <a:rPr lang="en-US" altLang="zh-CN" sz="2800" smtClean="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宋体" pitchFamily="2" charset="-122"/>
              </a:rPr>
              <a:t>4</a:t>
            </a:r>
            <a:r>
              <a:rPr lang="zh-CN" altLang="en-US" sz="2800" smtClean="0">
                <a:solidFill>
                  <a:srgbClr val="000000"/>
                </a:solidFill>
                <a:latin typeface="宋体" pitchFamily="2" charset="-122"/>
                <a:ea typeface="宋体" pitchFamily="2" charset="-122"/>
                <a:cs typeface="宋体" pitchFamily="2" charset="-122"/>
              </a:rPr>
              <a:t>：</a:t>
            </a:r>
            <a:r>
              <a:rPr lang="en-US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zh-CN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中国古代人口迁移的基本史实：</a:t>
            </a:r>
            <a:endParaRPr lang="en-US" altLang="zh-CN" sz="2800" smtClean="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ts val="3360"/>
              </a:lnSpc>
              <a:defRPr/>
            </a:pPr>
            <a:r>
              <a:rPr lang="zh-CN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唐代开始华侨下南洋</a:t>
            </a:r>
            <a:r>
              <a:rPr lang="en-US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郑和下西洋后</a:t>
            </a:r>
            <a:r>
              <a:rPr lang="en-US" altLang="zh-CN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,</a:t>
            </a:r>
            <a:r>
              <a:rPr lang="zh-CN" altLang="en-US" sz="2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去南洋的人更多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。【</a:t>
            </a:r>
            <a:r>
              <a:rPr lang="en-US" altLang="zh-CN" sz="28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7"/>
              </a:rPr>
              <a:t>南洋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指</a:t>
            </a:r>
            <a:r>
              <a:rPr lang="en-US" altLang="zh-CN" sz="28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8"/>
              </a:rPr>
              <a:t>东南亚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较深区域和</a:t>
            </a:r>
            <a:r>
              <a:rPr lang="en-US" altLang="zh-CN" sz="28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9"/>
              </a:rPr>
              <a:t>阿拉伯海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以东区域。中国人去南洋区域活动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官事、经商、打工、迁徙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)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，历史上称为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"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</a:t>
            </a:r>
            <a:r>
              <a:rPr lang="en-US" altLang="zh-CN" sz="2800" u="sng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hlinkClick r:id="rId7"/>
              </a:rPr>
              <a:t>南洋</a:t>
            </a:r>
            <a:r>
              <a:rPr lang="en-US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"</a:t>
            </a:r>
            <a:r>
              <a:rPr lang="zh-CN" altLang="zh-CN" sz="280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或走南洋。】</a:t>
            </a:r>
            <a:endParaRPr lang="zh-CN" altLang="zh-CN" sz="2800" smtClean="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10"/>
            </p:custDataLst>
          </p:nvPr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8">
            <a:alphaModFix amt="15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26" name="矩形 25" title=""/>
          <p:cNvSpPr/>
          <p:nvPr>
            <p:custDataLst>
              <p:tags r:id="rId2"/>
            </p:custDataLst>
          </p:nvPr>
        </p:nvSpPr>
        <p:spPr>
          <a:xfrm>
            <a:off x="220293" y="364349"/>
            <a:ext cx="11763858" cy="6026724"/>
          </a:xfrm>
          <a:prstGeom prst="rect">
            <a:avLst/>
          </a:prstGeom>
          <a:noFill/>
          <a:ln w="222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7" name="箭头: 五边形 6" title=""/>
          <p:cNvSpPr/>
          <p:nvPr>
            <p:custDataLst>
              <p:tags r:id="rId3"/>
            </p:custDataLst>
          </p:nvPr>
        </p:nvSpPr>
        <p:spPr>
          <a:xfrm>
            <a:off x="0" y="352425"/>
            <a:ext cx="6536690" cy="648970"/>
          </a:xfrm>
          <a:prstGeom prst="homePlate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Text 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3334" y="1120499"/>
            <a:ext cx="11252054" cy="82994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kumimoji="1" lang="en-US" altLang="zh-CN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</a:t>
            </a:r>
            <a:r>
              <a:rPr kumimoji="1" lang="zh-CN" altLang="en-US" sz="3200" b="1" smtClean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中国古代人口迁移的主要流向</a:t>
            </a:r>
            <a:endParaRPr kumimoji="1" lang="zh-CN" altLang="en-US" sz="3200" b="1" smtClean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 Box 7" title=""/>
          <p:cNvSpPr txBox="1"/>
          <p:nvPr>
            <p:custDataLst>
              <p:tags r:id="rId5"/>
            </p:custDataLst>
          </p:nvPr>
        </p:nvSpPr>
        <p:spPr>
          <a:xfrm>
            <a:off x="4773879" y="4991238"/>
            <a:ext cx="4857087" cy="5835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noProof="0" smtClean="0">
                <a:ln>
                  <a:noFill/>
                </a:ln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Arial" pitchFamily="34" charset="0"/>
                <a:ea typeface="宋体" pitchFamily="2" charset="-122"/>
                <a:sym typeface="+mn-ea"/>
              </a:rPr>
              <a:t>外族内流</a:t>
            </a:r>
            <a:endParaRPr lang="zh-CN" altLang="en-US" sz="3200" b="1" noProof="0" smtClean="0">
              <a:ln>
                <a:noFill/>
              </a:ln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Arial" pitchFamily="34" charset="0"/>
              <a:ea typeface="宋体" pitchFamily="2" charset="-122"/>
              <a:sym typeface="+mn-ea"/>
            </a:endParaRPr>
          </a:p>
        </p:txBody>
      </p:sp>
      <p:graphicFrame>
        <p:nvGraphicFramePr>
          <p:cNvPr id="8" name="表格 7" title=""/>
          <p:cNvGraphicFramePr>
            <a:graphicFrameLocks noGrp="1"/>
          </p:cNvGraphicFramePr>
          <p:nvPr>
            <p:custDataLst>
              <p:tags r:id="rId6"/>
            </p:custDataLst>
          </p:nvPr>
        </p:nvGraphicFramePr>
        <p:xfrm>
          <a:off x="363525" y="2019711"/>
          <a:ext cx="10895461" cy="2727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95461"/>
              </a:tblGrid>
              <a:tr h="272796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zh-CN" altLang="zh-CN" sz="2800" b="0" kern="12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材料</a:t>
                      </a:r>
                      <a:r>
                        <a:rPr lang="en-US" altLang="zh-CN" sz="2800" b="0" kern="12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5 </a:t>
                      </a:r>
                      <a:r>
                        <a:rPr lang="zh-CN" altLang="en-US" sz="2800" b="0" kern="1200" smtClean="0">
                          <a:solidFill>
                            <a:schemeClr val="tx1"/>
                          </a:solidFill>
                          <a:latin typeface="宋体" pitchFamily="2" charset="-122"/>
                          <a:ea typeface="宋体" pitchFamily="2" charset="-122"/>
                          <a:cs typeface="宋体" pitchFamily="2" charset="-122"/>
                        </a:rPr>
                        <a:t>：</a:t>
                      </a:r>
                      <a:r>
                        <a:rPr lang="en-US" altLang="zh-CN" sz="2800" b="0" kern="1200" smtClean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 </a:t>
                      </a:r>
                      <a:r>
                        <a:rPr lang="zh-CN" altLang="zh-CN" sz="2800" b="0" kern="1200" smtClean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中国古代人口迁移的基本史实：</a:t>
                      </a:r>
                      <a:endParaRPr lang="zh-CN" altLang="zh-CN" sz="2800" b="0" kern="1200" smtClean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zh-CN" sz="2800" b="0" kern="1200" smtClean="0">
                          <a:solidFill>
                            <a:schemeClr val="tx1"/>
                          </a:solidFill>
                          <a:latin typeface="楷体" panose="02010609060101010101" pitchFamily="49" charset="-122"/>
                          <a:ea typeface="楷体" panose="02010609060101010101" pitchFamily="49" charset="-122"/>
                          <a:cs typeface="楷体" panose="02010609060101010101" pitchFamily="49" charset="-122"/>
                        </a:rPr>
                        <a:t>从唐朝时起信仰伊斯兰教的波斯人、阿拉伯人就到我国一些地区居住，在元朝时形成回族。</a:t>
                      </a:r>
                      <a:endParaRPr lang="zh-CN" altLang="zh-CN" sz="2800" b="0" kern="1200" smtClean="0">
                        <a:solidFill>
                          <a:schemeClr val="tx1"/>
                        </a:solidFill>
                        <a:latin typeface="楷体" panose="02010609060101010101" pitchFamily="49" charset="-122"/>
                        <a:ea typeface="楷体" panose="02010609060101010101" pitchFamily="49" charset="-122"/>
                        <a:cs typeface="楷体" panose="02010609060101010101" pitchFamily="49" charset="-12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363220" y="365125"/>
            <a:ext cx="59188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bg1"/>
                </a:solidFill>
                <a:latin typeface="宋体" pitchFamily="2" charset="-122"/>
                <a:ea typeface="宋体" pitchFamily="2" charset="-122"/>
              </a:rPr>
              <a:t>三、问题探究</a:t>
            </a:r>
            <a:endParaRPr lang="zh-CN" altLang="en-US" sz="3200" b="1">
              <a:solidFill>
                <a:schemeClr val="bg1"/>
              </a:solidFill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https://d.book118.com/737166111001006050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  <p:tag name="KSO_WM_UNIT_PLACING_PICTURE_USER_VIEWPORT" val="{&quot;height&quot;:5433.070866141732,&quot;width&quot;:11197.933858267716}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  <p:tag name="TABLE_ENDDRAG_ORIGIN_RECT" val="540*176"/>
  <p:tag name="TABLE_ENDDRAG_RECT" val="330*167*540*176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  <p:tag name="TABLE_ENDDRAG_ORIGIN_RECT" val="556*211"/>
  <p:tag name="TABLE_ENDDRAG_RECT" val="325*176*556*211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微软雅黑</vt:lpstr>
      <vt:lpstr>华文行楷</vt:lpstr>
      <vt:lpstr>楷体</vt:lpstr>
      <vt:lpstr>等线</vt:lpstr>
      <vt:lpstr>宋体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2024-09-22T08:26:22.736</cp:lastPrinted>
  <dcterms:created xsi:type="dcterms:W3CDTF">2024-09-22T00:26:22Z</dcterms:created>
  <dcterms:modified xsi:type="dcterms:W3CDTF">2024-09-22T00:26:24Z</dcterms:modified>
</cp:coreProperties>
</file>