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72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0D5A5-1374-4D49-8BDA-F56F093BC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107D9-48BF-4901-A721-3D7C0BA3C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D5499-8C5F-40C6-BE84-AB1EEEFFD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380915-F5D1-4226-8911-550AA9EF2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800DDC-FB13-49F7-A4C5-8E5E13C62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0E084-5C70-4518-B07B-52EF7A1B7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91D6AE-489C-4B8F-972C-511A50E07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F8296-A069-425B-B26A-59893EB60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D1728-ED2F-43E7-ACB1-00C027F14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2888F-3247-46DB-AC94-DB366E8AC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6A410-6D48-425A-BDEA-1E7584FED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Layout" Target="../slideLayouts/slideLayout12.xml" /><Relationship Id="rId5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slideLayout" Target="../slideLayouts/slideLayout18.xml" /><Relationship Id="rId5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Layout" Target="../slideLayouts/slideLayout18.xml" /><Relationship Id="rId5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slideLayout" Target="../slideLayouts/slideLayout18.xml" /><Relationship Id="rId16" Type="http://schemas.openxmlformats.org/officeDocument/2006/relationships/notesSlide" Target="../notesSlides/notesSlide6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Layout" Target="../slideLayouts/slideLayout18.xml" /><Relationship Id="rId5" Type="http://schemas.openxmlformats.org/officeDocument/2006/relationships/notesSlide" Target="../notesSlides/notesSlide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slideLayout" Target="../slideLayouts/slideLayout18.xml" /><Relationship Id="rId16" Type="http://schemas.openxmlformats.org/officeDocument/2006/relationships/notesSlide" Target="../notesSlides/notesSlide8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Layout" Target="../slideLayouts/slideLayout18.xml" /><Relationship Id="rId5" Type="http://schemas.openxmlformats.org/officeDocument/2006/relationships/notesSlide" Target="../notesSlides/notesSlide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10" Type="http://schemas.openxmlformats.org/officeDocument/2006/relationships/slideLayout" Target="../slideLayouts/slideLayout1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slideLayout" Target="../slideLayouts/slideLayout18.xml" /><Relationship Id="rId16" Type="http://schemas.openxmlformats.org/officeDocument/2006/relationships/notesSlide" Target="../notesSlides/notesSlide10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107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任意多边形: 形状 18"/>
          <p:cNvSpPr/>
          <p:nvPr/>
        </p:nvSpPr>
        <p:spPr>
          <a:xfrm>
            <a:off x="6073863" y="-2743201"/>
            <a:ext cx="7200900" cy="7200900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984250" y="0"/>
            <a:ext cx="9799320" cy="2890520"/>
          </a:xfrm>
        </p:spPr>
        <p:txBody>
          <a:bodyPr/>
          <a:lstStyle/>
          <a:p>
            <a:pPr lvl="0"/>
            <a:r>
              <a:rPr lang="zh-CN" altLang="zh-CN">
                <a:solidFill>
                  <a:schemeClr val="tx1"/>
                </a:solidFill>
              </a:rPr>
              <a:t>售后服务绩效考核的改革与实用智慧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35680"/>
            <a:ext cx="473075" cy="227965"/>
          </a:xfrm>
        </p:spPr>
        <p:txBody>
          <a:bodyPr>
            <a:normAutofit fontScale="35000"/>
          </a:bodyPr>
          <a:lstStyle/>
          <a:p>
            <a:r>
              <a:rPr lang="en-US">
                <a:solidFill>
                  <a:schemeClr val="tx1"/>
                </a:solidFill>
                <a:sym typeface="+mn-ea"/>
              </a:rPr>
              <a:t> </a:t>
            </a:r>
            <a:endParaRPr lang="en-US">
              <a:solidFill>
                <a:schemeClr val="tx1"/>
              </a:solidFill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902585" y="4439920"/>
            <a:ext cx="5962650" cy="41402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tx1"/>
                </a:solidFill>
              </a:rPr>
              <a:t>  </a:t>
            </a:r>
            <a:r>
              <a:rPr lang="zh-CN" altLang="en-US">
                <a:solidFill>
                  <a:schemeClr val="tx1"/>
                </a:solidFill>
              </a:rPr>
              <a:t>汇报人：魏老师</a:t>
            </a:r>
            <a:r>
              <a:rPr lang="en-US" altLang="zh-CN">
                <a:solidFill>
                  <a:schemeClr val="tx1"/>
                </a:solidFill>
              </a:rPr>
              <a:t>                                              2024</a:t>
            </a:r>
            <a:r>
              <a:rPr lang="zh-CN" altLang="en-US">
                <a:solidFill>
                  <a:schemeClr val="tx1"/>
                </a:solidFill>
              </a:rPr>
              <a:t>年</a:t>
            </a:r>
            <a:r>
              <a:rPr lang="en-US" altLang="zh-CN">
                <a:solidFill>
                  <a:schemeClr val="tx1"/>
                </a:solidFill>
              </a:rPr>
              <a:t>X</a:t>
            </a:r>
            <a:r>
              <a:rPr lang="zh-CN" altLang="en-US">
                <a:solidFill>
                  <a:schemeClr val="tx1"/>
                </a:solidFill>
              </a:rPr>
              <a:t>月</a:t>
            </a:r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: 形状 15"/>
          <p:cNvSpPr/>
          <p:nvPr/>
        </p:nvSpPr>
        <p:spPr>
          <a:xfrm>
            <a:off x="-2549437" y="2349499"/>
            <a:ext cx="7200900" cy="7200900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任意多边形: 形状 16"/>
          <p:cNvSpPr/>
          <p:nvPr/>
        </p:nvSpPr>
        <p:spPr>
          <a:xfrm>
            <a:off x="10299699" y="-1333501"/>
            <a:ext cx="3784601" cy="3784601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5113020" y="969010"/>
            <a:ext cx="1866265" cy="1059815"/>
          </a:xfrm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3" name="content"/>
          <p:cNvSpPr txBox="1"/>
          <p:nvPr/>
        </p:nvSpPr>
        <p:spPr>
          <a:xfrm>
            <a:off x="798830" y="2077720"/>
            <a:ext cx="7692390" cy="42608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第1章  售后服务绩效考核的重要性
第2章  售后服务绩效考核的指标设计
第3章  创新技术在售后服务绩效考核中的应用
第4章  售后服务绩效考核的管理方法
第5章  售后服务绩效考核的实践案例
第6章  总结与展望</a:t>
            </a:r>
            <a:endParaRPr lang="zh-CN" altLang="en-US" sz="2400">
              <a:solidFill>
                <a:schemeClr val="tx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任意多边形: 形状 46"/>
          <p:cNvSpPr/>
          <p:nvPr/>
        </p:nvSpPr>
        <p:spPr>
          <a:xfrm>
            <a:off x="-398362" y="-2743201"/>
            <a:ext cx="7200900" cy="7200900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299720" y="1489075"/>
            <a:ext cx="6318885" cy="521970"/>
          </a:xfrm>
        </p:spPr>
        <p:txBody>
          <a:bodyPr>
            <a:normAutofit lnSpcReduction="10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01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4093210" y="2085975"/>
            <a:ext cx="6318885" cy="1572895"/>
          </a:xfrm>
        </p:spPr>
        <p:txBody>
          <a:bodyPr/>
          <a:lstStyle/>
          <a:p>
            <a:r>
              <a:rPr>
                <a:solidFill>
                  <a:schemeClr val="tx1"/>
                </a:solidFill>
              </a:rPr>
              <a:t>第一章 售后服务绩效考核的重要性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tx1"/>
                </a:solidFill>
              </a:rPr>
              <a:t> </a:t>
            </a:r>
            <a:endParaRPr lang="en-US" altLang="zh-CN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675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marL="571500" indent="-571500" algn="l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</a:rPr>
              <a:t>售后服务在企业中的重要性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247015" y="1633220"/>
            <a:ext cx="5337175" cy="396875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售后服务在企业中扮演着至关重要的角色，直接影响客户对品牌的满意度和忠诚度。</a:t>
            </a:r>
            <a:endParaRPr lang="zh-CN" altLang="en-US" sz="2000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4" name="任意多边形: 形状 3"/>
          <p:cNvSpPr/>
          <p:nvPr/>
        </p:nvSpPr>
        <p:spPr>
          <a:xfrm>
            <a:off x="5425518" y="4414503"/>
            <a:ext cx="1340964" cy="134096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平行四边形 1"/>
          <p:cNvSpPr/>
          <p:nvPr/>
        </p:nvSpPr>
        <p:spPr>
          <a:xfrm>
            <a:off x="7625918" y="0"/>
            <a:ext cx="2914548" cy="685800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: 形状 7"/>
          <p:cNvSpPr/>
          <p:nvPr/>
        </p:nvSpPr>
        <p:spPr>
          <a:xfrm>
            <a:off x="9192800" y="1080712"/>
            <a:ext cx="4168724" cy="416872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/>
        </p:nvSpPr>
        <p:spPr>
          <a:xfrm>
            <a:off x="1636876" y="1780595"/>
            <a:ext cx="8918247" cy="8918247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990" cy="705485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传统售后服务绩效考核方法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126682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指标之一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1267426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客户投诉率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906208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考核依据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9061660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问题反馈速度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865245" y="3411220"/>
            <a:ext cx="1457960" cy="17627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866139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646366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6464216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675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marL="571500" indent="-571500" algn="l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</a:rPr>
              <a:t>传统方法的问题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247015" y="1633220"/>
            <a:ext cx="5337175" cy="3968750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传统售后服务绩效考核方法存在主观性强、数据不够全面准确等问题。</a:t>
            </a:r>
            <a:endParaRPr lang="zh-CN" altLang="en-US" sz="2000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4" name="任意多边形: 形状 3"/>
          <p:cNvSpPr/>
          <p:nvPr/>
        </p:nvSpPr>
        <p:spPr>
          <a:xfrm>
            <a:off x="5425518" y="4414503"/>
            <a:ext cx="1340964" cy="134096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平行四边形 1"/>
          <p:cNvSpPr/>
          <p:nvPr/>
        </p:nvSpPr>
        <p:spPr>
          <a:xfrm>
            <a:off x="7625918" y="0"/>
            <a:ext cx="2914548" cy="685800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任意多边形: 形状 7"/>
          <p:cNvSpPr/>
          <p:nvPr/>
        </p:nvSpPr>
        <p:spPr>
          <a:xfrm>
            <a:off x="9192800" y="1080712"/>
            <a:ext cx="4168724" cy="416872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347345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689519" y="2049780"/>
            <a:ext cx="205486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服务响应时间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667125" y="2924810"/>
            <a:ext cx="2067560" cy="3166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快速响应客户需求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20839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460574" y="2049780"/>
            <a:ext cx="206883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问题处理效率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424295" y="2925445"/>
            <a:ext cx="2096135" cy="316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提高解决问题的速度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894207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177655" y="2049780"/>
            <a:ext cx="206883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201150" y="2925445"/>
            <a:ext cx="2077085" cy="316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800080" cy="720090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</a:rPr>
              <a:t>创新售后服务绩效考核方式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729615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882269" y="2049780"/>
            <a:ext cx="205486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客户满意度调查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872490" y="2924810"/>
            <a:ext cx="2083435" cy="3166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有效的评估用户体验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/>
        </p:nvSpPr>
        <p:spPr>
          <a:xfrm>
            <a:off x="1636876" y="1780595"/>
            <a:ext cx="8918247" cy="8918247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990" cy="705485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重要性总结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126682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售后服务在企业中的重要性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1267426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关键角色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906208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提升绩效考核方式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9061660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改进方向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865245" y="3411220"/>
            <a:ext cx="1457960" cy="17627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创新售后服务绩效考核方式的发展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866139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前景展望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646366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6464216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任意多边形: 形状 46"/>
          <p:cNvSpPr/>
          <p:nvPr/>
        </p:nvSpPr>
        <p:spPr>
          <a:xfrm>
            <a:off x="-398362" y="-2743201"/>
            <a:ext cx="7200900" cy="7200900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299720" y="1489075"/>
            <a:ext cx="6318885" cy="521970"/>
          </a:xfrm>
        </p:spPr>
        <p:txBody>
          <a:bodyPr>
            <a:normAutofit lnSpcReduction="10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02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4093210" y="2085975"/>
            <a:ext cx="6318885" cy="1572895"/>
          </a:xfrm>
        </p:spPr>
        <p:txBody>
          <a:bodyPr/>
          <a:lstStyle/>
          <a:p>
            <a:r>
              <a:rPr>
                <a:solidFill>
                  <a:schemeClr val="tx1"/>
                </a:solidFill>
              </a:rPr>
              <a:t>第2章 售后服务绩效考核的指标设计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tx1"/>
                </a:solidFill>
              </a:rPr>
              <a:t> </a:t>
            </a:r>
            <a:endParaRPr lang="en-US" altLang="zh-CN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/>
        </p:nvSpPr>
        <p:spPr>
          <a:xfrm>
            <a:off x="1636876" y="1780595"/>
            <a:ext cx="8918247" cy="8918247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990" cy="705485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客户满意度指标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126682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1267426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定期调查客户满意度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906208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9061660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重要参考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865245" y="3411220"/>
            <a:ext cx="1457960" cy="17627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866139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提升服务质量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646366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6464216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/>
        </p:nvSpPr>
        <p:spPr>
          <a:xfrm>
            <a:off x="1636876" y="1780595"/>
            <a:ext cx="8918247" cy="8918247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990" cy="705485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服务响应时间指标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126682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1267426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记录客户问题响应时间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906208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9061660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评估服务效率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865245" y="3411220"/>
            <a:ext cx="1457960" cy="17627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866139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及时解决问题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646366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6464216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5" name="title"/>
          <p:cNvSpPr txBox="1"/>
          <p:nvPr/>
        </p:nvSpPr>
        <p:spPr>
          <a:xfrm>
            <a:off x="263525" y="980440"/>
            <a:ext cx="3103245" cy="123571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8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问题处理效率指标</a:t>
            </a:r>
            <a:endParaRPr lang="zh-CN" altLang="en-US" sz="28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  <p:sp>
        <p:nvSpPr>
          <p:cNvPr id="10" name="content"/>
          <p:cNvSpPr txBox="1"/>
          <p:nvPr/>
        </p:nvSpPr>
        <p:spPr>
          <a:xfrm>
            <a:off x="689610" y="2841625"/>
            <a:ext cx="2280920" cy="23298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问题处理效率指标是统计客户问题解决的平均时间，通过评估售后服务团队的解决问题能力来提高服务质量与响应效率。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>
                <a:solidFill>
                  <a:schemeClr val="tx1"/>
                </a:solidFill>
              </a:rPr>
              <a:t> 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任意多边形: 形状 3"/>
          <p:cNvSpPr/>
          <p:nvPr/>
        </p:nvSpPr>
        <p:spPr>
          <a:xfrm>
            <a:off x="5425518" y="4414503"/>
            <a:ext cx="1340964" cy="134096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平行四边形 8"/>
          <p:cNvSpPr/>
          <p:nvPr/>
        </p:nvSpPr>
        <p:spPr>
          <a:xfrm>
            <a:off x="7625918" y="0"/>
            <a:ext cx="2914548" cy="685800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任意多边形: 形状 7"/>
          <p:cNvSpPr/>
          <p:nvPr/>
        </p:nvSpPr>
        <p:spPr>
          <a:xfrm>
            <a:off x="9192800" y="1080712"/>
            <a:ext cx="4168724" cy="416872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347345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689519" y="2049780"/>
            <a:ext cx="205486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监控问题解决情况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667125" y="2924810"/>
            <a:ext cx="2067560" cy="3166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提升客户满意度
增加客户黏性
提高品牌信誉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20839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460574" y="2049780"/>
            <a:ext cx="206883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优化售后服务体系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424295" y="2925445"/>
            <a:ext cx="2096135" cy="316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降低问题复发率
提高客户满意度
提升企业形象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894207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177655" y="2049780"/>
            <a:ext cx="206883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制定问题跟踪计划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201150" y="2925445"/>
            <a:ext cx="2077085" cy="316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提升问题解决速度
减少客户投诉
改善售后服务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800080" cy="720090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</a:rPr>
              <a:t>问题复发率指标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729615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882269" y="2049780"/>
            <a:ext cx="205486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跟踪客户问题复发情况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872490" y="2924810"/>
            <a:ext cx="2083435" cy="3166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评估售后服务团队的问题处理质量
改进服务流程
提高问题解决率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/>
        </p:nvSpPr>
        <p:spPr>
          <a:xfrm>
            <a:off x="1636876" y="1780595"/>
            <a:ext cx="8918247" cy="8918247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990" cy="705485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售后服务绩效考核的改革与实用智慧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126682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1267426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灵活调整考核指标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906208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9061660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关注客户反馈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865245" y="3411220"/>
            <a:ext cx="1457960" cy="17627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866139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持续改进服务质量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646366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6464216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任意多边形: 形状 46"/>
          <p:cNvSpPr/>
          <p:nvPr/>
        </p:nvSpPr>
        <p:spPr>
          <a:xfrm>
            <a:off x="-398362" y="-2743201"/>
            <a:ext cx="7200900" cy="7200900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299720" y="1489075"/>
            <a:ext cx="6318885" cy="521970"/>
          </a:xfrm>
        </p:spPr>
        <p:txBody>
          <a:bodyPr>
            <a:normAutofit lnSpcReduction="10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03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4093210" y="2085975"/>
            <a:ext cx="6318885" cy="1572895"/>
          </a:xfrm>
        </p:spPr>
        <p:txBody>
          <a:bodyPr/>
          <a:lstStyle/>
          <a:p>
            <a:r>
              <a:rPr>
                <a:solidFill>
                  <a:schemeClr val="tx1"/>
                </a:solidFill>
              </a:rPr>
              <a:t>第三章 创新技术在售后服务绩效考核中的应用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olidFill>
                  <a:schemeClr val="tx1"/>
                </a:solidFill>
              </a:rPr>
              <a:t> </a:t>
            </a:r>
            <a:endParaRPr lang="en-US" altLang="zh-CN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5" name="title"/>
          <p:cNvSpPr txBox="1"/>
          <p:nvPr/>
        </p:nvSpPr>
        <p:spPr>
          <a:xfrm>
            <a:off x="263525" y="980440"/>
            <a:ext cx="3103245" cy="123571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8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大数据分析</a:t>
            </a:r>
            <a:endParaRPr lang="zh-CN" altLang="en-US" sz="28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  <p:sp>
        <p:nvSpPr>
          <p:cNvPr id="10" name="content"/>
          <p:cNvSpPr txBox="1"/>
          <p:nvPr/>
        </p:nvSpPr>
        <p:spPr>
          <a:xfrm>
            <a:off x="689610" y="2841625"/>
            <a:ext cx="2280920" cy="23298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在售后服务绩效考核中，利用大数据技术分析客户反馈数据，可以帮助企业发现问题症结所在，及时调整售后服务策略，提升服务质量和客户满意度。通过对大数据的深入挖掘，企业可以更好地了解客户需求和服务痛点，为售后服务改进提供有力支持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>
                <a:solidFill>
                  <a:schemeClr val="tx1"/>
                </a:solidFill>
              </a:rPr>
              <a:t> 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3" name="任意多边形: 形状 3"/>
          <p:cNvSpPr/>
          <p:nvPr/>
        </p:nvSpPr>
        <p:spPr>
          <a:xfrm>
            <a:off x="5425518" y="4414503"/>
            <a:ext cx="1340964" cy="134096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平行四边形 8"/>
          <p:cNvSpPr/>
          <p:nvPr/>
        </p:nvSpPr>
        <p:spPr>
          <a:xfrm>
            <a:off x="7625918" y="0"/>
            <a:ext cx="2914548" cy="685800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任意多边形: 形状 7"/>
          <p:cNvSpPr/>
          <p:nvPr/>
        </p:nvSpPr>
        <p:spPr>
          <a:xfrm>
            <a:off x="9192800" y="1080712"/>
            <a:ext cx="4168724" cy="4168724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/>
        </p:nvSpPr>
        <p:spPr>
          <a:xfrm>
            <a:off x="1636876" y="1780595"/>
            <a:ext cx="8918247" cy="8918247"/>
          </a:xfrm>
          <a:custGeom>
            <a:gdLst>
              <a:gd name="connsiteX0" fmla="*/ 3600450 w 7200900"/>
              <a:gd name="connsiteY0" fmla="*/ 0 h 7200900"/>
              <a:gd name="connsiteX1" fmla="*/ 7200900 w 7200900"/>
              <a:gd name="connsiteY1" fmla="*/ 3600450 h 7200900"/>
              <a:gd name="connsiteX2" fmla="*/ 3600450 w 7200900"/>
              <a:gd name="connsiteY2" fmla="*/ 7200900 h 7200900"/>
              <a:gd name="connsiteX3" fmla="*/ 0 w 7200900"/>
              <a:gd name="connsiteY3" fmla="*/ 3600450 h 7200900"/>
              <a:gd name="connsiteX4" fmla="*/ 3600450 w 7200900"/>
              <a:gd name="connsiteY4" fmla="*/ 0 h 7200900"/>
              <a:gd name="connsiteX5" fmla="*/ 3600451 w 7200900"/>
              <a:gd name="connsiteY5" fmla="*/ 1611335 h 7200900"/>
              <a:gd name="connsiteX6" fmla="*/ 1611335 w 7200900"/>
              <a:gd name="connsiteY6" fmla="*/ 3600451 h 7200900"/>
              <a:gd name="connsiteX7" fmla="*/ 3600451 w 7200900"/>
              <a:gd name="connsiteY7" fmla="*/ 5589567 h 7200900"/>
              <a:gd name="connsiteX8" fmla="*/ 5589567 w 7200900"/>
              <a:gd name="connsiteY8" fmla="*/ 3600451 h 7200900"/>
              <a:gd name="connsiteX9" fmla="*/ 3600451 w 7200900"/>
              <a:gd name="connsiteY9" fmla="*/ 1611335 h 7200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990" cy="705485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人工智能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126682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提高售后服务效率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1267426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智能客服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906208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快速响应客户需求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9061660" y="2400960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智能问题解决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865245" y="3411220"/>
            <a:ext cx="1457960" cy="176276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866139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6463665" y="3411220"/>
            <a:ext cx="1457960" cy="17621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6464216" y="2402763"/>
            <a:ext cx="1457786" cy="384228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  <a:gd name="connsiteX4" fmla="*/ 0 w 12192000"/>
              <a:gd name="connsiteY4" fmla="*/ 0 h 6858000"/>
              <a:gd name="connsiteX0-1" fmla="*/ 0 w 12192000"/>
              <a:gd name="connsiteY0-2" fmla="*/ 0 h 6858000"/>
              <a:gd name="connsiteX1-3" fmla="*/ 12192000 w 12192000"/>
              <a:gd name="connsiteY1-4" fmla="*/ 0 h 6858000"/>
              <a:gd name="connsiteX2-5" fmla="*/ 12183122 w 12192000"/>
              <a:gd name="connsiteY2-6" fmla="*/ 3076112 h 6858000"/>
              <a:gd name="connsiteX3-7" fmla="*/ 0 w 12192000"/>
              <a:gd name="connsiteY3-8" fmla="*/ 6858000 h 6858000"/>
              <a:gd name="connsiteX4-9" fmla="*/ 0 w 12192000"/>
              <a:gd name="connsiteY4-10" fmla="*/ 0 h 68580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6715760" cy="720090"/>
          </a:xfrm>
        </p:spPr>
        <p:txBody>
          <a:bodyPr lIns="0" tIns="0" rIns="0" bIns="0" anchor="b"/>
          <a:lstStyle/>
          <a:p>
            <a:r>
              <a:rPr lang="en-US" altLang="zh-CN">
                <a:solidFill>
                  <a:schemeClr val="tx1"/>
                </a:solidFill>
              </a:rPr>
              <a:t>云计算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11" name="content.1.subtitle"/>
          <p:cNvSpPr/>
          <p:nvPr/>
        </p:nvSpPr>
        <p:spPr>
          <a:xfrm>
            <a:off x="1329055" y="2356485"/>
            <a:ext cx="3942715" cy="660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sym typeface="+mn-ea"/>
              </a:rPr>
              <a:t>实现售后服务数据的存储和分享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329055" y="1696085"/>
            <a:ext cx="3943985" cy="66040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</a:rPr>
              <a:t>数据存储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669290" y="2010410"/>
            <a:ext cx="504190" cy="504190"/>
          </a:xfrm>
          <a:prstGeom prst="ellipse">
            <a:avLst/>
          </a:prstGeom>
          <a:solidFill>
            <a:schemeClr val="accent1"/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tx1"/>
                </a:solidFill>
                <a:latin typeface="+mn-ea"/>
                <a:cs typeface="+mn-ea"/>
              </a:rPr>
              <a:t>01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333500" y="5376545"/>
            <a:ext cx="3942715" cy="660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</a:rPr>
              <a:t> 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7" name="content.3.title"/>
          <p:cNvSpPr/>
          <p:nvPr/>
        </p:nvSpPr>
        <p:spPr>
          <a:xfrm>
            <a:off x="1329690" y="4638675"/>
            <a:ext cx="3943985" cy="66040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</a:rPr>
              <a:t> 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669290" y="3511550"/>
            <a:ext cx="504190" cy="504190"/>
          </a:xfrm>
          <a:prstGeom prst="ellipse">
            <a:avLst/>
          </a:prstGeom>
          <a:solidFill>
            <a:schemeClr val="accent1"/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tx1"/>
                </a:solidFill>
                <a:latin typeface="+mn-ea"/>
                <a:cs typeface="+mn-ea"/>
              </a:rPr>
              <a:t>02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330960" y="3866515"/>
            <a:ext cx="3942715" cy="660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olidFill>
                  <a:schemeClr val="tx1"/>
                </a:solidFill>
                <a:latin typeface="+mn-ea"/>
                <a:cs typeface="+mn-ea"/>
              </a:rPr>
              <a:t>提升售后服务团队的协作效率</a:t>
            </a:r>
            <a:endParaRPr lang="en-US" altLang="zh-CN" sz="1600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1" name="content.2.title"/>
          <p:cNvSpPr/>
          <p:nvPr/>
        </p:nvSpPr>
        <p:spPr>
          <a:xfrm>
            <a:off x="1329055" y="3128645"/>
            <a:ext cx="3943985" cy="660400"/>
          </a:xfrm>
          <a:prstGeom prst="rect">
            <a:avLst/>
          </a:prstGeom>
          <a:noFill/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tx1"/>
                </a:solidFill>
                <a:latin typeface="+mn-ea"/>
                <a:cs typeface="+mn-ea"/>
              </a:rPr>
              <a:t>协作效率</a:t>
            </a:r>
            <a:endParaRPr lang="en-US" altLang="zh-CN" sz="2000" b="1"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" name="椭圆 1"/>
          <p:cNvSpPr/>
          <p:nvPr/>
        </p:nvSpPr>
        <p:spPr>
          <a:xfrm>
            <a:off x="669290" y="4794885"/>
            <a:ext cx="504190" cy="504190"/>
          </a:xfrm>
          <a:prstGeom prst="ellipse">
            <a:avLst/>
          </a:prstGeom>
          <a:solidFill>
            <a:schemeClr val="accent1"/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tx1"/>
                </a:solidFill>
                <a:latin typeface="+mn-ea"/>
                <a:cs typeface="+mn-ea"/>
              </a:rPr>
              <a:t>03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>
          <a:xfrm>
            <a:off x="347345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689519" y="2049780"/>
            <a:ext cx="205486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潜在问题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667125" y="2924810"/>
            <a:ext cx="2067560" cy="3166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提前发现潜在问题，改善售后服务质量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20839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460574" y="2049780"/>
            <a:ext cx="206883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技术应用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424295" y="2925445"/>
            <a:ext cx="2096135" cy="316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物联网技术可以帮助企业更好地了解产品使用状况，为售后服务改进提供数据支持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894207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177655" y="2049780"/>
            <a:ext cx="206883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客户体验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201150" y="2925445"/>
            <a:ext cx="2077085" cy="316611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通过物联网技术，企业可以更精准地了解客户使用习惯，优化售后服务体验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800080" cy="720090"/>
          </a:xfrm>
        </p:spPr>
        <p:txBody>
          <a:bodyPr/>
          <a:lstStyle/>
          <a:p>
            <a:pPr marL="571500" indent="-571500">
              <a:buFont typeface="Wingdings" panose="05000000000000000000" charset="0"/>
              <a:buChar char="u"/>
            </a:pPr>
            <a:r>
              <a:rPr lang="zh-CN" altLang="en-US">
                <a:solidFill>
                  <a:schemeClr val="tx1"/>
                </a:solidFill>
              </a:rPr>
              <a:t>物联网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729615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882269" y="2049780"/>
            <a:ext cx="2054860" cy="29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实时监控</a:t>
            </a:r>
            <a:endParaRPr lang="en-US" altLang="zh-CN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872490" y="2924810"/>
            <a:ext cx="2083435" cy="3166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400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结合物联网技术，实现产品使用情况的实时监控</a:t>
            </a:r>
            <a:endParaRPr lang="en-US" altLang="zh-CN" sz="1400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https://d.book118.com/738011071011006050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67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375.7250030517578,&quot;left&quot;:62.9,&quot;top&quot;:152.1249969482422,&quot;width&quot;:866.9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8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69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0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1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2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7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77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79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0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2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84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266_3*l_h_i*1_1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6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36.2,&quot;left&quot;:57.41999145507807,&quot;top&quot;:143.45,&quot;width&quot;:845.8300170898438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7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88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89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0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1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2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3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4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5.xml><?xml version="1.0" encoding="utf-8"?>
<p:tagLst xmlns:p="http://schemas.openxmlformats.org/presentationml/2006/main">
  <p:tag name="KSO_WM_DIAGRAM_VIRTUALLY_FRAME" val="{&quot;height&quot;:308.1458267716535,&quot;left&quot;:99.75,&quot;top&quot;:124.53724409448819,&quot;width&quot;:731.0027559055118}"/>
</p:tagLst>
</file>

<file path=ppt/tags/tag96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97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98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99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100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101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102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ags/tag103.xml><?xml version="1.0" encoding="utf-8"?>
<p:tagLst xmlns:p="http://schemas.openxmlformats.org/presentationml/2006/main">
                                                </p:tagLst>
</file>

<file path=ppt/tags/tag104.xml><?xml version="1.0" encoding="utf-8"?>
<p:tagLst xmlns:p="http://schemas.openxmlformats.org/presentationml/2006/main">
  <p:tag name="KSO_WM_DIAGRAM_VIRTUALLY_FRAME" val="{&quot;height&quot;:347.9,&quot;left&quot;:52.7,&quot;top&quot;:127.45,&quot;width&quot;:362.75}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20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Calibri Light</vt:lpstr>
      <vt:lpstr>MiSans Heavy</vt:lpstr>
      <vt:lpstr>Office Theme</vt:lpstr>
      <vt:lpstr>售后服务绩效考核的改革与实用智慧</vt:lpstr>
      <vt:lpstr>目录</vt:lpstr>
      <vt:lpstr>第一章 售后服务绩效考核的重要性</vt:lpstr>
      <vt:lpstr>售后服务在企业中的重要性</vt:lpstr>
      <vt:lpstr>传统售后服务绩效考核方法</vt:lpstr>
      <vt:lpstr>传统方法的问题</vt:lpstr>
      <vt:lpstr>创新售后服务绩效考核方式</vt:lpstr>
      <vt:lpstr>重要性总结</vt:lpstr>
      <vt:lpstr>第2章 售后服务绩效考核的指标设计</vt:lpstr>
      <vt:lpstr>客户满意度指标</vt:lpstr>
      <vt:lpstr>服务响应时间指标</vt:lpstr>
      <vt:lpstr> </vt:lpstr>
      <vt:lpstr>问题复发率指标</vt:lpstr>
      <vt:lpstr>售后服务绩效考核的改革与实用智慧</vt:lpstr>
      <vt:lpstr>第三章 创新技术在售后服务绩效考核中的应用</vt:lpstr>
      <vt:lpstr> </vt:lpstr>
      <vt:lpstr>人工智能</vt:lpstr>
      <vt:lpstr>云计算</vt:lpstr>
      <vt:lpstr>物联网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2024-09-29T14:50:42.454</cp:lastPrinted>
  <dcterms:created xsi:type="dcterms:W3CDTF">2024-09-29T06:50:42Z</dcterms:created>
  <dcterms:modified xsi:type="dcterms:W3CDTF">2024-09-29T06:50:44Z</dcterms:modified>
</cp:coreProperties>
</file>