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85786B-E1D7-41A5-A9E3-8028948D6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EB273-8EA7-4846-ADF9-1562B41F0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CFC81-B2CE-40D9-A8C5-D8D94FF39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137E76-A427-4055-B96B-65CF60570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628AF2-7A89-442B-A432-BF6D09905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E31532-CECB-45C9-BE6C-B407F9BE2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85F7A3-F7C7-46DE-BBA3-023D67314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C453BF-A8CB-4BE0-AE8B-891290206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599CA1-B9C4-4C93-8EB0-2DD5DB07E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1269E5-EF5E-4614-8AD0-E846F06CC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4F7D9-C56B-411B-BFA4-6D6629421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7.jpeg" /><Relationship Id="rId7" Type="http://schemas.openxmlformats.org/officeDocument/2006/relationships/image" Target="../media/image8.jpeg" /><Relationship Id="rId8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12105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耳带状疱疹护理查房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护理措施及效果评估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并发症预防及处理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家属沟通与健康教育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8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27963" y="1186098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8937" y="3649495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29015" y="3637737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09643" y="2018637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09643" y="3649495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628937" y="2018637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1994082" y="3799593"/>
            <a:ext cx="1133881" cy="1197322"/>
            <a:chOff x="1994082" y="3799593"/>
            <a:chExt cx="1133881" cy="1197322"/>
          </a:xfrm>
        </p:grpSpPr>
        <p:sp>
          <p:nvSpPr>
            <p:cNvPr id="31" name="TextBox 31"/>
            <p:cNvSpPr txBox="1"/>
            <p:nvPr/>
          </p:nvSpPr>
          <p:spPr>
            <a:xfrm>
              <a:off x="1994082" y="3799593"/>
              <a:ext cx="1133881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职业：退休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3473025" y="1373644"/>
            <a:ext cx="1133881" cy="1197322"/>
            <a:chOff x="3473025" y="1373644"/>
            <a:chExt cx="1133881" cy="1197322"/>
          </a:xfrm>
        </p:grpSpPr>
        <p:sp>
          <p:nvSpPr>
            <p:cNvPr id="33" name="TextBox 33"/>
            <p:cNvSpPr txBox="1"/>
            <p:nvPr/>
          </p:nvSpPr>
          <p:spPr>
            <a:xfrm>
              <a:off x="3473025" y="1373644"/>
              <a:ext cx="1133881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姓名：张三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4962123" y="2185765"/>
            <a:ext cx="1133881" cy="1197322"/>
            <a:chOff x="4962123" y="2185765"/>
            <a:chExt cx="1133881" cy="1197322"/>
          </a:xfrm>
        </p:grpSpPr>
        <p:sp>
          <p:nvSpPr>
            <p:cNvPr id="35" name="TextBox 35"/>
            <p:cNvSpPr txBox="1"/>
            <p:nvPr/>
          </p:nvSpPr>
          <p:spPr>
            <a:xfrm>
              <a:off x="4962123" y="2185765"/>
              <a:ext cx="1133881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年龄：65岁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4962123" y="3799593"/>
            <a:ext cx="1133881" cy="1197322"/>
            <a:chOff x="4962123" y="3799593"/>
            <a:chExt cx="1133881" cy="1197322"/>
          </a:xfrm>
        </p:grpSpPr>
        <p:sp>
          <p:nvSpPr>
            <p:cNvPr id="37" name="TextBox 37"/>
            <p:cNvSpPr txBox="1"/>
            <p:nvPr/>
          </p:nvSpPr>
          <p:spPr>
            <a:xfrm>
              <a:off x="4962123" y="3799593"/>
              <a:ext cx="1133881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婚姻状况：已婚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7948979" y="2204631"/>
            <a:ext cx="1133881" cy="1197322"/>
            <a:chOff x="7948979" y="2204631"/>
            <a:chExt cx="1133881" cy="1197322"/>
          </a:xfrm>
        </p:grpSpPr>
        <p:sp>
          <p:nvSpPr>
            <p:cNvPr id="39" name="TextBox 39"/>
            <p:cNvSpPr txBox="1"/>
            <p:nvPr/>
          </p:nvSpPr>
          <p:spPr>
            <a:xfrm>
              <a:off x="7948979" y="2204631"/>
              <a:ext cx="1133881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性别：男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7948979" y="3799593"/>
            <a:ext cx="1133881" cy="1197322"/>
            <a:chOff x="7948979" y="3799593"/>
            <a:chExt cx="1133881" cy="1197322"/>
          </a:xfrm>
        </p:grpSpPr>
        <p:sp>
          <p:nvSpPr>
            <p:cNvPr id="41" name="TextBox 41"/>
            <p:cNvSpPr txBox="1"/>
            <p:nvPr/>
          </p:nvSpPr>
          <p:spPr>
            <a:xfrm>
              <a:off x="7948979" y="3799593"/>
              <a:ext cx="1133881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居住地：北京市</a:t>
              </a:r>
            </a:p>
          </p:txBody>
        </p:sp>
      </p:grp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l="11333" r="11333"/>
          <a:stretch>
            <a:fillRect/>
          </a:stretch>
        </p:blipFill>
        <p:spPr>
          <a:xfrm>
            <a:off x="1575775" y="2039633"/>
            <a:ext cx="1824006" cy="1572414"/>
          </a:xfrm>
          <a:prstGeom prst="hexagon">
            <a:avLst/>
          </a:prstGeom>
        </p:spPr>
      </p:pic>
      <p:pic>
        <p:nvPicPr>
          <p:cNvPr id="43" name="Picture 43"/>
          <p:cNvPicPr>
            <a:picLocks noChangeAspect="1"/>
          </p:cNvPicPr>
          <p:nvPr/>
        </p:nvPicPr>
        <p:blipFill>
          <a:blip r:embed="rId3"/>
          <a:srcRect t="6897" b="6897"/>
          <a:stretch>
            <a:fillRect/>
          </a:stretch>
        </p:blipFill>
        <p:spPr>
          <a:xfrm>
            <a:off x="3127963" y="2851530"/>
            <a:ext cx="1824006" cy="1572414"/>
          </a:xfrm>
          <a:prstGeom prst="hexagon">
            <a:avLst/>
          </a:prstGeom>
        </p:spPr>
      </p:pic>
      <p:pic>
        <p:nvPicPr>
          <p:cNvPr id="44" name="Picture 44"/>
          <p:cNvPicPr>
            <a:picLocks noChangeAspect="1"/>
          </p:cNvPicPr>
          <p:nvPr/>
        </p:nvPicPr>
        <p:blipFill>
          <a:blip r:embed="rId4"/>
          <a:srcRect t="6897" b="6897"/>
          <a:stretch>
            <a:fillRect/>
          </a:stretch>
        </p:blipFill>
        <p:spPr>
          <a:xfrm>
            <a:off x="3127963" y="4495197"/>
            <a:ext cx="1824006" cy="1572414"/>
          </a:xfrm>
          <a:prstGeom prst="hexagon">
            <a:avLst/>
          </a:prstGeom>
        </p:spPr>
      </p:pic>
      <p:pic>
        <p:nvPicPr>
          <p:cNvPr id="45" name="Picture 45"/>
          <p:cNvPicPr>
            <a:picLocks noChangeAspect="1"/>
          </p:cNvPicPr>
          <p:nvPr/>
        </p:nvPicPr>
        <p:blipFill>
          <a:blip r:embed="rId5"/>
          <a:srcRect l="6500" r="6500"/>
          <a:stretch>
            <a:fillRect/>
          </a:stretch>
        </p:blipFill>
        <p:spPr>
          <a:xfrm>
            <a:off x="6124973" y="2863288"/>
            <a:ext cx="1824006" cy="1572414"/>
          </a:xfrm>
          <a:prstGeom prst="hexagon">
            <a:avLst/>
          </a:prstGeom>
        </p:spPr>
      </p:pic>
      <p:pic>
        <p:nvPicPr>
          <p:cNvPr id="46" name="Picture 46"/>
          <p:cNvPicPr>
            <a:picLocks noChangeAspect="1"/>
          </p:cNvPicPr>
          <p:nvPr/>
        </p:nvPicPr>
        <p:blipFill>
          <a:blip r:embed="rId6"/>
          <a:srcRect t="6897" b="6897"/>
          <a:stretch>
            <a:fillRect/>
          </a:stretch>
        </p:blipFill>
        <p:spPr>
          <a:xfrm>
            <a:off x="6096005" y="1186098"/>
            <a:ext cx="1824006" cy="1572414"/>
          </a:xfrm>
          <a:prstGeom prst="hexagon">
            <a:avLst/>
          </a:prstGeom>
        </p:spPr>
      </p:pic>
      <p:pic>
        <p:nvPicPr>
          <p:cNvPr id="47" name="Picture 47"/>
          <p:cNvPicPr>
            <a:picLocks noChangeAspect="1"/>
          </p:cNvPicPr>
          <p:nvPr/>
        </p:nvPicPr>
        <p:blipFill>
          <a:blip r:embed="rId7"/>
          <a:srcRect t="6897" b="6897"/>
          <a:stretch>
            <a:fillRect/>
          </a:stretch>
        </p:blipFill>
        <p:spPr>
          <a:xfrm>
            <a:off x="9142396" y="2863288"/>
            <a:ext cx="1824006" cy="1572414"/>
          </a:xfrm>
          <a:prstGeom prst="hexagon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2023年5月1日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发病时间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左侧耳部疼痛、发热、头痛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主要症状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患者于发病后第二天前往医院就诊，经过医生检查，诊断为耳带状疱疹。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就诊过程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病史及诊断过程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医生给予抗病毒治疗，如阿昔洛韦口服，同时给予营养神经治疗，如维生素B1和B12口服。局部外用阿昔洛韦乳膏。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治疗方案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经过一周的治疗，患者症状明显缓解，疼痛减轻，疱疹逐渐消退。继续治疗一周后，患者完全康复。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治疗效果评估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治疗方案及效果评估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护理措施及效果评估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333" r="28333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基础护理措施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定期清洗患者皮肤，保持皮肤清洁干燥，避免感染。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给予患者清淡易消化的饮食，避免刺激性食物，以减轻胃肠道负担。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对于疼痛明显的患者，可采取分散注意力、放松肌肉、调整呼吸等方法缓解疼痛。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62" b="26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5096" r="150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681" b="86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特殊护理措施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眼部护理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对于眼部受累的患者，应注意保持眼部清洁，避免感染。同时，可采取冷敷、滴眼药水等方法缓解眼部不适。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对于口腔受累的患者，应注意保持口腔清洁，避免感染。同时，可采取漱口、口腔涂药等方法缓解口腔不适。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对于情绪低落、焦虑不安的患者，应注意心理疏导，鼓励患者积极面对疾病，增强信心。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通过观察患者的症状改善情况，如疼痛程度、皮疹消退等，评估护理措施的效果。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症状改善情况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通过了解患者的生活质量改善情况，如睡眠质量、饮食状况等，评估护理措施对患者生活质量的影响。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生活质量改善情况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8250" b="18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通过观察患者并发症发生情况，如感染、出血等，评估护理措施对患者安全的影响。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并发症发生情况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并发症预防及处理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https://d.book118.com/738012105106006024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2024-08-31T22:11:54.340</cp:lastPrinted>
  <dcterms:created xsi:type="dcterms:W3CDTF">2024-08-31T14:11:54Z</dcterms:created>
  <dcterms:modified xsi:type="dcterms:W3CDTF">2024-08-31T14:11:56Z</dcterms:modified>
</cp:coreProperties>
</file>