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37A6E1-275B-473B-9A5B-7FCA3424F7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FBC702-FED6-4AE5-9E70-A760864F02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DEED2E-6471-4755-A988-1564AAB597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585BBF6-21F8-4211-B201-175BE2A815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D07A569-E5AD-44D1-A075-48B69D2068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6AE076A-EE9E-4185-A6BB-E4D9585E67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14BA89A-1231-4347-969B-7BA46C7251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7C8B784-8F96-47B1-AB45-715C0A97FE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67209B9-B12F-4ED8-91AF-F3FDC1B540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DF370E-BBA3-4DFA-AAAF-FA4900D718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C36D3A-5E56-49EA-9F0F-C5900E5608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Relationship Id="rId6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38020047065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陕西小学分析报告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336170" y="682396"/>
            <a:ext cx="1539079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陕西小学教育现状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陕西小学教育质量分析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陕西小学教育面临的挑战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陕西小学教育改进建议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63014" y="1906186"/>
            <a:ext cx="5065972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本报告旨在分析陕西省小学教育的现状，包括教育资源、教学质量、师资力量等方面，为政策制定者和教育工作者提供参考和建议。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报告目的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陕西省经济社会的快速发展，教育事业取得了显著成就。然而，在小学教育阶段，仍然存在一些问题和挑战，如教育资源不均衡、教学质量参差不齐等。因此，本报告对陕西省小学教育进行深入分析，以期为改进和完善小学教育提供有益参考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报告背景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6696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21935" y="2454645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97558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98420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98656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时间范围</a:t>
            </a:r>
          </a:p>
        </p:txBody>
      </p:sp>
      <p:sp>
        <p:nvSpPr>
          <p:cNvPr id="7" name="AutoShape 7"/>
          <p:cNvSpPr/>
          <p:nvPr/>
        </p:nvSpPr>
        <p:spPr>
          <a:xfrm>
            <a:off x="830323" y="4523956"/>
            <a:ext cx="2514113" cy="1328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本报告主要关注近五年来陕西省小学教育的发展情况。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130555" y="2454645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499518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空间范围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838943" y="4523956"/>
            <a:ext cx="2514113" cy="1328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本报告涵盖陕西省内所有小学，包括城市和农村地区。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139175" y="2454645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900380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内容范围</a:t>
            </a:r>
          </a:p>
        </p:txBody>
      </p:sp>
      <p:sp>
        <p:nvSpPr>
          <p:cNvPr id="13" name="AutoShape 13"/>
          <p:cNvSpPr/>
          <p:nvPr/>
        </p:nvSpPr>
        <p:spPr>
          <a:xfrm>
            <a:off x="8847563" y="4523956"/>
            <a:ext cx="2514113" cy="1328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本报告将从教育资源、教学质量、师资力量等多个方面对陕西省小学教育进行全面分析。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陕西小学教育现状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63014" y="1906186"/>
            <a:ext cx="5065972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497384" y="2173262"/>
            <a:ext cx="3857054" cy="65274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陕西省共有小学数量达到数千所，广泛分布于各个市县。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683187" y="2173262"/>
            <a:ext cx="652748" cy="65274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6816347" y="2303755"/>
            <a:ext cx="386524" cy="391763"/>
            <a:chOff x="6816347" y="2303755"/>
            <a:chExt cx="386524" cy="391763"/>
          </a:xfrm>
        </p:grpSpPr>
        <p:sp>
          <p:nvSpPr>
            <p:cNvPr id="5" name="Freeform 5"/>
            <p:cNvSpPr/>
            <p:nvPr/>
          </p:nvSpPr>
          <p:spPr>
            <a:xfrm>
              <a:off x="6822919" y="2564454"/>
              <a:ext cx="132397" cy="125730"/>
            </a:xfrm>
            <a:custGeom>
              <a:rect l="l" t="t" r="r" b="b"/>
              <a:pathLst>
                <a:path w="100" h="95">
                  <a:moveTo>
                    <a:pt x="14" y="95"/>
                  </a:moveTo>
                  <a:lnTo>
                    <a:pt x="0" y="80"/>
                  </a:lnTo>
                  <a:lnTo>
                    <a:pt x="85" y="0"/>
                  </a:lnTo>
                  <a:lnTo>
                    <a:pt x="100" y="14"/>
                  </a:lnTo>
                  <a:lnTo>
                    <a:pt x="14" y="9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6919598" y="2498255"/>
              <a:ext cx="100584" cy="100584"/>
            </a:xfrm>
            <a:custGeom>
              <a:rect l="l" t="t" r="r" b="b"/>
              <a:pathLst>
                <a:path w="32" h="32">
                  <a:moveTo>
                    <a:pt x="16" y="32"/>
                  </a:moveTo>
                  <a:cubicBezTo>
                    <a:pt x="7" y="32"/>
                    <a:pt x="0" y="25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cubicBezTo>
                    <a:pt x="32" y="25"/>
                    <a:pt x="25" y="32"/>
                    <a:pt x="16" y="32"/>
                  </a:cubicBezTo>
                  <a:moveTo>
                    <a:pt x="16" y="8"/>
                  </a:moveTo>
                  <a:cubicBezTo>
                    <a:pt x="12" y="8"/>
                    <a:pt x="8" y="12"/>
                    <a:pt x="8" y="16"/>
                  </a:cubicBezTo>
                  <a:cubicBezTo>
                    <a:pt x="8" y="20"/>
                    <a:pt x="12" y="24"/>
                    <a:pt x="16" y="24"/>
                  </a:cubicBezTo>
                  <a:cubicBezTo>
                    <a:pt x="20" y="24"/>
                    <a:pt x="24" y="20"/>
                    <a:pt x="24" y="16"/>
                  </a:cubicBezTo>
                  <a:cubicBezTo>
                    <a:pt x="24" y="12"/>
                    <a:pt x="20" y="8"/>
                    <a:pt x="16" y="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6995036" y="2303755"/>
              <a:ext cx="207835" cy="207835"/>
            </a:xfrm>
            <a:custGeom>
              <a:rect l="l" t="t" r="r" b="b"/>
              <a:pathLst>
                <a:path w="66" h="66">
                  <a:moveTo>
                    <a:pt x="32" y="66"/>
                  </a:moveTo>
                  <a:cubicBezTo>
                    <a:pt x="23" y="66"/>
                    <a:pt x="15" y="63"/>
                    <a:pt x="9" y="57"/>
                  </a:cubicBezTo>
                  <a:cubicBezTo>
                    <a:pt x="3" y="51"/>
                    <a:pt x="0" y="43"/>
                    <a:pt x="0" y="34"/>
                  </a:cubicBezTo>
                  <a:cubicBezTo>
                    <a:pt x="0" y="25"/>
                    <a:pt x="3" y="17"/>
                    <a:pt x="9" y="1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66" y="46"/>
                    <a:pt x="66" y="46"/>
                    <a:pt x="66" y="46"/>
                  </a:cubicBezTo>
                  <a:cubicBezTo>
                    <a:pt x="55" y="57"/>
                    <a:pt x="55" y="57"/>
                    <a:pt x="55" y="57"/>
                  </a:cubicBezTo>
                  <a:cubicBezTo>
                    <a:pt x="49" y="63"/>
                    <a:pt x="41" y="66"/>
                    <a:pt x="32" y="66"/>
                  </a:cubicBezTo>
                  <a:moveTo>
                    <a:pt x="20" y="12"/>
                  </a:moveTo>
                  <a:cubicBezTo>
                    <a:pt x="15" y="17"/>
                    <a:pt x="15" y="17"/>
                    <a:pt x="15" y="17"/>
                  </a:cubicBezTo>
                  <a:cubicBezTo>
                    <a:pt x="10" y="22"/>
                    <a:pt x="8" y="28"/>
                    <a:pt x="8" y="34"/>
                  </a:cubicBezTo>
                  <a:cubicBezTo>
                    <a:pt x="8" y="40"/>
                    <a:pt x="10" y="46"/>
                    <a:pt x="15" y="51"/>
                  </a:cubicBezTo>
                  <a:cubicBezTo>
                    <a:pt x="20" y="56"/>
                    <a:pt x="26" y="58"/>
                    <a:pt x="32" y="58"/>
                  </a:cubicBezTo>
                  <a:cubicBezTo>
                    <a:pt x="38" y="58"/>
                    <a:pt x="44" y="56"/>
                    <a:pt x="49" y="51"/>
                  </a:cubicBezTo>
                  <a:cubicBezTo>
                    <a:pt x="54" y="46"/>
                    <a:pt x="54" y="46"/>
                    <a:pt x="54" y="46"/>
                  </a:cubicBezTo>
                  <a:lnTo>
                    <a:pt x="20" y="1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816347" y="2385765"/>
              <a:ext cx="304419" cy="309753"/>
            </a:xfrm>
            <a:custGeom>
              <a:rect l="l" t="t" r="r" b="b"/>
              <a:pathLst>
                <a:path w="230" h="234">
                  <a:moveTo>
                    <a:pt x="0" y="234"/>
                  </a:moveTo>
                  <a:lnTo>
                    <a:pt x="22" y="49"/>
                  </a:lnTo>
                  <a:lnTo>
                    <a:pt x="112" y="0"/>
                  </a:lnTo>
                  <a:lnTo>
                    <a:pt x="121" y="16"/>
                  </a:lnTo>
                  <a:lnTo>
                    <a:pt x="41" y="61"/>
                  </a:lnTo>
                  <a:lnTo>
                    <a:pt x="24" y="211"/>
                  </a:lnTo>
                  <a:lnTo>
                    <a:pt x="185" y="180"/>
                  </a:lnTo>
                  <a:lnTo>
                    <a:pt x="211" y="111"/>
                  </a:lnTo>
                  <a:lnTo>
                    <a:pt x="230" y="116"/>
                  </a:lnTo>
                  <a:lnTo>
                    <a:pt x="199" y="199"/>
                  </a:lnTo>
                  <a:lnTo>
                    <a:pt x="0" y="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" name="AutoShape 9"/>
          <p:cNvSpPr/>
          <p:nvPr/>
        </p:nvSpPr>
        <p:spPr>
          <a:xfrm>
            <a:off x="6683187" y="3294307"/>
            <a:ext cx="652748" cy="65274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6811680" y="3422847"/>
            <a:ext cx="395764" cy="395668"/>
            <a:chOff x="6811680" y="3422847"/>
            <a:chExt cx="395764" cy="395668"/>
          </a:xfrm>
        </p:grpSpPr>
        <p:sp>
          <p:nvSpPr>
            <p:cNvPr id="11" name="Freeform 11"/>
            <p:cNvSpPr/>
            <p:nvPr/>
          </p:nvSpPr>
          <p:spPr>
            <a:xfrm>
              <a:off x="6859305" y="3655733"/>
              <a:ext cx="300419" cy="162782"/>
            </a:xfrm>
            <a:custGeom>
              <a:rect l="l" t="t" r="r" b="b"/>
              <a:pathLst>
                <a:path w="226" h="123">
                  <a:moveTo>
                    <a:pt x="227" y="123"/>
                  </a:moveTo>
                  <a:lnTo>
                    <a:pt x="0" y="123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104"/>
                  </a:lnTo>
                  <a:lnTo>
                    <a:pt x="208" y="104"/>
                  </a:lnTo>
                  <a:lnTo>
                    <a:pt x="208" y="0"/>
                  </a:lnTo>
                  <a:lnTo>
                    <a:pt x="227" y="0"/>
                  </a:lnTo>
                  <a:lnTo>
                    <a:pt x="227" y="12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6811680" y="3422847"/>
              <a:ext cx="395764" cy="228981"/>
            </a:xfrm>
            <a:custGeom>
              <a:rect l="l" t="t" r="r" b="b"/>
              <a:pathLst>
                <a:path w="299" h="173">
                  <a:moveTo>
                    <a:pt x="284" y="173"/>
                  </a:moveTo>
                  <a:lnTo>
                    <a:pt x="149" y="29"/>
                  </a:lnTo>
                  <a:lnTo>
                    <a:pt x="14" y="173"/>
                  </a:lnTo>
                  <a:lnTo>
                    <a:pt x="0" y="159"/>
                  </a:lnTo>
                  <a:lnTo>
                    <a:pt x="149" y="0"/>
                  </a:lnTo>
                  <a:lnTo>
                    <a:pt x="299" y="159"/>
                  </a:lnTo>
                  <a:lnTo>
                    <a:pt x="284" y="17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6958650" y="3655733"/>
              <a:ext cx="100584" cy="112490"/>
            </a:xfrm>
            <a:custGeom>
              <a:rect l="l" t="t" r="r" b="b"/>
              <a:pathLst>
                <a:path w="76" h="85">
                  <a:moveTo>
                    <a:pt x="76" y="85"/>
                  </a:moveTo>
                  <a:lnTo>
                    <a:pt x="57" y="85"/>
                  </a:lnTo>
                  <a:lnTo>
                    <a:pt x="57" y="19"/>
                  </a:lnTo>
                  <a:lnTo>
                    <a:pt x="19" y="19"/>
                  </a:lnTo>
                  <a:lnTo>
                    <a:pt x="19" y="85"/>
                  </a:lnTo>
                  <a:lnTo>
                    <a:pt x="0" y="85"/>
                  </a:lnTo>
                  <a:lnTo>
                    <a:pt x="0" y="0"/>
                  </a:lnTo>
                  <a:lnTo>
                    <a:pt x="76" y="0"/>
                  </a:lnTo>
                  <a:lnTo>
                    <a:pt x="76" y="8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6958650" y="3530003"/>
              <a:ext cx="100584" cy="100584"/>
            </a:xfrm>
            <a:custGeom>
              <a:rect l="l" t="t" r="r" b="b"/>
              <a:pathLst>
                <a:path w="32" h="32">
                  <a:moveTo>
                    <a:pt x="16" y="32"/>
                  </a:moveTo>
                  <a:cubicBezTo>
                    <a:pt x="7" y="32"/>
                    <a:pt x="0" y="25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cubicBezTo>
                    <a:pt x="32" y="25"/>
                    <a:pt x="25" y="32"/>
                    <a:pt x="16" y="32"/>
                  </a:cubicBezTo>
                  <a:moveTo>
                    <a:pt x="16" y="8"/>
                  </a:moveTo>
                  <a:cubicBezTo>
                    <a:pt x="12" y="8"/>
                    <a:pt x="8" y="12"/>
                    <a:pt x="8" y="16"/>
                  </a:cubicBezTo>
                  <a:cubicBezTo>
                    <a:pt x="8" y="20"/>
                    <a:pt x="12" y="24"/>
                    <a:pt x="16" y="24"/>
                  </a:cubicBezTo>
                  <a:cubicBezTo>
                    <a:pt x="20" y="24"/>
                    <a:pt x="24" y="20"/>
                    <a:pt x="24" y="16"/>
                  </a:cubicBezTo>
                  <a:cubicBezTo>
                    <a:pt x="24" y="12"/>
                    <a:pt x="20" y="8"/>
                    <a:pt x="16" y="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5" name="AutoShape 15"/>
          <p:cNvSpPr/>
          <p:nvPr/>
        </p:nvSpPr>
        <p:spPr>
          <a:xfrm>
            <a:off x="6692712" y="4617091"/>
            <a:ext cx="652748" cy="65274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6797440" y="4721819"/>
            <a:ext cx="443293" cy="443294"/>
            <a:chOff x="6797440" y="4721819"/>
            <a:chExt cx="443293" cy="443294"/>
          </a:xfrm>
        </p:grpSpPr>
        <p:sp>
          <p:nvSpPr>
            <p:cNvPr id="17" name="Freeform 17"/>
            <p:cNvSpPr/>
            <p:nvPr/>
          </p:nvSpPr>
          <p:spPr>
            <a:xfrm>
              <a:off x="6797440" y="4902032"/>
              <a:ext cx="97250" cy="165926"/>
            </a:xfrm>
            <a:custGeom>
              <a:rect l="l" t="t" r="r" b="b"/>
              <a:pathLst>
                <a:path w="28" h="48">
                  <a:moveTo>
                    <a:pt x="28" y="48"/>
                  </a:moveTo>
                  <a:cubicBezTo>
                    <a:pt x="24" y="48"/>
                    <a:pt x="24" y="48"/>
                    <a:pt x="24" y="48"/>
                  </a:cubicBezTo>
                  <a:cubicBezTo>
                    <a:pt x="10" y="48"/>
                    <a:pt x="0" y="38"/>
                    <a:pt x="0" y="24"/>
                  </a:cubicBezTo>
                  <a:cubicBezTo>
                    <a:pt x="0" y="10"/>
                    <a:pt x="10" y="0"/>
                    <a:pt x="24" y="0"/>
                  </a:cubicBezTo>
                  <a:cubicBezTo>
                    <a:pt x="28" y="0"/>
                    <a:pt x="28" y="0"/>
                    <a:pt x="28" y="0"/>
                  </a:cubicBezTo>
                  <a:lnTo>
                    <a:pt x="28" y="48"/>
                  </a:lnTo>
                  <a:close/>
                  <a:moveTo>
                    <a:pt x="20" y="8"/>
                  </a:moveTo>
                  <a:cubicBezTo>
                    <a:pt x="13" y="10"/>
                    <a:pt x="8" y="16"/>
                    <a:pt x="8" y="24"/>
                  </a:cubicBezTo>
                  <a:cubicBezTo>
                    <a:pt x="8" y="32"/>
                    <a:pt x="13" y="38"/>
                    <a:pt x="20" y="40"/>
                  </a:cubicBezTo>
                  <a:lnTo>
                    <a:pt x="20" y="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7143483" y="4902032"/>
              <a:ext cx="97250" cy="165926"/>
            </a:xfrm>
            <a:custGeom>
              <a:rect l="l" t="t" r="r" b="b"/>
              <a:pathLst>
                <a:path w="28" h="48">
                  <a:moveTo>
                    <a:pt x="4" y="48"/>
                  </a:moveTo>
                  <a:cubicBezTo>
                    <a:pt x="0" y="48"/>
                    <a:pt x="0" y="48"/>
                    <a:pt x="0" y="4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8" y="0"/>
                    <a:pt x="28" y="10"/>
                    <a:pt x="28" y="24"/>
                  </a:cubicBezTo>
                  <a:cubicBezTo>
                    <a:pt x="28" y="38"/>
                    <a:pt x="18" y="48"/>
                    <a:pt x="4" y="48"/>
                  </a:cubicBezTo>
                  <a:moveTo>
                    <a:pt x="8" y="8"/>
                  </a:moveTo>
                  <a:cubicBezTo>
                    <a:pt x="8" y="40"/>
                    <a:pt x="8" y="40"/>
                    <a:pt x="8" y="40"/>
                  </a:cubicBezTo>
                  <a:cubicBezTo>
                    <a:pt x="15" y="38"/>
                    <a:pt x="20" y="32"/>
                    <a:pt x="20" y="24"/>
                  </a:cubicBezTo>
                  <a:cubicBezTo>
                    <a:pt x="20" y="16"/>
                    <a:pt x="15" y="10"/>
                    <a:pt x="8" y="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7172058" y="5095104"/>
              <a:ext cx="41434" cy="41434"/>
            </a:xfrm>
            <a:custGeom>
              <a:rect l="l" t="t" r="r" b="b"/>
              <a:pathLst>
                <a:path w="12" h="12">
                  <a:moveTo>
                    <a:pt x="0" y="12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4" y="3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7"/>
                    <a:pt x="7" y="12"/>
                    <a:pt x="0" y="12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116337" y="5109391"/>
              <a:ext cx="55817" cy="2714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7040518" y="5082150"/>
              <a:ext cx="82963" cy="82963"/>
            </a:xfrm>
            <a:custGeom>
              <a:rect l="l" t="t" r="r" b="b"/>
              <a:pathLst>
                <a:path w="24" h="24">
                  <a:moveTo>
                    <a:pt x="12" y="24"/>
                  </a:moveTo>
                  <a:cubicBezTo>
                    <a:pt x="5" y="24"/>
                    <a:pt x="0" y="19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9" y="0"/>
                    <a:pt x="24" y="5"/>
                    <a:pt x="24" y="12"/>
                  </a:cubicBezTo>
                  <a:cubicBezTo>
                    <a:pt x="24" y="19"/>
                    <a:pt x="19" y="24"/>
                    <a:pt x="12" y="24"/>
                  </a:cubicBezTo>
                  <a:moveTo>
                    <a:pt x="12" y="8"/>
                  </a:moveTo>
                  <a:cubicBezTo>
                    <a:pt x="10" y="8"/>
                    <a:pt x="8" y="10"/>
                    <a:pt x="8" y="12"/>
                  </a:cubicBezTo>
                  <a:cubicBezTo>
                    <a:pt x="8" y="14"/>
                    <a:pt x="10" y="16"/>
                    <a:pt x="12" y="16"/>
                  </a:cubicBezTo>
                  <a:cubicBezTo>
                    <a:pt x="14" y="16"/>
                    <a:pt x="16" y="14"/>
                    <a:pt x="16" y="12"/>
                  </a:cubicBezTo>
                  <a:cubicBezTo>
                    <a:pt x="16" y="10"/>
                    <a:pt x="14" y="8"/>
                    <a:pt x="12" y="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6867448" y="4721819"/>
              <a:ext cx="304609" cy="151543"/>
            </a:xfrm>
            <a:custGeom>
              <a:rect l="l" t="t" r="r" b="b"/>
              <a:pathLst>
                <a:path w="88" h="44">
                  <a:moveTo>
                    <a:pt x="88" y="44"/>
                  </a:moveTo>
                  <a:cubicBezTo>
                    <a:pt x="80" y="44"/>
                    <a:pt x="80" y="44"/>
                    <a:pt x="80" y="44"/>
                  </a:cubicBezTo>
                  <a:cubicBezTo>
                    <a:pt x="80" y="24"/>
                    <a:pt x="64" y="8"/>
                    <a:pt x="44" y="8"/>
                  </a:cubicBezTo>
                  <a:cubicBezTo>
                    <a:pt x="24" y="8"/>
                    <a:pt x="8" y="24"/>
                    <a:pt x="8" y="4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20"/>
                    <a:pt x="20" y="0"/>
                    <a:pt x="44" y="0"/>
                  </a:cubicBezTo>
                  <a:cubicBezTo>
                    <a:pt x="68" y="0"/>
                    <a:pt x="88" y="20"/>
                    <a:pt x="88" y="4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23" name="Picture 23"/>
          <p:cNvPicPr>
            <a:picLocks noChangeAspect="1"/>
          </p:cNvPicPr>
          <p:nvPr/>
        </p:nvPicPr>
        <p:blipFill>
          <a:blip r:embed="rId2"/>
          <a:srcRect t="5563" b="5563"/>
          <a:stretch>
            <a:fillRect/>
          </a:stretch>
        </p:blipFill>
        <p:spPr>
          <a:xfrm>
            <a:off x="573317" y="3848733"/>
            <a:ext cx="2634960" cy="2341801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3"/>
          <a:srcRect t="5425" b="5425"/>
          <a:stretch>
            <a:fillRect/>
          </a:stretch>
        </p:blipFill>
        <p:spPr>
          <a:xfrm>
            <a:off x="3337865" y="1324021"/>
            <a:ext cx="2689304" cy="2397530"/>
          </a:xfrm>
          <a:prstGeom prst="rect">
            <a:avLst/>
          </a:prstGeom>
        </p:spPr>
      </p:pic>
      <p:pic>
        <p:nvPicPr>
          <p:cNvPr id="25" name="Picture 25"/>
          <p:cNvPicPr>
            <a:picLocks noChangeAspect="1"/>
          </p:cNvPicPr>
          <p:nvPr/>
        </p:nvPicPr>
        <p:blipFill>
          <a:blip r:embed="rId4"/>
          <a:srcRect t="6461" b="6461"/>
          <a:stretch>
            <a:fillRect/>
          </a:stretch>
        </p:blipFill>
        <p:spPr>
          <a:xfrm>
            <a:off x="3337865" y="3848733"/>
            <a:ext cx="2689304" cy="2341801"/>
          </a:xfrm>
          <a:prstGeom prst="rect">
            <a:avLst/>
          </a:prstGeom>
        </p:spPr>
      </p:pic>
      <p:pic>
        <p:nvPicPr>
          <p:cNvPr id="26" name="Picture 26"/>
          <p:cNvPicPr>
            <a:picLocks noChangeAspect="1"/>
          </p:cNvPicPr>
          <p:nvPr/>
        </p:nvPicPr>
        <p:blipFill>
          <a:blip r:embed="rId5"/>
          <a:srcRect t="4001" b="4001"/>
          <a:stretch>
            <a:fillRect/>
          </a:stretch>
        </p:blipFill>
        <p:spPr>
          <a:xfrm>
            <a:off x="573317" y="1297445"/>
            <a:ext cx="2634960" cy="2424106"/>
          </a:xfrm>
          <a:prstGeom prst="rect">
            <a:avLst/>
          </a:prstGeom>
        </p:spPr>
      </p:pic>
      <p:sp>
        <p:nvSpPr>
          <p:cNvPr id="27" name="AutoShape 27"/>
          <p:cNvSpPr/>
          <p:nvPr/>
        </p:nvSpPr>
        <p:spPr>
          <a:xfrm>
            <a:off x="7497384" y="3334317"/>
            <a:ext cx="3914076" cy="71360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学校分布相对均衡，但一些偏远地区和农村地区存在学校数量不足的问题。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7497384" y="4556231"/>
            <a:ext cx="3914076" cy="71360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近年来，随着城市化进程的加速，一些农村地区的小学面临生源减少的困境。</a:t>
            </a:r>
            <a:endParaRPr lang="en-US" sz="1100"/>
          </a:p>
        </p:txBody>
      </p:sp>
      <p:grpSp>
        <p:nvGrpSpPr>
          <p:cNvPr id="29" name="Group 2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0" name="AutoShape 3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TextBox 5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学校数量和分布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579263" y="4571047"/>
            <a:ext cx="67723" cy="68370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242745" y="4378452"/>
            <a:ext cx="753523" cy="75561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255413" y="4571047"/>
            <a:ext cx="50768" cy="68370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016240" y="4120229"/>
            <a:ext cx="541877" cy="84877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536537" y="5126260"/>
            <a:ext cx="67723" cy="205359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877342" y="4571047"/>
            <a:ext cx="67723" cy="68370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629692" y="4168902"/>
            <a:ext cx="546068" cy="846677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375660" y="4061555"/>
            <a:ext cx="391573" cy="1106996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974913" y="4801457"/>
            <a:ext cx="67723" cy="68370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332672" y="4978336"/>
            <a:ext cx="50768" cy="461391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655350" y="4291394"/>
            <a:ext cx="694277" cy="69846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093500" y="4563428"/>
            <a:ext cx="546068" cy="54606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576054" y="4826318"/>
            <a:ext cx="67723" cy="582073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345359" y="4728877"/>
            <a:ext cx="541877" cy="54606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890188" y="5023771"/>
            <a:ext cx="50768" cy="461391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595961" y="4604671"/>
            <a:ext cx="647700" cy="6456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710475" y="1613860"/>
            <a:ext cx="1113973" cy="1113971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367552" y="1613860"/>
            <a:ext cx="1113973" cy="1113971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5173137" y="2190165"/>
            <a:ext cx="1845725" cy="3371817"/>
          </a:xfrm>
          <a:custGeom>
            <a:rect l="l" t="t" r="r" b="b"/>
            <a:pathLst>
              <a:path w="496" h="906">
                <a:moveTo>
                  <a:pt x="173" y="908"/>
                </a:moveTo>
                <a:cubicBezTo>
                  <a:pt x="173" y="908"/>
                  <a:pt x="208" y="680"/>
                  <a:pt x="187" y="613"/>
                </a:cubicBezTo>
                <a:cubicBezTo>
                  <a:pt x="0" y="357"/>
                  <a:pt x="0" y="357"/>
                  <a:pt x="0" y="357"/>
                </a:cubicBezTo>
                <a:cubicBezTo>
                  <a:pt x="0" y="357"/>
                  <a:pt x="0" y="357"/>
                  <a:pt x="0" y="357"/>
                </a:cubicBezTo>
                <a:cubicBezTo>
                  <a:pt x="203" y="547"/>
                  <a:pt x="203" y="547"/>
                  <a:pt x="203" y="547"/>
                </a:cubicBezTo>
                <a:cubicBezTo>
                  <a:pt x="230" y="0"/>
                  <a:pt x="230" y="0"/>
                  <a:pt x="230" y="0"/>
                </a:cubicBezTo>
                <a:cubicBezTo>
                  <a:pt x="255" y="237"/>
                  <a:pt x="255" y="237"/>
                  <a:pt x="255" y="237"/>
                </a:cubicBezTo>
                <a:cubicBezTo>
                  <a:pt x="271" y="439"/>
                  <a:pt x="271" y="439"/>
                  <a:pt x="271" y="439"/>
                </a:cubicBezTo>
                <a:cubicBezTo>
                  <a:pt x="496" y="295"/>
                  <a:pt x="496" y="295"/>
                  <a:pt x="496" y="295"/>
                </a:cubicBezTo>
                <a:cubicBezTo>
                  <a:pt x="496" y="295"/>
                  <a:pt x="496" y="295"/>
                  <a:pt x="496" y="295"/>
                </a:cubicBezTo>
                <a:cubicBezTo>
                  <a:pt x="291" y="500"/>
                  <a:pt x="291" y="500"/>
                  <a:pt x="291" y="500"/>
                </a:cubicBezTo>
                <a:cubicBezTo>
                  <a:pt x="291" y="500"/>
                  <a:pt x="268" y="500"/>
                  <a:pt x="282" y="660"/>
                </a:cubicBezTo>
                <a:cubicBezTo>
                  <a:pt x="295" y="819"/>
                  <a:pt x="307" y="905"/>
                  <a:pt x="307" y="905"/>
                </a:cubicBezTo>
                <a:lnTo>
                  <a:pt x="173" y="90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0" y="5151966"/>
            <a:ext cx="12192000" cy="1706034"/>
          </a:xfrm>
          <a:custGeom>
            <a:rect l="l" t="t" r="r" b="b"/>
            <a:pathLst>
              <a:path w="7680" h="1506">
                <a:moveTo>
                  <a:pt x="0" y="1489"/>
                </a:moveTo>
                <a:cubicBezTo>
                  <a:pt x="0" y="700"/>
                  <a:pt x="0" y="700"/>
                  <a:pt x="0" y="700"/>
                </a:cubicBezTo>
                <a:cubicBezTo>
                  <a:pt x="199" y="561"/>
                  <a:pt x="512" y="434"/>
                  <a:pt x="940" y="320"/>
                </a:cubicBezTo>
                <a:cubicBezTo>
                  <a:pt x="1741" y="107"/>
                  <a:pt x="2709" y="0"/>
                  <a:pt x="3842" y="0"/>
                </a:cubicBezTo>
                <a:cubicBezTo>
                  <a:pt x="4976" y="0"/>
                  <a:pt x="5943" y="107"/>
                  <a:pt x="6745" y="320"/>
                </a:cubicBezTo>
                <a:cubicBezTo>
                  <a:pt x="7168" y="433"/>
                  <a:pt x="7480" y="559"/>
                  <a:pt x="7680" y="696"/>
                </a:cubicBezTo>
                <a:cubicBezTo>
                  <a:pt x="7680" y="1492"/>
                  <a:pt x="7680" y="1492"/>
                  <a:pt x="7680" y="1492"/>
                </a:cubicBezTo>
                <a:cubicBezTo>
                  <a:pt x="7673" y="1497"/>
                  <a:pt x="7666" y="1501"/>
                  <a:pt x="7659" y="1506"/>
                </a:cubicBezTo>
                <a:cubicBezTo>
                  <a:pt x="25" y="1506"/>
                  <a:pt x="25" y="1506"/>
                  <a:pt x="25" y="1506"/>
                </a:cubicBezTo>
                <a:cubicBezTo>
                  <a:pt x="16" y="1500"/>
                  <a:pt x="8" y="1494"/>
                  <a:pt x="0" y="148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173137" y="1048536"/>
            <a:ext cx="1788893" cy="178889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339022" y="2482025"/>
            <a:ext cx="1459644" cy="14596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379102" y="2482025"/>
            <a:ext cx="1459644" cy="14596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1318965" y="1702027"/>
            <a:ext cx="2919889" cy="64964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陕西省小学教师队伍庞大，但整体素质有待提高。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1318965" y="3024253"/>
            <a:ext cx="2919889" cy="64964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教师队伍年龄结构不合理，老龄化问题严重，缺乏年轻教师。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8016240" y="1702027"/>
            <a:ext cx="2919889" cy="64964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部分地区存在教师短缺现象，尤其是音乐、体育、美术等学科的专任教师。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8016240" y="3064629"/>
            <a:ext cx="2919889" cy="62108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教师培训机会不足，教育教学水平参差不齐。</a:t>
            </a:r>
            <a:endParaRPr lang="en-US" sz="1100"/>
          </a:p>
        </p:txBody>
      </p:sp>
      <p:grpSp>
        <p:nvGrpSpPr>
          <p:cNvPr id="29" name="Group 2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0" name="AutoShape 3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TextBox 5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师资力量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6094413" y="2032650"/>
            <a:ext cx="2205363" cy="2203315"/>
          </a:xfrm>
          <a:custGeom>
            <a:rect l="l" t="t" r="r" b="b"/>
            <a:pathLst>
              <a:path w="819" h="819">
                <a:moveTo>
                  <a:pt x="183" y="603"/>
                </a:moveTo>
                <a:cubicBezTo>
                  <a:pt x="249" y="603"/>
                  <a:pt x="265" y="619"/>
                  <a:pt x="256" y="638"/>
                </a:cubicBezTo>
                <a:cubicBezTo>
                  <a:pt x="239" y="675"/>
                  <a:pt x="210" y="680"/>
                  <a:pt x="218" y="731"/>
                </a:cubicBezTo>
                <a:cubicBezTo>
                  <a:pt x="231" y="819"/>
                  <a:pt x="372" y="819"/>
                  <a:pt x="386" y="731"/>
                </a:cubicBezTo>
                <a:cubicBezTo>
                  <a:pt x="394" y="680"/>
                  <a:pt x="364" y="675"/>
                  <a:pt x="347" y="638"/>
                </a:cubicBezTo>
                <a:cubicBezTo>
                  <a:pt x="339" y="619"/>
                  <a:pt x="354" y="603"/>
                  <a:pt x="420" y="603"/>
                </a:cubicBezTo>
                <a:cubicBezTo>
                  <a:pt x="603" y="603"/>
                  <a:pt x="603" y="603"/>
                  <a:pt x="603" y="603"/>
                </a:cubicBezTo>
                <a:cubicBezTo>
                  <a:pt x="603" y="420"/>
                  <a:pt x="603" y="420"/>
                  <a:pt x="603" y="420"/>
                </a:cubicBezTo>
                <a:cubicBezTo>
                  <a:pt x="603" y="354"/>
                  <a:pt x="619" y="338"/>
                  <a:pt x="639" y="347"/>
                </a:cubicBezTo>
                <a:cubicBezTo>
                  <a:pt x="675" y="364"/>
                  <a:pt x="680" y="393"/>
                  <a:pt x="731" y="385"/>
                </a:cubicBezTo>
                <a:cubicBezTo>
                  <a:pt x="819" y="372"/>
                  <a:pt x="819" y="231"/>
                  <a:pt x="731" y="217"/>
                </a:cubicBezTo>
                <a:cubicBezTo>
                  <a:pt x="680" y="209"/>
                  <a:pt x="675" y="239"/>
                  <a:pt x="639" y="256"/>
                </a:cubicBezTo>
                <a:cubicBezTo>
                  <a:pt x="619" y="264"/>
                  <a:pt x="603" y="249"/>
                  <a:pt x="603" y="183"/>
                </a:cubicBezTo>
                <a:cubicBezTo>
                  <a:pt x="603" y="0"/>
                  <a:pt x="603" y="0"/>
                  <a:pt x="603" y="0"/>
                </a:cubicBezTo>
                <a:cubicBezTo>
                  <a:pt x="420" y="0"/>
                  <a:pt x="420" y="0"/>
                  <a:pt x="420" y="0"/>
                </a:cubicBezTo>
                <a:cubicBezTo>
                  <a:pt x="354" y="0"/>
                  <a:pt x="339" y="16"/>
                  <a:pt x="347" y="35"/>
                </a:cubicBezTo>
                <a:cubicBezTo>
                  <a:pt x="364" y="72"/>
                  <a:pt x="394" y="76"/>
                  <a:pt x="386" y="128"/>
                </a:cubicBezTo>
                <a:cubicBezTo>
                  <a:pt x="372" y="216"/>
                  <a:pt x="231" y="216"/>
                  <a:pt x="218" y="128"/>
                </a:cubicBezTo>
                <a:cubicBezTo>
                  <a:pt x="210" y="76"/>
                  <a:pt x="239" y="72"/>
                  <a:pt x="256" y="35"/>
                </a:cubicBezTo>
                <a:cubicBezTo>
                  <a:pt x="265" y="16"/>
                  <a:pt x="249" y="0"/>
                  <a:pt x="183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83"/>
                  <a:pt x="0" y="183"/>
                  <a:pt x="0" y="183"/>
                </a:cubicBezTo>
                <a:cubicBezTo>
                  <a:pt x="0" y="249"/>
                  <a:pt x="16" y="264"/>
                  <a:pt x="35" y="256"/>
                </a:cubicBezTo>
                <a:cubicBezTo>
                  <a:pt x="72" y="239"/>
                  <a:pt x="77" y="209"/>
                  <a:pt x="128" y="217"/>
                </a:cubicBezTo>
                <a:cubicBezTo>
                  <a:pt x="216" y="231"/>
                  <a:pt x="216" y="372"/>
                  <a:pt x="128" y="385"/>
                </a:cubicBezTo>
                <a:cubicBezTo>
                  <a:pt x="77" y="393"/>
                  <a:pt x="72" y="364"/>
                  <a:pt x="35" y="347"/>
                </a:cubicBezTo>
                <a:cubicBezTo>
                  <a:pt x="16" y="338"/>
                  <a:pt x="0" y="354"/>
                  <a:pt x="0" y="420"/>
                </a:cubicBezTo>
                <a:cubicBezTo>
                  <a:pt x="0" y="603"/>
                  <a:pt x="0" y="603"/>
                  <a:pt x="0" y="603"/>
                </a:cubicBezTo>
                <a:lnTo>
                  <a:pt x="183" y="60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471134" y="1450565"/>
            <a:ext cx="2205363" cy="2203315"/>
          </a:xfrm>
          <a:custGeom>
            <a:rect l="l" t="t" r="r" b="b"/>
            <a:pathLst>
              <a:path w="819" h="819">
                <a:moveTo>
                  <a:pt x="183" y="216"/>
                </a:moveTo>
                <a:cubicBezTo>
                  <a:pt x="249" y="216"/>
                  <a:pt x="264" y="200"/>
                  <a:pt x="256" y="180"/>
                </a:cubicBezTo>
                <a:cubicBezTo>
                  <a:pt x="239" y="144"/>
                  <a:pt x="209" y="139"/>
                  <a:pt x="217" y="88"/>
                </a:cubicBezTo>
                <a:cubicBezTo>
                  <a:pt x="231" y="0"/>
                  <a:pt x="372" y="0"/>
                  <a:pt x="385" y="88"/>
                </a:cubicBezTo>
                <a:cubicBezTo>
                  <a:pt x="393" y="139"/>
                  <a:pt x="364" y="144"/>
                  <a:pt x="347" y="180"/>
                </a:cubicBezTo>
                <a:cubicBezTo>
                  <a:pt x="338" y="200"/>
                  <a:pt x="354" y="216"/>
                  <a:pt x="420" y="216"/>
                </a:cubicBezTo>
                <a:cubicBezTo>
                  <a:pt x="603" y="216"/>
                  <a:pt x="603" y="216"/>
                  <a:pt x="603" y="216"/>
                </a:cubicBezTo>
                <a:cubicBezTo>
                  <a:pt x="603" y="399"/>
                  <a:pt x="603" y="399"/>
                  <a:pt x="603" y="399"/>
                </a:cubicBezTo>
                <a:cubicBezTo>
                  <a:pt x="603" y="465"/>
                  <a:pt x="619" y="480"/>
                  <a:pt x="638" y="472"/>
                </a:cubicBezTo>
                <a:cubicBezTo>
                  <a:pt x="675" y="455"/>
                  <a:pt x="680" y="425"/>
                  <a:pt x="731" y="433"/>
                </a:cubicBezTo>
                <a:cubicBezTo>
                  <a:pt x="819" y="447"/>
                  <a:pt x="819" y="588"/>
                  <a:pt x="731" y="601"/>
                </a:cubicBezTo>
                <a:cubicBezTo>
                  <a:pt x="680" y="609"/>
                  <a:pt x="675" y="580"/>
                  <a:pt x="638" y="563"/>
                </a:cubicBezTo>
                <a:cubicBezTo>
                  <a:pt x="619" y="554"/>
                  <a:pt x="603" y="570"/>
                  <a:pt x="603" y="636"/>
                </a:cubicBezTo>
                <a:cubicBezTo>
                  <a:pt x="603" y="819"/>
                  <a:pt x="603" y="819"/>
                  <a:pt x="603" y="819"/>
                </a:cubicBezTo>
                <a:cubicBezTo>
                  <a:pt x="420" y="819"/>
                  <a:pt x="420" y="819"/>
                  <a:pt x="420" y="819"/>
                </a:cubicBezTo>
                <a:cubicBezTo>
                  <a:pt x="354" y="819"/>
                  <a:pt x="338" y="803"/>
                  <a:pt x="347" y="784"/>
                </a:cubicBezTo>
                <a:cubicBezTo>
                  <a:pt x="364" y="747"/>
                  <a:pt x="393" y="742"/>
                  <a:pt x="385" y="691"/>
                </a:cubicBezTo>
                <a:cubicBezTo>
                  <a:pt x="372" y="603"/>
                  <a:pt x="231" y="603"/>
                  <a:pt x="217" y="691"/>
                </a:cubicBezTo>
                <a:cubicBezTo>
                  <a:pt x="209" y="742"/>
                  <a:pt x="239" y="747"/>
                  <a:pt x="256" y="784"/>
                </a:cubicBezTo>
                <a:cubicBezTo>
                  <a:pt x="264" y="803"/>
                  <a:pt x="249" y="819"/>
                  <a:pt x="183" y="819"/>
                </a:cubicBezTo>
                <a:cubicBezTo>
                  <a:pt x="0" y="819"/>
                  <a:pt x="0" y="819"/>
                  <a:pt x="0" y="819"/>
                </a:cubicBezTo>
                <a:cubicBezTo>
                  <a:pt x="0" y="636"/>
                  <a:pt x="0" y="636"/>
                  <a:pt x="0" y="636"/>
                </a:cubicBezTo>
                <a:cubicBezTo>
                  <a:pt x="0" y="570"/>
                  <a:pt x="16" y="554"/>
                  <a:pt x="35" y="563"/>
                </a:cubicBezTo>
                <a:cubicBezTo>
                  <a:pt x="72" y="580"/>
                  <a:pt x="76" y="609"/>
                  <a:pt x="128" y="601"/>
                </a:cubicBezTo>
                <a:cubicBezTo>
                  <a:pt x="216" y="588"/>
                  <a:pt x="216" y="447"/>
                  <a:pt x="128" y="433"/>
                </a:cubicBezTo>
                <a:cubicBezTo>
                  <a:pt x="76" y="425"/>
                  <a:pt x="72" y="455"/>
                  <a:pt x="35" y="472"/>
                </a:cubicBezTo>
                <a:cubicBezTo>
                  <a:pt x="16" y="480"/>
                  <a:pt x="0" y="465"/>
                  <a:pt x="0" y="399"/>
                </a:cubicBezTo>
                <a:cubicBezTo>
                  <a:pt x="0" y="216"/>
                  <a:pt x="0" y="216"/>
                  <a:pt x="0" y="216"/>
                </a:cubicBezTo>
                <a:lnTo>
                  <a:pt x="183" y="216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673654" y="2032650"/>
            <a:ext cx="2532763" cy="1480262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陕西省小学生数量庞大，占全省学生总数的比例较高。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067480" y="3723125"/>
            <a:ext cx="2532763" cy="1554034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学生结构多样化，包括城市学生、农村学生、留守儿童、流动儿童等。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402519" y="2032650"/>
            <a:ext cx="2532763" cy="1496107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部分地区存在学生流失现象，主要原因包括家庭经济困难、教育资源匮乏等。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901767" y="3723125"/>
            <a:ext cx="2532763" cy="1554034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学生综合素质有待提高，尤其是创新能力和实践能力。</a:t>
            </a:r>
            <a:endParaRPr lang="en-US" sz="1100"/>
          </a:p>
        </p:txBody>
      </p:sp>
      <p:sp>
        <p:nvSpPr>
          <p:cNvPr id="8" name="Freeform 8"/>
          <p:cNvSpPr/>
          <p:nvPr/>
        </p:nvSpPr>
        <p:spPr>
          <a:xfrm>
            <a:off x="3889049" y="3073844"/>
            <a:ext cx="2205363" cy="2203315"/>
          </a:xfrm>
          <a:custGeom>
            <a:rect l="l" t="t" r="r" b="b"/>
            <a:pathLst>
              <a:path w="819" h="819">
                <a:moveTo>
                  <a:pt x="399" y="216"/>
                </a:moveTo>
                <a:cubicBezTo>
                  <a:pt x="465" y="216"/>
                  <a:pt x="480" y="200"/>
                  <a:pt x="472" y="181"/>
                </a:cubicBezTo>
                <a:cubicBezTo>
                  <a:pt x="455" y="144"/>
                  <a:pt x="425" y="139"/>
                  <a:pt x="433" y="88"/>
                </a:cubicBezTo>
                <a:cubicBezTo>
                  <a:pt x="447" y="0"/>
                  <a:pt x="588" y="0"/>
                  <a:pt x="601" y="88"/>
                </a:cubicBezTo>
                <a:cubicBezTo>
                  <a:pt x="609" y="139"/>
                  <a:pt x="580" y="144"/>
                  <a:pt x="563" y="181"/>
                </a:cubicBezTo>
                <a:cubicBezTo>
                  <a:pt x="554" y="200"/>
                  <a:pt x="570" y="216"/>
                  <a:pt x="636" y="216"/>
                </a:cubicBezTo>
                <a:cubicBezTo>
                  <a:pt x="819" y="216"/>
                  <a:pt x="819" y="216"/>
                  <a:pt x="819" y="216"/>
                </a:cubicBezTo>
                <a:cubicBezTo>
                  <a:pt x="819" y="399"/>
                  <a:pt x="819" y="399"/>
                  <a:pt x="819" y="399"/>
                </a:cubicBezTo>
                <a:cubicBezTo>
                  <a:pt x="819" y="465"/>
                  <a:pt x="803" y="481"/>
                  <a:pt x="784" y="472"/>
                </a:cubicBezTo>
                <a:cubicBezTo>
                  <a:pt x="747" y="455"/>
                  <a:pt x="742" y="426"/>
                  <a:pt x="691" y="434"/>
                </a:cubicBezTo>
                <a:cubicBezTo>
                  <a:pt x="603" y="447"/>
                  <a:pt x="603" y="588"/>
                  <a:pt x="691" y="602"/>
                </a:cubicBezTo>
                <a:cubicBezTo>
                  <a:pt x="742" y="610"/>
                  <a:pt x="747" y="580"/>
                  <a:pt x="784" y="563"/>
                </a:cubicBezTo>
                <a:cubicBezTo>
                  <a:pt x="803" y="555"/>
                  <a:pt x="819" y="570"/>
                  <a:pt x="819" y="636"/>
                </a:cubicBezTo>
                <a:cubicBezTo>
                  <a:pt x="819" y="819"/>
                  <a:pt x="819" y="819"/>
                  <a:pt x="819" y="819"/>
                </a:cubicBezTo>
                <a:cubicBezTo>
                  <a:pt x="636" y="819"/>
                  <a:pt x="636" y="819"/>
                  <a:pt x="636" y="819"/>
                </a:cubicBezTo>
                <a:cubicBezTo>
                  <a:pt x="570" y="819"/>
                  <a:pt x="554" y="803"/>
                  <a:pt x="563" y="784"/>
                </a:cubicBezTo>
                <a:cubicBezTo>
                  <a:pt x="580" y="747"/>
                  <a:pt x="609" y="743"/>
                  <a:pt x="601" y="691"/>
                </a:cubicBezTo>
                <a:cubicBezTo>
                  <a:pt x="588" y="603"/>
                  <a:pt x="447" y="603"/>
                  <a:pt x="433" y="691"/>
                </a:cubicBezTo>
                <a:cubicBezTo>
                  <a:pt x="425" y="743"/>
                  <a:pt x="455" y="747"/>
                  <a:pt x="472" y="784"/>
                </a:cubicBezTo>
                <a:cubicBezTo>
                  <a:pt x="480" y="803"/>
                  <a:pt x="465" y="819"/>
                  <a:pt x="399" y="819"/>
                </a:cubicBezTo>
                <a:cubicBezTo>
                  <a:pt x="216" y="819"/>
                  <a:pt x="216" y="819"/>
                  <a:pt x="216" y="819"/>
                </a:cubicBezTo>
                <a:cubicBezTo>
                  <a:pt x="216" y="636"/>
                  <a:pt x="216" y="636"/>
                  <a:pt x="216" y="636"/>
                </a:cubicBezTo>
                <a:cubicBezTo>
                  <a:pt x="216" y="570"/>
                  <a:pt x="200" y="555"/>
                  <a:pt x="180" y="563"/>
                </a:cubicBezTo>
                <a:cubicBezTo>
                  <a:pt x="144" y="580"/>
                  <a:pt x="139" y="610"/>
                  <a:pt x="88" y="602"/>
                </a:cubicBezTo>
                <a:cubicBezTo>
                  <a:pt x="0" y="588"/>
                  <a:pt x="0" y="447"/>
                  <a:pt x="88" y="434"/>
                </a:cubicBezTo>
                <a:cubicBezTo>
                  <a:pt x="139" y="426"/>
                  <a:pt x="144" y="455"/>
                  <a:pt x="180" y="472"/>
                </a:cubicBezTo>
                <a:cubicBezTo>
                  <a:pt x="200" y="481"/>
                  <a:pt x="216" y="465"/>
                  <a:pt x="216" y="399"/>
                </a:cubicBezTo>
                <a:cubicBezTo>
                  <a:pt x="216" y="216"/>
                  <a:pt x="216" y="216"/>
                  <a:pt x="216" y="216"/>
                </a:cubicBezTo>
                <a:lnTo>
                  <a:pt x="399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512328" y="3653879"/>
            <a:ext cx="2205363" cy="2205364"/>
          </a:xfrm>
          <a:custGeom>
            <a:rect l="l" t="t" r="r" b="b"/>
            <a:pathLst>
              <a:path w="819" h="819">
                <a:moveTo>
                  <a:pt x="216" y="420"/>
                </a:moveTo>
                <a:cubicBezTo>
                  <a:pt x="216" y="354"/>
                  <a:pt x="200" y="339"/>
                  <a:pt x="181" y="347"/>
                </a:cubicBezTo>
                <a:cubicBezTo>
                  <a:pt x="144" y="364"/>
                  <a:pt x="139" y="394"/>
                  <a:pt x="88" y="386"/>
                </a:cubicBezTo>
                <a:cubicBezTo>
                  <a:pt x="0" y="372"/>
                  <a:pt x="0" y="231"/>
                  <a:pt x="88" y="218"/>
                </a:cubicBezTo>
                <a:cubicBezTo>
                  <a:pt x="139" y="210"/>
                  <a:pt x="144" y="239"/>
                  <a:pt x="181" y="256"/>
                </a:cubicBezTo>
                <a:cubicBezTo>
                  <a:pt x="200" y="265"/>
                  <a:pt x="216" y="249"/>
                  <a:pt x="216" y="183"/>
                </a:cubicBezTo>
                <a:cubicBezTo>
                  <a:pt x="216" y="0"/>
                  <a:pt x="216" y="0"/>
                  <a:pt x="216" y="0"/>
                </a:cubicBezTo>
                <a:cubicBezTo>
                  <a:pt x="399" y="0"/>
                  <a:pt x="399" y="0"/>
                  <a:pt x="399" y="0"/>
                </a:cubicBezTo>
                <a:cubicBezTo>
                  <a:pt x="465" y="0"/>
                  <a:pt x="481" y="16"/>
                  <a:pt x="472" y="35"/>
                </a:cubicBezTo>
                <a:cubicBezTo>
                  <a:pt x="455" y="72"/>
                  <a:pt x="426" y="77"/>
                  <a:pt x="434" y="128"/>
                </a:cubicBezTo>
                <a:cubicBezTo>
                  <a:pt x="447" y="216"/>
                  <a:pt x="588" y="216"/>
                  <a:pt x="602" y="128"/>
                </a:cubicBezTo>
                <a:cubicBezTo>
                  <a:pt x="610" y="77"/>
                  <a:pt x="580" y="72"/>
                  <a:pt x="563" y="35"/>
                </a:cubicBezTo>
                <a:cubicBezTo>
                  <a:pt x="555" y="16"/>
                  <a:pt x="570" y="0"/>
                  <a:pt x="636" y="0"/>
                </a:cubicBezTo>
                <a:cubicBezTo>
                  <a:pt x="819" y="0"/>
                  <a:pt x="819" y="0"/>
                  <a:pt x="819" y="0"/>
                </a:cubicBezTo>
                <a:cubicBezTo>
                  <a:pt x="819" y="183"/>
                  <a:pt x="819" y="183"/>
                  <a:pt x="819" y="183"/>
                </a:cubicBezTo>
                <a:cubicBezTo>
                  <a:pt x="819" y="249"/>
                  <a:pt x="803" y="265"/>
                  <a:pt x="784" y="256"/>
                </a:cubicBezTo>
                <a:cubicBezTo>
                  <a:pt x="747" y="239"/>
                  <a:pt x="743" y="210"/>
                  <a:pt x="691" y="218"/>
                </a:cubicBezTo>
                <a:cubicBezTo>
                  <a:pt x="603" y="231"/>
                  <a:pt x="603" y="372"/>
                  <a:pt x="691" y="386"/>
                </a:cubicBezTo>
                <a:cubicBezTo>
                  <a:pt x="743" y="394"/>
                  <a:pt x="747" y="364"/>
                  <a:pt x="784" y="347"/>
                </a:cubicBezTo>
                <a:cubicBezTo>
                  <a:pt x="803" y="339"/>
                  <a:pt x="819" y="354"/>
                  <a:pt x="819" y="420"/>
                </a:cubicBezTo>
                <a:cubicBezTo>
                  <a:pt x="819" y="603"/>
                  <a:pt x="819" y="603"/>
                  <a:pt x="819" y="603"/>
                </a:cubicBezTo>
                <a:cubicBezTo>
                  <a:pt x="636" y="603"/>
                  <a:pt x="636" y="603"/>
                  <a:pt x="636" y="603"/>
                </a:cubicBezTo>
                <a:cubicBezTo>
                  <a:pt x="570" y="603"/>
                  <a:pt x="555" y="619"/>
                  <a:pt x="563" y="639"/>
                </a:cubicBezTo>
                <a:cubicBezTo>
                  <a:pt x="580" y="675"/>
                  <a:pt x="610" y="680"/>
                  <a:pt x="602" y="731"/>
                </a:cubicBezTo>
                <a:cubicBezTo>
                  <a:pt x="588" y="819"/>
                  <a:pt x="447" y="819"/>
                  <a:pt x="434" y="731"/>
                </a:cubicBezTo>
                <a:cubicBezTo>
                  <a:pt x="426" y="680"/>
                  <a:pt x="455" y="675"/>
                  <a:pt x="472" y="639"/>
                </a:cubicBezTo>
                <a:cubicBezTo>
                  <a:pt x="481" y="619"/>
                  <a:pt x="465" y="603"/>
                  <a:pt x="399" y="603"/>
                </a:cubicBezTo>
                <a:cubicBezTo>
                  <a:pt x="216" y="603"/>
                  <a:pt x="216" y="603"/>
                  <a:pt x="216" y="603"/>
                </a:cubicBezTo>
                <a:lnTo>
                  <a:pt x="216" y="42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学生数量和结构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3792" y="5100246"/>
            <a:ext cx="2129328" cy="105859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903120" y="4747383"/>
            <a:ext cx="2129328" cy="1411454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031337" y="4276897"/>
            <a:ext cx="2129328" cy="188194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9554" y="3884827"/>
            <a:ext cx="2129328" cy="2274010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29409" y="3083528"/>
            <a:ext cx="2020315" cy="19542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陕西省对小学教育的投入逐年增加，但相对于其他地区仍显不足。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2953810" y="2847749"/>
            <a:ext cx="2020315" cy="169353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部分学校存在设施陈旧、设备不足的问题，影响教育教学质量。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084989" y="2360581"/>
            <a:ext cx="2020315" cy="169305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教育信息化水平有待提高，部分学校缺乏现代化教学设备和网络资源。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213633" y="1985955"/>
            <a:ext cx="2020315" cy="175596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一些学校存在安全隐患，如校舍安全、消防安全等问题亟待解决。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9287769" y="3409229"/>
            <a:ext cx="2129328" cy="274960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9635014" y="1550861"/>
            <a:ext cx="1434751" cy="1532668"/>
          </a:xfrm>
          <a:custGeom>
            <a:rect l="l" t="t" r="r" b="b"/>
            <a:pathLst>
              <a:path w="1537251" h="1642176">
                <a:moveTo>
                  <a:pt x="0" y="0"/>
                </a:moveTo>
                <a:lnTo>
                  <a:pt x="1537251" y="0"/>
                </a:lnTo>
                <a:lnTo>
                  <a:pt x="1537251" y="1537251"/>
                </a:lnTo>
                <a:lnTo>
                  <a:pt x="829482" y="1537251"/>
                </a:lnTo>
                <a:lnTo>
                  <a:pt x="768625" y="1642176"/>
                </a:lnTo>
                <a:lnTo>
                  <a:pt x="707769" y="1537251"/>
                </a:lnTo>
                <a:lnTo>
                  <a:pt x="0" y="1537251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773792" y="5255209"/>
            <a:ext cx="2164080" cy="7486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868368" y="5144128"/>
            <a:ext cx="2164080" cy="7486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032448" y="4897058"/>
            <a:ext cx="2164080" cy="7486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124802" y="4725914"/>
            <a:ext cx="2164080" cy="7486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288882" y="4351581"/>
            <a:ext cx="2164080" cy="7486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17" name="Freeform 17"/>
          <p:cNvSpPr/>
          <p:nvPr/>
        </p:nvSpPr>
        <p:spPr>
          <a:xfrm>
            <a:off x="9940806" y="1901329"/>
            <a:ext cx="823253" cy="823253"/>
          </a:xfrm>
          <a:custGeom>
            <a:rect l="l" t="t" r="r" b="b"/>
            <a:pathLst>
              <a:path w="304800" h="304800">
                <a:moveTo>
                  <a:pt x="137160" y="274320"/>
                </a:moveTo>
                <a:lnTo>
                  <a:pt x="137160" y="167640"/>
                </a:lnTo>
                <a:lnTo>
                  <a:pt x="0" y="30480"/>
                </a:lnTo>
                <a:lnTo>
                  <a:pt x="0" y="0"/>
                </a:lnTo>
                <a:lnTo>
                  <a:pt x="304800" y="0"/>
                </a:lnTo>
                <a:lnTo>
                  <a:pt x="304800" y="30480"/>
                </a:lnTo>
                <a:lnTo>
                  <a:pt x="167640" y="167640"/>
                </a:lnTo>
                <a:lnTo>
                  <a:pt x="167640" y="274320"/>
                </a:lnTo>
                <a:lnTo>
                  <a:pt x="243840" y="289560"/>
                </a:lnTo>
                <a:lnTo>
                  <a:pt x="243840" y="304800"/>
                </a:lnTo>
                <a:lnTo>
                  <a:pt x="60960" y="304800"/>
                </a:lnTo>
                <a:lnTo>
                  <a:pt x="60960" y="289560"/>
                </a:lnTo>
                <a:lnTo>
                  <a:pt x="137160" y="274320"/>
                </a:lnTo>
                <a:close/>
                <a:moveTo>
                  <a:pt x="167640" y="121920"/>
                </a:moveTo>
                <a:cubicBezTo>
                  <a:pt x="184471" y="121920"/>
                  <a:pt x="198120" y="108271"/>
                  <a:pt x="198120" y="91440"/>
                </a:cubicBezTo>
                <a:cubicBezTo>
                  <a:pt x="198120" y="74609"/>
                  <a:pt x="184471" y="60960"/>
                  <a:pt x="167640" y="60960"/>
                </a:cubicBezTo>
                <a:lnTo>
                  <a:pt x="167640" y="60960"/>
                </a:lnTo>
                <a:cubicBezTo>
                  <a:pt x="150809" y="60960"/>
                  <a:pt x="137160" y="74609"/>
                  <a:pt x="137160" y="91440"/>
                </a:cubicBezTo>
                <a:cubicBezTo>
                  <a:pt x="137160" y="108271"/>
                  <a:pt x="150809" y="121920"/>
                  <a:pt x="167640" y="121920"/>
                </a:cubicBezTo>
                <a:lnTo>
                  <a:pt x="16764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教育投入和设施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陕西小学教育质量分析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63014" y="1906186"/>
            <a:ext cx="5065972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4406" r="24406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师资力量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陕西小学注重教师队伍建设，提高教师教育教学能力。多数学校拥有高素质、专业化的教师队伍，为学生提供优质的教育服务。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课程设置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学校依据国家课程标准，结合地方特色和实际需求，科学合理地设置课程。同时，积极开展课堂教学改革和实验，提高教学效果。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教学评价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学校建立了完善的教学评价机制，对教师的教学质量进行定期评估。通过学生成绩、家长反馈、教师自评等多种方式，全面了解教学效果，为改进教学提供依据。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教学质量评估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6094413" y="2032650"/>
            <a:ext cx="2205363" cy="2203315"/>
          </a:xfrm>
          <a:custGeom>
            <a:rect l="l" t="t" r="r" b="b"/>
            <a:pathLst>
              <a:path w="819" h="819">
                <a:moveTo>
                  <a:pt x="183" y="603"/>
                </a:moveTo>
                <a:cubicBezTo>
                  <a:pt x="249" y="603"/>
                  <a:pt x="265" y="619"/>
                  <a:pt x="256" y="638"/>
                </a:cubicBezTo>
                <a:cubicBezTo>
                  <a:pt x="239" y="675"/>
                  <a:pt x="210" y="680"/>
                  <a:pt x="218" y="731"/>
                </a:cubicBezTo>
                <a:cubicBezTo>
                  <a:pt x="231" y="819"/>
                  <a:pt x="372" y="819"/>
                  <a:pt x="386" y="731"/>
                </a:cubicBezTo>
                <a:cubicBezTo>
                  <a:pt x="394" y="680"/>
                  <a:pt x="364" y="675"/>
                  <a:pt x="347" y="638"/>
                </a:cubicBezTo>
                <a:cubicBezTo>
                  <a:pt x="339" y="619"/>
                  <a:pt x="354" y="603"/>
                  <a:pt x="420" y="603"/>
                </a:cubicBezTo>
                <a:cubicBezTo>
                  <a:pt x="603" y="603"/>
                  <a:pt x="603" y="603"/>
                  <a:pt x="603" y="603"/>
                </a:cubicBezTo>
                <a:cubicBezTo>
                  <a:pt x="603" y="420"/>
                  <a:pt x="603" y="420"/>
                  <a:pt x="603" y="420"/>
                </a:cubicBezTo>
                <a:cubicBezTo>
                  <a:pt x="603" y="354"/>
                  <a:pt x="619" y="338"/>
                  <a:pt x="639" y="347"/>
                </a:cubicBezTo>
                <a:cubicBezTo>
                  <a:pt x="675" y="364"/>
                  <a:pt x="680" y="393"/>
                  <a:pt x="731" y="385"/>
                </a:cubicBezTo>
                <a:cubicBezTo>
                  <a:pt x="819" y="372"/>
                  <a:pt x="819" y="231"/>
                  <a:pt x="731" y="217"/>
                </a:cubicBezTo>
                <a:cubicBezTo>
                  <a:pt x="680" y="209"/>
                  <a:pt x="675" y="239"/>
                  <a:pt x="639" y="256"/>
                </a:cubicBezTo>
                <a:cubicBezTo>
                  <a:pt x="619" y="264"/>
                  <a:pt x="603" y="249"/>
                  <a:pt x="603" y="183"/>
                </a:cubicBezTo>
                <a:cubicBezTo>
                  <a:pt x="603" y="0"/>
                  <a:pt x="603" y="0"/>
                  <a:pt x="603" y="0"/>
                </a:cubicBezTo>
                <a:cubicBezTo>
                  <a:pt x="420" y="0"/>
                  <a:pt x="420" y="0"/>
                  <a:pt x="420" y="0"/>
                </a:cubicBezTo>
                <a:cubicBezTo>
                  <a:pt x="354" y="0"/>
                  <a:pt x="339" y="16"/>
                  <a:pt x="347" y="35"/>
                </a:cubicBezTo>
                <a:cubicBezTo>
                  <a:pt x="364" y="72"/>
                  <a:pt x="394" y="76"/>
                  <a:pt x="386" y="128"/>
                </a:cubicBezTo>
                <a:cubicBezTo>
                  <a:pt x="372" y="216"/>
                  <a:pt x="231" y="216"/>
                  <a:pt x="218" y="128"/>
                </a:cubicBezTo>
                <a:cubicBezTo>
                  <a:pt x="210" y="76"/>
                  <a:pt x="239" y="72"/>
                  <a:pt x="256" y="35"/>
                </a:cubicBezTo>
                <a:cubicBezTo>
                  <a:pt x="265" y="16"/>
                  <a:pt x="249" y="0"/>
                  <a:pt x="183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83"/>
                  <a:pt x="0" y="183"/>
                  <a:pt x="0" y="183"/>
                </a:cubicBezTo>
                <a:cubicBezTo>
                  <a:pt x="0" y="249"/>
                  <a:pt x="16" y="264"/>
                  <a:pt x="35" y="256"/>
                </a:cubicBezTo>
                <a:cubicBezTo>
                  <a:pt x="72" y="239"/>
                  <a:pt x="77" y="209"/>
                  <a:pt x="128" y="217"/>
                </a:cubicBezTo>
                <a:cubicBezTo>
                  <a:pt x="216" y="231"/>
                  <a:pt x="216" y="372"/>
                  <a:pt x="128" y="385"/>
                </a:cubicBezTo>
                <a:cubicBezTo>
                  <a:pt x="77" y="393"/>
                  <a:pt x="72" y="364"/>
                  <a:pt x="35" y="347"/>
                </a:cubicBezTo>
                <a:cubicBezTo>
                  <a:pt x="16" y="338"/>
                  <a:pt x="0" y="354"/>
                  <a:pt x="0" y="420"/>
                </a:cubicBezTo>
                <a:cubicBezTo>
                  <a:pt x="0" y="603"/>
                  <a:pt x="0" y="603"/>
                  <a:pt x="0" y="603"/>
                </a:cubicBezTo>
                <a:lnTo>
                  <a:pt x="183" y="60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471134" y="1450565"/>
            <a:ext cx="2205363" cy="2203315"/>
          </a:xfrm>
          <a:custGeom>
            <a:rect l="l" t="t" r="r" b="b"/>
            <a:pathLst>
              <a:path w="819" h="819">
                <a:moveTo>
                  <a:pt x="183" y="216"/>
                </a:moveTo>
                <a:cubicBezTo>
                  <a:pt x="249" y="216"/>
                  <a:pt x="264" y="200"/>
                  <a:pt x="256" y="180"/>
                </a:cubicBezTo>
                <a:cubicBezTo>
                  <a:pt x="239" y="144"/>
                  <a:pt x="209" y="139"/>
                  <a:pt x="217" y="88"/>
                </a:cubicBezTo>
                <a:cubicBezTo>
                  <a:pt x="231" y="0"/>
                  <a:pt x="372" y="0"/>
                  <a:pt x="385" y="88"/>
                </a:cubicBezTo>
                <a:cubicBezTo>
                  <a:pt x="393" y="139"/>
                  <a:pt x="364" y="144"/>
                  <a:pt x="347" y="180"/>
                </a:cubicBezTo>
                <a:cubicBezTo>
                  <a:pt x="338" y="200"/>
                  <a:pt x="354" y="216"/>
                  <a:pt x="420" y="216"/>
                </a:cubicBezTo>
                <a:cubicBezTo>
                  <a:pt x="603" y="216"/>
                  <a:pt x="603" y="216"/>
                  <a:pt x="603" y="216"/>
                </a:cubicBezTo>
                <a:cubicBezTo>
                  <a:pt x="603" y="399"/>
                  <a:pt x="603" y="399"/>
                  <a:pt x="603" y="399"/>
                </a:cubicBezTo>
                <a:cubicBezTo>
                  <a:pt x="603" y="465"/>
                  <a:pt x="619" y="480"/>
                  <a:pt x="638" y="472"/>
                </a:cubicBezTo>
                <a:cubicBezTo>
                  <a:pt x="675" y="455"/>
                  <a:pt x="680" y="425"/>
                  <a:pt x="731" y="433"/>
                </a:cubicBezTo>
                <a:cubicBezTo>
                  <a:pt x="819" y="447"/>
                  <a:pt x="819" y="588"/>
                  <a:pt x="731" y="601"/>
                </a:cubicBezTo>
                <a:cubicBezTo>
                  <a:pt x="680" y="609"/>
                  <a:pt x="675" y="580"/>
                  <a:pt x="638" y="563"/>
                </a:cubicBezTo>
                <a:cubicBezTo>
                  <a:pt x="619" y="554"/>
                  <a:pt x="603" y="570"/>
                  <a:pt x="603" y="636"/>
                </a:cubicBezTo>
                <a:cubicBezTo>
                  <a:pt x="603" y="819"/>
                  <a:pt x="603" y="819"/>
                  <a:pt x="603" y="819"/>
                </a:cubicBezTo>
                <a:cubicBezTo>
                  <a:pt x="420" y="819"/>
                  <a:pt x="420" y="819"/>
                  <a:pt x="420" y="819"/>
                </a:cubicBezTo>
                <a:cubicBezTo>
                  <a:pt x="354" y="819"/>
                  <a:pt x="338" y="803"/>
                  <a:pt x="347" y="784"/>
                </a:cubicBezTo>
                <a:cubicBezTo>
                  <a:pt x="364" y="747"/>
                  <a:pt x="393" y="742"/>
                  <a:pt x="385" y="691"/>
                </a:cubicBezTo>
                <a:cubicBezTo>
                  <a:pt x="372" y="603"/>
                  <a:pt x="231" y="603"/>
                  <a:pt x="217" y="691"/>
                </a:cubicBezTo>
                <a:cubicBezTo>
                  <a:pt x="209" y="742"/>
                  <a:pt x="239" y="747"/>
                  <a:pt x="256" y="784"/>
                </a:cubicBezTo>
                <a:cubicBezTo>
                  <a:pt x="264" y="803"/>
                  <a:pt x="249" y="819"/>
                  <a:pt x="183" y="819"/>
                </a:cubicBezTo>
                <a:cubicBezTo>
                  <a:pt x="0" y="819"/>
                  <a:pt x="0" y="819"/>
                  <a:pt x="0" y="819"/>
                </a:cubicBezTo>
                <a:cubicBezTo>
                  <a:pt x="0" y="636"/>
                  <a:pt x="0" y="636"/>
                  <a:pt x="0" y="636"/>
                </a:cubicBezTo>
                <a:cubicBezTo>
                  <a:pt x="0" y="570"/>
                  <a:pt x="16" y="554"/>
                  <a:pt x="35" y="563"/>
                </a:cubicBezTo>
                <a:cubicBezTo>
                  <a:pt x="72" y="580"/>
                  <a:pt x="76" y="609"/>
                  <a:pt x="128" y="601"/>
                </a:cubicBezTo>
                <a:cubicBezTo>
                  <a:pt x="216" y="588"/>
                  <a:pt x="216" y="447"/>
                  <a:pt x="128" y="433"/>
                </a:cubicBezTo>
                <a:cubicBezTo>
                  <a:pt x="76" y="425"/>
                  <a:pt x="72" y="455"/>
                  <a:pt x="35" y="472"/>
                </a:cubicBezTo>
                <a:cubicBezTo>
                  <a:pt x="16" y="480"/>
                  <a:pt x="0" y="465"/>
                  <a:pt x="0" y="399"/>
                </a:cubicBezTo>
                <a:cubicBezTo>
                  <a:pt x="0" y="216"/>
                  <a:pt x="0" y="216"/>
                  <a:pt x="0" y="216"/>
                </a:cubicBezTo>
                <a:lnTo>
                  <a:pt x="183" y="216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673654" y="2016804"/>
            <a:ext cx="2532763" cy="318180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德育素质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673654" y="2271013"/>
            <a:ext cx="2532763" cy="1241899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学校重视学生的德育教育，培养学生良好的品德和行为习惯。通过开展各种德育活动和社会实践，提高学生的道德认知和行为能力。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067480" y="3781051"/>
            <a:ext cx="2532763" cy="318180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智育素质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67480" y="4035260"/>
            <a:ext cx="2532763" cy="1241899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学校注重学生的智育发展，提高学生的学习能力和创新思维。通过优化课程设置和教学方式，激发学生的学习兴趣和主动性。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402519" y="2032650"/>
            <a:ext cx="2532763" cy="318180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体育素质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2519" y="2286858"/>
            <a:ext cx="2532763" cy="1241899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学校重视学生的体育教育，增强学生的体质和健康水平。通过开展丰富多彩的体育活动和竞赛，培养学生的运动兴趣和团队精神。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901767" y="3781052"/>
            <a:ext cx="2532763" cy="318180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美育素质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901767" y="4035260"/>
            <a:ext cx="2532763" cy="1241899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学校注重学生的美育教育，提高学生的审美能力和创造力。通过开设艺术课程和举办艺术活动，让学生感受艺术的魅力，培养学生的审美情趣。</a:t>
            </a:r>
            <a:endParaRPr lang="en-US" sz="1100"/>
          </a:p>
        </p:txBody>
      </p:sp>
      <p:sp>
        <p:nvSpPr>
          <p:cNvPr id="12" name="Freeform 12"/>
          <p:cNvSpPr/>
          <p:nvPr/>
        </p:nvSpPr>
        <p:spPr>
          <a:xfrm>
            <a:off x="3889049" y="3073844"/>
            <a:ext cx="2205363" cy="2203315"/>
          </a:xfrm>
          <a:custGeom>
            <a:rect l="l" t="t" r="r" b="b"/>
            <a:pathLst>
              <a:path w="819" h="819">
                <a:moveTo>
                  <a:pt x="399" y="216"/>
                </a:moveTo>
                <a:cubicBezTo>
                  <a:pt x="465" y="216"/>
                  <a:pt x="480" y="200"/>
                  <a:pt x="472" y="181"/>
                </a:cubicBezTo>
                <a:cubicBezTo>
                  <a:pt x="455" y="144"/>
                  <a:pt x="425" y="139"/>
                  <a:pt x="433" y="88"/>
                </a:cubicBezTo>
                <a:cubicBezTo>
                  <a:pt x="447" y="0"/>
                  <a:pt x="588" y="0"/>
                  <a:pt x="601" y="88"/>
                </a:cubicBezTo>
                <a:cubicBezTo>
                  <a:pt x="609" y="139"/>
                  <a:pt x="580" y="144"/>
                  <a:pt x="563" y="181"/>
                </a:cubicBezTo>
                <a:cubicBezTo>
                  <a:pt x="554" y="200"/>
                  <a:pt x="570" y="216"/>
                  <a:pt x="636" y="216"/>
                </a:cubicBezTo>
                <a:cubicBezTo>
                  <a:pt x="819" y="216"/>
                  <a:pt x="819" y="216"/>
                  <a:pt x="819" y="216"/>
                </a:cubicBezTo>
                <a:cubicBezTo>
                  <a:pt x="819" y="399"/>
                  <a:pt x="819" y="399"/>
                  <a:pt x="819" y="399"/>
                </a:cubicBezTo>
                <a:cubicBezTo>
                  <a:pt x="819" y="465"/>
                  <a:pt x="803" y="481"/>
                  <a:pt x="784" y="472"/>
                </a:cubicBezTo>
                <a:cubicBezTo>
                  <a:pt x="747" y="455"/>
                  <a:pt x="742" y="426"/>
                  <a:pt x="691" y="434"/>
                </a:cubicBezTo>
                <a:cubicBezTo>
                  <a:pt x="603" y="447"/>
                  <a:pt x="603" y="588"/>
                  <a:pt x="691" y="602"/>
                </a:cubicBezTo>
                <a:cubicBezTo>
                  <a:pt x="742" y="610"/>
                  <a:pt x="747" y="580"/>
                  <a:pt x="784" y="563"/>
                </a:cubicBezTo>
                <a:cubicBezTo>
                  <a:pt x="803" y="555"/>
                  <a:pt x="819" y="570"/>
                  <a:pt x="819" y="636"/>
                </a:cubicBezTo>
                <a:cubicBezTo>
                  <a:pt x="819" y="819"/>
                  <a:pt x="819" y="819"/>
                  <a:pt x="819" y="819"/>
                </a:cubicBezTo>
                <a:cubicBezTo>
                  <a:pt x="636" y="819"/>
                  <a:pt x="636" y="819"/>
                  <a:pt x="636" y="819"/>
                </a:cubicBezTo>
                <a:cubicBezTo>
                  <a:pt x="570" y="819"/>
                  <a:pt x="554" y="803"/>
                  <a:pt x="563" y="784"/>
                </a:cubicBezTo>
                <a:cubicBezTo>
                  <a:pt x="580" y="747"/>
                  <a:pt x="609" y="743"/>
                  <a:pt x="601" y="691"/>
                </a:cubicBezTo>
                <a:cubicBezTo>
                  <a:pt x="588" y="603"/>
                  <a:pt x="447" y="603"/>
                  <a:pt x="433" y="691"/>
                </a:cubicBezTo>
                <a:cubicBezTo>
                  <a:pt x="425" y="743"/>
                  <a:pt x="455" y="747"/>
                  <a:pt x="472" y="784"/>
                </a:cubicBezTo>
                <a:cubicBezTo>
                  <a:pt x="480" y="803"/>
                  <a:pt x="465" y="819"/>
                  <a:pt x="399" y="819"/>
                </a:cubicBezTo>
                <a:cubicBezTo>
                  <a:pt x="216" y="819"/>
                  <a:pt x="216" y="819"/>
                  <a:pt x="216" y="819"/>
                </a:cubicBezTo>
                <a:cubicBezTo>
                  <a:pt x="216" y="636"/>
                  <a:pt x="216" y="636"/>
                  <a:pt x="216" y="636"/>
                </a:cubicBezTo>
                <a:cubicBezTo>
                  <a:pt x="216" y="570"/>
                  <a:pt x="200" y="555"/>
                  <a:pt x="180" y="563"/>
                </a:cubicBezTo>
                <a:cubicBezTo>
                  <a:pt x="144" y="580"/>
                  <a:pt x="139" y="610"/>
                  <a:pt x="88" y="602"/>
                </a:cubicBezTo>
                <a:cubicBezTo>
                  <a:pt x="0" y="588"/>
                  <a:pt x="0" y="447"/>
                  <a:pt x="88" y="434"/>
                </a:cubicBezTo>
                <a:cubicBezTo>
                  <a:pt x="139" y="426"/>
                  <a:pt x="144" y="455"/>
                  <a:pt x="180" y="472"/>
                </a:cubicBezTo>
                <a:cubicBezTo>
                  <a:pt x="200" y="481"/>
                  <a:pt x="216" y="465"/>
                  <a:pt x="216" y="399"/>
                </a:cubicBezTo>
                <a:cubicBezTo>
                  <a:pt x="216" y="216"/>
                  <a:pt x="216" y="216"/>
                  <a:pt x="216" y="216"/>
                </a:cubicBezTo>
                <a:lnTo>
                  <a:pt x="399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512328" y="3653879"/>
            <a:ext cx="2205363" cy="2205364"/>
          </a:xfrm>
          <a:custGeom>
            <a:rect l="l" t="t" r="r" b="b"/>
            <a:pathLst>
              <a:path w="819" h="819">
                <a:moveTo>
                  <a:pt x="216" y="420"/>
                </a:moveTo>
                <a:cubicBezTo>
                  <a:pt x="216" y="354"/>
                  <a:pt x="200" y="339"/>
                  <a:pt x="181" y="347"/>
                </a:cubicBezTo>
                <a:cubicBezTo>
                  <a:pt x="144" y="364"/>
                  <a:pt x="139" y="394"/>
                  <a:pt x="88" y="386"/>
                </a:cubicBezTo>
                <a:cubicBezTo>
                  <a:pt x="0" y="372"/>
                  <a:pt x="0" y="231"/>
                  <a:pt x="88" y="218"/>
                </a:cubicBezTo>
                <a:cubicBezTo>
                  <a:pt x="139" y="210"/>
                  <a:pt x="144" y="239"/>
                  <a:pt x="181" y="256"/>
                </a:cubicBezTo>
                <a:cubicBezTo>
                  <a:pt x="200" y="265"/>
                  <a:pt x="216" y="249"/>
                  <a:pt x="216" y="183"/>
                </a:cubicBezTo>
                <a:cubicBezTo>
                  <a:pt x="216" y="0"/>
                  <a:pt x="216" y="0"/>
                  <a:pt x="216" y="0"/>
                </a:cubicBezTo>
                <a:cubicBezTo>
                  <a:pt x="399" y="0"/>
                  <a:pt x="399" y="0"/>
                  <a:pt x="399" y="0"/>
                </a:cubicBezTo>
                <a:cubicBezTo>
                  <a:pt x="465" y="0"/>
                  <a:pt x="481" y="16"/>
                  <a:pt x="472" y="35"/>
                </a:cubicBezTo>
                <a:cubicBezTo>
                  <a:pt x="455" y="72"/>
                  <a:pt x="426" y="77"/>
                  <a:pt x="434" y="128"/>
                </a:cubicBezTo>
                <a:cubicBezTo>
                  <a:pt x="447" y="216"/>
                  <a:pt x="588" y="216"/>
                  <a:pt x="602" y="128"/>
                </a:cubicBezTo>
                <a:cubicBezTo>
                  <a:pt x="610" y="77"/>
                  <a:pt x="580" y="72"/>
                  <a:pt x="563" y="35"/>
                </a:cubicBezTo>
                <a:cubicBezTo>
                  <a:pt x="555" y="16"/>
                  <a:pt x="570" y="0"/>
                  <a:pt x="636" y="0"/>
                </a:cubicBezTo>
                <a:cubicBezTo>
                  <a:pt x="819" y="0"/>
                  <a:pt x="819" y="0"/>
                  <a:pt x="819" y="0"/>
                </a:cubicBezTo>
                <a:cubicBezTo>
                  <a:pt x="819" y="183"/>
                  <a:pt x="819" y="183"/>
                  <a:pt x="819" y="183"/>
                </a:cubicBezTo>
                <a:cubicBezTo>
                  <a:pt x="819" y="249"/>
                  <a:pt x="803" y="265"/>
                  <a:pt x="784" y="256"/>
                </a:cubicBezTo>
                <a:cubicBezTo>
                  <a:pt x="747" y="239"/>
                  <a:pt x="743" y="210"/>
                  <a:pt x="691" y="218"/>
                </a:cubicBezTo>
                <a:cubicBezTo>
                  <a:pt x="603" y="231"/>
                  <a:pt x="603" y="372"/>
                  <a:pt x="691" y="386"/>
                </a:cubicBezTo>
                <a:cubicBezTo>
                  <a:pt x="743" y="394"/>
                  <a:pt x="747" y="364"/>
                  <a:pt x="784" y="347"/>
                </a:cubicBezTo>
                <a:cubicBezTo>
                  <a:pt x="803" y="339"/>
                  <a:pt x="819" y="354"/>
                  <a:pt x="819" y="420"/>
                </a:cubicBezTo>
                <a:cubicBezTo>
                  <a:pt x="819" y="603"/>
                  <a:pt x="819" y="603"/>
                  <a:pt x="819" y="603"/>
                </a:cubicBezTo>
                <a:cubicBezTo>
                  <a:pt x="636" y="603"/>
                  <a:pt x="636" y="603"/>
                  <a:pt x="636" y="603"/>
                </a:cubicBezTo>
                <a:cubicBezTo>
                  <a:pt x="570" y="603"/>
                  <a:pt x="555" y="619"/>
                  <a:pt x="563" y="639"/>
                </a:cubicBezTo>
                <a:cubicBezTo>
                  <a:pt x="580" y="675"/>
                  <a:pt x="610" y="680"/>
                  <a:pt x="602" y="731"/>
                </a:cubicBezTo>
                <a:cubicBezTo>
                  <a:pt x="588" y="819"/>
                  <a:pt x="447" y="819"/>
                  <a:pt x="434" y="731"/>
                </a:cubicBezTo>
                <a:cubicBezTo>
                  <a:pt x="426" y="680"/>
                  <a:pt x="455" y="675"/>
                  <a:pt x="472" y="639"/>
                </a:cubicBezTo>
                <a:cubicBezTo>
                  <a:pt x="481" y="619"/>
                  <a:pt x="465" y="603"/>
                  <a:pt x="399" y="603"/>
                </a:cubicBezTo>
                <a:cubicBezTo>
                  <a:pt x="216" y="603"/>
                  <a:pt x="216" y="603"/>
                  <a:pt x="216" y="603"/>
                </a:cubicBezTo>
                <a:lnTo>
                  <a:pt x="216" y="42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学生综合素质评价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9358" y="2191992"/>
            <a:ext cx="1600605" cy="731803"/>
          </a:xfrm>
          <a:prstGeom prst="rect">
            <a:avLst/>
          </a:prstGeom>
          <a:solidFill>
            <a:schemeClr val="accent1">
              <a:alpha val="67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67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2219963" y="2191992"/>
            <a:ext cx="5479433" cy="731803"/>
          </a:xfrm>
          <a:prstGeom prst="rect">
            <a:avLst/>
          </a:prstGeom>
          <a:solidFill>
            <a:schemeClr val="accent1">
              <a:alpha val="84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84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99396" y="2191992"/>
            <a:ext cx="3873249" cy="73180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19358" y="4213754"/>
            <a:ext cx="3464154" cy="155501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学校建立了多种家校沟通渠道，如家长会、家访、电话沟通等，方便家长和学校之间的信息交流。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19358" y="3627301"/>
            <a:ext cx="3358143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家校沟通渠道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363925" y="4213754"/>
            <a:ext cx="3464154" cy="1271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学校积极组织家校合作活动，如亲子运动会、文艺汇演等，增进家长和孩子之间的亲子关系，同时让家长更深入地了解学校的教育理念和教学活动。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363925" y="3627301"/>
            <a:ext cx="3335471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家校合作活动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108491" y="4213754"/>
            <a:ext cx="3464154" cy="144585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学校鼓励家长参与孩子的教育过程，如参与课堂教学、协助学校管理等。通过家长的参与，增强学校教育的力量，共同促进学生的成长。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108491" y="3627301"/>
            <a:ext cx="3373750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家长参与教育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家校合作与沟通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https://d.book118.com/738020047065006044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2024-09-24T15:19:38.262</cp:lastPrinted>
  <dcterms:created xsi:type="dcterms:W3CDTF">2024-09-24T07:19:38Z</dcterms:created>
  <dcterms:modified xsi:type="dcterms:W3CDTF">2024-09-24T07:19:40Z</dcterms:modified>
</cp:coreProperties>
</file>