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26DDC78-D764-4BBA-B00F-EC50563514F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F68662-5353-413D-B449-0FFBC584D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C3CAFE-7F10-4F51-BCBD-7254E4D4C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3781EE-7704-426F-BF51-055A7C40B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AD1AE2-33AC-4CD3-B338-D50324E37D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D64329-C728-4B25-BE98-8219C84290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25C85B-AF2E-4AE7-97FA-E53DAD1E1A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D9DC34-0E9F-4708-882F-22096AF8C9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8B4C57-4AF8-4111-B682-B51C4B82B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1CDEBA-9C2F-4B38-BA22-FBE0A67854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B0161A-57ED-4315-9615-5BD553F9A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7B9609-991E-4891-A0AF-19D46D2BA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6CF6EE7-5122-466D-A503-30449DB7041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8992C65-35D6-47FF-A531-2270C04C161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4310207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Arial"/>
                <a:ea typeface="微软雅黑"/>
              </a:rPr>
              <a:t>3D</a:t>
            </a:r>
            <a:r>
              <a:rPr lang="zh-CN" sz="6000" b="1" strike="noStrike" spc="299">
                <a:solidFill>
                  <a:schemeClr val="dk1">
                    <a:lumMod val="85000"/>
                    <a:lumOff val="15000"/>
                  </a:schemeClr>
                </a:solidFill>
                <a:latin typeface="Arial"/>
                <a:ea typeface="微软雅黑"/>
              </a:rPr>
              <a:t>打印技术在工业生产中的应用研究报告</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打印技术在航空航天领域的应用研究</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打印技术在医疗领域的应用研究</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打印技术在汽车制造领域的应用研究</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打印技术在建筑行业的应用研究</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打印技术简介</a:t>
            </a:r>
            <a:endParaRPr lang="en-US" sz="2200" b="0" strike="noStrike" spc="-1">
              <a:solidFill>
                <a:srgbClr val="000000"/>
              </a:solidFill>
              <a:latin typeface="Arial"/>
            </a:endParaRPr>
          </a:p>
        </p:txBody>
      </p:sp>
      <p:sp>
        <p:nvSpPr>
          <p:cNvPr id="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打印技术是一种快速制造技术，通过逐层堆叠材料来制造物体。其应用领域广泛，包括航空航天、医疗、汽车等行业。发展历程和未来趋势值得关注。</a:t>
            </a:r>
            <a:endParaRPr lang="en-US" sz="1400" b="0" strike="noStrike" spc="-1">
              <a:solidFill>
                <a:srgbClr val="000000"/>
              </a:solidFill>
              <a:latin typeface="Arial"/>
            </a:endParaRPr>
          </a:p>
        </p:txBody>
      </p:sp>
      <p:sp>
        <p:nvSpPr>
          <p:cNvPr id="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打印技术的优势</a:t>
            </a:r>
            <a:endParaRPr lang="en-US" sz="3600" b="0" strike="noStrike" spc="-1">
              <a:solidFill>
                <a:schemeClr val="dk1"/>
              </a:solidFill>
              <a:latin typeface="Arial"/>
            </a:endParaRPr>
          </a:p>
        </p:txBody>
      </p:sp>
      <p:sp>
        <p:nvSpPr>
          <p:cNvPr id="8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提供个性化解决方案</a:t>
            </a:r>
            <a:endParaRPr lang="en-US" sz="1400" b="0" strike="noStrike" spc="-1">
              <a:solidFill>
                <a:srgbClr val="000000"/>
              </a:solidFill>
              <a:latin typeface="Arial"/>
            </a:endParaRPr>
          </a:p>
        </p:txBody>
      </p:sp>
      <p:sp>
        <p:nvSpPr>
          <p:cNvPr id="8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个性化定制生产</a:t>
            </a:r>
            <a:endParaRPr lang="en-US" sz="1800" b="0" strike="noStrike" spc="-1">
              <a:solidFill>
                <a:srgbClr val="000000"/>
              </a:solidFill>
              <a:latin typeface="Arial"/>
            </a:endParaRPr>
          </a:p>
        </p:txBody>
      </p:sp>
      <p:sp>
        <p:nvSpPr>
          <p:cNvPr id="8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提高资源利用率</a:t>
            </a:r>
            <a:endParaRPr lang="en-US" sz="1400" b="0" strike="noStrike" spc="-1">
              <a:solidFill>
                <a:srgbClr val="000000"/>
              </a:solidFill>
              <a:latin typeface="Arial"/>
            </a:endParaRPr>
          </a:p>
        </p:txBody>
      </p:sp>
      <p:sp>
        <p:nvSpPr>
          <p:cNvPr id="8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减少生产浪费</a:t>
            </a:r>
            <a:endParaRPr lang="en-US" sz="1800" b="0" strike="noStrike" spc="-1">
              <a:solidFill>
                <a:srgbClr val="000000"/>
              </a:solidFill>
              <a:latin typeface="Arial"/>
            </a:endParaRPr>
          </a:p>
        </p:txBody>
      </p:sp>
      <p:sp>
        <p:nvSpPr>
          <p:cNvPr id="8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加快生产周期</a:t>
            </a:r>
            <a:endParaRPr lang="en-US" sz="1400" b="0" strike="noStrike" spc="-1">
              <a:solidFill>
                <a:srgbClr val="000000"/>
              </a:solidFill>
              <a:latin typeface="Arial"/>
            </a:endParaRPr>
          </a:p>
        </p:txBody>
      </p:sp>
      <p:sp>
        <p:nvSpPr>
          <p:cNvPr id="8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提高生产效率</a:t>
            </a:r>
            <a:endParaRPr lang="en-US" sz="1800" b="0" strike="noStrike" spc="-1">
              <a:solidFill>
                <a:srgbClr val="000000"/>
              </a:solidFill>
              <a:latin typeface="Arial"/>
            </a:endParaRPr>
          </a:p>
        </p:txBody>
      </p:sp>
      <p:sp>
        <p:nvSpPr>
          <p:cNvPr id="9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适应多变市场需求</a:t>
            </a:r>
            <a:endParaRPr lang="en-US" sz="1400" b="0" strike="noStrike" spc="-1">
              <a:solidFill>
                <a:srgbClr val="000000"/>
              </a:solidFill>
              <a:latin typeface="Arial"/>
            </a:endParaRPr>
          </a:p>
        </p:txBody>
      </p:sp>
      <p:sp>
        <p:nvSpPr>
          <p:cNvPr id="9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灵活性</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打印技术的局限性</a:t>
            </a:r>
            <a:endParaRPr lang="en-US" sz="3600" b="0" strike="noStrike" spc="-1">
              <a:solidFill>
                <a:schemeClr val="dk1"/>
              </a:solidFill>
              <a:latin typeface="Arial"/>
            </a:endParaRPr>
          </a:p>
        </p:txBody>
      </p:sp>
      <p:sp>
        <p:nvSpPr>
          <p:cNvPr id="93"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尽管</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打印技术有诸多优势，但其局限性也不可忽视。材料种类有限、成本较高、制造速度相对较慢是制约其发展的主要因素。</a:t>
            </a:r>
            <a:endParaRPr lang="en-US" sz="16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大型打印机</a:t>
            </a:r>
            <a:endParaRPr lang="en-US" sz="1800" b="0" strike="noStrike" spc="-1">
              <a:solidFill>
                <a:srgbClr val="000000"/>
              </a:solidFill>
              <a:latin typeface="Arial"/>
            </a:endParaRPr>
          </a:p>
        </p:txBody>
      </p:sp>
      <p:sp>
        <p:nvSpPr>
          <p:cNvPr id="96"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适用更广泛领域</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提升生产效率</a:t>
            </a:r>
            <a:endParaRPr lang="en-US" sz="12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技术融合</a:t>
            </a:r>
            <a:endParaRPr lang="en-US" sz="1800" b="0" strike="noStrike" spc="-1">
              <a:solidFill>
                <a:srgbClr val="000000"/>
              </a:solidFill>
              <a:latin typeface="Arial"/>
            </a:endParaRPr>
          </a:p>
        </p:txBody>
      </p:sp>
      <p:sp>
        <p:nvSpPr>
          <p:cNvPr id="99"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与人工智能结合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与物联网技术融合</a:t>
            </a:r>
            <a:endParaRPr lang="en-US" sz="12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02"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打印技术的发展趋势</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材料创新</a:t>
            </a:r>
            <a:endParaRPr lang="en-US" sz="1800" b="0" strike="noStrike" spc="-1">
              <a:solidFill>
                <a:srgbClr val="000000"/>
              </a:solidFill>
              <a:latin typeface="Arial"/>
            </a:endParaRPr>
          </a:p>
        </p:txBody>
      </p:sp>
      <p:sp>
        <p:nvSpPr>
          <p:cNvPr id="106"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开发新型材料</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提高材料性能</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工业生产中的</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打印应用</a:t>
            </a:r>
            <a:endParaRPr lang="en-US" sz="3600" b="0" strike="noStrike" spc="-1">
              <a:solidFill>
                <a:schemeClr val="dk1"/>
              </a:solidFill>
              <a:latin typeface="Arial"/>
            </a:endParaRPr>
          </a:p>
        </p:txBody>
      </p:sp>
      <p:sp>
        <p:nvSpPr>
          <p:cNvPr id="10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满足特定需求</a:t>
            </a:r>
            <a:endParaRPr lang="en-US" sz="1400" b="0" strike="noStrike" spc="-1">
              <a:solidFill>
                <a:srgbClr val="000000"/>
              </a:solidFill>
              <a:latin typeface="Arial"/>
            </a:endParaRPr>
          </a:p>
        </p:txBody>
      </p:sp>
      <p:sp>
        <p:nvSpPr>
          <p:cNvPr id="10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定制零部件</a:t>
            </a:r>
            <a:endParaRPr lang="en-US" sz="2000" b="0" strike="noStrike" spc="-1">
              <a:solidFill>
                <a:srgbClr val="000000"/>
              </a:solidFill>
              <a:latin typeface="Arial"/>
            </a:endParaRPr>
          </a:p>
        </p:txBody>
      </p:sp>
      <p:sp>
        <p:nvSpPr>
          <p:cNvPr id="11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降低生产成本</a:t>
            </a:r>
            <a:endParaRPr lang="en-US" sz="1400" b="0" strike="noStrike" spc="-1">
              <a:solidFill>
                <a:srgbClr val="000000"/>
              </a:solidFill>
              <a:latin typeface="Arial"/>
            </a:endParaRPr>
          </a:p>
        </p:txBody>
      </p:sp>
      <p:sp>
        <p:nvSpPr>
          <p:cNvPr id="11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节约成本</a:t>
            </a:r>
            <a:endParaRPr lang="en-US" sz="2000" b="0" strike="noStrike" spc="-1">
              <a:solidFill>
                <a:srgbClr val="000000"/>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加速产品开发</a:t>
            </a:r>
            <a:endParaRPr lang="en-US" sz="1400" b="0" strike="noStrike" spc="-1">
              <a:solidFill>
                <a:srgbClr val="000000"/>
              </a:solidFill>
              <a:latin typeface="Arial"/>
            </a:endParaRPr>
          </a:p>
        </p:txBody>
      </p:sp>
      <p:sp>
        <p:nvSpPr>
          <p:cNvPr id="11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快速原型制作</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打印技术在航空航天领域的应用研究</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打印技术在航空制造中的应用</a:t>
            </a:r>
            <a:endParaRPr lang="en-US" sz="3600" b="0" strike="noStrike" spc="-1">
              <a:solidFill>
                <a:schemeClr val="dk1"/>
              </a:solidFill>
              <a:latin typeface="Arial"/>
            </a:endParaRPr>
          </a:p>
        </p:txBody>
      </p:sp>
      <p:sp>
        <p:nvSpPr>
          <p:cNvPr id="12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实现定制化生产</a:t>
            </a:r>
            <a:endParaRPr lang="en-US" sz="1400" b="0" strike="noStrike" spc="-1">
              <a:solidFill>
                <a:srgbClr val="000000"/>
              </a:solidFill>
              <a:latin typeface="Arial"/>
            </a:endParaRPr>
          </a:p>
        </p:txBody>
      </p:sp>
      <p:sp>
        <p:nvSpPr>
          <p:cNvPr id="12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3D</a:t>
            </a:r>
            <a:r>
              <a:rPr lang="zh-CN" sz="2000" b="1" strike="noStrike" spc="-1">
                <a:solidFill>
                  <a:schemeClr val="accent1"/>
                </a:solidFill>
                <a:latin typeface="微软雅黑"/>
                <a:ea typeface="微软雅黑"/>
              </a:rPr>
              <a:t>打印在航空领域的零部件制造</a:t>
            </a:r>
            <a:endParaRPr lang="en-US" sz="2000" b="0" strike="noStrike" spc="-1">
              <a:solidFill>
                <a:srgbClr val="000000"/>
              </a:solidFill>
              <a:latin typeface="Arial"/>
            </a:endParaRPr>
          </a:p>
        </p:txBody>
      </p:sp>
      <p:sp>
        <p:nvSpPr>
          <p:cNvPr id="12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未来发展方向</a:t>
            </a:r>
            <a:endParaRPr lang="en-US" sz="1400" b="0" strike="noStrike" spc="-1">
              <a:solidFill>
                <a:srgbClr val="000000"/>
              </a:solidFill>
              <a:latin typeface="Arial"/>
            </a:endParaRPr>
          </a:p>
        </p:txBody>
      </p:sp>
      <p:sp>
        <p:nvSpPr>
          <p:cNvPr id="12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航空航天领域对</a:t>
            </a:r>
            <a:r>
              <a:rPr lang="en-US" sz="2000" b="1" strike="noStrike" spc="-1">
                <a:solidFill>
                  <a:schemeClr val="accent1"/>
                </a:solidFill>
                <a:latin typeface="微软雅黑"/>
                <a:ea typeface="微软雅黑"/>
              </a:rPr>
              <a:t>3D</a:t>
            </a:r>
            <a:r>
              <a:rPr lang="zh-CN" sz="2000" b="1" strike="noStrike" spc="-1">
                <a:solidFill>
                  <a:schemeClr val="accent1"/>
                </a:solidFill>
                <a:latin typeface="微软雅黑"/>
                <a:ea typeface="微软雅黑"/>
              </a:rPr>
              <a:t>打印技术的需求和挑战</a:t>
            </a:r>
            <a:endParaRPr lang="en-US" sz="2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推动材料技术进步</a:t>
            </a:r>
            <a:endParaRPr lang="en-US" sz="1400" b="0" strike="noStrike" spc="-1">
              <a:solidFill>
                <a:srgbClr val="000000"/>
              </a:solidFill>
              <a:latin typeface="Arial"/>
            </a:endParaRPr>
          </a:p>
        </p:txBody>
      </p:sp>
      <p:sp>
        <p:nvSpPr>
          <p:cNvPr id="12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3D</a:t>
            </a:r>
            <a:r>
              <a:rPr lang="zh-CN" sz="2000" b="1" strike="noStrike" spc="-1">
                <a:solidFill>
                  <a:schemeClr val="accent1"/>
                </a:solidFill>
                <a:latin typeface="微软雅黑"/>
                <a:ea typeface="微软雅黑"/>
              </a:rPr>
              <a:t>打印在航空航天新材料研究中的应用</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3D</a:t>
            </a:r>
            <a:r>
              <a:rPr lang="zh-CN" sz="1800" b="1" strike="noStrike" spc="-1">
                <a:solidFill>
                  <a:schemeClr val="dk1"/>
                </a:solidFill>
                <a:latin typeface="微软雅黑"/>
                <a:ea typeface="微软雅黑"/>
              </a:rPr>
              <a:t>打印技术在航空零部件维修中的优势</a:t>
            </a:r>
            <a:endParaRPr lang="en-US" sz="1800" b="0" strike="noStrike" spc="-1">
              <a:solidFill>
                <a:srgbClr val="000000"/>
              </a:solidFill>
              <a:latin typeface="Arial"/>
            </a:endParaRPr>
          </a:p>
        </p:txBody>
      </p:sp>
      <p:sp>
        <p:nvSpPr>
          <p:cNvPr id="132"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灵活性高</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提升可靠性</a:t>
            </a:r>
            <a:endParaRPr lang="en-US" sz="12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未来航空维修保养中</a:t>
            </a:r>
            <a:r>
              <a:rPr lang="en-US" sz="1800" b="1" strike="noStrike" spc="-1">
                <a:solidFill>
                  <a:schemeClr val="dk1"/>
                </a:solidFill>
                <a:latin typeface="微软雅黑"/>
                <a:ea typeface="微软雅黑"/>
              </a:rPr>
              <a:t>3D</a:t>
            </a:r>
            <a:r>
              <a:rPr lang="zh-CN" sz="1800" b="1" strike="noStrike" spc="-1">
                <a:solidFill>
                  <a:schemeClr val="dk1"/>
                </a:solidFill>
                <a:latin typeface="微软雅黑"/>
                <a:ea typeface="微软雅黑"/>
              </a:rPr>
              <a:t>打印技术的发展趋势</a:t>
            </a:r>
            <a:endParaRPr lang="en-US" sz="1800" b="0" strike="noStrike" spc="-1">
              <a:solidFill>
                <a:srgbClr val="000000"/>
              </a:solidFill>
              <a:latin typeface="Arial"/>
            </a:endParaRPr>
          </a:p>
        </p:txBody>
      </p:sp>
      <p:sp>
        <p:nvSpPr>
          <p:cNvPr id="135"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智能化应用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技术持续创新</a:t>
            </a:r>
            <a:endParaRPr lang="en-US" sz="12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38"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3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打印技术在航空航天维修保养中的应用</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3D</a:t>
            </a:r>
            <a:r>
              <a:rPr lang="zh-CN" sz="1800" b="1" strike="noStrike" spc="-1">
                <a:solidFill>
                  <a:schemeClr val="dk1"/>
                </a:solidFill>
                <a:latin typeface="微软雅黑"/>
                <a:ea typeface="微软雅黑"/>
              </a:rPr>
              <a:t>打印在航空维修保养领域的案例分析</a:t>
            </a:r>
            <a:endParaRPr lang="en-US" sz="1800" b="0" strike="noStrike" spc="-1">
              <a:solidFill>
                <a:srgbClr val="000000"/>
              </a:solidFill>
              <a:latin typeface="Arial"/>
            </a:endParaRPr>
          </a:p>
        </p:txBody>
      </p:sp>
      <p:sp>
        <p:nvSpPr>
          <p:cNvPr id="142"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提高维修效率</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节约成本</a:t>
            </a:r>
            <a:endParaRPr lang="en-US" sz="1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打印技术在航空航天创新设计中的应用</a:t>
            </a:r>
            <a:endParaRPr lang="en-US" sz="2200" b="0" strike="noStrike" spc="-1">
              <a:solidFill>
                <a:srgbClr val="000000"/>
              </a:solidFill>
              <a:latin typeface="Arial"/>
            </a:endParaRPr>
          </a:p>
        </p:txBody>
      </p:sp>
      <p:sp>
        <p:nvSpPr>
          <p:cNvPr id="14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打印技术在航空航天新产品设计中的优势在于可以快速实现概念验证，缩短设计周期，推动创新发展。航空航天领域对</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打印技术创新设计的未来需求将更加迫切。</a:t>
            </a:r>
            <a:endParaRPr lang="en-US" sz="1400" b="0" strike="noStrike" spc="-1">
              <a:solidFill>
                <a:srgbClr val="000000"/>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打印技术在航空航天领域的挑战与展望</a:t>
            </a:r>
            <a:endParaRPr lang="en-US" sz="3600" b="0" strike="noStrike" spc="-1">
              <a:solidFill>
                <a:schemeClr val="dk1"/>
              </a:solidFill>
              <a:latin typeface="Arial"/>
            </a:endParaRPr>
          </a:p>
        </p:txBody>
      </p:sp>
      <p:sp>
        <p:nvSpPr>
          <p:cNvPr id="14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关注制造精度</a:t>
            </a:r>
            <a:endParaRPr lang="en-US" sz="1400" b="0" strike="noStrike" spc="-1">
              <a:solidFill>
                <a:srgbClr val="000000"/>
              </a:solidFill>
              <a:latin typeface="Arial"/>
            </a:endParaRPr>
          </a:p>
        </p:txBody>
      </p:sp>
      <p:sp>
        <p:nvSpPr>
          <p:cNvPr id="14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打印在航空航天领域应用中的质量控制问题</a:t>
            </a:r>
            <a:endParaRPr lang="en-US" sz="1800" b="0" strike="noStrike" spc="-1">
              <a:solidFill>
                <a:srgbClr val="000000"/>
              </a:solidFill>
              <a:latin typeface="Arial"/>
            </a:endParaRPr>
          </a:p>
        </p:txBody>
      </p:sp>
      <p:sp>
        <p:nvSpPr>
          <p:cNvPr id="15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推动行业规范</a:t>
            </a:r>
            <a:endParaRPr lang="en-US" sz="1400" b="0" strike="noStrike" spc="-1">
              <a:solidFill>
                <a:srgbClr val="000000"/>
              </a:solidFill>
              <a:latin typeface="Arial"/>
            </a:endParaRPr>
          </a:p>
        </p:txBody>
      </p:sp>
      <p:sp>
        <p:nvSpPr>
          <p:cNvPr id="15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打印技术在航空航天行业标准化的挑战</a:t>
            </a:r>
            <a:endParaRPr lang="en-US" sz="1800" b="0" strike="noStrike" spc="-1">
              <a:solidFill>
                <a:srgbClr val="000000"/>
              </a:solidFill>
              <a:latin typeface="Arial"/>
            </a:endParaRPr>
          </a:p>
        </p:txBody>
      </p:sp>
      <p:sp>
        <p:nvSpPr>
          <p:cNvPr id="15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技术的不断创新</a:t>
            </a:r>
            <a:endParaRPr lang="en-US" sz="1400" b="0" strike="noStrike" spc="-1">
              <a:solidFill>
                <a:srgbClr val="000000"/>
              </a:solidFill>
              <a:latin typeface="Arial"/>
            </a:endParaRPr>
          </a:p>
        </p:txBody>
      </p:sp>
      <p:sp>
        <p:nvSpPr>
          <p:cNvPr id="15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未来</a:t>
            </a: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打印技术在航空航天领域的发展前景</a:t>
            </a:r>
            <a:endParaRPr lang="en-US" sz="1800" b="0" strike="noStrike" spc="-1">
              <a:solidFill>
                <a:srgbClr val="000000"/>
              </a:solidFill>
              <a:latin typeface="Arial"/>
            </a:endParaRPr>
          </a:p>
        </p:txBody>
      </p:sp>
      <p:sp>
        <p:nvSpPr>
          <p:cNvPr id="15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打印技术在航空航天领域的挑战与展望</a:t>
            </a:r>
            <a:endParaRPr lang="en-US" sz="3600" b="0" strike="noStrike" spc="-1">
              <a:solidFill>
                <a:schemeClr val="dk1"/>
              </a:solidFill>
              <a:latin typeface="Arial"/>
            </a:endParaRPr>
          </a:p>
        </p:txBody>
      </p:sp>
      <p:sp>
        <p:nvSpPr>
          <p:cNvPr id="15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关注制造精度</a:t>
            </a:r>
            <a:endParaRPr lang="en-US" sz="1400" b="0" strike="noStrike" spc="-1">
              <a:solidFill>
                <a:srgbClr val="000000"/>
              </a:solidFill>
              <a:latin typeface="Arial"/>
            </a:endParaRPr>
          </a:p>
        </p:txBody>
      </p:sp>
      <p:sp>
        <p:nvSpPr>
          <p:cNvPr id="15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打印在航空航天领域应用中的质量控制问题</a:t>
            </a:r>
            <a:endParaRPr lang="en-US" sz="1800" b="0" strike="noStrike" spc="-1">
              <a:solidFill>
                <a:srgbClr val="000000"/>
              </a:solidFill>
              <a:latin typeface="Arial"/>
            </a:endParaRPr>
          </a:p>
        </p:txBody>
      </p:sp>
      <p:sp>
        <p:nvSpPr>
          <p:cNvPr id="15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推动行业规范</a:t>
            </a:r>
            <a:endParaRPr lang="en-US" sz="1400" b="0" strike="noStrike" spc="-1">
              <a:solidFill>
                <a:srgbClr val="000000"/>
              </a:solidFill>
              <a:latin typeface="Arial"/>
            </a:endParaRPr>
          </a:p>
        </p:txBody>
      </p:sp>
      <p:sp>
        <p:nvSpPr>
          <p:cNvPr id="16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打印技术在航空航天行业标准化的挑战</a:t>
            </a:r>
            <a:endParaRPr lang="en-US" sz="1800" b="0" strike="noStrike" spc="-1">
              <a:solidFill>
                <a:srgbClr val="000000"/>
              </a:solidFill>
              <a:latin typeface="Arial"/>
            </a:endParaRPr>
          </a:p>
        </p:txBody>
      </p:sp>
      <p:sp>
        <p:nvSpPr>
          <p:cNvPr id="16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技术的不断创新</a:t>
            </a:r>
            <a:endParaRPr lang="en-US" sz="1400" b="0" strike="noStrike" spc="-1">
              <a:solidFill>
                <a:srgbClr val="000000"/>
              </a:solidFill>
              <a:latin typeface="Arial"/>
            </a:endParaRPr>
          </a:p>
        </p:txBody>
      </p:sp>
      <p:sp>
        <p:nvSpPr>
          <p:cNvPr id="16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未来</a:t>
            </a: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打印技术在航空航天领域的发展前景</a:t>
            </a:r>
            <a:endParaRPr lang="en-US" sz="1800" b="0" strike="noStrike" spc="-1">
              <a:solidFill>
                <a:srgbClr val="000000"/>
              </a:solidFill>
              <a:latin typeface="Arial"/>
            </a:endParaRPr>
          </a:p>
        </p:txBody>
      </p:sp>
      <p:sp>
        <p:nvSpPr>
          <p:cNvPr id="16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打印技术在航空航天领域的挑战与展望</a:t>
            </a:r>
            <a:endParaRPr lang="en-US" sz="2200" b="0" strike="noStrike" spc="-1">
              <a:solidFill>
                <a:srgbClr val="000000"/>
              </a:solidFill>
              <a:latin typeface="Arial"/>
            </a:endParaRPr>
          </a:p>
        </p:txBody>
      </p:sp>
      <p:sp>
        <p:nvSpPr>
          <p:cNvPr id="16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打印技术在航空航天领域的应用面临着质量控制、标准化等挑战，但也展示出广阔的发展前景。持续的技术创新将推动航空航天领域的进步和发展。</a:t>
            </a:r>
            <a:endParaRPr lang="en-US" sz="14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3D</a:t>
            </a:r>
            <a:r>
              <a:rPr lang="zh-CN" sz="1800" b="1" strike="noStrike" spc="-1">
                <a:solidFill>
                  <a:schemeClr val="dk1"/>
                </a:solidFill>
                <a:latin typeface="微软雅黑"/>
                <a:ea typeface="微软雅黑"/>
              </a:rPr>
              <a:t>打印技术对航空设计制造模式的影响</a:t>
            </a:r>
            <a:endParaRPr lang="en-US" sz="1800" b="0" strike="noStrike" spc="-1">
              <a:solidFill>
                <a:srgbClr val="000000"/>
              </a:solidFill>
              <a:latin typeface="Arial"/>
            </a:endParaRPr>
          </a:p>
        </p:txBody>
      </p:sp>
      <p:sp>
        <p:nvSpPr>
          <p:cNvPr id="171"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提升生产效率</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推动设计创新</a:t>
            </a:r>
            <a:endParaRPr lang="en-US" sz="1200" b="0" strike="noStrike" spc="-1">
              <a:solidFill>
                <a:srgbClr val="000000"/>
              </a:solidFill>
              <a:latin typeface="Arial"/>
            </a:endParaRPr>
          </a:p>
        </p:txBody>
      </p:sp>
      <p:sp>
        <p:nvSpPr>
          <p:cNvPr id="17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航空航天领域对</a:t>
            </a:r>
            <a:r>
              <a:rPr lang="en-US" sz="1800" b="1" strike="noStrike" spc="-1">
                <a:solidFill>
                  <a:schemeClr val="dk1"/>
                </a:solidFill>
                <a:latin typeface="微软雅黑"/>
                <a:ea typeface="微软雅黑"/>
              </a:rPr>
              <a:t>3D</a:t>
            </a:r>
            <a:r>
              <a:rPr lang="zh-CN" sz="1800" b="1" strike="noStrike" spc="-1">
                <a:solidFill>
                  <a:schemeClr val="dk1"/>
                </a:solidFill>
                <a:latin typeface="微软雅黑"/>
                <a:ea typeface="微软雅黑"/>
              </a:rPr>
              <a:t>打印技术创新设计的未来需求</a:t>
            </a:r>
            <a:endParaRPr lang="en-US" sz="1800" b="0" strike="noStrike" spc="-1">
              <a:solidFill>
                <a:srgbClr val="000000"/>
              </a:solidFill>
              <a:latin typeface="Arial"/>
            </a:endParaRPr>
          </a:p>
        </p:txBody>
      </p:sp>
      <p:sp>
        <p:nvSpPr>
          <p:cNvPr id="174"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加速产品研发</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应对市场变化</a:t>
            </a:r>
            <a:endParaRPr lang="en-US" sz="1200" b="0" strike="noStrike" spc="-1">
              <a:solidFill>
                <a:srgbClr val="000000"/>
              </a:solidFill>
              <a:latin typeface="Arial"/>
            </a:endParaRPr>
          </a:p>
        </p:txBody>
      </p:sp>
      <p:sp>
        <p:nvSpPr>
          <p:cNvPr id="17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77"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打印技术在航空航天创新设计中的应用</a:t>
            </a:r>
            <a:endParaRPr lang="en-US" sz="3600" b="0" strike="noStrike" spc="-1">
              <a:solidFill>
                <a:schemeClr val="dk1"/>
              </a:solidFill>
              <a:latin typeface="Arial"/>
            </a:endParaRPr>
          </a:p>
        </p:txBody>
      </p:sp>
      <p:sp>
        <p:nvSpPr>
          <p:cNvPr id="17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3D</a:t>
            </a:r>
            <a:r>
              <a:rPr lang="zh-CN" sz="1800" b="1" strike="noStrike" spc="-1">
                <a:solidFill>
                  <a:schemeClr val="dk1"/>
                </a:solidFill>
                <a:latin typeface="微软雅黑"/>
                <a:ea typeface="微软雅黑"/>
              </a:rPr>
              <a:t>打印技术在航空航天新产品设计中的优势</a:t>
            </a:r>
            <a:endParaRPr lang="en-US" sz="1800" b="0" strike="noStrike" spc="-1">
              <a:solidFill>
                <a:srgbClr val="000000"/>
              </a:solidFill>
              <a:latin typeface="Arial"/>
            </a:endParaRPr>
          </a:p>
        </p:txBody>
      </p:sp>
      <p:sp>
        <p:nvSpPr>
          <p:cNvPr id="181"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快速实现概念验证</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缩短设计周期</a:t>
            </a:r>
            <a:endParaRPr lang="en-US" sz="1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打印技术在医疗领域的应用研究</a:t>
            </a:r>
            <a:endParaRPr lang="en-US" sz="3600" b="0" strike="noStrike" spc="-1">
              <a:solidFill>
                <a:schemeClr val="dk1"/>
              </a:solidFill>
              <a:latin typeface="Arial"/>
            </a:endParaRPr>
          </a:p>
        </p:txBody>
      </p:sp>
      <p:sp>
        <p:nvSpPr>
          <p:cNvPr id="18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打印技术在医疗器械制造中的应用</a:t>
            </a:r>
            <a:endParaRPr lang="en-US" sz="2200" b="0" strike="noStrike" spc="-1">
              <a:solidFill>
                <a:srgbClr val="000000"/>
              </a:solidFill>
              <a:latin typeface="Arial"/>
            </a:endParaRPr>
          </a:p>
        </p:txBody>
      </p:sp>
      <p:sp>
        <p:nvSpPr>
          <p:cNvPr id="1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打印技术在医疗器械制造中具有高度定制化的优势，能够根据患者的个体特征进行精准制造，提高治疗效果。创新案例如应用生物打印技术制造人工骨骼等，展示了</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打印技术在医疗器械设计中的潜力和前景。医疗器械行业对</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打印技术的需求不断增长，未来发展趋势将更加智能化和数字化。</a:t>
            </a:r>
            <a:endParaRPr lang="en-US" sz="1400" b="0" strike="noStrike" spc="-1">
              <a:solidFill>
                <a:srgbClr val="000000"/>
              </a:solidFill>
              <a:latin typeface="Arial"/>
            </a:endParaRPr>
          </a:p>
        </p:txBody>
      </p:sp>
      <p:sp>
        <p:nvSpPr>
          <p:cNvPr id="1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打印技术在医疗器械定制化生产中的应用</a:t>
            </a:r>
            <a:endParaRPr lang="en-US" sz="3600" b="0" strike="noStrike" spc="-1">
              <a:solidFill>
                <a:schemeClr val="dk1"/>
              </a:solidFill>
              <a:latin typeface="Arial"/>
            </a:endParaRPr>
          </a:p>
        </p:txBody>
      </p:sp>
      <p:sp>
        <p:nvSpPr>
          <p:cNvPr id="190"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个性化心脏瓣膜制造</a:t>
            </a:r>
            <a:endParaRPr lang="en-US" sz="1400" b="0" strike="noStrike" spc="-1">
              <a:solidFill>
                <a:srgbClr val="000000"/>
              </a:solidFill>
              <a:latin typeface="Arial"/>
            </a:endParaRPr>
          </a:p>
        </p:txBody>
      </p:sp>
      <p:sp>
        <p:nvSpPr>
          <p:cNvPr id="191"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成功案例</a:t>
            </a:r>
            <a:endParaRPr lang="en-US" sz="1800" b="0" strike="noStrike" spc="-1">
              <a:solidFill>
                <a:srgbClr val="000000"/>
              </a:solidFill>
              <a:latin typeface="Arial"/>
            </a:endParaRPr>
          </a:p>
        </p:txBody>
      </p:sp>
      <p:sp>
        <p:nvSpPr>
          <p:cNvPr id="192"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提升患者生活质量</a:t>
            </a:r>
            <a:endParaRPr lang="en-US" sz="1400" b="0" strike="noStrike" spc="-1">
              <a:solidFill>
                <a:srgbClr val="000000"/>
              </a:solidFill>
              <a:latin typeface="Arial"/>
            </a:endParaRPr>
          </a:p>
        </p:txBody>
      </p:sp>
      <p:sp>
        <p:nvSpPr>
          <p:cNvPr id="193"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影响</a:t>
            </a:r>
            <a:endParaRPr lang="en-US" sz="1800" b="0" strike="noStrike" spc="-1">
              <a:solidFill>
                <a:srgbClr val="000000"/>
              </a:solidFill>
              <a:latin typeface="Arial"/>
            </a:endParaRPr>
          </a:p>
        </p:txBody>
      </p:sp>
      <p:sp>
        <p:nvSpPr>
          <p:cNvPr id="194"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成本控制和技术标准化</a:t>
            </a:r>
            <a:endParaRPr lang="en-US" sz="1400" b="0" strike="noStrike" spc="-1">
              <a:solidFill>
                <a:srgbClr val="000000"/>
              </a:solidFill>
              <a:latin typeface="Arial"/>
            </a:endParaRPr>
          </a:p>
        </p:txBody>
      </p:sp>
      <p:sp>
        <p:nvSpPr>
          <p:cNvPr id="195"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挑战</a:t>
            </a:r>
            <a:endParaRPr lang="en-US" sz="1800" b="0" strike="noStrike" spc="-1">
              <a:solidFill>
                <a:srgbClr val="000000"/>
              </a:solidFill>
              <a:latin typeface="Arial"/>
            </a:endParaRPr>
          </a:p>
        </p:txBody>
      </p:sp>
      <p:sp>
        <p:nvSpPr>
          <p:cNvPr id="196"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97"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打印技术在医疗器械仿生设计中的应用</a:t>
            </a:r>
            <a:endParaRPr lang="en-US" sz="3600" b="0" strike="noStrike" spc="-1">
              <a:solidFill>
                <a:schemeClr val="dk1"/>
              </a:solidFill>
              <a:latin typeface="Arial"/>
            </a:endParaRPr>
          </a:p>
        </p:txBody>
      </p:sp>
      <p:sp>
        <p:nvSpPr>
          <p:cNvPr id="199"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仿生骨骼植入件设计</a:t>
            </a:r>
            <a:endParaRPr lang="en-US" sz="1400" b="0" strike="noStrike" spc="-1">
              <a:solidFill>
                <a:srgbClr val="000000"/>
              </a:solidFill>
              <a:latin typeface="Arial"/>
            </a:endParaRPr>
          </a:p>
        </p:txBody>
      </p:sp>
      <p:sp>
        <p:nvSpPr>
          <p:cNvPr id="200"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创新应用</a:t>
            </a:r>
            <a:endParaRPr lang="en-US" sz="2000" b="0" strike="noStrike" spc="-1">
              <a:solidFill>
                <a:srgbClr val="000000"/>
              </a:solidFill>
              <a:latin typeface="Arial"/>
            </a:endParaRPr>
          </a:p>
        </p:txBody>
      </p:sp>
      <p:sp>
        <p:nvSpPr>
          <p:cNvPr id="20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材料选择和生物相容性</a:t>
            </a:r>
            <a:endParaRPr lang="en-US" sz="1400" b="0" strike="noStrike" spc="-1">
              <a:solidFill>
                <a:srgbClr val="000000"/>
              </a:solidFill>
              <a:latin typeface="Arial"/>
            </a:endParaRPr>
          </a:p>
        </p:txBody>
      </p:sp>
      <p:sp>
        <p:nvSpPr>
          <p:cNvPr id="20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局限性</a:t>
            </a:r>
            <a:endParaRPr lang="en-US" sz="2000" b="0" strike="noStrike" spc="-1">
              <a:solidFill>
                <a:srgbClr val="000000"/>
              </a:solidFill>
              <a:latin typeface="Arial"/>
            </a:endParaRPr>
          </a:p>
        </p:txBody>
      </p:sp>
      <p:sp>
        <p:nvSpPr>
          <p:cNvPr id="2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提高适配性和功能性</a:t>
            </a:r>
            <a:endParaRPr lang="en-US" sz="1400" b="0" strike="noStrike" spc="-1">
              <a:solidFill>
                <a:srgbClr val="000000"/>
              </a:solidFill>
              <a:latin typeface="Arial"/>
            </a:endParaRPr>
          </a:p>
        </p:txBody>
      </p:sp>
      <p:sp>
        <p:nvSpPr>
          <p:cNvPr id="20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优势</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https://d.book118.com/738043102077006047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3D打印技术在工业生产中的应用研究报告</vt:lpstr>
      <vt:lpstr>目录</vt:lpstr>
      <vt:lpstr>第1章 简介</vt:lpstr>
      <vt:lpstr> </vt:lpstr>
      <vt:lpstr>3D打印技术的优势</vt:lpstr>
      <vt:lpstr>3D打印技术的局限性</vt:lpstr>
      <vt:lpstr>3D打印技术的发展趋势</vt:lpstr>
      <vt:lpstr>工业生产中的3D打印应用</vt:lpstr>
      <vt:lpstr>第二章 3D打印技术在航空航天领域的应用研究</vt:lpstr>
      <vt:lpstr>3D打印技术在航空制造中的应用</vt:lpstr>
      <vt:lpstr>3D打印技术在航空航天维修保养中的应用</vt:lpstr>
      <vt:lpstr> </vt:lpstr>
      <vt:lpstr>3D打印技术在航空航天领域的挑战与展望</vt:lpstr>
      <vt:lpstr>3D打印技术在航空航天领域的挑战与展望</vt:lpstr>
      <vt:lpstr> </vt:lpstr>
      <vt:lpstr>3D打印技术在航空航天创新设计中的应用</vt:lpstr>
      <vt:lpstr>第3章 3D打印技术在医疗领域的应用研究</vt:lpstr>
      <vt:lpstr> </vt:lpstr>
      <vt:lpstr>3D打印技术在医疗器械定制化生产中的应用</vt:lpstr>
      <vt:lpstr>3D打印技术在医疗器械仿生设计中的应用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2024-09-28T23:22:31.067</cp:lastPrinted>
  <dcterms:created xsi:type="dcterms:W3CDTF">2024-09-28T15:22:31Z</dcterms:created>
  <dcterms:modified xsi:type="dcterms:W3CDTF">2024-09-28T15:22:33Z</dcterms:modified>
</cp:coreProperties>
</file>