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8EB4DFD9-990D-4FF3-B407-B688403CA7F2}"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3" name="PlaceHolder 1"/>
          <p:cNvSpPr>
            <a:spLocks noGrp="1"/>
          </p:cNvSpPr>
          <p:nvPr>
            <p:ph type="sldImg"/>
          </p:nvPr>
        </p:nvSpPr>
        <p:spPr>
          <a:xfrm>
            <a:off x="685800" y="1143000"/>
            <a:ext cx="5486040" cy="3085920"/>
          </a:xfrm>
          <a:prstGeom prst="rect">
            <a:avLst/>
          </a:prstGeom>
          <a:ln w="0">
            <a:noFill/>
          </a:ln>
        </p:spPr>
      </p:sp>
      <p:sp>
        <p:nvSpPr>
          <p:cNvPr id="29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6" name="PlaceHolder 1"/>
          <p:cNvSpPr>
            <a:spLocks noGrp="1"/>
          </p:cNvSpPr>
          <p:nvPr>
            <p:ph type="sldImg"/>
          </p:nvPr>
        </p:nvSpPr>
        <p:spPr>
          <a:xfrm>
            <a:off x="685800" y="1143000"/>
            <a:ext cx="5486040" cy="3085920"/>
          </a:xfrm>
          <a:prstGeom prst="rect">
            <a:avLst/>
          </a:prstGeom>
          <a:ln w="0">
            <a:noFill/>
          </a:ln>
        </p:spPr>
      </p:sp>
      <p:sp>
        <p:nvSpPr>
          <p:cNvPr id="29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9" name="PlaceHolder 1"/>
          <p:cNvSpPr>
            <a:spLocks noGrp="1"/>
          </p:cNvSpPr>
          <p:nvPr>
            <p:ph type="sldImg"/>
          </p:nvPr>
        </p:nvSpPr>
        <p:spPr>
          <a:xfrm>
            <a:off x="685800" y="1143000"/>
            <a:ext cx="5486040" cy="3085920"/>
          </a:xfrm>
          <a:prstGeom prst="rect">
            <a:avLst/>
          </a:prstGeom>
          <a:ln w="0">
            <a:noFill/>
          </a:ln>
        </p:spPr>
      </p:sp>
      <p:sp>
        <p:nvSpPr>
          <p:cNvPr id="30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2" name="PlaceHolder 1"/>
          <p:cNvSpPr>
            <a:spLocks noGrp="1"/>
          </p:cNvSpPr>
          <p:nvPr>
            <p:ph type="sldImg"/>
          </p:nvPr>
        </p:nvSpPr>
        <p:spPr>
          <a:xfrm>
            <a:off x="685800" y="1143000"/>
            <a:ext cx="5486040" cy="3085920"/>
          </a:xfrm>
          <a:prstGeom prst="rect">
            <a:avLst/>
          </a:prstGeom>
          <a:ln w="0">
            <a:noFill/>
          </a:ln>
        </p:spPr>
      </p:sp>
      <p:sp>
        <p:nvSpPr>
          <p:cNvPr id="30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5" name="PlaceHolder 1"/>
          <p:cNvSpPr>
            <a:spLocks noGrp="1"/>
          </p:cNvSpPr>
          <p:nvPr>
            <p:ph type="sldImg"/>
          </p:nvPr>
        </p:nvSpPr>
        <p:spPr>
          <a:xfrm>
            <a:off x="685800" y="1143000"/>
            <a:ext cx="5486040" cy="3085920"/>
          </a:xfrm>
          <a:prstGeom prst="rect">
            <a:avLst/>
          </a:prstGeom>
          <a:ln w="0">
            <a:noFill/>
          </a:ln>
        </p:spPr>
      </p:sp>
      <p:sp>
        <p:nvSpPr>
          <p:cNvPr id="30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8" name="PlaceHolder 1"/>
          <p:cNvSpPr>
            <a:spLocks noGrp="1"/>
          </p:cNvSpPr>
          <p:nvPr>
            <p:ph type="sldImg"/>
          </p:nvPr>
        </p:nvSpPr>
        <p:spPr>
          <a:xfrm>
            <a:off x="685800" y="1143000"/>
            <a:ext cx="5486040" cy="3085920"/>
          </a:xfrm>
          <a:prstGeom prst="rect">
            <a:avLst/>
          </a:prstGeom>
          <a:ln w="0">
            <a:noFill/>
          </a:ln>
        </p:spPr>
      </p:sp>
      <p:sp>
        <p:nvSpPr>
          <p:cNvPr id="30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2E4A51-065F-46C9-AE15-03D1A5F957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16BC480-C14F-4FC2-82FD-06648D9C82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565F11-46FB-4842-B812-09AEF0766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52B7C9E-BFAF-43E5-B15C-4115105803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C83F79F-B0D2-4DD3-A29A-B48BC74B9E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EF07E6-9624-41AB-8446-3771CF26971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5794E7E-2751-45A9-BC39-61DA04190F6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56DB1A-1DB7-4D63-86CB-535461D1B77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79C1AD-F294-4FBA-A517-2DFE2B618E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95B1A9-B95C-4796-8700-10BAC686D3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A2DA7D-0685-4933-BF68-82E52D387D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93033036-26B2-4F8F-A2A9-410809023351}"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16E839F6-2019-469C-996E-A9A76362D62A}"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8044061010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融合教育技术人工智能在教学培训中的价值探索</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融合教育技术人工智能在教学培训中的概述</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教育技术在教学培训中的应用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人工智能在教学培训中的应用</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挑战与未来</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融合教育技术人工智能在教学培训中的概述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教育技术与人工智能的定义</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教育技术指的是利用先进的技术手段改进和促进教学过程的学科，人工智能则是模拟人类智能思维过程的科学。这两者的结合意味着在教学中借助智能技术提供更个性化和高效的学习体验。</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融合教育技术人工智能的意义</a:t>
            </a:r>
            <a:endParaRPr lang="en-US" sz="3600" b="0" strike="noStrike" spc="-1">
              <a:solidFill>
                <a:schemeClr val="dk1"/>
              </a:solidFill>
              <a:latin typeface="Arial"/>
            </a:endParaRPr>
          </a:p>
        </p:txBody>
      </p:sp>
      <p:sp>
        <p:nvSpPr>
          <p:cNvPr id="8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个性化教学</a:t>
            </a:r>
            <a:endParaRPr lang="en-US" sz="1500" b="0" strike="noStrike" spc="-1">
              <a:solidFill>
                <a:srgbClr val="000000"/>
              </a:solidFill>
              <a:latin typeface="Arial"/>
            </a:endParaRPr>
          </a:p>
        </p:txBody>
      </p:sp>
      <p:sp>
        <p:nvSpPr>
          <p:cNvPr id="8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提升学习体验</a:t>
            </a:r>
            <a:endParaRPr lang="en-US" sz="2200" b="0" strike="noStrike" spc="-1">
              <a:solidFill>
                <a:srgbClr val="000000"/>
              </a:solidFill>
              <a:latin typeface="Arial"/>
            </a:endParaRPr>
          </a:p>
        </p:txBody>
      </p:sp>
      <p:sp>
        <p:nvSpPr>
          <p:cNvPr id="8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智能辅助</a:t>
            </a:r>
            <a:endParaRPr lang="en-US" sz="1500" b="0" strike="noStrike" spc="-1">
              <a:solidFill>
                <a:srgbClr val="000000"/>
              </a:solidFill>
              <a:latin typeface="Arial"/>
            </a:endParaRPr>
          </a:p>
        </p:txBody>
      </p:sp>
      <p:sp>
        <p:nvSpPr>
          <p:cNvPr id="8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提高教学效率</a:t>
            </a:r>
            <a:endParaRPr lang="en-US" sz="2200" b="0" strike="noStrike" spc="-1">
              <a:solidFill>
                <a:srgbClr val="000000"/>
              </a:solidFill>
              <a:latin typeface="Arial"/>
            </a:endParaRPr>
          </a:p>
        </p:txBody>
      </p:sp>
      <p:sp>
        <p:nvSpPr>
          <p:cNvPr id="8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跨学科整合</a:t>
            </a:r>
            <a:endParaRPr lang="en-US" sz="1500" b="0" strike="noStrike" spc="-1">
              <a:solidFill>
                <a:srgbClr val="000000"/>
              </a:solidFill>
              <a:latin typeface="Arial"/>
            </a:endParaRPr>
          </a:p>
        </p:txBody>
      </p:sp>
      <p:sp>
        <p:nvSpPr>
          <p:cNvPr id="9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拓展教学边界</a:t>
            </a:r>
            <a:endParaRPr lang="en-US" sz="2200" b="0" strike="noStrike" spc="-1">
              <a:solidFill>
                <a:srgbClr val="000000"/>
              </a:solidFill>
              <a:latin typeface="Arial"/>
            </a:endParaRPr>
          </a:p>
        </p:txBody>
      </p:sp>
      <p:sp>
        <p:nvSpPr>
          <p:cNvPr id="9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虚拟实验</a:t>
            </a:r>
            <a:endParaRPr lang="en-US" sz="1500" b="0" strike="noStrike" spc="-1">
              <a:solidFill>
                <a:srgbClr val="000000"/>
              </a:solidFill>
              <a:latin typeface="Arial"/>
            </a:endParaRPr>
          </a:p>
        </p:txBody>
      </p:sp>
      <p:sp>
        <p:nvSpPr>
          <p:cNvPr id="9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增强教学互动</a:t>
            </a:r>
            <a:endParaRPr lang="en-US" sz="22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4"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挑战</a:t>
            </a:r>
            <a:endParaRPr lang="en-US" sz="2200" b="0" strike="noStrike" spc="-1">
              <a:solidFill>
                <a:srgbClr val="000000"/>
              </a:solidFill>
              <a:latin typeface="Arial"/>
            </a:endParaRPr>
          </a:p>
        </p:txBody>
      </p:sp>
      <p:sp>
        <p:nvSpPr>
          <p:cNvPr id="95"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技术更新换代较快</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师生对新技术接受度不一</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数据隐私保护问题</a:t>
            </a:r>
            <a:endParaRPr lang="en-US" sz="1500" b="0" strike="noStrike" spc="-1">
              <a:solidFill>
                <a:srgbClr val="000000"/>
              </a:solidFill>
              <a:latin typeface="Arial"/>
            </a:endParaRPr>
          </a:p>
        </p:txBody>
      </p:sp>
      <p:sp>
        <p:nvSpPr>
          <p:cNvPr id="9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7"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机遇</a:t>
            </a:r>
            <a:endParaRPr lang="en-US" sz="2200" b="0" strike="noStrike" spc="-1">
              <a:solidFill>
                <a:srgbClr val="000000"/>
              </a:solidFill>
              <a:latin typeface="Arial"/>
            </a:endParaRPr>
          </a:p>
        </p:txBody>
      </p:sp>
      <p:sp>
        <p:nvSpPr>
          <p:cNvPr id="98"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个性化学习需求日益增加</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在线教育市场扩大</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教育智能化趋势明显</a:t>
            </a:r>
            <a:endParaRPr lang="en-US" sz="1500" b="0" strike="noStrike" spc="-1">
              <a:solidFill>
                <a:srgbClr val="000000"/>
              </a:solidFill>
              <a:latin typeface="Arial"/>
            </a:endParaRPr>
          </a:p>
        </p:txBody>
      </p:sp>
      <p:sp>
        <p:nvSpPr>
          <p:cNvPr id="9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01"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02"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融合教育技术人工智能的发展现状</a:t>
            </a:r>
            <a:endParaRPr lang="en-US" sz="3600" b="0" strike="noStrike" spc="-1">
              <a:solidFill>
                <a:schemeClr val="dk1"/>
              </a:solidFill>
              <a:latin typeface="Arial"/>
            </a:endParaRPr>
          </a:p>
        </p:txBody>
      </p:sp>
      <p:sp>
        <p:nvSpPr>
          <p:cNvPr id="10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应用情况</a:t>
            </a:r>
            <a:endParaRPr lang="en-US" sz="2200" b="0" strike="noStrike" spc="-1">
              <a:solidFill>
                <a:srgbClr val="000000"/>
              </a:solidFill>
              <a:latin typeface="Arial"/>
            </a:endParaRPr>
          </a:p>
        </p:txBody>
      </p:sp>
      <p:sp>
        <p:nvSpPr>
          <p:cNvPr id="105"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虚拟现实技术在实验教学中的应用</a:t>
            </a:r>
            <a:endParaRPr lang="en-US" sz="1500" b="0" strike="noStrike" spc="-1">
              <a:solidFill>
                <a:srgbClr val="000000"/>
              </a:solidFill>
              <a:latin typeface="Arial"/>
            </a:endParaRPr>
          </a:p>
          <a:p>
            <a:r>
              <a:rPr lang="zh-CN" sz="1500" b="0" strike="noStrike" spc="-1">
                <a:solidFill>
                  <a:schemeClr val="dk1">
                    <a:lumMod val="85000"/>
                    <a:lumOff val="15000"/>
                  </a:schemeClr>
                </a:solidFill>
                <a:latin typeface="微软雅黑"/>
                <a:ea typeface="微软雅黑"/>
              </a:rPr>
              <a:t>智能辅助学习系统的推广</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在线课堂平台的发展</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6"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融合教育技术人工智能的实践案例</a:t>
            </a:r>
            <a:endParaRPr lang="en-US" sz="3600" b="0" strike="noStrike" spc="-1">
              <a:solidFill>
                <a:schemeClr val="dk1"/>
              </a:solidFill>
              <a:latin typeface="Arial"/>
            </a:endParaRPr>
          </a:p>
        </p:txBody>
      </p:sp>
      <p:sp>
        <p:nvSpPr>
          <p:cNvPr id="107"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根据学生差异性需求调整课程设置</a:t>
            </a:r>
            <a:endParaRPr lang="en-US" sz="2000" b="0" strike="noStrike" spc="-1">
              <a:solidFill>
                <a:srgbClr val="000000"/>
              </a:solidFill>
              <a:latin typeface="Arial"/>
            </a:endParaRPr>
          </a:p>
        </p:txBody>
      </p:sp>
      <p:sp>
        <p:nvSpPr>
          <p:cNvPr id="108"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个性化学习路径设计</a:t>
            </a:r>
            <a:endParaRPr lang="en-US" sz="3000" b="0" strike="noStrike" spc="-1">
              <a:solidFill>
                <a:srgbClr val="000000"/>
              </a:solidFill>
              <a:latin typeface="Arial"/>
            </a:endParaRPr>
          </a:p>
        </p:txBody>
      </p:sp>
      <p:sp>
        <p:nvSpPr>
          <p:cNvPr id="109"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10"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安全、环保、多样化实验场景</a:t>
            </a:r>
            <a:endParaRPr lang="en-US" sz="2000" b="0" strike="noStrike" spc="-1">
              <a:solidFill>
                <a:srgbClr val="000000"/>
              </a:solidFill>
              <a:latin typeface="Arial"/>
            </a:endParaRPr>
          </a:p>
        </p:txBody>
      </p:sp>
      <p:sp>
        <p:nvSpPr>
          <p:cNvPr id="111"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虚拟实验模拟平台</a:t>
            </a:r>
            <a:endParaRPr lang="en-US" sz="3000" b="0" strike="noStrike" spc="-1">
              <a:solidFill>
                <a:srgbClr val="000000"/>
              </a:solidFill>
              <a:latin typeface="Arial"/>
            </a:endParaRPr>
          </a:p>
        </p:txBody>
      </p:sp>
      <p:sp>
        <p:nvSpPr>
          <p:cNvPr id="112"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13"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自动评分、即时反馈</a:t>
            </a:r>
            <a:endParaRPr lang="en-US" sz="2000" b="0" strike="noStrike" spc="-1">
              <a:solidFill>
                <a:srgbClr val="000000"/>
              </a:solidFill>
              <a:latin typeface="Arial"/>
            </a:endParaRPr>
          </a:p>
        </p:txBody>
      </p:sp>
      <p:sp>
        <p:nvSpPr>
          <p:cNvPr id="114"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智能作业批改系统</a:t>
            </a:r>
            <a:endParaRPr lang="en-US" sz="3000" b="0" strike="noStrike" spc="-1">
              <a:solidFill>
                <a:srgbClr val="000000"/>
              </a:solidFill>
              <a:latin typeface="Arial"/>
            </a:endParaRPr>
          </a:p>
        </p:txBody>
      </p:sp>
      <p:sp>
        <p:nvSpPr>
          <p:cNvPr id="115"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融合教育技术人工智能的价值和影响</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融合教育技术和人工智能不仅提升了学生学习效果，也使教师在教学过程中更具创造力和灵活性。其深远的影响将使教学培训更加智能、高效，助力学习者更好地适应未来社会的挑战。</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教育技术在教学培训中的应用</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个性化学习</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个性化学习是一种基于个体需求和学习习惯的教学方式，通过教育技术，可以根据学生的掌握情况、兴趣爱好等个性特点为其量身定制学习方案，提高学习效果。个性化学习的价值在于能够激发学生的学习兴趣，促进深度学习，使每个学生都能得到个性化的指导和支持。</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虚拟现实技术</a:t>
            </a:r>
            <a:endParaRPr lang="en-US" sz="3600" b="0" strike="noStrike" spc="-1">
              <a:solidFill>
                <a:schemeClr val="dk1"/>
              </a:solidFill>
              <a:latin typeface="Arial"/>
            </a:endParaRPr>
          </a:p>
        </p:txBody>
      </p:sp>
      <p:sp>
        <p:nvSpPr>
          <p:cNvPr id="12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提供身临其境的学习体验</a:t>
            </a:r>
            <a:endParaRPr lang="en-US" sz="1500" b="0" strike="noStrike" spc="-1">
              <a:solidFill>
                <a:srgbClr val="000000"/>
              </a:solidFill>
              <a:latin typeface="Arial"/>
            </a:endParaRPr>
          </a:p>
        </p:txBody>
      </p:sp>
      <p:sp>
        <p:nvSpPr>
          <p:cNvPr id="12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优势</a:t>
            </a:r>
            <a:endParaRPr lang="en-US" sz="2200" b="0" strike="noStrike" spc="-1">
              <a:solidFill>
                <a:srgbClr val="000000"/>
              </a:solidFill>
              <a:latin typeface="Arial"/>
            </a:endParaRPr>
          </a:p>
        </p:txBody>
      </p:sp>
      <p:sp>
        <p:nvSpPr>
          <p:cNvPr id="12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增加学习的趣味性和参与度</a:t>
            </a:r>
            <a:endParaRPr lang="en-US" sz="1500" b="0" strike="noStrike" spc="-1">
              <a:solidFill>
                <a:srgbClr val="000000"/>
              </a:solidFill>
              <a:latin typeface="Arial"/>
            </a:endParaRPr>
          </a:p>
        </p:txBody>
      </p:sp>
      <p:sp>
        <p:nvSpPr>
          <p:cNvPr id="12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优势</a:t>
            </a:r>
            <a:endParaRPr lang="en-US" sz="2200" b="0" strike="noStrike" spc="-1">
              <a:solidFill>
                <a:srgbClr val="000000"/>
              </a:solidFill>
              <a:latin typeface="Arial"/>
            </a:endParaRPr>
          </a:p>
        </p:txBody>
      </p:sp>
      <p:sp>
        <p:nvSpPr>
          <p:cNvPr id="13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高昂的设备成本</a:t>
            </a:r>
            <a:endParaRPr lang="en-US" sz="1500" b="0" strike="noStrike" spc="-1">
              <a:solidFill>
                <a:srgbClr val="000000"/>
              </a:solidFill>
              <a:latin typeface="Arial"/>
            </a:endParaRPr>
          </a:p>
        </p:txBody>
      </p:sp>
      <p:sp>
        <p:nvSpPr>
          <p:cNvPr id="13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劣势</a:t>
            </a:r>
            <a:endParaRPr lang="en-US" sz="2200" b="0" strike="noStrike" spc="-1">
              <a:solidFill>
                <a:srgbClr val="000000"/>
              </a:solidFill>
              <a:latin typeface="Arial"/>
            </a:endParaRPr>
          </a:p>
        </p:txBody>
      </p:sp>
      <p:sp>
        <p:nvSpPr>
          <p:cNvPr id="13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3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4"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在线教育平台</a:t>
            </a:r>
            <a:endParaRPr lang="en-US" sz="3600" b="0" strike="noStrike" spc="-1">
              <a:solidFill>
                <a:schemeClr val="dk1"/>
              </a:solidFill>
              <a:latin typeface="Arial"/>
            </a:endParaRPr>
          </a:p>
        </p:txBody>
      </p:sp>
      <p:sp>
        <p:nvSpPr>
          <p:cNvPr id="135"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随时随地学习</a:t>
            </a:r>
            <a:endParaRPr lang="en-US" sz="1500" b="0" strike="noStrike" spc="-1">
              <a:solidFill>
                <a:srgbClr val="000000"/>
              </a:solidFill>
              <a:latin typeface="Arial"/>
            </a:endParaRPr>
          </a:p>
        </p:txBody>
      </p:sp>
      <p:sp>
        <p:nvSpPr>
          <p:cNvPr id="136"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效率提升</a:t>
            </a:r>
            <a:endParaRPr lang="en-US" sz="2200" b="0" strike="noStrike" spc="-1">
              <a:solidFill>
                <a:srgbClr val="000000"/>
              </a:solidFill>
              <a:latin typeface="Arial"/>
            </a:endParaRPr>
          </a:p>
        </p:txBody>
      </p:sp>
      <p:sp>
        <p:nvSpPr>
          <p:cNvPr id="137"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自主学习节奏</a:t>
            </a:r>
            <a:endParaRPr lang="en-US" sz="1500" b="0" strike="noStrike" spc="-1">
              <a:solidFill>
                <a:srgbClr val="000000"/>
              </a:solidFill>
              <a:latin typeface="Arial"/>
            </a:endParaRPr>
          </a:p>
        </p:txBody>
      </p:sp>
      <p:sp>
        <p:nvSpPr>
          <p:cNvPr id="138"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效率提升</a:t>
            </a:r>
            <a:endParaRPr lang="en-US" sz="2200" b="0" strike="noStrike" spc="-1">
              <a:solidFill>
                <a:srgbClr val="000000"/>
              </a:solidFill>
              <a:latin typeface="Arial"/>
            </a:endParaRPr>
          </a:p>
        </p:txBody>
      </p:sp>
      <p:sp>
        <p:nvSpPr>
          <p:cNvPr id="139"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与全球名师互动学习</a:t>
            </a:r>
            <a:endParaRPr lang="en-US" sz="1500" b="0" strike="noStrike" spc="-1">
              <a:solidFill>
                <a:srgbClr val="000000"/>
              </a:solidFill>
              <a:latin typeface="Arial"/>
            </a:endParaRPr>
          </a:p>
        </p:txBody>
      </p:sp>
      <p:sp>
        <p:nvSpPr>
          <p:cNvPr id="140"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质量提高</a:t>
            </a:r>
            <a:endParaRPr lang="en-US" sz="2200" b="0" strike="noStrike" spc="-1">
              <a:solidFill>
                <a:srgbClr val="000000"/>
              </a:solidFill>
              <a:latin typeface="Arial"/>
            </a:endParaRPr>
          </a:p>
        </p:txBody>
      </p:sp>
      <p:sp>
        <p:nvSpPr>
          <p:cNvPr id="141"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42"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3"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智能辅助教学系统</a:t>
            </a:r>
            <a:endParaRPr lang="en-US" sz="3600" b="0" strike="noStrike" spc="-1">
              <a:solidFill>
                <a:schemeClr val="dk1"/>
              </a:solidFill>
              <a:latin typeface="Arial"/>
            </a:endParaRPr>
          </a:p>
        </p:txBody>
      </p:sp>
      <p:sp>
        <p:nvSpPr>
          <p:cNvPr id="144"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个性化学习模式</a:t>
            </a:r>
            <a:endParaRPr lang="en-US" sz="2000" b="0" strike="noStrike" spc="-1">
              <a:solidFill>
                <a:srgbClr val="000000"/>
              </a:solidFill>
              <a:latin typeface="Arial"/>
            </a:endParaRPr>
          </a:p>
        </p:txBody>
      </p:sp>
      <p:sp>
        <p:nvSpPr>
          <p:cNvPr id="145"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特点</a:t>
            </a:r>
            <a:endParaRPr lang="en-US" sz="3000" b="0" strike="noStrike" spc="-1">
              <a:solidFill>
                <a:srgbClr val="000000"/>
              </a:solidFill>
              <a:latin typeface="Arial"/>
            </a:endParaRPr>
          </a:p>
        </p:txBody>
      </p:sp>
      <p:sp>
        <p:nvSpPr>
          <p:cNvPr id="146"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7"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提高教学效率</a:t>
            </a:r>
            <a:endParaRPr lang="en-US" sz="2000" b="0" strike="noStrike" spc="-1">
              <a:solidFill>
                <a:srgbClr val="000000"/>
              </a:solidFill>
              <a:latin typeface="Arial"/>
            </a:endParaRPr>
          </a:p>
        </p:txBody>
      </p:sp>
      <p:sp>
        <p:nvSpPr>
          <p:cNvPr id="148"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优势</a:t>
            </a:r>
            <a:endParaRPr lang="en-US" sz="3000" b="0" strike="noStrike" spc="-1">
              <a:solidFill>
                <a:srgbClr val="000000"/>
              </a:solidFill>
              <a:latin typeface="Arial"/>
            </a:endParaRPr>
          </a:p>
        </p:txBody>
      </p:sp>
      <p:sp>
        <p:nvSpPr>
          <p:cNvPr id="14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0"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智能学习监控和反馈</a:t>
            </a:r>
            <a:endParaRPr lang="en-US" sz="2000" b="0" strike="noStrike" spc="-1">
              <a:solidFill>
                <a:srgbClr val="000000"/>
              </a:solidFill>
              <a:latin typeface="Arial"/>
            </a:endParaRPr>
          </a:p>
        </p:txBody>
      </p:sp>
      <p:sp>
        <p:nvSpPr>
          <p:cNvPr id="151"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特点</a:t>
            </a:r>
            <a:endParaRPr lang="en-US" sz="3000" b="0" strike="noStrike" spc="-1">
              <a:solidFill>
                <a:srgbClr val="000000"/>
              </a:solidFill>
              <a:latin typeface="Arial"/>
            </a:endParaRPr>
          </a:p>
        </p:txBody>
      </p:sp>
      <p:sp>
        <p:nvSpPr>
          <p:cNvPr id="152"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3"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探讨教育技术在教学培训中的应用</a:t>
            </a:r>
            <a:endParaRPr lang="en-US" sz="3600" b="0" strike="noStrike" spc="-1">
              <a:solidFill>
                <a:schemeClr val="dk1"/>
              </a:solidFill>
              <a:latin typeface="Arial"/>
            </a:endParaRPr>
          </a:p>
        </p:txBody>
      </p:sp>
      <p:sp>
        <p:nvSpPr>
          <p:cNvPr id="154"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教育技术涵盖了广泛的技术工具和资源，其中包括虚拟现实技术、在线教育平台以及智能辅助教学系统等。这些技术的应用可以为教学培训带来更多的可能性和机遇，提升教学效果和学习质量。通过深入研究和探讨，可以更好地发挥教育技术在教学培训中的潜力和价值，推动教育的创新与发展。</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5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5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人工智能在教学培训中的应用</a:t>
            </a:r>
            <a:endParaRPr lang="en-US" sz="3600" b="0" strike="noStrike" spc="-1">
              <a:solidFill>
                <a:schemeClr val="dk1"/>
              </a:solidFill>
              <a:latin typeface="Arial"/>
            </a:endParaRPr>
          </a:p>
        </p:txBody>
      </p:sp>
      <p:sp>
        <p:nvSpPr>
          <p:cNvPr id="15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人工智能辅助评估</a:t>
            </a:r>
            <a:endParaRPr lang="en-US" sz="3500" b="0" strike="noStrike" spc="-1">
              <a:solidFill>
                <a:srgbClr val="000000"/>
              </a:solidFill>
              <a:latin typeface="Arial"/>
            </a:endParaRPr>
          </a:p>
        </p:txBody>
      </p:sp>
      <p:sp>
        <p:nvSpPr>
          <p:cNvPr id="16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人工智能在教学培训中的评估起着重要作用。通过</a:t>
            </a:r>
            <a:r>
              <a:rPr lang="en-US" sz="2500" b="0" strike="noStrike" spc="148">
                <a:solidFill>
                  <a:schemeClr val="dk1"/>
                </a:solidFill>
                <a:latin typeface="Arial"/>
                <a:ea typeface="微软雅黑"/>
              </a:rPr>
              <a:t>AI</a:t>
            </a:r>
            <a:r>
              <a:rPr lang="zh-CN" sz="2500" b="0" strike="noStrike" spc="148">
                <a:solidFill>
                  <a:schemeClr val="dk1"/>
                </a:solidFill>
                <a:latin typeface="Arial"/>
                <a:ea typeface="微软雅黑"/>
              </a:rPr>
              <a:t>技术，可以更准确地评估学生的学习情况和表现，从而提供更有效的个性化指导。人工智能辅助评估可以帮助教师更好地了解学生的需求，促进学习效果的提升。</a:t>
            </a:r>
            <a:endParaRPr lang="en-US" sz="2500" b="0" strike="noStrike" spc="-1">
              <a:solidFill>
                <a:srgbClr val="000000"/>
              </a:solidFill>
              <a:latin typeface="Arial"/>
            </a:endParaRPr>
          </a:p>
        </p:txBody>
      </p:sp>
      <p:sp>
        <p:nvSpPr>
          <p:cNvPr id="16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智能教学设计</a:t>
            </a:r>
            <a:endParaRPr lang="en-US" sz="3600" b="0" strike="noStrike" spc="-1">
              <a:solidFill>
                <a:schemeClr val="dk1"/>
              </a:solidFill>
              <a:latin typeface="Arial"/>
            </a:endParaRPr>
          </a:p>
        </p:txBody>
      </p:sp>
      <p:sp>
        <p:nvSpPr>
          <p:cNvPr id="16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满足不同学习者的需求</a:t>
            </a:r>
            <a:endParaRPr lang="en-US" sz="1500" b="0" strike="noStrike" spc="-1">
              <a:solidFill>
                <a:srgbClr val="000000"/>
              </a:solidFill>
              <a:latin typeface="Arial"/>
            </a:endParaRPr>
          </a:p>
        </p:txBody>
      </p:sp>
      <p:sp>
        <p:nvSpPr>
          <p:cNvPr id="16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个性化需求</a:t>
            </a:r>
            <a:endParaRPr lang="en-US" sz="2200" b="0" strike="noStrike" spc="-1">
              <a:solidFill>
                <a:srgbClr val="000000"/>
              </a:solidFill>
              <a:latin typeface="Arial"/>
            </a:endParaRPr>
          </a:p>
        </p:txBody>
      </p:sp>
      <p:sp>
        <p:nvSpPr>
          <p:cNvPr id="16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研究智能教学设计在不同情境下的应用</a:t>
            </a:r>
            <a:endParaRPr lang="en-US" sz="1500" b="0" strike="noStrike" spc="-1">
              <a:solidFill>
                <a:srgbClr val="000000"/>
              </a:solidFill>
              <a:latin typeface="Arial"/>
            </a:endParaRPr>
          </a:p>
        </p:txBody>
      </p:sp>
      <p:sp>
        <p:nvSpPr>
          <p:cNvPr id="16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应用场景</a:t>
            </a:r>
            <a:endParaRPr lang="en-US" sz="2200" b="0" strike="noStrike" spc="-1">
              <a:solidFill>
                <a:srgbClr val="000000"/>
              </a:solidFill>
              <a:latin typeface="Arial"/>
            </a:endParaRPr>
          </a:p>
        </p:txBody>
      </p:sp>
      <p:sp>
        <p:nvSpPr>
          <p:cNvPr id="16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评估智能教学设计对学习效果的影响</a:t>
            </a:r>
            <a:endParaRPr lang="en-US" sz="1500" b="0" strike="noStrike" spc="-1">
              <a:solidFill>
                <a:srgbClr val="000000"/>
              </a:solidFill>
              <a:latin typeface="Arial"/>
            </a:endParaRPr>
          </a:p>
        </p:txBody>
      </p:sp>
      <p:sp>
        <p:nvSpPr>
          <p:cNvPr id="16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效果分析</a:t>
            </a:r>
            <a:endParaRPr lang="en-US" sz="2200" b="0" strike="noStrike" spc="-1">
              <a:solidFill>
                <a:srgbClr val="000000"/>
              </a:solidFill>
              <a:latin typeface="Arial"/>
            </a:endParaRPr>
          </a:p>
        </p:txBody>
      </p:sp>
      <p:sp>
        <p:nvSpPr>
          <p:cNvPr id="16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7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https://d.book118.com/738044061010006050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18</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融合教育技术人工智能在教学培训中的价值探索</vt:lpstr>
      <vt:lpstr>目录</vt:lpstr>
      <vt:lpstr>第1章 融合教育技术人工智能在教学培训中的概述</vt:lpstr>
      <vt:lpstr> </vt:lpstr>
      <vt:lpstr>融合教育技术人工智能的意义</vt:lpstr>
      <vt:lpstr>融合教育技术人工智能的发展现状</vt:lpstr>
      <vt:lpstr>融合教育技术人工智能的实践案例</vt:lpstr>
      <vt:lpstr>融合教育技术人工智能的价值和影响</vt:lpstr>
      <vt:lpstr>第2章 教育技术在教学培训中的应用</vt:lpstr>
      <vt:lpstr> </vt:lpstr>
      <vt:lpstr>虚拟现实技术</vt:lpstr>
      <vt:lpstr>在线教育平台</vt:lpstr>
      <vt:lpstr>智能辅助教学系统</vt:lpstr>
      <vt:lpstr>探讨教育技术在教学培训中的应用</vt:lpstr>
      <vt:lpstr>第3章 人工智能在教学培训中的应用</vt:lpstr>
      <vt:lpstr> </vt:lpstr>
      <vt:lpstr>智能教学设计</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2024-09-29T14:10:06.964</cp:lastPrinted>
  <dcterms:created xsi:type="dcterms:W3CDTF">2024-09-29T06:10:06Z</dcterms:created>
  <dcterms:modified xsi:type="dcterms:W3CDTF">2024-09-29T06:10:08Z</dcterms:modified>
</cp:coreProperties>
</file>