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79FF5-7B70-4E24-943E-850256F2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1914E-0571-455A-96E6-8289246F2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78FB7-7CAD-45CF-9AD6-4A518EAA0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C68CA-3D63-4665-8392-A2BB67A2D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FAF3F-2C15-4CD0-AFAA-E54E3910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5D8E4-3A7C-4D2A-8152-10FBAA54D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541C7-9FA4-4B9A-9DE9-3519D2421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C4BB5-8DD2-4E44-994B-5937D1FF7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74038-73D5-4CB4-BEB2-D27394BA7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7B3C7-4055-475A-905A-64B272BB5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52D9B-9EB4-4625-ABEB-AA106A21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B7C1B2C-2B67-4CC9-A953-954546FF6C88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kumimoji="0" lang="en-US" altLang="zh-CN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41534C5D-47C0-43AE-8BCE-700B952F6090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C6BEB611-0368-4DD8-8585-5ED518816584}" type="slidenum">
              <a:rPr kumimoji="0" lang="zh-CN" altLang="en-US" sz="1400"/>
              <a:t>*</a:t>
            </a:fld>
            <a:endParaRPr kumimoji="0"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400" b="0" i="0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4112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chemeClr val="accent1"/>
            </a:gs>
          </a:gsLst>
          <a:lin ang="27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341438"/>
            <a:ext cx="9144000" cy="2819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100" name=""/>
          <p:cNvSpPr/>
          <p:nvPr/>
        </p:nvSpPr>
        <p:spPr>
          <a:xfrm>
            <a:off x="1042988" y="2420938"/>
            <a:ext cx="7391400" cy="1066800"/>
          </a:xfrm>
          <a:gradFill rotWithShape="0">
            <a:gsLst>
              <a:gs pos="0">
                <a:srgbClr val="FF3300"/>
              </a:gs>
              <a:gs pos="100000">
                <a:srgbClr val="3366FF"/>
              </a:gs>
            </a:gsLst>
            <a:lin ang="27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/>
            </a:outerShdw>
          </a:effectLst>
        </p:spPr>
        <p:txBody>
          <a:bodyPr fromWordArt="1">
            <a:prstTxWarp prst="textSlantUp">
              <a:avLst/>
            </a:prstTxWarp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6600" b="1" i="1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FF3300"/>
                    </a:gs>
                    <a:gs pos="100000">
                      <a:srgbClr val="3366FF"/>
                    </a:gs>
                  </a:gsLst>
                  <a:lin ang="2700000" scaled="1"/>
                </a:gradFill>
                <a:effectLst>
                  <a:outerShdw dist="53882" dir="2700000" algn="ctr">
                    <a:srgbClr val="9999FF"/>
                  </a:outerShdw>
                </a:effectLst>
                <a:latin typeface="幼圆"/>
              </a:rPr>
              <a:t>15植物妈妈有办法</a:t>
            </a:r>
          </a:p>
        </p:txBody>
      </p:sp>
      <p:sp>
        <p:nvSpPr>
          <p:cNvPr id="410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410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2848574-B492-497C-A838-A1BF853026F5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4103" name="TextBox 41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rgbClr val="00FFCC"/>
            </a:gs>
          </a:gsLst>
          <a:lin ang="27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77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2057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2772" name=""/>
          <p:cNvSpPr/>
          <p:nvPr/>
        </p:nvSpPr>
        <p:spPr>
          <a:xfrm>
            <a:off x="1066800" y="381000"/>
            <a:ext cx="7391400" cy="1066800"/>
          </a:xfrm>
          <a:gradFill rotWithShape="0">
            <a:gsLst>
              <a:gs pos="0">
                <a:srgbClr val="FF3300"/>
              </a:gs>
              <a:gs pos="100000">
                <a:srgbClr val="3366FF"/>
              </a:gs>
            </a:gsLst>
            <a:lin ang="2700000" scaled="1"/>
          </a:gradFill>
          <a:ln>
            <a:solidFill>
              <a:srgbClr val="CC99FF"/>
            </a:solidFill>
            <a:miter lim="800000"/>
          </a:ln>
          <a:effectLst>
            <a:outerShdw dist="53882" dir="2700000" algn="ctr">
              <a:srgbClr val="9999FF"/>
            </a:outerShdw>
          </a:effectLst>
        </p:spPr>
        <p:txBody>
          <a:bodyPr fromWordArt="1">
            <a:prstTxWarp prst="textSlantUp">
              <a:avLst/>
            </a:prstTxWarp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algn="ctr"/>
            <a:r>
              <a:rPr sz="6600" b="1" i="1" kern="10">
                <a:ln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FF3300"/>
                    </a:gs>
                    <a:gs pos="100000">
                      <a:srgbClr val="3366FF"/>
                    </a:gs>
                  </a:gsLst>
                  <a:lin ang="2700000" scaled="1"/>
                </a:gradFill>
                <a:effectLst>
                  <a:outerShdw dist="53882" dir="2700000" algn="ctr">
                    <a:srgbClr val="9999FF"/>
                  </a:outerShdw>
                </a:effectLst>
                <a:latin typeface="幼圆"/>
              </a:rPr>
              <a:t>15植物妈妈有办法</a:t>
            </a:r>
          </a:p>
        </p:txBody>
      </p:sp>
      <p:sp>
        <p:nvSpPr>
          <p:cNvPr id="32773" name=""/>
          <p:cNvSpPr/>
          <p:nvPr/>
        </p:nvSpPr>
        <p:spPr>
          <a:xfrm>
            <a:off x="684212" y="2276475"/>
            <a:ext cx="8640762" cy="3630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70000"/>
              </a:lnSpc>
              <a:spcBef>
                <a:spcPct val="50000"/>
              </a:spcBef>
            </a:pPr>
            <a:r>
              <a:rPr lang="zh-CN" altLang="en-US" sz="5400" b="1">
                <a:ea typeface="楷体_GB2312" pitchFamily="49" charset="-122"/>
              </a:rPr>
              <a:t>孩子如果已经长大 ，</a:t>
            </a:r>
            <a:endParaRPr lang="zh-CN" altLang="en-US" sz="5400" b="1">
              <a:ea typeface="楷体_GB2312" pitchFamily="49" charset="-122"/>
            </a:endParaRPr>
          </a:p>
          <a:p>
            <a:pPr lvl="0">
              <a:lnSpc>
                <a:spcPct val="70000"/>
              </a:lnSpc>
              <a:spcBef>
                <a:spcPct val="50000"/>
              </a:spcBef>
            </a:pPr>
            <a:r>
              <a:rPr lang="zh-CN" altLang="en-US" sz="5400" b="1">
                <a:ea typeface="楷体_GB2312" pitchFamily="49" charset="-122"/>
              </a:rPr>
              <a:t>就    告别妈妈，四海为家。</a:t>
            </a:r>
            <a:endParaRPr lang="zh-CN" altLang="en-US" sz="5400" b="1">
              <a:ea typeface="楷体_GB2312" pitchFamily="49" charset="-122"/>
            </a:endParaRPr>
          </a:p>
          <a:p>
            <a:pPr lvl="0">
              <a:lnSpc>
                <a:spcPct val="70000"/>
              </a:lnSpc>
              <a:spcBef>
                <a:spcPct val="50000"/>
              </a:spcBef>
            </a:pPr>
            <a:r>
              <a:rPr lang="zh-CN" altLang="en-US" sz="5400" b="1">
                <a:ea typeface="楷体_GB2312" pitchFamily="49" charset="-122"/>
              </a:rPr>
              <a:t>牛马有脚，鸟有翅膀，</a:t>
            </a:r>
            <a:endParaRPr lang="zh-CN" altLang="en-US" sz="5400" b="1">
              <a:ea typeface="楷体_GB2312" pitchFamily="49" charset="-122"/>
            </a:endParaRPr>
          </a:p>
          <a:p>
            <a:pPr lvl="0">
              <a:lnSpc>
                <a:spcPct val="70000"/>
              </a:lnSpc>
              <a:spcBef>
                <a:spcPct val="50000"/>
              </a:spcBef>
            </a:pPr>
            <a:r>
              <a:rPr lang="zh-CN" altLang="en-US" sz="5400" b="1">
                <a:ea typeface="楷体_GB2312" pitchFamily="49" charset="-122"/>
              </a:rPr>
              <a:t>植物要旅行</a:t>
            </a:r>
            <a:r>
              <a:rPr lang="zh-CN" altLang="en-US" sz="5400" b="1">
                <a:solidFill>
                  <a:srgbClr val="FF3300"/>
                </a:solidFill>
                <a:ea typeface="楷体_GB2312" pitchFamily="49" charset="-122"/>
              </a:rPr>
              <a:t>/</a:t>
            </a:r>
            <a:r>
              <a:rPr lang="zh-CN" altLang="en-US" sz="5400" b="1">
                <a:ea typeface="楷体_GB2312" pitchFamily="49" charset="-122"/>
              </a:rPr>
              <a:t>靠啥办法？</a:t>
            </a:r>
            <a:endParaRPr lang="zh-CN" altLang="en-US" sz="5400" b="1">
              <a:ea typeface="楷体_GB2312" pitchFamily="49" charset="-122"/>
            </a:endParaRPr>
          </a:p>
        </p:txBody>
      </p:sp>
      <p:sp>
        <p:nvSpPr>
          <p:cNvPr id="32776" name=""/>
          <p:cNvSpPr/>
          <p:nvPr/>
        </p:nvSpPr>
        <p:spPr>
          <a:xfrm>
            <a:off x="1403350" y="2997200"/>
            <a:ext cx="873125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5400" b="1">
                <a:ea typeface="楷体_GB2312" pitchFamily="49" charset="-122"/>
              </a:rPr>
              <a:t>得</a:t>
            </a:r>
            <a:endParaRPr lang="zh-CN" altLang="en-US" sz="5400" b="1">
              <a:ea typeface="楷体_GB2312" pitchFamily="49" charset="-122"/>
            </a:endParaRPr>
          </a:p>
        </p:txBody>
      </p:sp>
      <p:sp>
        <p:nvSpPr>
          <p:cNvPr id="3277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277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0ACCA12-2829-4745-9514-FDC2B65D6EC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2779" name="TextBox 3277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>
                                      <p:cBhvr additive="base">
                                        <p:cTn id="6" dur="2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27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/>
        </p:nvSpPr>
        <p:spPr>
          <a:xfrm>
            <a:off x="1447800" y="1905000"/>
            <a:ext cx="3200400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8000" b="1">
                <a:ea typeface="楷体_GB2312" pitchFamily="49" charset="-122"/>
              </a:rPr>
              <a:t>得</a:t>
            </a:r>
            <a:endParaRPr lang="zh-CN" altLang="en-US" sz="8000" b="1">
              <a:ea typeface="楷体_GB2312" pitchFamily="49" charset="-122"/>
            </a:endParaRPr>
          </a:p>
        </p:txBody>
      </p:sp>
      <p:cxnSp>
        <p:nvCxnSpPr>
          <p:cNvPr id="16388" name=""/>
          <p:cNvCxnSpPr/>
          <p:nvPr/>
        </p:nvCxnSpPr>
        <p:spPr>
          <a:xfrm>
            <a:off x="2895600" y="2590800"/>
            <a:ext cx="1447800" cy="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</p:spPr>
      </p:cxnSp>
      <p:cxnSp>
        <p:nvCxnSpPr>
          <p:cNvPr id="16391" name=""/>
          <p:cNvCxnSpPr/>
          <p:nvPr/>
        </p:nvCxnSpPr>
        <p:spPr>
          <a:xfrm flipV="1">
            <a:off x="2895600" y="1447800"/>
            <a:ext cx="1143000" cy="11430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</p:spPr>
      </p:cxnSp>
      <p:sp>
        <p:nvSpPr>
          <p:cNvPr id="16392" name=""/>
          <p:cNvSpPr/>
          <p:nvPr/>
        </p:nvSpPr>
        <p:spPr>
          <a:xfrm>
            <a:off x="4191000" y="838200"/>
            <a:ext cx="26670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6000" b="1">
                <a:solidFill>
                  <a:srgbClr val="FF3300"/>
                </a:solidFill>
              </a:rPr>
              <a:t>děi</a:t>
            </a:r>
            <a:endParaRPr lang="en-US" altLang="zh-CN" sz="6000" b="1">
              <a:solidFill>
                <a:srgbClr val="FF3300"/>
              </a:solidFill>
            </a:endParaRPr>
          </a:p>
        </p:txBody>
      </p:sp>
      <p:sp>
        <p:nvSpPr>
          <p:cNvPr id="16393" name=""/>
          <p:cNvSpPr/>
          <p:nvPr/>
        </p:nvSpPr>
        <p:spPr>
          <a:xfrm>
            <a:off x="4648200" y="243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/>
          </a:p>
        </p:txBody>
      </p:sp>
      <p:sp>
        <p:nvSpPr>
          <p:cNvPr id="16394" name=""/>
          <p:cNvSpPr/>
          <p:nvPr/>
        </p:nvSpPr>
        <p:spPr>
          <a:xfrm>
            <a:off x="4419600" y="1981200"/>
            <a:ext cx="16764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6000" b="1"/>
              <a:t>dé</a:t>
            </a:r>
            <a:endParaRPr lang="en-US" altLang="zh-CN" sz="6000" b="1"/>
          </a:p>
        </p:txBody>
      </p:sp>
      <p:sp>
        <p:nvSpPr>
          <p:cNvPr id="16395" name=""/>
          <p:cNvSpPr/>
          <p:nvPr/>
        </p:nvSpPr>
        <p:spPr>
          <a:xfrm>
            <a:off x="4419600" y="3200400"/>
            <a:ext cx="18288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1"/>
              <a:t>de</a:t>
            </a:r>
            <a:endParaRPr lang="en-US" altLang="zh-CN" sz="5400" b="1"/>
          </a:p>
        </p:txBody>
      </p:sp>
      <p:sp>
        <p:nvSpPr>
          <p:cNvPr id="16396" name=""/>
          <p:cNvSpPr/>
          <p:nvPr/>
        </p:nvSpPr>
        <p:spPr>
          <a:xfrm>
            <a:off x="4953000" y="838200"/>
            <a:ext cx="3579812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6000" b="1"/>
              <a:t>（</a:t>
            </a:r>
            <a:r>
              <a:rPr lang="zh-CN" altLang="en-US" sz="6000" b="1">
                <a:solidFill>
                  <a:srgbClr val="FF3300"/>
                </a:solidFill>
              </a:rPr>
              <a:t>就得</a:t>
            </a:r>
            <a:r>
              <a:rPr lang="zh-CN" altLang="en-US" sz="6000" b="1"/>
              <a:t>）</a:t>
            </a:r>
            <a:endParaRPr lang="zh-CN" altLang="en-US" sz="6000" b="1"/>
          </a:p>
        </p:txBody>
      </p:sp>
      <p:sp>
        <p:nvSpPr>
          <p:cNvPr id="16397" name=""/>
          <p:cNvSpPr/>
          <p:nvPr/>
        </p:nvSpPr>
        <p:spPr>
          <a:xfrm>
            <a:off x="5029200" y="2057400"/>
            <a:ext cx="3287712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1"/>
              <a:t>（得到）</a:t>
            </a:r>
            <a:endParaRPr lang="zh-CN" altLang="en-US" sz="5400" b="1"/>
          </a:p>
        </p:txBody>
      </p:sp>
      <p:sp>
        <p:nvSpPr>
          <p:cNvPr id="16398" name=""/>
          <p:cNvSpPr/>
          <p:nvPr/>
        </p:nvSpPr>
        <p:spPr>
          <a:xfrm>
            <a:off x="4800600" y="3200400"/>
            <a:ext cx="43434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6000" b="1"/>
              <a:t>（打得好）</a:t>
            </a:r>
            <a:endParaRPr lang="zh-CN" altLang="en-US" sz="6000" b="1"/>
          </a:p>
        </p:txBody>
      </p:sp>
      <p:cxnSp>
        <p:nvCxnSpPr>
          <p:cNvPr id="16407" name=""/>
          <p:cNvCxnSpPr/>
          <p:nvPr/>
        </p:nvCxnSpPr>
        <p:spPr>
          <a:xfrm>
            <a:off x="2895600" y="2590800"/>
            <a:ext cx="1447800" cy="1143000"/>
          </a:xfrm>
          <a:prstGeom prst="line">
            <a:avLst/>
          </a:prstGeom>
          <a:noFill/>
          <a:ln w="38100">
            <a:solidFill>
              <a:schemeClr val="tx1"/>
            </a:solidFill>
            <a:miter lim="800000"/>
          </a:ln>
        </p:spPr>
      </p:cxnSp>
      <p:sp>
        <p:nvSpPr>
          <p:cNvPr id="1640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1640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C04ECDB-102D-4BC4-8B69-DFC1D31E975B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16410" name="TextBox 1640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rgbClr val="00FFCC"/>
            </a:gs>
          </a:gsLst>
          <a:lin ang="27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2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638800" cy="2133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23" name=""/>
          <p:cNvSpPr/>
          <p:nvPr/>
        </p:nvSpPr>
        <p:spPr>
          <a:xfrm>
            <a:off x="5867400" y="533400"/>
            <a:ext cx="2819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1"/>
              <a:t>蒲公英</a:t>
            </a:r>
            <a:endParaRPr lang="zh-CN" altLang="en-US" sz="5400" b="1"/>
          </a:p>
        </p:txBody>
      </p:sp>
      <p:sp>
        <p:nvSpPr>
          <p:cNvPr id="30724" name=""/>
          <p:cNvSpPr/>
          <p:nvPr/>
        </p:nvSpPr>
        <p:spPr>
          <a:xfrm>
            <a:off x="5943600" y="2895600"/>
            <a:ext cx="19050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1"/>
              <a:t>苍耳</a:t>
            </a:r>
            <a:endParaRPr lang="zh-CN" altLang="en-US" sz="5400" b="1"/>
          </a:p>
        </p:txBody>
      </p:sp>
      <p:sp>
        <p:nvSpPr>
          <p:cNvPr id="30725" name=""/>
          <p:cNvSpPr/>
          <p:nvPr/>
        </p:nvSpPr>
        <p:spPr>
          <a:xfrm>
            <a:off x="6096000" y="5181600"/>
            <a:ext cx="2057400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6600" b="1"/>
              <a:t>豌豆</a:t>
            </a:r>
            <a:endParaRPr lang="zh-CN" altLang="en-US" sz="6600" b="1"/>
          </a:p>
        </p:txBody>
      </p:sp>
      <p:pic>
        <p:nvPicPr>
          <p:cNvPr id="3072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2133600"/>
            <a:ext cx="5715000" cy="25146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073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4648200"/>
            <a:ext cx="5715000" cy="2209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073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C63FE71-779B-4C83-B67B-898DEE2BFA51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0733" name="TextBox 307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2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7" dur="5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2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  <p:bldP spid="30724" grpId="1"/>
      <p:bldP spid="30725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FF66"/>
            </a:gs>
            <a:gs pos="100000">
              <a:schemeClr val="bg1"/>
            </a:gs>
          </a:gsLst>
          <a:path path="rect">
            <a:fillToRect l="100000" b="10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505200"/>
            <a:ext cx="9144000" cy="3352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3" name=""/>
          <p:cNvSpPr/>
          <p:nvPr/>
        </p:nvSpPr>
        <p:spPr>
          <a:xfrm>
            <a:off x="838200" y="0"/>
            <a:ext cx="7772400" cy="3444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1">
                <a:ea typeface="楷体_GB2312" pitchFamily="49" charset="-122"/>
              </a:rPr>
              <a:t>蒲公英妈妈准备了降落伞，</a:t>
            </a:r>
            <a:endParaRPr lang="zh-CN" altLang="en-US" sz="40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000" b="1">
                <a:ea typeface="楷体_GB2312" pitchFamily="49" charset="-122"/>
              </a:rPr>
              <a:t>把它送给</a:t>
            </a:r>
            <a:r>
              <a:rPr lang="zh-CN" altLang="en-US" sz="4000" b="1" u="sng">
                <a:ea typeface="楷体_GB2312" pitchFamily="49" charset="-122"/>
              </a:rPr>
              <a:t>自己的</a:t>
            </a:r>
            <a:r>
              <a:rPr lang="zh-CN" altLang="en-US" sz="4000" b="1">
                <a:ea typeface="楷体_GB2312" pitchFamily="49" charset="-122"/>
              </a:rPr>
              <a:t>娃娃。</a:t>
            </a:r>
            <a:endParaRPr lang="zh-CN" altLang="en-US" sz="40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000" b="1">
                <a:ea typeface="楷体_GB2312" pitchFamily="49" charset="-122"/>
              </a:rPr>
              <a:t>只要微风</a:t>
            </a:r>
            <a:r>
              <a:rPr lang="zh-CN" altLang="en-US" sz="4000" b="1" u="sng">
                <a:ea typeface="楷体_GB2312" pitchFamily="49" charset="-122"/>
              </a:rPr>
              <a:t>轻轻一</a:t>
            </a:r>
            <a:r>
              <a:rPr lang="zh-CN" altLang="en-US" sz="4000" b="1">
                <a:ea typeface="楷体_GB2312" pitchFamily="49" charset="-122"/>
              </a:rPr>
              <a:t>吹，</a:t>
            </a:r>
            <a:endParaRPr lang="zh-CN" altLang="en-US" sz="40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000" b="1">
                <a:ea typeface="楷体_GB2312" pitchFamily="49" charset="-122"/>
              </a:rPr>
              <a:t>孩子们就乘着风</a:t>
            </a:r>
            <a:r>
              <a:rPr lang="zh-CN" altLang="en-US" sz="4000" b="1">
                <a:solidFill>
                  <a:srgbClr val="FF3300"/>
                </a:solidFill>
                <a:ea typeface="楷体_GB2312" pitchFamily="49" charset="-122"/>
              </a:rPr>
              <a:t>/</a:t>
            </a:r>
            <a:r>
              <a:rPr lang="zh-CN" altLang="en-US" sz="4000" b="1" u="sng">
                <a:ea typeface="楷体_GB2312" pitchFamily="49" charset="-122"/>
              </a:rPr>
              <a:t>纷纷</a:t>
            </a:r>
            <a:r>
              <a:rPr lang="zh-CN" altLang="en-US" sz="4000" b="1">
                <a:ea typeface="楷体_GB2312" pitchFamily="49" charset="-122"/>
              </a:rPr>
              <a:t>出发。</a:t>
            </a:r>
            <a:endParaRPr lang="zh-CN" altLang="en-US" sz="4000" b="1">
              <a:ea typeface="楷体_GB2312" pitchFamily="49" charset="-122"/>
            </a:endParaRPr>
          </a:p>
        </p:txBody>
      </p:sp>
      <p:sp>
        <p:nvSpPr>
          <p:cNvPr id="5124" name="">
            <a:hlinkClick action="ppaction://noaction" tooltip="返回目录"/>
          </p:cNvPr>
          <p:cNvSpPr/>
          <p:nvPr/>
        </p:nvSpPr>
        <p:spPr>
          <a:xfrm flipH="1">
            <a:off x="8610600" y="6400800"/>
            <a:ext cx="152400" cy="152400"/>
          </a:xfrm>
          <a:prstGeom prst="ellipse">
            <a:avLst/>
          </a:prstGeom>
          <a:solidFill>
            <a:srgbClr val="FFFF66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127" name=""/>
          <p:cNvSpPr/>
          <p:nvPr/>
        </p:nvSpPr>
        <p:spPr>
          <a:xfrm>
            <a:off x="7239000" y="296862"/>
            <a:ext cx="6858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1000">
              <a:ea typeface="楷体_GB2312" pitchFamily="49" charset="-122"/>
            </a:endParaRPr>
          </a:p>
        </p:txBody>
      </p:sp>
      <p:sp>
        <p:nvSpPr>
          <p:cNvPr id="5128" name=""/>
          <p:cNvSpPr/>
          <p:nvPr/>
        </p:nvSpPr>
        <p:spPr>
          <a:xfrm>
            <a:off x="7391400" y="296862"/>
            <a:ext cx="5334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400">
                <a:ea typeface="楷体_GB2312" pitchFamily="49" charset="-122"/>
                <a:hlinkClick action="ppaction://noaction" tooltip="返回目录"/>
              </a:rPr>
              <a:t>15       </a:t>
            </a:r>
            <a:r>
              <a:rPr lang="zh-CN" altLang="en-US" sz="1200">
                <a:ea typeface="楷体_GB2312" pitchFamily="49" charset="-122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US" altLang="zh-CN" sz="1200">
              <a:ea typeface="楷体_GB2312" pitchFamily="49" charset="-122"/>
            </a:endParaRPr>
          </a:p>
        </p:txBody>
      </p:sp>
      <p:sp>
        <p:nvSpPr>
          <p:cNvPr id="512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13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40E4FAE-A0CA-441B-A672-14AE1514E4C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5131" name="TextBox 513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6" name=""/>
          <p:cNvSpPr/>
          <p:nvPr/>
        </p:nvSpPr>
        <p:spPr>
          <a:xfrm>
            <a:off x="1116012" y="1773238"/>
            <a:ext cx="723900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/>
            <a:r>
              <a:rPr lang="zh-CN" altLang="en-US" sz="3200">
                <a:solidFill>
                  <a:schemeClr val="accent2"/>
                </a:solidFill>
              </a:rPr>
              <a:t>    蒲公英妈妈为孩子准备了（         ）， 孩子（         ）离开妈妈。</a:t>
            </a:r>
            <a:endParaRPr lang="zh-CN" altLang="en-US" sz="3200">
              <a:solidFill>
                <a:schemeClr val="accent2"/>
              </a:solidFill>
            </a:endParaRPr>
          </a:p>
        </p:txBody>
      </p:sp>
      <p:sp>
        <p:nvSpPr>
          <p:cNvPr id="37897" name=""/>
          <p:cNvSpPr/>
          <p:nvPr/>
        </p:nvSpPr>
        <p:spPr>
          <a:xfrm>
            <a:off x="6372225" y="1916112"/>
            <a:ext cx="10985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降落伞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7898" name=""/>
          <p:cNvSpPr/>
          <p:nvPr/>
        </p:nvSpPr>
        <p:spPr>
          <a:xfrm>
            <a:off x="2771775" y="2349500"/>
            <a:ext cx="10985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乘着风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789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790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E073DC1-958C-48DB-AF9E-FB2753504FA6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7901" name="TextBox 379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7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/>
      <p:bldP spid="37897" grpId="1"/>
      <p:bldP spid="37898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rgbClr val="CC00FF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4864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219" name=""/>
          <p:cNvSpPr/>
          <p:nvPr/>
        </p:nvSpPr>
        <p:spPr>
          <a:xfrm>
            <a:off x="6248400" y="2743200"/>
            <a:ext cx="2133600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6600" b="1">
                <a:solidFill>
                  <a:srgbClr val="3366FF"/>
                </a:solidFill>
                <a:ea typeface="幼圆" pitchFamily="49" charset="-122"/>
              </a:rPr>
              <a:t>铠甲</a:t>
            </a:r>
            <a:endParaRPr lang="zh-CN" altLang="en-US" sz="6600" b="1">
              <a:solidFill>
                <a:srgbClr val="3366FF"/>
              </a:solidFill>
              <a:ea typeface="幼圆" pitchFamily="49" charset="-122"/>
            </a:endParaRPr>
          </a:p>
        </p:txBody>
      </p:sp>
      <p:sp>
        <p:nvSpPr>
          <p:cNvPr id="9220" name=""/>
          <p:cNvSpPr/>
          <p:nvPr/>
        </p:nvSpPr>
        <p:spPr>
          <a:xfrm>
            <a:off x="8305800" y="6469062"/>
            <a:ext cx="3810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000">
                <a:ea typeface="楷体_GB2312" pitchFamily="49" charset="-122"/>
                <a:hlinkClick action="ppaction://noaction" tooltip="返回目录"/>
              </a:rPr>
              <a:t>9</a:t>
            </a:r>
            <a:endParaRPr lang="zh-CN" altLang="en-US" sz="2000">
              <a:ea typeface="楷体_GB2312" pitchFamily="49" charset="-122"/>
            </a:endParaRPr>
          </a:p>
        </p:txBody>
      </p:sp>
      <p:sp>
        <p:nvSpPr>
          <p:cNvPr id="922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922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7D8D232-7D9A-43DD-848D-3FC5FA8CD38C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9223" name="TextBox 92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"/>
          <p:cNvSpPr/>
          <p:nvPr/>
        </p:nvSpPr>
        <p:spPr>
          <a:xfrm>
            <a:off x="1060450" y="1143000"/>
            <a:ext cx="145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>
                <a:solidFill>
                  <a:srgbClr val="FF0066"/>
                </a:solidFill>
                <a:ea typeface="华文琥珀" pitchFamily="2" charset="-122"/>
              </a:rPr>
              <a:t>填  空</a:t>
            </a:r>
            <a:r>
              <a:rPr lang="en-US" altLang="zh-CN" sz="3600"/>
              <a:t>:</a:t>
            </a:r>
            <a:endParaRPr lang="en-US" altLang="zh-CN" sz="3600"/>
          </a:p>
        </p:txBody>
      </p:sp>
      <p:sp>
        <p:nvSpPr>
          <p:cNvPr id="36867" name=""/>
          <p:cNvSpPr/>
          <p:nvPr/>
        </p:nvSpPr>
        <p:spPr>
          <a:xfrm>
            <a:off x="990600" y="1981200"/>
            <a:ext cx="72390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buAutoNum type="arabicParenBoth"/>
            </a:pPr>
            <a:r>
              <a:rPr lang="zh-CN" altLang="en-US" sz="3200">
                <a:solidFill>
                  <a:schemeClr val="accent2"/>
                </a:solidFill>
              </a:rPr>
              <a:t>苍耳妈妈为孩子准备了（                  ）， 孩子（                  ）离开妈妈。</a:t>
            </a:r>
            <a:endParaRPr lang="zh-CN" altLang="en-US" sz="3200">
              <a:solidFill>
                <a:schemeClr val="accent2"/>
              </a:solidFill>
            </a:endParaRPr>
          </a:p>
        </p:txBody>
      </p:sp>
      <p:sp>
        <p:nvSpPr>
          <p:cNvPr id="36868" name=""/>
          <p:cNvSpPr/>
          <p:nvPr/>
        </p:nvSpPr>
        <p:spPr>
          <a:xfrm>
            <a:off x="1979612" y="2492375"/>
            <a:ext cx="17081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带刺的铠甲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6869" name=""/>
          <p:cNvSpPr/>
          <p:nvPr/>
        </p:nvSpPr>
        <p:spPr>
          <a:xfrm>
            <a:off x="1908175" y="3068638"/>
            <a:ext cx="20129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挂住动物皮毛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6870" name=""/>
          <p:cNvSpPr/>
          <p:nvPr/>
        </p:nvSpPr>
        <p:spPr>
          <a:xfrm>
            <a:off x="990600" y="3810000"/>
            <a:ext cx="7239000" cy="1554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457200" lvl="0" indent="-457200">
              <a:buAutoNum type="arabicParenBoth"/>
            </a:pPr>
            <a:r>
              <a:rPr lang="zh-CN" altLang="en-US" sz="3200">
                <a:solidFill>
                  <a:schemeClr val="accent2"/>
                </a:solidFill>
              </a:rPr>
              <a:t>豌豆妈妈为孩子准备了（         ）， 让孩子（                    ），豆荚炸开，孩子（               ）离开妈妈。</a:t>
            </a:r>
            <a:endParaRPr lang="zh-CN" altLang="en-US" sz="3200">
              <a:solidFill>
                <a:schemeClr val="accent2"/>
              </a:solidFill>
            </a:endParaRPr>
          </a:p>
        </p:txBody>
      </p:sp>
      <p:sp>
        <p:nvSpPr>
          <p:cNvPr id="36871" name=""/>
          <p:cNvSpPr/>
          <p:nvPr/>
        </p:nvSpPr>
        <p:spPr>
          <a:xfrm>
            <a:off x="6096000" y="3810000"/>
            <a:ext cx="7937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豆荚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6872" name=""/>
          <p:cNvSpPr/>
          <p:nvPr/>
        </p:nvSpPr>
        <p:spPr>
          <a:xfrm>
            <a:off x="3124200" y="4343400"/>
            <a:ext cx="20129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晒在太阳底下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6873" name=""/>
          <p:cNvSpPr/>
          <p:nvPr/>
        </p:nvSpPr>
        <p:spPr>
          <a:xfrm>
            <a:off x="2819400" y="4876800"/>
            <a:ext cx="1403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>
                <a:solidFill>
                  <a:srgbClr val="FF0066"/>
                </a:solidFill>
              </a:rPr>
              <a:t>蹦着跳着</a:t>
            </a:r>
            <a:endParaRPr lang="zh-CN" altLang="en-US">
              <a:solidFill>
                <a:srgbClr val="FF0066"/>
              </a:solidFill>
            </a:endParaRPr>
          </a:p>
        </p:txBody>
      </p:sp>
      <p:sp>
        <p:nvSpPr>
          <p:cNvPr id="3687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687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3FFBB4-223E-4921-B5DF-E1D2D461486E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36876" name="TextBox 368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植物妈妈有办法(9)共20页，您现在浏览的是第8页!</a:t>
            </a: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1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dur="50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5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0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5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0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35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40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36867" grpId="1"/>
      <p:bldP spid="36868" grpId="2"/>
      <p:bldP spid="36869" grpId="3"/>
      <p:bldP spid="36870" grpId="4"/>
      <p:bldP spid="36871" grpId="5"/>
      <p:bldP spid="36872" grpId="6"/>
      <p:bldP spid="36873" grpId="7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rgbClr val="00CCFF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/>
        </p:nvSpPr>
        <p:spPr>
          <a:xfrm>
            <a:off x="1143000" y="838200"/>
            <a:ext cx="7620000" cy="5218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ea typeface="楷体_GB2312" pitchFamily="49" charset="-122"/>
              </a:rPr>
              <a:t>植物妈妈的办法/很多/很多，</a:t>
            </a:r>
            <a:endParaRPr lang="zh-CN" altLang="en-US" sz="48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800" b="1">
                <a:ea typeface="楷体_GB2312" pitchFamily="49" charset="-122"/>
              </a:rPr>
              <a:t>不信你就仔细观察，</a:t>
            </a:r>
            <a:endParaRPr lang="zh-CN" altLang="en-US" sz="48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800" b="1">
                <a:ea typeface="楷体_GB2312" pitchFamily="49" charset="-122"/>
              </a:rPr>
              <a:t>那里有许许多多的知识，</a:t>
            </a:r>
            <a:endParaRPr lang="zh-CN" altLang="en-US" sz="48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FF3300"/>
                </a:solidFill>
                <a:ea typeface="楷体_GB2312" pitchFamily="49" charset="-122"/>
              </a:rPr>
              <a:t>粗心</a:t>
            </a:r>
            <a:r>
              <a:rPr lang="zh-CN" altLang="en-US" sz="4800" b="1">
                <a:ea typeface="楷体_GB2312" pitchFamily="49" charset="-122"/>
              </a:rPr>
              <a:t>的小朋友却得不到它。</a:t>
            </a:r>
            <a:endParaRPr lang="zh-CN" altLang="en-US" sz="4800" b="1">
              <a:ea typeface="楷体_GB2312" pitchFamily="49" charset="-122"/>
            </a:endParaRPr>
          </a:p>
          <a:p>
            <a:pPr lvl="0">
              <a:spcBef>
                <a:spcPct val="50000"/>
              </a:spcBef>
            </a:pPr>
            <a:endParaRPr lang="zh-CN" altLang="en-US" sz="4800" b="1">
              <a:ea typeface="楷体_GB2312" pitchFamily="49" charset="-122"/>
            </a:endParaRPr>
          </a:p>
        </p:txBody>
      </p:sp>
      <p:sp>
        <p:nvSpPr>
          <p:cNvPr id="17411" name=""/>
          <p:cNvSpPr/>
          <p:nvPr/>
        </p:nvSpPr>
        <p:spPr>
          <a:xfrm>
            <a:off x="1162050" y="5834062"/>
            <a:ext cx="701040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800" b="1">
                <a:solidFill>
                  <a:srgbClr val="FF3300"/>
                </a:solidFill>
                <a:ea typeface="楷体_GB2312" pitchFamily="49" charset="-122"/>
              </a:rPr>
              <a:t>——</a:t>
            </a:r>
            <a:r>
              <a:rPr lang="zh-CN" altLang="en-US" sz="4800" b="1">
                <a:ea typeface="楷体_GB2312" pitchFamily="49" charset="-122"/>
              </a:rPr>
              <a:t>的小朋友</a:t>
            </a:r>
            <a:r>
              <a:rPr lang="zh-CN" altLang="en-US" sz="4800" b="1">
                <a:solidFill>
                  <a:srgbClr val="FF3300"/>
                </a:solidFill>
                <a:ea typeface="楷体_GB2312" pitchFamily="49" charset="-122"/>
              </a:rPr>
              <a:t>能</a:t>
            </a:r>
            <a:r>
              <a:rPr lang="zh-CN" altLang="en-US" sz="4800" b="1">
                <a:ea typeface="楷体_GB2312" pitchFamily="49" charset="-122"/>
              </a:rPr>
              <a:t>得到它。</a:t>
            </a:r>
            <a:endParaRPr lang="zh-CN" altLang="en-US" sz="4800" b="1">
              <a:ea typeface="楷体_GB2312" pitchFamily="49" charset="-122"/>
            </a:endParaRPr>
          </a:p>
        </p:txBody>
      </p:sp>
      <p:pic>
        <p:nvPicPr>
          <p:cNvPr id="1741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1476375" y="5661025"/>
            <a:ext cx="779462" cy="6334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1741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D008881-A9D8-40AE-B11C-568079609200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17415" name="TextBox 174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515600" cy="7467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0484" name=""/>
          <p:cNvSpPr/>
          <p:nvPr/>
        </p:nvSpPr>
        <p:spPr>
          <a:xfrm>
            <a:off x="609600" y="2971800"/>
            <a:ext cx="7696200" cy="2774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8000" b="1">
                <a:solidFill>
                  <a:srgbClr val="FF3300"/>
                </a:solidFill>
                <a:ea typeface="楷体_GB2312" pitchFamily="49" charset="-122"/>
              </a:rPr>
              <a:t>你</a:t>
            </a:r>
            <a:r>
              <a:rPr lang="zh-CN" altLang="en-US" sz="6000" b="1">
                <a:ea typeface="楷体_GB2312" pitchFamily="49" charset="-122"/>
              </a:rPr>
              <a:t>知道植物还有哪些传播种子的方法吗</a:t>
            </a:r>
            <a:r>
              <a:rPr lang="zh-CN" altLang="en-US" sz="9600" b="1">
                <a:solidFill>
                  <a:srgbClr val="FF3300"/>
                </a:solidFill>
                <a:ea typeface="楷体_GB2312" pitchFamily="49" charset="-122"/>
              </a:rPr>
              <a:t>？</a:t>
            </a:r>
            <a:endParaRPr lang="zh-CN" altLang="en-US" sz="9600" b="1">
              <a:solidFill>
                <a:srgbClr val="FF3300"/>
              </a:solidFill>
              <a:ea typeface="楷体_GB2312" pitchFamily="49" charset="-122"/>
            </a:endParaRPr>
          </a:p>
        </p:txBody>
      </p:sp>
      <p:sp>
        <p:nvSpPr>
          <p:cNvPr id="2048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2048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9149EA6-006E-4F1A-8401-82F3AC3A295E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20487" name="TextBox 2048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en-US" sz="6600">
                <a:ea typeface="楷体_GB2312" pitchFamily="49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植物妈妈有办法(9)共20页，您现在浏览的是第10页!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https://d.book118.com/738044112116006030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Times New Roman</vt:lpstr>
      <vt:lpstr>宋体</vt:lpstr>
      <vt:lpstr>楷体_GB2312</vt:lpstr>
      <vt:lpstr>幼圆</vt:lpstr>
      <vt:lpstr>华文琥珀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2024-09-07T08:13:18.438</cp:lastPrinted>
  <dcterms:created xsi:type="dcterms:W3CDTF">2024-09-07T00:13:18Z</dcterms:created>
  <dcterms:modified xsi:type="dcterms:W3CDTF">2024-09-07T00:13:19Z</dcterms:modified>
</cp:coreProperties>
</file>