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DF5004-0B21-453E-B0E4-13F29D2B87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071838-BC33-4501-9D16-AF761F6DEF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502008-BE3C-4218-A109-4DEF03B26E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46D68FB-7E1A-45C6-AC70-5A73C0093B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D8DDAEB-DE6B-46CC-8EC2-223E8214E9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D0CC677-A119-41B6-A28A-25F80911F3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FA8BA14-C0D0-431E-84A3-64CD11CF7B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E3BC72C-9228-4CC1-B7C5-D23682254D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B3F5589-028A-4EFE-9258-D83AAF7CB4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46201F-1DD8-4602-A42E-D038D16515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D96E3E-C5A5-43EF-A75D-646E3777B6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38050052044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89199" y="1872544"/>
            <a:ext cx="6402705" cy="19773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4950" b="1">
                <a:solidFill>
                  <a:srgbClr val="1B1B1B"/>
                </a:solidFill>
                <a:latin typeface="Microsoft Yahei"/>
                <a:ea typeface="Microsoft Yahei"/>
                <a:cs typeface="Microsoft Yahei"/>
              </a:rPr>
              <a:t>道德与法治教学指导方案</a:t>
            </a:r>
          </a:p>
        </p:txBody>
      </p:sp>
      <p:sp>
        <p:nvSpPr>
          <p:cNvPr id="3" name="AutoShape 3"/>
          <p:cNvSpPr/>
          <p:nvPr/>
        </p:nvSpPr>
        <p:spPr>
          <a:xfrm>
            <a:off x="3887301" y="4906518"/>
            <a:ext cx="2473866" cy="4191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1B1B1B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497278" y="4906518"/>
            <a:ext cx="2419908" cy="4191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1B1B1B"/>
                </a:solidFill>
                <a:latin typeface="Microsoft Yahei"/>
                <a:ea typeface="Microsoft Yahei"/>
                <a:cs typeface="Microsoft Yahei"/>
              </a:rPr>
              <a:t>2024-01-09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240326" y="276691"/>
            <a:ext cx="1591602" cy="419156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2023-2026</a:t>
            </a: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2275078" y="276691"/>
            <a:ext cx="1326473" cy="38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ONE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727882" y="229066"/>
            <a:ext cx="1944455" cy="48357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KEEP VIEW</a:t>
            </a:r>
          </a:p>
        </p:txBody>
      </p:sp>
      <p:sp>
        <p:nvSpPr>
          <p:cNvPr id="8" name="AutoShape 8"/>
          <p:cNvSpPr/>
          <p:nvPr/>
        </p:nvSpPr>
        <p:spPr>
          <a:xfrm>
            <a:off x="1634706" y="6115727"/>
            <a:ext cx="2473866" cy="4191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81391" y="6099640"/>
            <a:ext cx="3351690" cy="4191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可编辑文档</a:t>
            </a:r>
            <a:endParaRPr lang="en-US" sz="1100"/>
          </a:p>
        </p:txBody>
      </p:sp>
      <p:sp>
        <p:nvSpPr>
          <p:cNvPr id="10" name="TextBox 10"/>
          <p:cNvSpPr txBox="1"/>
          <p:nvPr/>
        </p:nvSpPr>
        <p:spPr>
          <a:xfrm rot="5400000">
            <a:off x="-676021" y="2093383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WENKU DESIGN</a:t>
            </a:r>
          </a:p>
        </p:txBody>
      </p:sp>
      <p:sp>
        <p:nvSpPr>
          <p:cNvPr id="11" name="TextBox 11"/>
          <p:cNvSpPr txBox="1"/>
          <p:nvPr/>
        </p:nvSpPr>
        <p:spPr>
          <a:xfrm rot="5400000">
            <a:off x="-676021" y="4473998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WENKU DESIGN</a:t>
            </a:r>
          </a:p>
        </p:txBody>
      </p:sp>
      <p:sp>
        <p:nvSpPr>
          <p:cNvPr id="12" name="TextBox 12"/>
          <p:cNvSpPr txBox="1"/>
          <p:nvPr/>
        </p:nvSpPr>
        <p:spPr>
          <a:xfrm rot="5400000">
            <a:off x="10736030" y="1726811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WENKU DESIGN</a:t>
            </a:r>
          </a:p>
        </p:txBody>
      </p:sp>
      <p:sp>
        <p:nvSpPr>
          <p:cNvPr id="13" name="TextBox 13"/>
          <p:cNvSpPr txBox="1"/>
          <p:nvPr/>
        </p:nvSpPr>
        <p:spPr>
          <a:xfrm rot="5400000">
            <a:off x="10736030" y="4107427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WENKU DESIGN</a:t>
            </a:r>
          </a:p>
        </p:txBody>
      </p:sp>
      <p:sp>
        <p:nvSpPr>
          <p:cNvPr id="14" name="TextBox 14"/>
          <p:cNvSpPr txBox="1"/>
          <p:nvPr/>
        </p:nvSpPr>
        <p:spPr>
          <a:xfrm rot="5400000">
            <a:off x="10736030" y="6555761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WENKU 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838194" y="2335530"/>
            <a:ext cx="906780" cy="2186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57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767584" y="3307080"/>
            <a:ext cx="1859280" cy="281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255707" y="1292542"/>
            <a:ext cx="7275309" cy="42729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道德与法治教学概述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道德教育教学方法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法治教育教学方法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教学评价与反馈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教学资源与支持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教师专业发展与培训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道德与法治教学概述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培养学生树立正确的道德观念和法治观念，提高学生的道德素质和法治素养，促进学生全面发展。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课程目标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道德与法治课程是学校德育工作的重要组成部分，是培养学生德智体美劳全面发展的基础课程。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课程定位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课程目标与定位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涵盖道德、法治、社会、历史等多个领域，包括社会公德、职业道德、家庭美德、个人品德等方面的内容，以及宪法、法律、法规等方面的知识。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注重理论与实践相结合，引导学生通过实际案例和实践活动，深入理解道德与法治的内涵和意义，培养学生的实际应用能力。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教学内容与要求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教学要求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教学内容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采用多种教学方法，如案例分析、小组讨论、角色扮演等，激发学生的学习兴趣和主动性，提高学生的参与度和思考能力。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教学手段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利用多媒体、网络等现代化教学手段，丰富教学内容和形式，提高教学效果和学生的学习效率。同时，注重传统教学手段的创新和改进，如课堂讲解、板书等。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教学方法与手段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道德教育教学方法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通过分析真实案例，引导学生理解和应用道德原则。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教师选择与课程内容相关的真实案例，组织学生分析、讨论，强调道德观念的实践应用，帮助学生深化对道德原则的理解，提高道德判断和决策能力。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案例教学法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模拟实际情境，让学生在模拟实践中体验和学习道德行为。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教师设计模拟情境，让学生扮演不同角色，处理情境中遇到的道德问题，引导学生思考、讨论和实践道德行为，培养学生在实际情境中应用道德原则的能力。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AutoShape 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情境模拟法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350411" y="2984088"/>
            <a:ext cx="147161" cy="176213"/>
          </a:xfrm>
          <a:custGeom>
            <a:rect l="l" t="t" r="r" b="b"/>
            <a:pathLst>
              <a:path w="56" h="67">
                <a:moveTo>
                  <a:pt x="28" y="0"/>
                </a:moveTo>
                <a:cubicBezTo>
                  <a:pt x="13" y="0"/>
                  <a:pt x="0" y="13"/>
                  <a:pt x="0" y="28"/>
                </a:cubicBezTo>
                <a:cubicBezTo>
                  <a:pt x="0" y="34"/>
                  <a:pt x="2" y="40"/>
                  <a:pt x="7" y="46"/>
                </a:cubicBezTo>
                <a:cubicBezTo>
                  <a:pt x="11" y="52"/>
                  <a:pt x="15" y="58"/>
                  <a:pt x="16" y="65"/>
                </a:cubicBezTo>
                <a:cubicBezTo>
                  <a:pt x="16" y="67"/>
                  <a:pt x="16" y="67"/>
                  <a:pt x="16" y="67"/>
                </a:cubicBezTo>
                <a:cubicBezTo>
                  <a:pt x="25" y="67"/>
                  <a:pt x="25" y="67"/>
                  <a:pt x="25" y="67"/>
                </a:cubicBezTo>
                <a:cubicBezTo>
                  <a:pt x="26" y="65"/>
                  <a:pt x="26" y="65"/>
                  <a:pt x="26" y="65"/>
                </a:cubicBezTo>
                <a:cubicBezTo>
                  <a:pt x="26" y="61"/>
                  <a:pt x="26" y="50"/>
                  <a:pt x="22" y="42"/>
                </a:cubicBezTo>
                <a:cubicBezTo>
                  <a:pt x="24" y="42"/>
                  <a:pt x="26" y="41"/>
                  <a:pt x="28" y="41"/>
                </a:cubicBezTo>
                <a:cubicBezTo>
                  <a:pt x="29" y="41"/>
                  <a:pt x="29" y="41"/>
                  <a:pt x="29" y="41"/>
                </a:cubicBezTo>
                <a:cubicBezTo>
                  <a:pt x="31" y="41"/>
                  <a:pt x="33" y="42"/>
                  <a:pt x="34" y="42"/>
                </a:cubicBezTo>
                <a:cubicBezTo>
                  <a:pt x="32" y="48"/>
                  <a:pt x="31" y="55"/>
                  <a:pt x="31" y="65"/>
                </a:cubicBezTo>
                <a:cubicBezTo>
                  <a:pt x="31" y="67"/>
                  <a:pt x="31" y="67"/>
                  <a:pt x="31" y="67"/>
                </a:cubicBezTo>
                <a:cubicBezTo>
                  <a:pt x="40" y="67"/>
                  <a:pt x="40" y="67"/>
                  <a:pt x="40" y="67"/>
                </a:cubicBezTo>
                <a:cubicBezTo>
                  <a:pt x="41" y="65"/>
                  <a:pt x="41" y="65"/>
                  <a:pt x="41" y="65"/>
                </a:cubicBezTo>
                <a:cubicBezTo>
                  <a:pt x="42" y="58"/>
                  <a:pt x="46" y="52"/>
                  <a:pt x="50" y="46"/>
                </a:cubicBezTo>
                <a:cubicBezTo>
                  <a:pt x="54" y="41"/>
                  <a:pt x="56" y="34"/>
                  <a:pt x="56" y="28"/>
                </a:cubicBezTo>
                <a:cubicBezTo>
                  <a:pt x="56" y="13"/>
                  <a:pt x="44" y="0"/>
                  <a:pt x="28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84200" y="2878170"/>
            <a:ext cx="461677" cy="550831"/>
          </a:xfrm>
          <a:custGeom>
            <a:rect l="l" t="t" r="r" b="b"/>
            <a:pathLst>
              <a:path w="175" h="209">
                <a:moveTo>
                  <a:pt x="146" y="24"/>
                </a:moveTo>
                <a:cubicBezTo>
                  <a:pt x="126" y="8"/>
                  <a:pt x="100" y="0"/>
                  <a:pt x="66" y="8"/>
                </a:cubicBezTo>
                <a:cubicBezTo>
                  <a:pt x="42" y="15"/>
                  <a:pt x="21" y="33"/>
                  <a:pt x="16" y="67"/>
                </a:cubicBezTo>
                <a:cubicBezTo>
                  <a:pt x="14" y="78"/>
                  <a:pt x="16" y="84"/>
                  <a:pt x="16" y="85"/>
                </a:cubicBezTo>
                <a:cubicBezTo>
                  <a:pt x="18" y="87"/>
                  <a:pt x="20" y="91"/>
                  <a:pt x="20" y="94"/>
                </a:cubicBezTo>
                <a:cubicBezTo>
                  <a:pt x="20" y="95"/>
                  <a:pt x="19" y="96"/>
                  <a:pt x="19" y="97"/>
                </a:cubicBezTo>
                <a:cubicBezTo>
                  <a:pt x="2" y="121"/>
                  <a:pt x="2" y="121"/>
                  <a:pt x="2" y="121"/>
                </a:cubicBezTo>
                <a:cubicBezTo>
                  <a:pt x="1" y="123"/>
                  <a:pt x="0" y="125"/>
                  <a:pt x="1" y="127"/>
                </a:cubicBezTo>
                <a:cubicBezTo>
                  <a:pt x="4" y="132"/>
                  <a:pt x="12" y="131"/>
                  <a:pt x="14" y="132"/>
                </a:cubicBezTo>
                <a:cubicBezTo>
                  <a:pt x="16" y="133"/>
                  <a:pt x="17" y="136"/>
                  <a:pt x="16" y="139"/>
                </a:cubicBezTo>
                <a:cubicBezTo>
                  <a:pt x="15" y="141"/>
                  <a:pt x="13" y="145"/>
                  <a:pt x="15" y="146"/>
                </a:cubicBezTo>
                <a:cubicBezTo>
                  <a:pt x="17" y="147"/>
                  <a:pt x="19" y="148"/>
                  <a:pt x="19" y="148"/>
                </a:cubicBezTo>
                <a:cubicBezTo>
                  <a:pt x="19" y="148"/>
                  <a:pt x="16" y="149"/>
                  <a:pt x="16" y="151"/>
                </a:cubicBezTo>
                <a:cubicBezTo>
                  <a:pt x="15" y="153"/>
                  <a:pt x="16" y="156"/>
                  <a:pt x="19" y="157"/>
                </a:cubicBezTo>
                <a:cubicBezTo>
                  <a:pt x="19" y="157"/>
                  <a:pt x="22" y="164"/>
                  <a:pt x="21" y="171"/>
                </a:cubicBezTo>
                <a:cubicBezTo>
                  <a:pt x="20" y="177"/>
                  <a:pt x="18" y="183"/>
                  <a:pt x="23" y="187"/>
                </a:cubicBezTo>
                <a:cubicBezTo>
                  <a:pt x="28" y="191"/>
                  <a:pt x="48" y="188"/>
                  <a:pt x="60" y="184"/>
                </a:cubicBezTo>
                <a:cubicBezTo>
                  <a:pt x="60" y="184"/>
                  <a:pt x="64" y="191"/>
                  <a:pt x="68" y="209"/>
                </a:cubicBezTo>
                <a:cubicBezTo>
                  <a:pt x="152" y="183"/>
                  <a:pt x="152" y="183"/>
                  <a:pt x="152" y="183"/>
                </a:cubicBezTo>
                <a:cubicBezTo>
                  <a:pt x="147" y="170"/>
                  <a:pt x="145" y="163"/>
                  <a:pt x="145" y="159"/>
                </a:cubicBezTo>
                <a:cubicBezTo>
                  <a:pt x="143" y="148"/>
                  <a:pt x="160" y="128"/>
                  <a:pt x="166" y="106"/>
                </a:cubicBezTo>
                <a:cubicBezTo>
                  <a:pt x="173" y="81"/>
                  <a:pt x="175" y="48"/>
                  <a:pt x="146" y="24"/>
                </a:cubicBezTo>
                <a:close/>
                <a:moveTo>
                  <a:pt x="118" y="90"/>
                </a:moveTo>
                <a:cubicBezTo>
                  <a:pt x="112" y="98"/>
                  <a:pt x="110" y="104"/>
                  <a:pt x="110" y="110"/>
                </a:cubicBezTo>
                <a:cubicBezTo>
                  <a:pt x="110" y="128"/>
                  <a:pt x="110" y="128"/>
                  <a:pt x="110" y="128"/>
                </a:cubicBezTo>
                <a:cubicBezTo>
                  <a:pt x="110" y="133"/>
                  <a:pt x="107" y="136"/>
                  <a:pt x="104" y="136"/>
                </a:cubicBezTo>
                <a:cubicBezTo>
                  <a:pt x="97" y="136"/>
                  <a:pt x="97" y="136"/>
                  <a:pt x="97" y="136"/>
                </a:cubicBezTo>
                <a:cubicBezTo>
                  <a:pt x="96" y="136"/>
                  <a:pt x="96" y="136"/>
                  <a:pt x="96" y="136"/>
                </a:cubicBezTo>
                <a:cubicBezTo>
                  <a:pt x="95" y="138"/>
                  <a:pt x="93" y="139"/>
                  <a:pt x="91" y="139"/>
                </a:cubicBezTo>
                <a:cubicBezTo>
                  <a:pt x="89" y="139"/>
                  <a:pt x="88" y="138"/>
                  <a:pt x="87" y="136"/>
                </a:cubicBezTo>
                <a:cubicBezTo>
                  <a:pt x="86" y="136"/>
                  <a:pt x="86" y="136"/>
                  <a:pt x="86" y="136"/>
                </a:cubicBezTo>
                <a:cubicBezTo>
                  <a:pt x="79" y="136"/>
                  <a:pt x="79" y="136"/>
                  <a:pt x="79" y="136"/>
                </a:cubicBezTo>
                <a:cubicBezTo>
                  <a:pt x="76" y="136"/>
                  <a:pt x="73" y="133"/>
                  <a:pt x="73" y="129"/>
                </a:cubicBezTo>
                <a:cubicBezTo>
                  <a:pt x="73" y="110"/>
                  <a:pt x="73" y="110"/>
                  <a:pt x="73" y="110"/>
                </a:cubicBezTo>
                <a:cubicBezTo>
                  <a:pt x="73" y="104"/>
                  <a:pt x="70" y="98"/>
                  <a:pt x="65" y="90"/>
                </a:cubicBezTo>
                <a:cubicBezTo>
                  <a:pt x="59" y="83"/>
                  <a:pt x="57" y="76"/>
                  <a:pt x="57" y="68"/>
                </a:cubicBezTo>
                <a:cubicBezTo>
                  <a:pt x="57" y="49"/>
                  <a:pt x="72" y="34"/>
                  <a:pt x="91" y="34"/>
                </a:cubicBezTo>
                <a:cubicBezTo>
                  <a:pt x="110" y="34"/>
                  <a:pt x="126" y="49"/>
                  <a:pt x="126" y="68"/>
                </a:cubicBezTo>
                <a:cubicBezTo>
                  <a:pt x="126" y="76"/>
                  <a:pt x="123" y="83"/>
                  <a:pt x="118" y="9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996032" y="4204879"/>
            <a:ext cx="440436" cy="440436"/>
          </a:xfrm>
          <a:custGeom>
            <a:rect l="l" t="t" r="r" b="b"/>
            <a:pathLst>
              <a:path w="167" h="167">
                <a:moveTo>
                  <a:pt x="161" y="71"/>
                </a:moveTo>
                <a:cubicBezTo>
                  <a:pt x="148" y="71"/>
                  <a:pt x="148" y="71"/>
                  <a:pt x="148" y="71"/>
                </a:cubicBezTo>
                <a:cubicBezTo>
                  <a:pt x="146" y="62"/>
                  <a:pt x="143" y="54"/>
                  <a:pt x="138" y="47"/>
                </a:cubicBezTo>
                <a:cubicBezTo>
                  <a:pt x="147" y="38"/>
                  <a:pt x="147" y="38"/>
                  <a:pt x="147" y="38"/>
                </a:cubicBezTo>
                <a:cubicBezTo>
                  <a:pt x="149" y="36"/>
                  <a:pt x="150" y="32"/>
                  <a:pt x="148" y="31"/>
                </a:cubicBezTo>
                <a:cubicBezTo>
                  <a:pt x="136" y="19"/>
                  <a:pt x="136" y="19"/>
                  <a:pt x="136" y="19"/>
                </a:cubicBezTo>
                <a:cubicBezTo>
                  <a:pt x="135" y="17"/>
                  <a:pt x="131" y="18"/>
                  <a:pt x="129" y="20"/>
                </a:cubicBezTo>
                <a:cubicBezTo>
                  <a:pt x="120" y="29"/>
                  <a:pt x="120" y="29"/>
                  <a:pt x="120" y="29"/>
                </a:cubicBezTo>
                <a:cubicBezTo>
                  <a:pt x="113" y="24"/>
                  <a:pt x="105" y="21"/>
                  <a:pt x="96" y="19"/>
                </a:cubicBezTo>
                <a:cubicBezTo>
                  <a:pt x="96" y="6"/>
                  <a:pt x="96" y="6"/>
                  <a:pt x="96" y="6"/>
                </a:cubicBezTo>
                <a:cubicBezTo>
                  <a:pt x="96" y="3"/>
                  <a:pt x="94" y="0"/>
                  <a:pt x="92" y="0"/>
                </a:cubicBezTo>
                <a:cubicBezTo>
                  <a:pt x="75" y="0"/>
                  <a:pt x="75" y="0"/>
                  <a:pt x="75" y="0"/>
                </a:cubicBezTo>
                <a:cubicBezTo>
                  <a:pt x="73" y="0"/>
                  <a:pt x="71" y="3"/>
                  <a:pt x="71" y="6"/>
                </a:cubicBezTo>
                <a:cubicBezTo>
                  <a:pt x="71" y="19"/>
                  <a:pt x="71" y="19"/>
                  <a:pt x="71" y="19"/>
                </a:cubicBezTo>
                <a:cubicBezTo>
                  <a:pt x="62" y="21"/>
                  <a:pt x="54" y="24"/>
                  <a:pt x="46" y="29"/>
                </a:cubicBezTo>
                <a:cubicBezTo>
                  <a:pt x="37" y="20"/>
                  <a:pt x="37" y="20"/>
                  <a:pt x="37" y="20"/>
                </a:cubicBezTo>
                <a:cubicBezTo>
                  <a:pt x="35" y="18"/>
                  <a:pt x="32" y="17"/>
                  <a:pt x="30" y="19"/>
                </a:cubicBezTo>
                <a:cubicBezTo>
                  <a:pt x="18" y="31"/>
                  <a:pt x="18" y="31"/>
                  <a:pt x="18" y="31"/>
                </a:cubicBezTo>
                <a:cubicBezTo>
                  <a:pt x="17" y="32"/>
                  <a:pt x="17" y="36"/>
                  <a:pt x="19" y="38"/>
                </a:cubicBezTo>
                <a:cubicBezTo>
                  <a:pt x="29" y="47"/>
                  <a:pt x="29" y="47"/>
                  <a:pt x="29" y="47"/>
                </a:cubicBezTo>
                <a:cubicBezTo>
                  <a:pt x="24" y="54"/>
                  <a:pt x="20" y="62"/>
                  <a:pt x="19" y="71"/>
                </a:cubicBezTo>
                <a:cubicBezTo>
                  <a:pt x="6" y="71"/>
                  <a:pt x="6" y="71"/>
                  <a:pt x="6" y="71"/>
                </a:cubicBezTo>
                <a:cubicBezTo>
                  <a:pt x="2" y="71"/>
                  <a:pt x="0" y="73"/>
                  <a:pt x="0" y="75"/>
                </a:cubicBezTo>
                <a:cubicBezTo>
                  <a:pt x="0" y="92"/>
                  <a:pt x="0" y="92"/>
                  <a:pt x="0" y="92"/>
                </a:cubicBezTo>
                <a:cubicBezTo>
                  <a:pt x="0" y="94"/>
                  <a:pt x="2" y="96"/>
                  <a:pt x="6" y="96"/>
                </a:cubicBezTo>
                <a:cubicBezTo>
                  <a:pt x="19" y="96"/>
                  <a:pt x="19" y="96"/>
                  <a:pt x="19" y="96"/>
                </a:cubicBezTo>
                <a:cubicBezTo>
                  <a:pt x="20" y="105"/>
                  <a:pt x="24" y="113"/>
                  <a:pt x="29" y="120"/>
                </a:cubicBezTo>
                <a:cubicBezTo>
                  <a:pt x="19" y="130"/>
                  <a:pt x="19" y="130"/>
                  <a:pt x="19" y="130"/>
                </a:cubicBezTo>
                <a:cubicBezTo>
                  <a:pt x="17" y="132"/>
                  <a:pt x="17" y="135"/>
                  <a:pt x="18" y="137"/>
                </a:cubicBezTo>
                <a:cubicBezTo>
                  <a:pt x="30" y="148"/>
                  <a:pt x="30" y="148"/>
                  <a:pt x="30" y="148"/>
                </a:cubicBezTo>
                <a:cubicBezTo>
                  <a:pt x="32" y="150"/>
                  <a:pt x="35" y="150"/>
                  <a:pt x="37" y="147"/>
                </a:cubicBezTo>
                <a:cubicBezTo>
                  <a:pt x="46" y="138"/>
                  <a:pt x="46" y="138"/>
                  <a:pt x="46" y="138"/>
                </a:cubicBezTo>
                <a:cubicBezTo>
                  <a:pt x="54" y="143"/>
                  <a:pt x="62" y="147"/>
                  <a:pt x="71" y="148"/>
                </a:cubicBezTo>
                <a:cubicBezTo>
                  <a:pt x="71" y="161"/>
                  <a:pt x="71" y="161"/>
                  <a:pt x="71" y="161"/>
                </a:cubicBezTo>
                <a:cubicBezTo>
                  <a:pt x="71" y="164"/>
                  <a:pt x="73" y="167"/>
                  <a:pt x="75" y="167"/>
                </a:cubicBezTo>
                <a:cubicBezTo>
                  <a:pt x="92" y="167"/>
                  <a:pt x="92" y="167"/>
                  <a:pt x="92" y="167"/>
                </a:cubicBezTo>
                <a:cubicBezTo>
                  <a:pt x="94" y="167"/>
                  <a:pt x="96" y="164"/>
                  <a:pt x="96" y="161"/>
                </a:cubicBezTo>
                <a:cubicBezTo>
                  <a:pt x="96" y="148"/>
                  <a:pt x="96" y="148"/>
                  <a:pt x="96" y="148"/>
                </a:cubicBezTo>
                <a:cubicBezTo>
                  <a:pt x="105" y="147"/>
                  <a:pt x="113" y="143"/>
                  <a:pt x="120" y="138"/>
                </a:cubicBezTo>
                <a:cubicBezTo>
                  <a:pt x="129" y="147"/>
                  <a:pt x="129" y="147"/>
                  <a:pt x="129" y="147"/>
                </a:cubicBezTo>
                <a:cubicBezTo>
                  <a:pt x="131" y="150"/>
                  <a:pt x="135" y="150"/>
                  <a:pt x="136" y="148"/>
                </a:cubicBezTo>
                <a:cubicBezTo>
                  <a:pt x="148" y="137"/>
                  <a:pt x="148" y="137"/>
                  <a:pt x="148" y="137"/>
                </a:cubicBezTo>
                <a:cubicBezTo>
                  <a:pt x="150" y="135"/>
                  <a:pt x="149" y="132"/>
                  <a:pt x="147" y="130"/>
                </a:cubicBezTo>
                <a:cubicBezTo>
                  <a:pt x="138" y="120"/>
                  <a:pt x="138" y="120"/>
                  <a:pt x="138" y="120"/>
                </a:cubicBezTo>
                <a:cubicBezTo>
                  <a:pt x="143" y="113"/>
                  <a:pt x="146" y="105"/>
                  <a:pt x="148" y="96"/>
                </a:cubicBezTo>
                <a:cubicBezTo>
                  <a:pt x="161" y="96"/>
                  <a:pt x="161" y="96"/>
                  <a:pt x="161" y="96"/>
                </a:cubicBezTo>
                <a:cubicBezTo>
                  <a:pt x="164" y="96"/>
                  <a:pt x="167" y="94"/>
                  <a:pt x="167" y="92"/>
                </a:cubicBezTo>
                <a:cubicBezTo>
                  <a:pt x="167" y="75"/>
                  <a:pt x="167" y="75"/>
                  <a:pt x="167" y="75"/>
                </a:cubicBezTo>
                <a:cubicBezTo>
                  <a:pt x="167" y="73"/>
                  <a:pt x="164" y="71"/>
                  <a:pt x="161" y="71"/>
                </a:cubicBezTo>
                <a:close/>
                <a:moveTo>
                  <a:pt x="83" y="114"/>
                </a:moveTo>
                <a:cubicBezTo>
                  <a:pt x="66" y="114"/>
                  <a:pt x="52" y="101"/>
                  <a:pt x="52" y="84"/>
                </a:cubicBezTo>
                <a:cubicBezTo>
                  <a:pt x="52" y="67"/>
                  <a:pt x="66" y="53"/>
                  <a:pt x="83" y="53"/>
                </a:cubicBezTo>
                <a:cubicBezTo>
                  <a:pt x="100" y="53"/>
                  <a:pt x="114" y="67"/>
                  <a:pt x="114" y="84"/>
                </a:cubicBezTo>
                <a:cubicBezTo>
                  <a:pt x="114" y="101"/>
                  <a:pt x="100" y="114"/>
                  <a:pt x="83" y="11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41695" y="4065529"/>
            <a:ext cx="318897" cy="316706"/>
          </a:xfrm>
          <a:custGeom>
            <a:rect l="l" t="t" r="r" b="b"/>
            <a:pathLst>
              <a:path w="120" h="120">
                <a:moveTo>
                  <a:pt x="117" y="51"/>
                </a:moveTo>
                <a:cubicBezTo>
                  <a:pt x="108" y="51"/>
                  <a:pt x="108" y="51"/>
                  <a:pt x="108" y="51"/>
                </a:cubicBezTo>
                <a:cubicBezTo>
                  <a:pt x="106" y="44"/>
                  <a:pt x="104" y="38"/>
                  <a:pt x="100" y="33"/>
                </a:cubicBezTo>
                <a:cubicBezTo>
                  <a:pt x="107" y="27"/>
                  <a:pt x="107" y="27"/>
                  <a:pt x="107" y="27"/>
                </a:cubicBezTo>
                <a:cubicBezTo>
                  <a:pt x="109" y="25"/>
                  <a:pt x="109" y="23"/>
                  <a:pt x="108" y="22"/>
                </a:cubicBezTo>
                <a:cubicBezTo>
                  <a:pt x="99" y="13"/>
                  <a:pt x="99" y="13"/>
                  <a:pt x="99" y="13"/>
                </a:cubicBezTo>
                <a:cubicBezTo>
                  <a:pt x="98" y="12"/>
                  <a:pt x="96" y="12"/>
                  <a:pt x="94" y="14"/>
                </a:cubicBezTo>
                <a:cubicBezTo>
                  <a:pt x="87" y="20"/>
                  <a:pt x="87" y="20"/>
                  <a:pt x="87" y="20"/>
                </a:cubicBezTo>
                <a:cubicBezTo>
                  <a:pt x="82" y="17"/>
                  <a:pt x="76" y="14"/>
                  <a:pt x="70" y="13"/>
                </a:cubicBezTo>
                <a:cubicBezTo>
                  <a:pt x="70" y="4"/>
                  <a:pt x="70" y="4"/>
                  <a:pt x="70" y="4"/>
                </a:cubicBezTo>
                <a:cubicBezTo>
                  <a:pt x="70" y="1"/>
                  <a:pt x="69" y="0"/>
                  <a:pt x="67" y="0"/>
                </a:cubicBezTo>
                <a:cubicBezTo>
                  <a:pt x="55" y="0"/>
                  <a:pt x="55" y="0"/>
                  <a:pt x="55" y="0"/>
                </a:cubicBezTo>
                <a:cubicBezTo>
                  <a:pt x="53" y="0"/>
                  <a:pt x="52" y="1"/>
                  <a:pt x="52" y="4"/>
                </a:cubicBezTo>
                <a:cubicBezTo>
                  <a:pt x="52" y="13"/>
                  <a:pt x="52" y="13"/>
                  <a:pt x="52" y="13"/>
                </a:cubicBezTo>
                <a:cubicBezTo>
                  <a:pt x="45" y="14"/>
                  <a:pt x="39" y="17"/>
                  <a:pt x="34" y="20"/>
                </a:cubicBezTo>
                <a:cubicBezTo>
                  <a:pt x="28" y="14"/>
                  <a:pt x="28" y="14"/>
                  <a:pt x="28" y="14"/>
                </a:cubicBezTo>
                <a:cubicBezTo>
                  <a:pt x="26" y="12"/>
                  <a:pt x="24" y="12"/>
                  <a:pt x="22" y="13"/>
                </a:cubicBezTo>
                <a:cubicBezTo>
                  <a:pt x="14" y="22"/>
                  <a:pt x="14" y="22"/>
                  <a:pt x="14" y="22"/>
                </a:cubicBezTo>
                <a:cubicBezTo>
                  <a:pt x="13" y="23"/>
                  <a:pt x="13" y="25"/>
                  <a:pt x="15" y="27"/>
                </a:cubicBezTo>
                <a:cubicBezTo>
                  <a:pt x="21" y="33"/>
                  <a:pt x="21" y="33"/>
                  <a:pt x="21" y="33"/>
                </a:cubicBezTo>
                <a:cubicBezTo>
                  <a:pt x="18" y="38"/>
                  <a:pt x="15" y="44"/>
                  <a:pt x="14" y="51"/>
                </a:cubicBezTo>
                <a:cubicBezTo>
                  <a:pt x="5" y="51"/>
                  <a:pt x="5" y="51"/>
                  <a:pt x="5" y="51"/>
                </a:cubicBezTo>
                <a:cubicBezTo>
                  <a:pt x="2" y="51"/>
                  <a:pt x="0" y="52"/>
                  <a:pt x="0" y="54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68"/>
                  <a:pt x="2" y="69"/>
                  <a:pt x="5" y="69"/>
                </a:cubicBezTo>
                <a:cubicBezTo>
                  <a:pt x="14" y="69"/>
                  <a:pt x="14" y="69"/>
                  <a:pt x="14" y="69"/>
                </a:cubicBezTo>
                <a:cubicBezTo>
                  <a:pt x="15" y="76"/>
                  <a:pt x="18" y="81"/>
                  <a:pt x="21" y="87"/>
                </a:cubicBezTo>
                <a:cubicBezTo>
                  <a:pt x="15" y="93"/>
                  <a:pt x="15" y="93"/>
                  <a:pt x="15" y="93"/>
                </a:cubicBezTo>
                <a:cubicBezTo>
                  <a:pt x="13" y="95"/>
                  <a:pt x="13" y="97"/>
                  <a:pt x="14" y="98"/>
                </a:cubicBezTo>
                <a:cubicBezTo>
                  <a:pt x="22" y="107"/>
                  <a:pt x="22" y="107"/>
                  <a:pt x="22" y="107"/>
                </a:cubicBezTo>
                <a:cubicBezTo>
                  <a:pt x="24" y="108"/>
                  <a:pt x="26" y="108"/>
                  <a:pt x="28" y="106"/>
                </a:cubicBezTo>
                <a:cubicBezTo>
                  <a:pt x="34" y="100"/>
                  <a:pt x="34" y="100"/>
                  <a:pt x="34" y="100"/>
                </a:cubicBezTo>
                <a:cubicBezTo>
                  <a:pt x="39" y="103"/>
                  <a:pt x="45" y="106"/>
                  <a:pt x="52" y="107"/>
                </a:cubicBezTo>
                <a:cubicBezTo>
                  <a:pt x="52" y="116"/>
                  <a:pt x="52" y="116"/>
                  <a:pt x="52" y="116"/>
                </a:cubicBezTo>
                <a:cubicBezTo>
                  <a:pt x="52" y="118"/>
                  <a:pt x="53" y="120"/>
                  <a:pt x="55" y="120"/>
                </a:cubicBezTo>
                <a:cubicBezTo>
                  <a:pt x="67" y="120"/>
                  <a:pt x="67" y="120"/>
                  <a:pt x="67" y="120"/>
                </a:cubicBezTo>
                <a:cubicBezTo>
                  <a:pt x="69" y="120"/>
                  <a:pt x="70" y="118"/>
                  <a:pt x="70" y="116"/>
                </a:cubicBezTo>
                <a:cubicBezTo>
                  <a:pt x="70" y="107"/>
                  <a:pt x="70" y="107"/>
                  <a:pt x="70" y="107"/>
                </a:cubicBezTo>
                <a:cubicBezTo>
                  <a:pt x="76" y="106"/>
                  <a:pt x="82" y="103"/>
                  <a:pt x="87" y="100"/>
                </a:cubicBezTo>
                <a:cubicBezTo>
                  <a:pt x="94" y="106"/>
                  <a:pt x="94" y="106"/>
                  <a:pt x="94" y="106"/>
                </a:cubicBezTo>
                <a:cubicBezTo>
                  <a:pt x="96" y="108"/>
                  <a:pt x="98" y="108"/>
                  <a:pt x="99" y="107"/>
                </a:cubicBezTo>
                <a:cubicBezTo>
                  <a:pt x="108" y="98"/>
                  <a:pt x="108" y="98"/>
                  <a:pt x="108" y="98"/>
                </a:cubicBezTo>
                <a:cubicBezTo>
                  <a:pt x="109" y="97"/>
                  <a:pt x="109" y="95"/>
                  <a:pt x="107" y="93"/>
                </a:cubicBezTo>
                <a:cubicBezTo>
                  <a:pt x="100" y="87"/>
                  <a:pt x="100" y="87"/>
                  <a:pt x="100" y="87"/>
                </a:cubicBezTo>
                <a:cubicBezTo>
                  <a:pt x="104" y="81"/>
                  <a:pt x="106" y="76"/>
                  <a:pt x="108" y="69"/>
                </a:cubicBezTo>
                <a:cubicBezTo>
                  <a:pt x="117" y="69"/>
                  <a:pt x="117" y="69"/>
                  <a:pt x="117" y="69"/>
                </a:cubicBezTo>
                <a:cubicBezTo>
                  <a:pt x="119" y="69"/>
                  <a:pt x="121" y="68"/>
                  <a:pt x="121" y="66"/>
                </a:cubicBezTo>
                <a:cubicBezTo>
                  <a:pt x="121" y="54"/>
                  <a:pt x="121" y="54"/>
                  <a:pt x="121" y="54"/>
                </a:cubicBezTo>
                <a:cubicBezTo>
                  <a:pt x="121" y="52"/>
                  <a:pt x="119" y="51"/>
                  <a:pt x="117" y="51"/>
                </a:cubicBezTo>
                <a:close/>
                <a:moveTo>
                  <a:pt x="61" y="82"/>
                </a:moveTo>
                <a:cubicBezTo>
                  <a:pt x="48" y="82"/>
                  <a:pt x="38" y="72"/>
                  <a:pt x="38" y="60"/>
                </a:cubicBezTo>
                <a:cubicBezTo>
                  <a:pt x="38" y="48"/>
                  <a:pt x="48" y="38"/>
                  <a:pt x="61" y="38"/>
                </a:cubicBezTo>
                <a:cubicBezTo>
                  <a:pt x="73" y="38"/>
                  <a:pt x="83" y="48"/>
                  <a:pt x="83" y="60"/>
                </a:cubicBezTo>
                <a:cubicBezTo>
                  <a:pt x="83" y="72"/>
                  <a:pt x="73" y="82"/>
                  <a:pt x="61" y="82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74934" y="4210981"/>
            <a:ext cx="239744" cy="269843"/>
          </a:xfrm>
          <a:custGeom>
            <a:rect l="l" t="t" r="r" b="b"/>
            <a:pathLst>
              <a:path w="91" h="102">
                <a:moveTo>
                  <a:pt x="76" y="45"/>
                </a:moveTo>
                <a:cubicBezTo>
                  <a:pt x="65" y="52"/>
                  <a:pt x="54" y="52"/>
                  <a:pt x="50" y="52"/>
                </a:cubicBezTo>
                <a:cubicBezTo>
                  <a:pt x="11" y="102"/>
                  <a:pt x="11" y="102"/>
                  <a:pt x="11" y="102"/>
                </a:cubicBezTo>
                <a:cubicBezTo>
                  <a:pt x="0" y="93"/>
                  <a:pt x="0" y="93"/>
                  <a:pt x="0" y="93"/>
                </a:cubicBezTo>
                <a:cubicBezTo>
                  <a:pt x="43" y="47"/>
                  <a:pt x="43" y="47"/>
                  <a:pt x="43" y="47"/>
                </a:cubicBezTo>
                <a:cubicBezTo>
                  <a:pt x="42" y="43"/>
                  <a:pt x="40" y="32"/>
                  <a:pt x="45" y="19"/>
                </a:cubicBezTo>
                <a:cubicBezTo>
                  <a:pt x="52" y="4"/>
                  <a:pt x="70" y="0"/>
                  <a:pt x="70" y="0"/>
                </a:cubicBezTo>
                <a:cubicBezTo>
                  <a:pt x="67" y="22"/>
                  <a:pt x="67" y="22"/>
                  <a:pt x="67" y="22"/>
                </a:cubicBezTo>
                <a:cubicBezTo>
                  <a:pt x="68" y="21"/>
                  <a:pt x="69" y="21"/>
                  <a:pt x="70" y="22"/>
                </a:cubicBezTo>
                <a:cubicBezTo>
                  <a:pt x="70" y="22"/>
                  <a:pt x="70" y="23"/>
                  <a:pt x="70" y="24"/>
                </a:cubicBezTo>
                <a:cubicBezTo>
                  <a:pt x="91" y="17"/>
                  <a:pt x="91" y="17"/>
                  <a:pt x="91" y="17"/>
                </a:cubicBezTo>
                <a:cubicBezTo>
                  <a:pt x="91" y="17"/>
                  <a:pt x="90" y="36"/>
                  <a:pt x="76" y="45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836987" y="4396146"/>
            <a:ext cx="461677" cy="429292"/>
          </a:xfrm>
          <a:custGeom>
            <a:rect l="l" t="t" r="r" b="b"/>
            <a:pathLst>
              <a:path w="175" h="163">
                <a:moveTo>
                  <a:pt x="77" y="0"/>
                </a:moveTo>
                <a:cubicBezTo>
                  <a:pt x="95" y="0"/>
                  <a:pt x="112" y="6"/>
                  <a:pt x="127" y="16"/>
                </a:cubicBezTo>
                <a:cubicBezTo>
                  <a:pt x="107" y="40"/>
                  <a:pt x="107" y="40"/>
                  <a:pt x="107" y="40"/>
                </a:cubicBezTo>
                <a:cubicBezTo>
                  <a:pt x="100" y="36"/>
                  <a:pt x="92" y="34"/>
                  <a:pt x="84" y="34"/>
                </a:cubicBezTo>
                <a:cubicBezTo>
                  <a:pt x="59" y="34"/>
                  <a:pt x="41" y="54"/>
                  <a:pt x="44" y="80"/>
                </a:cubicBezTo>
                <a:cubicBezTo>
                  <a:pt x="47" y="105"/>
                  <a:pt x="70" y="125"/>
                  <a:pt x="96" y="125"/>
                </a:cubicBezTo>
                <a:cubicBezTo>
                  <a:pt x="121" y="125"/>
                  <a:pt x="138" y="105"/>
                  <a:pt x="135" y="80"/>
                </a:cubicBezTo>
                <a:cubicBezTo>
                  <a:pt x="134" y="71"/>
                  <a:pt x="130" y="63"/>
                  <a:pt x="125" y="56"/>
                </a:cubicBezTo>
                <a:cubicBezTo>
                  <a:pt x="145" y="32"/>
                  <a:pt x="145" y="32"/>
                  <a:pt x="145" y="32"/>
                </a:cubicBezTo>
                <a:cubicBezTo>
                  <a:pt x="158" y="46"/>
                  <a:pt x="166" y="63"/>
                  <a:pt x="169" y="82"/>
                </a:cubicBezTo>
                <a:cubicBezTo>
                  <a:pt x="175" y="127"/>
                  <a:pt x="143" y="163"/>
                  <a:pt x="98" y="163"/>
                </a:cubicBezTo>
                <a:cubicBezTo>
                  <a:pt x="53" y="163"/>
                  <a:pt x="12" y="127"/>
                  <a:pt x="6" y="82"/>
                </a:cubicBezTo>
                <a:cubicBezTo>
                  <a:pt x="0" y="37"/>
                  <a:pt x="31" y="0"/>
                  <a:pt x="77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76433" y="4512066"/>
            <a:ext cx="195167" cy="181737"/>
          </a:xfrm>
          <a:custGeom>
            <a:rect l="l" t="t" r="r" b="b"/>
            <a:pathLst>
              <a:path w="74" h="69">
                <a:moveTo>
                  <a:pt x="42" y="69"/>
                </a:moveTo>
                <a:cubicBezTo>
                  <a:pt x="23" y="69"/>
                  <a:pt x="5" y="54"/>
                  <a:pt x="3" y="35"/>
                </a:cubicBezTo>
                <a:cubicBezTo>
                  <a:pt x="0" y="16"/>
                  <a:pt x="14" y="0"/>
                  <a:pt x="33" y="0"/>
                </a:cubicBezTo>
                <a:cubicBezTo>
                  <a:pt x="38" y="0"/>
                  <a:pt x="44" y="2"/>
                  <a:pt x="49" y="4"/>
                </a:cubicBezTo>
                <a:cubicBezTo>
                  <a:pt x="48" y="6"/>
                  <a:pt x="48" y="9"/>
                  <a:pt x="49" y="11"/>
                </a:cubicBezTo>
                <a:cubicBezTo>
                  <a:pt x="36" y="30"/>
                  <a:pt x="36" y="30"/>
                  <a:pt x="36" y="30"/>
                </a:cubicBezTo>
                <a:cubicBezTo>
                  <a:pt x="42" y="35"/>
                  <a:pt x="42" y="35"/>
                  <a:pt x="42" y="35"/>
                </a:cubicBezTo>
                <a:cubicBezTo>
                  <a:pt x="59" y="20"/>
                  <a:pt x="59" y="20"/>
                  <a:pt x="59" y="20"/>
                </a:cubicBezTo>
                <a:cubicBezTo>
                  <a:pt x="59" y="20"/>
                  <a:pt x="60" y="20"/>
                  <a:pt x="60" y="20"/>
                </a:cubicBezTo>
                <a:cubicBezTo>
                  <a:pt x="62" y="20"/>
                  <a:pt x="64" y="19"/>
                  <a:pt x="66" y="18"/>
                </a:cubicBezTo>
                <a:cubicBezTo>
                  <a:pt x="69" y="23"/>
                  <a:pt x="71" y="29"/>
                  <a:pt x="72" y="35"/>
                </a:cubicBezTo>
                <a:cubicBezTo>
                  <a:pt x="74" y="54"/>
                  <a:pt x="61" y="69"/>
                  <a:pt x="42" y="69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084541" y="4461869"/>
            <a:ext cx="113728" cy="129349"/>
          </a:xfrm>
          <a:custGeom>
            <a:rect l="l" t="t" r="r" b="b"/>
            <a:pathLst>
              <a:path w="43" h="49">
                <a:moveTo>
                  <a:pt x="13" y="31"/>
                </a:moveTo>
                <a:cubicBezTo>
                  <a:pt x="11" y="28"/>
                  <a:pt x="12" y="25"/>
                  <a:pt x="14" y="22"/>
                </a:cubicBezTo>
                <a:cubicBezTo>
                  <a:pt x="32" y="0"/>
                  <a:pt x="32" y="0"/>
                  <a:pt x="32" y="0"/>
                </a:cubicBezTo>
                <a:cubicBezTo>
                  <a:pt x="43" y="9"/>
                  <a:pt x="43" y="9"/>
                  <a:pt x="43" y="9"/>
                </a:cubicBezTo>
                <a:cubicBezTo>
                  <a:pt x="24" y="32"/>
                  <a:pt x="24" y="32"/>
                  <a:pt x="24" y="32"/>
                </a:cubicBezTo>
                <a:cubicBezTo>
                  <a:pt x="22" y="34"/>
                  <a:pt x="19" y="35"/>
                  <a:pt x="17" y="34"/>
                </a:cubicBezTo>
                <a:cubicBezTo>
                  <a:pt x="1" y="49"/>
                  <a:pt x="1" y="49"/>
                  <a:pt x="1" y="49"/>
                </a:cubicBezTo>
                <a:cubicBezTo>
                  <a:pt x="0" y="48"/>
                  <a:pt x="0" y="48"/>
                  <a:pt x="0" y="48"/>
                </a:cubicBezTo>
                <a:lnTo>
                  <a:pt x="13" y="3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782073" y="2655299"/>
            <a:ext cx="168233" cy="183703"/>
          </a:xfrm>
          <a:custGeom>
            <a:rect l="l" t="t" r="r" b="b"/>
            <a:pathLst>
              <a:path w="125" h="140">
                <a:moveTo>
                  <a:pt x="0" y="57"/>
                </a:moveTo>
                <a:lnTo>
                  <a:pt x="48" y="0"/>
                </a:lnTo>
                <a:lnTo>
                  <a:pt x="126" y="85"/>
                </a:lnTo>
                <a:lnTo>
                  <a:pt x="78" y="140"/>
                </a:lnTo>
                <a:lnTo>
                  <a:pt x="0" y="57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3564454" y="2751018"/>
            <a:ext cx="296432" cy="326720"/>
          </a:xfrm>
          <a:custGeom>
            <a:rect l="l" t="t" r="r" b="b"/>
            <a:pathLst>
              <a:path w="94" h="105">
                <a:moveTo>
                  <a:pt x="70" y="0"/>
                </a:moveTo>
                <a:cubicBezTo>
                  <a:pt x="63" y="9"/>
                  <a:pt x="63" y="9"/>
                  <a:pt x="63" y="9"/>
                </a:cubicBezTo>
                <a:cubicBezTo>
                  <a:pt x="21" y="30"/>
                  <a:pt x="21" y="30"/>
                  <a:pt x="21" y="30"/>
                </a:cubicBezTo>
                <a:cubicBezTo>
                  <a:pt x="20" y="30"/>
                  <a:pt x="14" y="33"/>
                  <a:pt x="12" y="37"/>
                </a:cubicBezTo>
                <a:cubicBezTo>
                  <a:pt x="10" y="40"/>
                  <a:pt x="2" y="67"/>
                  <a:pt x="1" y="70"/>
                </a:cubicBezTo>
                <a:cubicBezTo>
                  <a:pt x="0" y="71"/>
                  <a:pt x="0" y="75"/>
                  <a:pt x="0" y="77"/>
                </a:cubicBezTo>
                <a:cubicBezTo>
                  <a:pt x="0" y="78"/>
                  <a:pt x="2" y="93"/>
                  <a:pt x="3" y="102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4"/>
                  <a:pt x="4" y="105"/>
                </a:cubicBezTo>
                <a:cubicBezTo>
                  <a:pt x="4" y="81"/>
                  <a:pt x="4" y="81"/>
                  <a:pt x="4" y="81"/>
                </a:cubicBezTo>
                <a:cubicBezTo>
                  <a:pt x="20" y="81"/>
                  <a:pt x="20" y="81"/>
                  <a:pt x="20" y="81"/>
                </a:cubicBezTo>
                <a:cubicBezTo>
                  <a:pt x="20" y="75"/>
                  <a:pt x="20" y="75"/>
                  <a:pt x="20" y="75"/>
                </a:cubicBezTo>
                <a:cubicBezTo>
                  <a:pt x="30" y="58"/>
                  <a:pt x="30" y="58"/>
                  <a:pt x="30" y="58"/>
                </a:cubicBezTo>
                <a:cubicBezTo>
                  <a:pt x="32" y="59"/>
                  <a:pt x="37" y="61"/>
                  <a:pt x="40" y="62"/>
                </a:cubicBezTo>
                <a:cubicBezTo>
                  <a:pt x="39" y="64"/>
                  <a:pt x="37" y="68"/>
                  <a:pt x="37" y="69"/>
                </a:cubicBezTo>
                <a:cubicBezTo>
                  <a:pt x="36" y="71"/>
                  <a:pt x="30" y="78"/>
                  <a:pt x="27" y="83"/>
                </a:cubicBezTo>
                <a:cubicBezTo>
                  <a:pt x="25" y="85"/>
                  <a:pt x="24" y="90"/>
                  <a:pt x="28" y="93"/>
                </a:cubicBezTo>
                <a:cubicBezTo>
                  <a:pt x="29" y="94"/>
                  <a:pt x="31" y="95"/>
                  <a:pt x="33" y="95"/>
                </a:cubicBezTo>
                <a:cubicBezTo>
                  <a:pt x="37" y="95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1"/>
                  <a:pt x="56" y="74"/>
                  <a:pt x="63" y="71"/>
                </a:cubicBezTo>
                <a:cubicBezTo>
                  <a:pt x="69" y="68"/>
                  <a:pt x="87" y="54"/>
                  <a:pt x="87" y="36"/>
                </a:cubicBezTo>
                <a:cubicBezTo>
                  <a:pt x="94" y="26"/>
                  <a:pt x="94" y="26"/>
                  <a:pt x="94" y="26"/>
                </a:cubicBezTo>
                <a:lnTo>
                  <a:pt x="7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390861" y="3012170"/>
            <a:ext cx="467288" cy="345102"/>
          </a:xfrm>
          <a:custGeom>
            <a:rect l="l" t="t" r="r" b="b"/>
            <a:pathLst>
              <a:path w="148" h="110">
                <a:moveTo>
                  <a:pt x="124" y="49"/>
                </a:moveTo>
                <a:cubicBezTo>
                  <a:pt x="124" y="104"/>
                  <a:pt x="124" y="104"/>
                  <a:pt x="124" y="104"/>
                </a:cubicBezTo>
                <a:cubicBezTo>
                  <a:pt x="117" y="104"/>
                  <a:pt x="117" y="104"/>
                  <a:pt x="117" y="104"/>
                </a:cubicBezTo>
                <a:cubicBezTo>
                  <a:pt x="117" y="29"/>
                  <a:pt x="117" y="29"/>
                  <a:pt x="117" y="29"/>
                </a:cubicBezTo>
                <a:cubicBezTo>
                  <a:pt x="93" y="29"/>
                  <a:pt x="93" y="29"/>
                  <a:pt x="93" y="29"/>
                </a:cubicBezTo>
                <a:cubicBezTo>
                  <a:pt x="93" y="104"/>
                  <a:pt x="93" y="104"/>
                  <a:pt x="93" y="104"/>
                </a:cubicBezTo>
                <a:cubicBezTo>
                  <a:pt x="86" y="104"/>
                  <a:pt x="86" y="104"/>
                  <a:pt x="86" y="104"/>
                </a:cubicBezTo>
                <a:cubicBezTo>
                  <a:pt x="86" y="14"/>
                  <a:pt x="86" y="14"/>
                  <a:pt x="86" y="14"/>
                </a:cubicBezTo>
                <a:cubicBezTo>
                  <a:pt x="83" y="13"/>
                  <a:pt x="81" y="12"/>
                  <a:pt x="80" y="10"/>
                </a:cubicBezTo>
                <a:cubicBezTo>
                  <a:pt x="77" y="7"/>
                  <a:pt x="77" y="3"/>
                  <a:pt x="78" y="0"/>
                </a:cubicBezTo>
                <a:cubicBezTo>
                  <a:pt x="62" y="0"/>
                  <a:pt x="62" y="0"/>
                  <a:pt x="62" y="0"/>
                </a:cubicBezTo>
                <a:cubicBezTo>
                  <a:pt x="62" y="104"/>
                  <a:pt x="62" y="104"/>
                  <a:pt x="62" y="104"/>
                </a:cubicBezTo>
                <a:cubicBezTo>
                  <a:pt x="55" y="104"/>
                  <a:pt x="55" y="104"/>
                  <a:pt x="55" y="104"/>
                </a:cubicBezTo>
                <a:cubicBezTo>
                  <a:pt x="55" y="36"/>
                  <a:pt x="55" y="36"/>
                  <a:pt x="55" y="36"/>
                </a:cubicBezTo>
                <a:cubicBezTo>
                  <a:pt x="31" y="36"/>
                  <a:pt x="31" y="36"/>
                  <a:pt x="31" y="36"/>
                </a:cubicBezTo>
                <a:cubicBezTo>
                  <a:pt x="31" y="104"/>
                  <a:pt x="31" y="104"/>
                  <a:pt x="31" y="104"/>
                </a:cubicBezTo>
                <a:cubicBezTo>
                  <a:pt x="24" y="104"/>
                  <a:pt x="24" y="104"/>
                  <a:pt x="24" y="104"/>
                </a:cubicBezTo>
                <a:cubicBezTo>
                  <a:pt x="24" y="66"/>
                  <a:pt x="24" y="66"/>
                  <a:pt x="24" y="66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104"/>
                  <a:pt x="0" y="104"/>
                  <a:pt x="0" y="104"/>
                </a:cubicBezTo>
                <a:cubicBezTo>
                  <a:pt x="0" y="111"/>
                  <a:pt x="0" y="111"/>
                  <a:pt x="0" y="111"/>
                </a:cubicBezTo>
                <a:cubicBezTo>
                  <a:pt x="148" y="111"/>
                  <a:pt x="148" y="111"/>
                  <a:pt x="148" y="111"/>
                </a:cubicBezTo>
                <a:cubicBezTo>
                  <a:pt x="148" y="104"/>
                  <a:pt x="148" y="104"/>
                  <a:pt x="148" y="104"/>
                </a:cubicBezTo>
                <a:cubicBezTo>
                  <a:pt x="148" y="49"/>
                  <a:pt x="148" y="49"/>
                  <a:pt x="148" y="49"/>
                </a:cubicBezTo>
                <a:lnTo>
                  <a:pt x="124" y="4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角色扮演法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通过扮演特定角色，让学生体验和理解他人的立场和情感。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教师安排学生扮演特定角色，模拟真实情境中的行为和互动，让学生从他人的角度思考问题，培养同理心和尊重他人权益的道德观念。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通过小组讨论，鼓励学生交流观点、分享经验和合作解决问题。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教师将学生分成小组，围绕道德和法治主题展开讨论，鼓励学生发表观点、分享经验和合作解决问题，培养学生的批判性思维、沟通能力和合作精神。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小组讨论法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法治教育教学方法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通过分析真实或虚构的案例，引导学生理解法律原则和规定，培养法律思维和解决问题的能力。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教师可以选择与课程内容相关的案例，让学生分析案例中的法律问题，探讨解决方案，并引申出相关法律原则和规定。这种方法能够帮助学生更好地理解法律知识，提高分析和解决问题的能力。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案例分析法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法律条文解读法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3561535" y="2061200"/>
            <a:ext cx="7382690" cy="153140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通过解读具体的法律条文，让学生理解法律规定的内容和精神，培养法律意识和法律信仰。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3561535" y="1520189"/>
            <a:ext cx="7382690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3561535" y="4422893"/>
            <a:ext cx="7382690" cy="153140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教师可以选择与课程内容相关的法律条文，逐条进行解读，解释条文的意义、背景和适用范围。同时，可以引导学生思考条文背后的法律原则和精神，加深对法律规定的理解。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3561535" y="3881882"/>
            <a:ext cx="7382690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27" name="AutoShape 27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https://d.book118.com/738050052044006032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6B73"/>
      </a:accent1>
      <a:accent2>
        <a:srgbClr val="269B8D"/>
      </a:accent2>
      <a:accent3>
        <a:srgbClr val="00657D"/>
      </a:accent3>
      <a:accent4>
        <a:srgbClr val="3B9474"/>
      </a:accent4>
      <a:accent5>
        <a:srgbClr val="6479E6"/>
      </a:accent5>
      <a:accent6>
        <a:srgbClr val="169EA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2024-09-09T17:14:13.316</cp:lastPrinted>
  <dcterms:created xsi:type="dcterms:W3CDTF">2024-09-09T09:14:13Z</dcterms:created>
  <dcterms:modified xsi:type="dcterms:W3CDTF">2024-09-09T09:14:15Z</dcterms:modified>
</cp:coreProperties>
</file>