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3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image" Target="../media/image2.png" /><Relationship Id="rId12" Type="http://schemas.openxmlformats.org/officeDocument/2006/relationships/tags" Target="../tags/tag10.xml" /><Relationship Id="rId13" Type="http://schemas.openxmlformats.org/officeDocument/2006/relationships/image" Target="../media/image3.png" /><Relationship Id="rId14" Type="http://schemas.openxmlformats.org/officeDocument/2006/relationships/tags" Target="../tags/tag11.xml" /><Relationship Id="rId15" Type="http://schemas.openxmlformats.org/officeDocument/2006/relationships/image" Target="../media/image4.pn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tags" Target="../tags/tag1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image" Target="../media/image7.png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2.xml" /><Relationship Id="rId11" Type="http://schemas.openxmlformats.org/officeDocument/2006/relationships/image" Target="../media/image2.png" /><Relationship Id="rId12" Type="http://schemas.openxmlformats.org/officeDocument/2006/relationships/tags" Target="../tags/tag73.xml" /><Relationship Id="rId13" Type="http://schemas.openxmlformats.org/officeDocument/2006/relationships/image" Target="../media/image3.png" /><Relationship Id="rId14" Type="http://schemas.openxmlformats.org/officeDocument/2006/relationships/tags" Target="../tags/tag74.xml" /><Relationship Id="rId15" Type="http://schemas.openxmlformats.org/officeDocument/2006/relationships/image" Target="../media/image4.png" /><Relationship Id="rId16" Type="http://schemas.openxmlformats.org/officeDocument/2006/relationships/tags" Target="../tags/tag75.xml" /><Relationship Id="rId17" Type="http://schemas.openxmlformats.org/officeDocument/2006/relationships/image" Target="../media/image5.png" /><Relationship Id="rId18" Type="http://schemas.openxmlformats.org/officeDocument/2006/relationships/tags" Target="../tags/tag7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126C2-8775-44EA-8822-2E6B3869D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E8134-EBB4-4212-AEC3-8E2ECDBB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7DE35-EBA2-4DA0-BAED-954385175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36754-0D10-4A5B-A27C-15DAC2566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82676-1F41-47BB-B628-B9DD66888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30AF47-EFDE-49E8-B527-66AF51C53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FE414-9C80-4357-87C6-57682312B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C1BD2-C7D2-4319-960D-0A26A9A9C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E054F-BC29-406D-BC9D-5CF954B7F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80AA1-9E5A-4873-B324-841DB5B96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B3C28-5125-4C84-9077-5A6ACAC26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2"/>
          <p:cNvPicPr/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987550" y="2547824"/>
            <a:ext cx="8216900" cy="1697990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3074353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公司名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1987551" y="4283915"/>
            <a:ext cx="8216899" cy="365126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987551" y="4710521"/>
            <a:ext cx="8216899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682" name="任意多边形 23"/>
          <p:cNvSpPr/>
          <p:nvPr>
            <p:custDataLst>
              <p:tags r:id="rId10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pic>
        <p:nvPicPr>
          <p:cNvPr id="2097157" name="图片 3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61" name="图片 34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63" name="图片 37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1"/>
            <a:ext cx="12189600" cy="685799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6831715" y="750991"/>
            <a:ext cx="4644228" cy="958322"/>
          </a:xfrm>
        </p:spPr>
        <p:txBody>
          <a:bodyPr vert="horz" wrap="square" tIns="0" bIns="0" rtlCol="0" anchor="b" anchorCtr="0">
            <a:normAutofit lnSpcReduction="20000"/>
          </a:bodyPr>
          <a:lstStyle>
            <a:lvl1pPr marL="0" indent="0" algn="l">
              <a:buFont typeface="Arial" pitchFamily="34" charset="0"/>
              <a:buNone/>
              <a:defRPr lang="zh-CN" altLang="en-US" sz="6000" b="0" i="0" spc="43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副标题 2"/>
          <p:cNvSpPr>
            <a:spLocks noGrp="1"/>
          </p:cNvSpPr>
          <p:nvPr userDrawn="1">
            <p:ph type="body" idx="1" hasCustomPrompt="1"/>
            <p:custDataLst>
              <p:tags r:id="rId4"/>
            </p:custDataLst>
          </p:nvPr>
        </p:nvSpPr>
        <p:spPr>
          <a:xfrm>
            <a:off x="6839871" y="1750437"/>
            <a:ext cx="4628229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 algn="l">
              <a:buFont typeface="Arial" pitchFamily="34" charset="0"/>
              <a:buNone/>
              <a:defRPr lang="zh-CN" altLang="en-US" sz="2800" b="0" i="0" spc="149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8"/>
            </p:custDataLst>
          </p:nvPr>
        </p:nvCxnSpPr>
        <p:spPr>
          <a:xfrm>
            <a:off x="6881721" y="2398322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9"/>
            </p:custDataLst>
          </p:nvPr>
        </p:nvCxnSpPr>
        <p:spPr>
          <a:xfrm>
            <a:off x="6850765" y="2398322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5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4118" y="431944"/>
            <a:ext cx="768163" cy="2682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001328" y="2436419"/>
            <a:ext cx="8186468" cy="1152000"/>
          </a:xfrm>
        </p:spPr>
        <p:txBody>
          <a:bodyPr wrap="square" anchor="b">
            <a:normAutofit/>
          </a:bodyPr>
          <a:lstStyle>
            <a:lvl1pPr algn="ctr">
              <a:defRPr sz="5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001328" y="3696419"/>
            <a:ext cx="8186468" cy="936000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774" name="任意多边形 23"/>
          <p:cNvSpPr/>
          <p:nvPr userDrawn="1">
            <p:custDataLst>
              <p:tags r:id="rId3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  <a:cs typeface="+mn-lt"/>
            </a:endParaRPr>
          </a:p>
        </p:txBody>
      </p:sp>
      <p:sp>
        <p:nvSpPr>
          <p:cNvPr id="1048776" name="标题 1"/>
          <p:cNvSpPr>
            <a:spLocks noGrp="1"/>
          </p:cNvSpPr>
          <p:nvPr userDrawn="1">
            <p:ph type="ctrTitle" hasCustomPrompt="1"/>
            <p:custDataLst>
              <p:tags r:id="rId4"/>
            </p:custDataLst>
          </p:nvPr>
        </p:nvSpPr>
        <p:spPr>
          <a:xfrm>
            <a:off x="1987550" y="2547824"/>
            <a:ext cx="8216900" cy="1599566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8" name="副标题 2"/>
          <p:cNvSpPr>
            <a:spLocks noGrp="1"/>
          </p:cNvSpPr>
          <p:nvPr userDrawn="1">
            <p:ph type="subTitle" idx="1" hasCustomPrompt="1"/>
            <p:custDataLst>
              <p:tags r:id="rId5"/>
            </p:custDataLst>
          </p:nvPr>
        </p:nvSpPr>
        <p:spPr>
          <a:xfrm>
            <a:off x="3117642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公司名占位符 6"/>
          <p:cNvSpPr>
            <a:spLocks noGrp="1"/>
          </p:cNvSpPr>
          <p:nvPr userDrawn="1">
            <p:ph type="body" sz="quarter" idx="13" hasCustomPrompt="1"/>
            <p:custDataLst>
              <p:tags r:id="rId9"/>
            </p:custDataLst>
          </p:nvPr>
        </p:nvSpPr>
        <p:spPr>
          <a:xfrm>
            <a:off x="1987550" y="4283914"/>
            <a:ext cx="8216900" cy="377077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1987550" y="4715551"/>
            <a:ext cx="8216900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pic>
        <p:nvPicPr>
          <p:cNvPr id="2097173" name="图片 17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75" name="图片 19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77" name="图片 2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79" name="图片 26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jpe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1"/>
            <a:ext cx="12189600" cy="6857999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521" r:id="rId2"/>
    <p:sldLayoutId id="2147486522" r:id="rId3"/>
    <p:sldLayoutId id="2147486523" r:id="rId4"/>
    <p:sldLayoutId id="2147486524" r:id="rId5"/>
    <p:sldLayoutId id="2147486525" r:id="rId6"/>
    <p:sldLayoutId id="2147486526" r:id="rId7"/>
    <p:sldLayoutId id="2147486527" r:id="rId8"/>
    <p:sldLayoutId id="2147486528" r:id="rId9"/>
    <p:sldLayoutId id="2147486529" r:id="rId10"/>
    <p:sldLayoutId id="214748653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26" Type="http://schemas.openxmlformats.org/officeDocument/2006/relationships/tags" Target="../tags/tag185.xml" /><Relationship Id="rId27" Type="http://schemas.openxmlformats.org/officeDocument/2006/relationships/tags" Target="../tags/tag186.xml" /><Relationship Id="rId28" Type="http://schemas.openxmlformats.org/officeDocument/2006/relationships/tags" Target="../tags/tag187.xml" /><Relationship Id="rId29" Type="http://schemas.openxmlformats.org/officeDocument/2006/relationships/tags" Target="../tags/tag188.xml" /><Relationship Id="rId3" Type="http://schemas.openxmlformats.org/officeDocument/2006/relationships/tags" Target="../tags/tag162.xml" /><Relationship Id="rId30" Type="http://schemas.openxmlformats.org/officeDocument/2006/relationships/tags" Target="../tags/tag189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54024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气候变化对自然环境及生态系统的影响研究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5455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金山办公软件有限公司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8333" lnSpcReduction="2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2857" lnSpcReduction="20000"/>
          </a:bodyPr>
          <a:lstStyle/>
          <a:p>
            <a:r>
              <a:rPr lang="en-US" altLang="zh-CN">
                <a:sym typeface="+mn-ea"/>
              </a:rPr>
              <a:t>CONTENTS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4"/>
            </p:custDataLst>
          </p:nvPr>
        </p:nvSpPr>
        <p:spPr>
          <a:xfrm>
            <a:off x="6545262" y="271569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5"/>
            </p:custDataLst>
          </p:nvPr>
        </p:nvSpPr>
        <p:spPr>
          <a:xfrm>
            <a:off x="7336540" y="2715693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6545262" y="33848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7336540" y="338486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气候变化对自然环境的影响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8"/>
            </p:custDataLst>
          </p:nvPr>
        </p:nvSpPr>
        <p:spPr>
          <a:xfrm>
            <a:off x="6545262" y="4054041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9"/>
            </p:custDataLst>
          </p:nvPr>
        </p:nvSpPr>
        <p:spPr>
          <a:xfrm>
            <a:off x="7336540" y="405404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气候变化对生态系统的影响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0"/>
            </p:custDataLst>
          </p:nvPr>
        </p:nvSpPr>
        <p:spPr>
          <a:xfrm>
            <a:off x="6545262" y="472321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1"/>
            </p:custDataLst>
          </p:nvPr>
        </p:nvSpPr>
        <p:spPr>
          <a:xfrm>
            <a:off x="7336540" y="472321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气候变化对人类社会的影响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2"/>
            </p:custDataLst>
          </p:nvPr>
        </p:nvSpPr>
        <p:spPr>
          <a:xfrm>
            <a:off x="6545262" y="539238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3"/>
            </p:custDataLst>
          </p:nvPr>
        </p:nvSpPr>
        <p:spPr>
          <a:xfrm>
            <a:off x="7336540" y="5392389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应对气候变化的措施和策略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7407"/>
          </a:bodyPr>
          <a:lstStyle/>
          <a:p>
            <a:r>
              <a:rPr lang="zh-CN" altLang="en-US"/>
              <a:t>气候变化对自然环境的影响</a:t>
            </a:r>
            <a:endParaRPr lang="zh-CN" altLang="en-US"/>
          </a:p>
        </p:txBody>
      </p:sp>
      <p:sp>
        <p:nvSpPr>
          <p:cNvPr id="104890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全球气温升高</a:t>
            </a:r>
            <a:endParaRPr lang="zh-CN" altLang="en-US"/>
          </a:p>
        </p:txBody>
      </p:sp>
      <p:sp>
        <p:nvSpPr>
          <p:cNvPr id="104893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冰川融化导致海平面上升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气候变化对自然环境及生态系统产生负面影响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温室气体排放导致全球气温上升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极端天气事件增多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海平面上升</a:t>
            </a:r>
            <a:endParaRPr lang="zh-CN" altLang="en-US"/>
          </a:p>
        </p:txBody>
      </p:sp>
      <p:sp>
        <p:nvSpPr>
          <p:cNvPr id="10489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原因：全球气候变暖导致冰川融化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影响：淹没沿海低地和岛屿国家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应对措施：建立防洪设施、提高城市排水能力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未来预测：海平面持续上升，影响范围扩大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极端气候事件增多</a:t>
            </a:r>
            <a:endParaRPr lang="zh-CN" altLang="en-US"/>
          </a:p>
        </p:txBody>
      </p:sp>
      <p:sp>
        <p:nvSpPr>
          <p:cNvPr id="104905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暴雨、洪涝、干旱等极端气候事件频发，对自然环境造成严重破坏。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极端气候事件对人类生产生活产生严重影响，如农业减产、水资源短缺等。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台风、飓风等极端气候事件对沿海地区造成巨大损失。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极端高温和极端低温事件增多，影响动植物生长和繁衍。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生物多样性减少</a:t>
            </a:r>
            <a:endParaRPr lang="zh-CN" altLang="en-US"/>
          </a:p>
        </p:txBody>
      </p:sp>
      <p:sp>
        <p:nvSpPr>
          <p:cNvPr id="104913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气候变化导致生物多样性减少的原因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应对气候变化，保护生物多样性的措施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气候变化对不同生物多样性的影响程度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生物多样性减少对生态系统的影响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7407"/>
          </a:bodyPr>
          <a:lstStyle/>
          <a:p>
            <a:r>
              <a:rPr lang="zh-CN" altLang="en-US"/>
              <a:t>气候变化对生态系统的影响</a:t>
            </a:r>
            <a:endParaRPr lang="zh-CN" altLang="en-US"/>
          </a:p>
        </p:txBody>
      </p:sp>
      <p:sp>
        <p:nvSpPr>
          <p:cNvPr id="104920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森林生态系统退化</a:t>
            </a:r>
            <a:endParaRPr lang="zh-CN" altLang="en-US"/>
          </a:p>
        </p:txBody>
      </p:sp>
      <p:sp>
        <p:nvSpPr>
          <p:cNvPr id="104924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森林覆盖率下降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物种多样性减少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生态系统稳定性降低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对全球气候变化的响应敏感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海洋生态系统破坏</a:t>
            </a:r>
            <a:endParaRPr lang="zh-CN" altLang="en-US"/>
          </a:p>
        </p:txBody>
      </p:sp>
      <p:sp>
        <p:nvSpPr>
          <p:cNvPr id="104930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海洋酸化：由于吸收大气中的二氧化碳，海洋pH值下降，影响珊瑚礁等生物的生存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海洋温度升高：导致珊瑚白化、鱼类迁移和海洋生物死亡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海洋污染：塑料垃圾、油污和有毒化学物质对海洋生物造成危害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过度捕捞：人类过度捕捞导致海洋生物数量减少，破坏生态平衡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陆地生态系统变化</a:t>
            </a:r>
            <a:endParaRPr lang="zh-CN" altLang="en-US"/>
          </a:p>
        </p:txBody>
      </p:sp>
      <p:sp>
        <p:nvSpPr>
          <p:cNvPr id="104934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4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森林生态系统：气候变化导致森林分布和生长状况的变化，影响生物多样性和生态平衡。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草原生态系统：气候变化可能导致草原退化或沙漠化，影响草原植被和动物群落的生存。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湿地生态系统：气候变化可能导致湿地干涸或水体污染，影响湿地生态系统的功能和生物多样性。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冻土生态系统：气候变化可能影响冻土的稳定性和生态系统的运行，对土壤质量和植被生长产生影响。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https://d.book118.com/738054024052006035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df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1e62ce8c8ef84f189ed7648ee9131ab2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695b881eebb54dfab66a63fe3dccf6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c0343a4998aa4e9896b3d72ec5e482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1"/>
  <p:tag name="KSO_WM_TAG_VERSION" val="1.0"/>
  <p:tag name="KSO_WM_UNIT_COMPATIBLE" val="0"/>
  <p:tag name="KSO_WM_UNIT_DEC_AREA_ID" val="e6533651e4ec4d10841538da08f0dba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ASSEMBLE_CHIP_INDEX" val="d55175583e5240e29f2383aee2e138f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2"/>
  <p:tag name="KSO_WM_SLIDE_BACKGROUND_TYPE" val="general"/>
  <p:tag name="KSO_WM_TAG_VERSION" val="1.0"/>
  <p:tag name="KSO_WM_UNIT_COMPATIBLE" val="0"/>
  <p:tag name="KSO_WM_UNIT_DEC_AREA_ID" val="53504985f96f4de5ba17de377ea8375d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5"/>
  <p:tag name="KSO_WM_UNIT_INDEX" val="5"/>
  <p:tag name="KSO_WM_UNIT_LAYERLEVEL" val="1"/>
  <p:tag name="KSO_WM_UNIT_NOCLEAR" val="0"/>
  <p:tag name="KSO_WM_UNIT_PRESET_TEXT" val="金山办公软件有限公司"/>
  <p:tag name="KSO_WM_UNIT_SUBTYPE" val="g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15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4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7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2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18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6B5FE4"/>
      </a:accent1>
      <a:accent2>
        <a:srgbClr val="AA51CA"/>
      </a:accent2>
      <a:accent3>
        <a:srgbClr val="CD47AC"/>
      </a:accent3>
      <a:accent4>
        <a:srgbClr val="E0488E"/>
      </a:accent4>
      <a:accent5>
        <a:srgbClr val="E65573"/>
      </a:accent5>
      <a:accent6>
        <a:srgbClr val="E3675E"/>
      </a:accent6>
      <a:hlink>
        <a:srgbClr val="304FFE"/>
      </a:hlink>
      <a:folHlink>
        <a:srgbClr val="492067"/>
      </a:folHlink>
    </a:clrScheme>
    <a:fontScheme name="自定义 132">
      <a:majorFont>
        <a:latin typeface="汉仪文黑-85W"/>
        <a:ea typeface="汉仪文黑-85W"/>
        <a:cs typeface="Arial"/>
      </a:majorFont>
      <a:minorFont>
        <a:latin typeface="汉仪正圆 55简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汉仪文黑-85W</vt:lpstr>
      <vt:lpstr>汉仪正圆 55简</vt:lpstr>
      <vt:lpstr>微软雅黑</vt:lpstr>
      <vt:lpstr>Wingdings</vt:lpstr>
      <vt:lpstr>Office Theme</vt:lpstr>
      <vt:lpstr>气候变化对自然环境及生态系统的影响研究</vt:lpstr>
      <vt:lpstr>目录</vt:lpstr>
      <vt:lpstr>添加章节标题</vt:lpstr>
      <vt:lpstr>气候变化对自然环境的影响</vt:lpstr>
      <vt:lpstr>全球气温升高</vt:lpstr>
      <vt:lpstr>海平面上升</vt:lpstr>
      <vt:lpstr>极端气候事件增多</vt:lpstr>
      <vt:lpstr>生物多样性减少</vt:lpstr>
      <vt:lpstr>气候变化对生态系统的影响</vt:lpstr>
      <vt:lpstr>森林生态系统退化</vt:lpstr>
      <vt:lpstr>海洋生态系统破坏</vt:lpstr>
      <vt:lpstr>陆地生态系统变化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2024-09-14T03:50:24.358</cp:lastPrinted>
  <dcterms:created xsi:type="dcterms:W3CDTF">2024-09-13T19:50:24Z</dcterms:created>
  <dcterms:modified xsi:type="dcterms:W3CDTF">2024-09-13T19:50:26Z</dcterms:modified>
</cp:coreProperties>
</file>