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5" r:id="rId2"/>
    <p:sldMasterId id="2147483688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FB32C-C95D-4614-BC3E-2F7AD7FCA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4B8EA-E6E0-4828-AD10-55BFC3BA4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9BAAD-ED0F-4173-83CD-9D85642C6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71C070-3C29-4855-8FE7-5C9D77211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1B04E9-2E56-4447-A0C7-80AF32685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0FBAA9-155F-4AAB-91EB-56B2275EE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A41917-214E-47F2-B53E-102F8A1FD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53F58-F7A4-40BB-A815-D644FD10E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7696FF-2C5D-49AC-AAF6-3AF30F02F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F80BF-D22E-45B5-8F94-487808CA2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81EB5-7CC3-4EFD-B26D-B2BDD7F75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6562" name="标题 66561"/>
          <p:cNvSpPr>
            <a:spLocks noGrp="1" noRot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6563" name="副标题 66562"/>
          <p:cNvSpPr>
            <a:spLocks noGrp="1" noRot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</a:p>
        </p:txBody>
      </p:sp>
      <p:sp>
        <p:nvSpPr>
          <p:cNvPr id="66564" name="日期占位符 66563"/>
          <p:cNvSpPr>
            <a:spLocks noGrp="1"/>
          </p:cNvSpPr>
          <p:nvPr>
            <p:ph type="dt" sz="half" idx="2"/>
          </p:nvPr>
        </p:nvSpPr>
        <p:spPr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6565" name="页脚占位符 6656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6566" name="灯片编号占位符 6656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84968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7408" y="1905000"/>
            <a:ext cx="4184968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版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609600"/>
            <a:ext cx="2135188" cy="5489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09600"/>
            <a:ext cx="6281784" cy="5489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AndTwoObj" preserve="1">
  <p:cSld name="标题，文本与两项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AndObj" preserve="1">
  <p:cSld name="标题，文本与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8" name="标题 19457"/>
          <p:cNvSpPr>
            <a:spLocks noGrp="1" noRot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9459" name="副标题 19458"/>
          <p:cNvSpPr>
            <a:spLocks noGrp="1" noRot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</a:p>
        </p:txBody>
      </p:sp>
      <p:sp>
        <p:nvSpPr>
          <p:cNvPr id="19460" name="日期占位符 19459"/>
          <p:cNvSpPr>
            <a:spLocks noGrp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9461" name="页脚占位符 19460"/>
          <p:cNvSpPr>
            <a:spLocks noGrp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9462" name="灯片编号占位符 19461"/>
          <p:cNvSpPr>
            <a:spLocks noGrp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版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clipArtAndVertTx" preserve="1">
  <p:cSld name="标题，剪贴画与竖排文字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联机映像占位符 2"/>
          <p:cNvSpPr>
            <a:spLocks noGrp="1"/>
          </p:cNvSpPr>
          <p:nvPr>
            <p:ph type="clipArt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half" idx="2"/>
          </p:nvPr>
        </p:nvSpPr>
        <p:spPr>
          <a:xfrm>
            <a:off x="4629150" y="1825625"/>
            <a:ext cx="38862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slideLayout" Target="../slideLayouts/slideLayout34.xml" /><Relationship Id="rId11" Type="http://schemas.openxmlformats.org/officeDocument/2006/relationships/slideLayout" Target="../slideLayouts/slideLayout35.xml" /><Relationship Id="rId12" Type="http://schemas.openxmlformats.org/officeDocument/2006/relationships/slideLayout" Target="../slideLayouts/slideLayout36.xml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1.xml" /><Relationship Id="rId8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5538" name="标题 65537"/>
          <p:cNvSpPr>
            <a:spLocks noGrp="1" noRot="1"/>
          </p:cNvSpPr>
          <p:nvPr>
            <p:ph type="title"/>
          </p:nvPr>
        </p:nvSpPr>
        <p:spPr>
          <a:xfrm>
            <a:off x="301625" y="6096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5539" name="文本占位符 65538"/>
          <p:cNvSpPr>
            <a:spLocks noGrp="1" noRot="1"/>
          </p:cNvSpPr>
          <p:nvPr>
            <p:ph type="body" idx="1"/>
          </p:nvPr>
        </p:nvSpPr>
        <p:spPr>
          <a:xfrm>
            <a:off x="301625" y="1905000"/>
            <a:ext cx="8540750" cy="41941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5540" name="日期占位符 65539"/>
          <p:cNvSpPr>
            <a:spLocks noGrp="1"/>
          </p:cNvSpPr>
          <p:nvPr>
            <p:ph type="dt" sz="half" idx="2"/>
          </p:nvPr>
        </p:nvSpPr>
        <p:spPr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5541" name="页脚占位符 6554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5542" name="灯片编号占位符 6554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/>
  <p:timing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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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标题 18433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8435" name="文本占位符 18434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436" name="日期占位符 18435"/>
          <p:cNvSpPr>
            <a:spLocks noGrp="1"/>
          </p:cNvSpPr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18437" name="页脚占位符 18436"/>
          <p:cNvSpPr>
            <a:spLocks noGrp="1"/>
          </p:cNvSpPr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18438" name="灯片编号占位符 18437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/>
  <p:timing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Arial" pitchFamily="34" charset="0"/>
          <a:ea typeface="宋体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audio" Target="NULL" /><Relationship Id="rId4" Type="http://schemas.microsoft.com/office/2007/relationships/media" Target="file:///E:\&#25945;&#26696;\&#35799;&#22235;&#39318;\&#28216;&#23665;&#35199;&#26449;.mp3" TargetMode="External" /><Relationship Id="rId5" Type="http://schemas.openxmlformats.org/officeDocument/2006/relationships/image" Target="../media/image6.jpeg" /><Relationship Id="rId6" Type="http://schemas.openxmlformats.org/officeDocument/2006/relationships/image" Target="../media/image2.jpeg" /><Relationship Id="rId7" Type="http://schemas.openxmlformats.org/officeDocument/2006/relationships/audio" Target="../media/media1.wav" /><Relationship Id="rId8" Type="http://schemas.openxmlformats.org/officeDocument/2006/relationships/audio" Target="../media/chimes2.wav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png" /><Relationship Id="rId4" Type="http://schemas.openxmlformats.org/officeDocument/2006/relationships/image" Target="../media/image11.gif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audio" Target="NULL" /><Relationship Id="rId4" Type="http://schemas.microsoft.com/office/2007/relationships/media" Target="file:///D:\My%20Documents\My%20Music\&#38899;&#20048;&#22825;&#22530;\&#26757;&#33457;&#19977;&#24324;%20&#21476;&#31581;&#29256;.mp3" TargetMode="External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62106002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504" name="图片 10650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矩形 77825"/>
          <p:cNvSpPr/>
          <p:nvPr/>
        </p:nvSpPr>
        <p:spPr>
          <a:xfrm>
            <a:off x="838200" y="0"/>
            <a:ext cx="2665413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3600" normalizeH="1">
                <a:ln w="12700" cap="flat" cmpd="sng">
                  <a:solidFill>
                    <a:srgbClr val="3333CC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>
                    <a:alpha val="50000"/>
                  </a:srgbClr>
                </a:solidFill>
                <a:effectLst>
                  <a:outerShdw sy="50000" kx="-2591412" rotWithShape="0">
                    <a:srgbClr val="9999FF">
                      <a:alpha val="50000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陆游简介</a:t>
            </a:r>
            <a:endParaRPr lang="zh-CN" altLang="en-US" sz="3600" normalizeH="1">
              <a:ln w="12700" cap="flat" cmpd="sng">
                <a:solidFill>
                  <a:srgbClr val="3333CC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>
                  <a:alpha val="50000"/>
                </a:srgbClr>
              </a:solidFill>
              <a:effectLst>
                <a:outerShdw sy="50000" kx="-2591412" rotWithShape="0">
                  <a:srgbClr val="9999FF">
                    <a:alpha val="50000"/>
                  </a:srgb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7827" name="文本框 77826"/>
          <p:cNvSpPr txBox="1"/>
          <p:nvPr/>
        </p:nvSpPr>
        <p:spPr>
          <a:xfrm>
            <a:off x="0" y="762000"/>
            <a:ext cx="5926138" cy="6543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800" b="1">
                <a:latin typeface="Arial" pitchFamily="34" charset="0"/>
                <a:ea typeface="华文新魏" pitchFamily="2" charset="-122"/>
              </a:rPr>
              <a:t>      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陆游</a:t>
            </a:r>
            <a:r>
              <a:rPr lang="zh-CN" altLang="en-US" b="1">
                <a:latin typeface="宋体" pitchFamily="2" charset="-122"/>
              </a:rPr>
              <a:t>（</a:t>
            </a:r>
            <a:r>
              <a:rPr lang="en-US" altLang="zh-CN" b="1">
                <a:latin typeface="宋体" pitchFamily="2" charset="-122"/>
              </a:rPr>
              <a:t>1125-1210</a:t>
            </a:r>
            <a:r>
              <a:rPr lang="zh-CN" altLang="en-US" b="1">
                <a:latin typeface="宋体" pitchFamily="2" charset="-122"/>
              </a:rPr>
              <a:t>），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南宋</a:t>
            </a:r>
            <a:r>
              <a:rPr lang="zh-CN" altLang="en-US" b="1">
                <a:latin typeface="宋体" pitchFamily="2" charset="-122"/>
              </a:rPr>
              <a:t>伟大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诗人</a:t>
            </a:r>
            <a:r>
              <a:rPr lang="zh-CN" altLang="en-US" b="1">
                <a:latin typeface="宋体" pitchFamily="2" charset="-122"/>
              </a:rPr>
              <a:t>。字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务观</a:t>
            </a:r>
            <a:r>
              <a:rPr lang="zh-CN" altLang="en-US" b="1">
                <a:latin typeface="宋体" pitchFamily="2" charset="-122"/>
              </a:rPr>
              <a:t>，号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放翁</a:t>
            </a:r>
            <a:r>
              <a:rPr lang="zh-CN" altLang="en-US" b="1">
                <a:latin typeface="宋体" pitchFamily="2" charset="-122"/>
              </a:rPr>
              <a:t>，山阴（现浙江省绍兴市）人，做过宝章阁待制。幼年时正当金兵向南入侵，随家逃难，受到深刻的爱国主义教育。中年时期，曾到四川、陕西一带，参加军队生活，前后九年，进一步激发了爱国激情，对他的创作有很大的影响。由于他坚决主张抗战，政治上经常受到投降集团的压制。爱国诗人陆游在政治斗争中，屡受统治集团投降派的排挤打击，但他坚持抗金主张，始终不渝。宋孝宗乾道二年（</a:t>
            </a:r>
            <a:r>
              <a:rPr lang="en-US" altLang="zh-CN" b="1">
                <a:latin typeface="宋体" pitchFamily="2" charset="-122"/>
              </a:rPr>
              <a:t>1166</a:t>
            </a:r>
            <a:r>
              <a:rPr lang="zh-CN" altLang="en-US" b="1">
                <a:latin typeface="宋体" pitchFamily="2" charset="-122"/>
              </a:rPr>
              <a:t>），陆游由于支持张俊北伐失败被罢官还乡。他晚年失去了官职，回到了故乡，报国信念始终没有衰退。</a:t>
            </a:r>
            <a:r>
              <a:rPr lang="zh-CN" altLang="en-US" b="1">
                <a:solidFill>
                  <a:srgbClr val="FF0000"/>
                </a:solidFill>
                <a:latin typeface="宋体" pitchFamily="2" charset="-122"/>
              </a:rPr>
              <a:t>一生留下九千多首诗，大都洋溢着爱国热情，充满收复失地的信心。风格豪迈是他诗歌的特色。 </a:t>
            </a:r>
            <a:br>
              <a:rPr lang="zh-CN" altLang="en-US" b="1">
                <a:solidFill>
                  <a:srgbClr val="FF0000"/>
                </a:solidFill>
                <a:latin typeface="宋体" pitchFamily="2" charset="-122"/>
              </a:rPr>
            </a:br>
            <a:br>
              <a:rPr lang="zh-CN" altLang="en-US" sz="2000" b="1">
                <a:latin typeface="宋体" pitchFamily="2" charset="-122"/>
              </a:rPr>
            </a:br>
          </a:p>
        </p:txBody>
      </p:sp>
      <p:pic>
        <p:nvPicPr>
          <p:cNvPr id="77828" name="图片 77827" descr="mrwx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888" y="1412875"/>
            <a:ext cx="2857500" cy="3744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29" name="文本框 77828"/>
          <p:cNvSpPr txBox="1"/>
          <p:nvPr/>
        </p:nvSpPr>
        <p:spPr>
          <a:xfrm>
            <a:off x="5791200" y="5181600"/>
            <a:ext cx="1600200" cy="1189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3600" b="1">
                <a:latin typeface="Arial" pitchFamily="34" charset="0"/>
                <a:ea typeface="楷体_GB2312" pitchFamily="49" charset="-122"/>
              </a:rPr>
              <a:t>著作</a:t>
            </a:r>
          </a:p>
          <a:p>
            <a:pPr>
              <a:spcBef>
                <a:spcPct val="50000"/>
              </a:spcBef>
            </a:pPr>
            <a:endParaRPr lang="zh-CN" altLang="en-US">
              <a:latin typeface="Arial" pitchFamily="34" charset="0"/>
            </a:endParaRPr>
          </a:p>
        </p:txBody>
      </p:sp>
      <p:sp>
        <p:nvSpPr>
          <p:cNvPr id="77830" name="文本框 77829"/>
          <p:cNvSpPr txBox="1"/>
          <p:nvPr/>
        </p:nvSpPr>
        <p:spPr>
          <a:xfrm>
            <a:off x="6705600" y="5303838"/>
            <a:ext cx="24384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latin typeface="Arial" pitchFamily="34" charset="0"/>
                <a:ea typeface="楷体_GB2312" pitchFamily="49" charset="-122"/>
              </a:rPr>
              <a:t>《</a:t>
            </a:r>
            <a:r>
              <a:rPr lang="zh-CN" altLang="en-US" sz="3200" b="1">
                <a:latin typeface="Arial" pitchFamily="34" charset="0"/>
                <a:ea typeface="楷体_GB2312" pitchFamily="49" charset="-122"/>
              </a:rPr>
              <a:t>剑南诗稿</a:t>
            </a:r>
            <a:r>
              <a:rPr lang="en-US" altLang="zh-CN" sz="3200" b="1">
                <a:latin typeface="Arial" pitchFamily="34" charset="0"/>
                <a:ea typeface="楷体_GB2312" pitchFamily="49" charset="-122"/>
              </a:rPr>
              <a:t>》《</a:t>
            </a:r>
            <a:r>
              <a:rPr lang="zh-CN" altLang="en-US" sz="3200" b="1">
                <a:latin typeface="Arial" pitchFamily="34" charset="0"/>
                <a:ea typeface="楷体_GB2312" pitchFamily="49" charset="-122"/>
              </a:rPr>
              <a:t>沈园</a:t>
            </a:r>
            <a:r>
              <a:rPr lang="en-US" altLang="zh-CN" sz="3200" b="1">
                <a:latin typeface="Arial" pitchFamily="34" charset="0"/>
                <a:ea typeface="楷体_GB2312" pitchFamily="49" charset="-122"/>
              </a:rPr>
              <a:t>》</a:t>
            </a:r>
          </a:p>
        </p:txBody>
      </p:sp>
    </p:spTree>
  </p:cSld>
  <p:clrMapOvr>
    <a:masterClrMapping/>
  </p:clrMapOvr>
  <p:transition spd="med"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14" name="内容占位符 4113" descr="C:/Documents and Settings/Administrator/Local Settings/Temp/HZ$D.550.3108/HZ$D.550.3113/http:/it0.baidu.com/it/u=523218791,1042877657&amp;gp=1.jpg"/>
          <p:cNvPicPr>
            <a:picLocks noRot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6300788" y="2565400"/>
            <a:ext cx="2484437" cy="3384550"/>
          </a:xfrm>
        </p:spPr>
      </p:pic>
      <p:sp>
        <p:nvSpPr>
          <p:cNvPr id="4102" name="标题 4101"/>
          <p:cNvSpPr>
            <a:spLocks noGrp="1" noRot="1"/>
          </p:cNvSpPr>
          <p:nvPr>
            <p:ph type="title"/>
          </p:nvPr>
        </p:nvSpPr>
        <p:spPr>
          <a:xfrm>
            <a:off x="-1404937" y="0"/>
            <a:ext cx="8229600" cy="1143000"/>
          </a:xfrm>
        </p:spPr>
        <p:txBody>
          <a:bodyPr anchor="ctr"/>
          <a:lstStyle/>
          <a:p>
            <a:r>
              <a:rPr lang="zh-CN" altLang="en-US" sz="8000" b="1" i="1" u="sng">
                <a:solidFill>
                  <a:srgbClr val="00CCFF"/>
                </a:solidFill>
                <a:ea typeface="华文彩云" pitchFamily="2" charset="-122"/>
              </a:rPr>
              <a:t>作者轶事</a:t>
            </a:r>
          </a:p>
        </p:txBody>
      </p:sp>
      <p:sp>
        <p:nvSpPr>
          <p:cNvPr id="4110" name="文本占位符 4109"/>
          <p:cNvSpPr>
            <a:spLocks noGrp="1" noRot="1"/>
          </p:cNvSpPr>
          <p:nvPr>
            <p:ph type="body" sz="half" idx="1"/>
          </p:nvPr>
        </p:nvSpPr>
        <p:spPr>
          <a:xfrm>
            <a:off x="179388" y="1628775"/>
            <a:ext cx="8686800" cy="4929188"/>
          </a:xfrm>
        </p:spPr>
        <p:txBody>
          <a:bodyPr/>
          <a:lstStyle/>
          <a:p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提起文人，就使人想起肩不能挑、手不能提的文弱书生。然而陆游既是文人之佼佼者，又有非凡的武艺。为了实现收复失地的心愿，他曾经千里投师学习剑术</a:t>
            </a: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40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多岁时，他应邀到了抗金前线南郑。有一天，他带兵到山中围猎，天色渐暗，大家准备回营了，。猛然间袭来一阵腥风，传来一声怒吼，随着扑出一只吊睛白额猛虎。大家见了无不惊慌失色，纷纷逃避；只有陆游毫不惧怕，挺身仗剑，向虎刺了去，于是人虎之间展开了一场殊死搏斗。最后，陆游一剑刺中了老虎的咽喉。陆兄如此骁勇，怎不令人咋舌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50" name="文本框 78849"/>
          <p:cNvSpPr txBox="1"/>
          <p:nvPr/>
        </p:nvSpPr>
        <p:spPr>
          <a:xfrm>
            <a:off x="2362200" y="381000"/>
            <a:ext cx="4267200" cy="1525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</a:pPr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游 山 西 村（七律）</a:t>
            </a:r>
          </a:p>
          <a:p>
            <a:pPr algn="ctr"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 b="1">
                <a:latin typeface="Times New Roman" pitchFamily="18" charset="0"/>
              </a:rPr>
              <a:t>陆游</a:t>
            </a:r>
          </a:p>
        </p:txBody>
      </p:sp>
      <p:sp>
        <p:nvSpPr>
          <p:cNvPr id="78851" name="文本框 78850"/>
          <p:cNvSpPr txBox="1"/>
          <p:nvPr/>
        </p:nvSpPr>
        <p:spPr>
          <a:xfrm>
            <a:off x="914400" y="1981200"/>
            <a:ext cx="7924800" cy="3113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 b="1">
                <a:solidFill>
                  <a:srgbClr val="FF0066"/>
                </a:solidFill>
                <a:latin typeface="Times New Roman" pitchFamily="18" charset="0"/>
              </a:rPr>
              <a:t>莫笑农家腊酒浑，丰年留客足鸡豚。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 b="1">
                <a:solidFill>
                  <a:srgbClr val="FF0066"/>
                </a:solidFill>
                <a:latin typeface="Times New Roman" pitchFamily="18" charset="0"/>
              </a:rPr>
              <a:t>山重水复疑无路，柳暗花明又一村。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 b="1">
                <a:solidFill>
                  <a:srgbClr val="FF0066"/>
                </a:solidFill>
                <a:latin typeface="Times New Roman" pitchFamily="18" charset="0"/>
              </a:rPr>
              <a:t>箫鼓追随春社近，衣冠简朴古风存。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 b="1">
                <a:solidFill>
                  <a:srgbClr val="FF0066"/>
                </a:solidFill>
                <a:latin typeface="Times New Roman" pitchFamily="18" charset="0"/>
              </a:rPr>
              <a:t>从今若许闲乘月，拄杖无时夜叩门。</a:t>
            </a:r>
          </a:p>
        </p:txBody>
      </p:sp>
      <p:pic>
        <p:nvPicPr>
          <p:cNvPr id="78853" name="游山西村.mp3">
            <a:hlinkClick action="ppaction://media"/>
          </p:cNvPr>
          <p:cNvPicPr>
            <a:picLocks noRot="1"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8854" name="图片 78853" descr="bhjm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8855" name="矩形 78854"/>
          <p:cNvSpPr/>
          <p:nvPr/>
        </p:nvSpPr>
        <p:spPr>
          <a:xfrm>
            <a:off x="304800" y="228600"/>
            <a:ext cx="4572000" cy="6408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莫笑农家腊酒浑，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丰年留客足鸡豚。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山重水复疑无路，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柳暗花明又一村。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箫鼓追随春社近，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衣冠简朴古风存。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从今若许闲乘月，</a:t>
            </a:r>
          </a:p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拄杖无时夜叩门。</a:t>
            </a:r>
          </a:p>
        </p:txBody>
      </p:sp>
      <p:sp>
        <p:nvSpPr>
          <p:cNvPr id="78856" name="文本框 78855"/>
          <p:cNvSpPr txBox="1"/>
          <p:nvPr/>
        </p:nvSpPr>
        <p:spPr>
          <a:xfrm>
            <a:off x="4932363" y="549275"/>
            <a:ext cx="3960812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5400" b="1">
                <a:solidFill>
                  <a:srgbClr val="FF0066"/>
                </a:solidFill>
                <a:latin typeface="Arial" pitchFamily="34" charset="0"/>
                <a:ea typeface="隶书" pitchFamily="49" charset="-122"/>
              </a:rPr>
              <a:t>游山西村</a:t>
            </a:r>
          </a:p>
        </p:txBody>
      </p:sp>
    </p:spTree>
  </p:cSld>
  <p:clrMapOvr>
    <a:masterClrMapping/>
  </p:clrMapOvr>
  <p:transition>
    <p:sndAc>
      <p:stSnd>
        <p:snd r:embed="rId8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dur="50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hi5-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88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788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853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853"/>
                </p:tgtEl>
              </p:cMediaNode>
            </p:audio>
          </p:childTnLst>
        </p:cTn>
      </p:par>
    </p:tnLst>
    <p:bldLst>
      <p:bldP spid="78851" grpId="0"/>
      <p:bldP spid="7885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0354" name="内容占位符 100353" descr="clip_image003"/>
          <p:cNvPicPr>
            <a:picLocks noChangeAspect="1"/>
          </p:cNvPicPr>
          <p:nvPr>
            <p:ph idx="1"/>
          </p:nvPr>
        </p:nvPicPr>
        <p:blipFill>
          <a:blip r:embed="rId2">
            <a:lum bright="70001" contrast="-7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0355" name="标题 100354"/>
          <p:cNvSpPr>
            <a:spLocks noGrp="1" noRot="1"/>
          </p:cNvSpPr>
          <p:nvPr>
            <p:ph type="title"/>
          </p:nvPr>
        </p:nvSpPr>
        <p:spPr>
          <a:xfrm>
            <a:off x="301625" y="1125538"/>
            <a:ext cx="8518525" cy="5732462"/>
          </a:xfrm>
        </p:spPr>
        <p:txBody>
          <a:bodyPr anchor="ctr"/>
          <a:lstStyle/>
          <a:p>
            <a:pPr algn="l"/>
            <a:br>
              <a:rPr lang="en-US" altLang="zh-CN" sz="3200" b="1">
                <a:solidFill>
                  <a:srgbClr val="000000"/>
                </a:solidFill>
                <a:ea typeface="楷体_GB2312" pitchFamily="49" charset="-122"/>
              </a:rPr>
            </a:br>
            <a:r>
              <a:rPr lang="en-US" altLang="zh-CN" sz="3200" b="1">
                <a:solidFill>
                  <a:srgbClr val="000000"/>
                </a:solidFill>
                <a:ea typeface="楷体_GB2312" pitchFamily="49" charset="-122"/>
              </a:rPr>
              <a:t>      《</a:t>
            </a:r>
            <a: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  <a:t>游山西村</a:t>
            </a:r>
            <a:r>
              <a:rPr lang="en-US" altLang="zh-CN" sz="3200" b="1">
                <a:solidFill>
                  <a:srgbClr val="000000"/>
                </a:solidFill>
                <a:ea typeface="楷体_GB2312" pitchFamily="49" charset="-122"/>
              </a:rPr>
              <a:t>》</a:t>
            </a:r>
            <a: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  <a:t>全诗紧扣“游”字，按时间推移展开记叙，层次清晰，语言生动．</a:t>
            </a:r>
            <a:b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</a:br>
            <a: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  <a:t>      在一个丰收的年景，诗人受到邀请，来到农家．走在通往山西村的小路上，“</a:t>
            </a:r>
            <a:r>
              <a:rPr lang="zh-CN" altLang="en-US" sz="3200" b="1">
                <a:solidFill>
                  <a:srgbClr val="FF0066"/>
                </a:solidFill>
                <a:ea typeface="楷体_GB2312" pitchFamily="49" charset="-122"/>
              </a:rPr>
              <a:t>山重水复疑无路，柳暗花明又一村</a:t>
            </a:r>
            <a: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  <a:t>”，路疑无而实有，景似绝而复出，终于来到山西村．这里山环水绕，柳暗花明，一派花团锦簇的景象，</a:t>
            </a:r>
            <a:r>
              <a:rPr lang="zh-CN" altLang="en-US" sz="3200" b="1">
                <a:solidFill>
                  <a:srgbClr val="FF0066"/>
                </a:solidFill>
                <a:ea typeface="楷体_GB2312" pitchFamily="49" charset="-122"/>
              </a:rPr>
              <a:t>这两句诗蕴涵着生活的哲理，比喻困境中也往往蕴涵着希望．</a:t>
            </a:r>
          </a:p>
        </p:txBody>
      </p:sp>
      <p:sp>
        <p:nvSpPr>
          <p:cNvPr id="100356" name="矩形 100355" descr="纸袋"/>
          <p:cNvSpPr/>
          <p:nvPr/>
        </p:nvSpPr>
        <p:spPr>
          <a:xfrm>
            <a:off x="755650" y="404813"/>
            <a:ext cx="3024188" cy="1052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3600">
                <a:ln w="9525" cap="flat" cmpd="sng">
                  <a:solidFill>
                    <a:srgbClr val="008000"/>
                  </a:solidFill>
                  <a:prstDash val="solid"/>
                  <a:headEnd type="none" w="med" len="med"/>
                  <a:tailEnd type="none" w="med" len="med"/>
                </a:ln>
                <a:blipFill rotWithShape="0">
                  <a:blip r:embed="rId3"/>
                  <a:stretch>
                    <a:fillRect/>
                  </a:stretch>
                </a:blipFill>
                <a:effectLst>
                  <a:outerShdw dist="563972" dir="14049740" sx="125000" sy="125000" algn="tl" rotWithShape="0">
                    <a:srgbClr val="C7DFD3">
                      <a:alpha val="80000"/>
                    </a:srgbClr>
                  </a:outerShdw>
                </a:effectLst>
                <a:latin typeface="华文行楷" charset="0"/>
                <a:ea typeface="华文行楷"/>
              </a:rPr>
              <a:t>整体感悟</a:t>
            </a:r>
            <a:endParaRPr lang="zh-CN" altLang="en-US" sz="3600">
              <a:ln w="9525" cap="flat" cmpd="sng">
                <a:solidFill>
                  <a:srgbClr val="008000"/>
                </a:solidFill>
                <a:prstDash val="solid"/>
                <a:headEnd type="none" w="med" len="med"/>
                <a:tailEnd type="none" w="med" len="med"/>
              </a:ln>
              <a:blipFill rotWithShape="0">
                <a:blip r:embed="rId3"/>
                <a:stretch>
                  <a:fillRect/>
                </a:stretch>
              </a:blipFill>
              <a:effectLst>
                <a:outerShdw dist="563972" dir="14049740" sx="125000" sy="125000" algn="tl" rotWithShape="0">
                  <a:srgbClr val="C7DFD3">
                    <a:alpha val="80000"/>
                  </a:srgbClr>
                </a:outerShdw>
              </a:effectLst>
              <a:latin typeface="华文行楷" charset="0"/>
              <a:ea typeface="华文行楷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378" name="图片 101377" descr="图片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275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379" name="文本框 101378"/>
          <p:cNvSpPr txBox="1"/>
          <p:nvPr/>
        </p:nvSpPr>
        <p:spPr>
          <a:xfrm>
            <a:off x="2339975" y="1268413"/>
            <a:ext cx="6335713" cy="314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800080"/>
                </a:solidFill>
                <a:latin typeface="Arial" pitchFamily="34" charset="0"/>
              </a:rPr>
              <a:t>当时，诗人正因推助张俊北伐，被罢归故里，诗人心中愤愤不平。对照诈伪的官场，与家乡纯朴的生活自然会产生无限的欣慰之情。</a:t>
            </a:r>
          </a:p>
        </p:txBody>
      </p:sp>
      <p:pic>
        <p:nvPicPr>
          <p:cNvPr id="101380" name="图片 101379" descr="line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0"/>
            <a:ext cx="80772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381" name="矩形 101380"/>
          <p:cNvSpPr/>
          <p:nvPr/>
        </p:nvSpPr>
        <p:spPr>
          <a:xfrm rot="5400000">
            <a:off x="-742950" y="1847850"/>
            <a:ext cx="2955925" cy="968375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写作背景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1382" name="矩形 101381"/>
          <p:cNvSpPr/>
          <p:nvPr/>
        </p:nvSpPr>
        <p:spPr>
          <a:xfrm>
            <a:off x="30163" y="31543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01383" name="图片 101382" descr="image02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5486400"/>
            <a:ext cx="1066800" cy="1066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randomBar dir="vert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41" name="标题 14340"/>
          <p:cNvSpPr>
            <a:spLocks noGrp="1" noRot="1"/>
          </p:cNvSpPr>
          <p:nvPr>
            <p:ph type="title"/>
          </p:nvPr>
        </p:nvSpPr>
        <p:spPr>
          <a:xfrm>
            <a:off x="0" y="549275"/>
            <a:ext cx="5913438" cy="1143000"/>
          </a:xfrm>
        </p:spPr>
        <p:txBody>
          <a:bodyPr anchor="ctr"/>
          <a:lstStyle/>
          <a:p>
            <a:r>
              <a:rPr lang="zh-CN" altLang="en-US" sz="5400" b="1" u="sng">
                <a:solidFill>
                  <a:srgbClr val="0033CC"/>
                </a:solidFill>
                <a:ea typeface="幼圆" pitchFamily="49" charset="-122"/>
              </a:rPr>
              <a:t>诗词赏析</a:t>
            </a:r>
          </a:p>
        </p:txBody>
      </p:sp>
      <p:sp>
        <p:nvSpPr>
          <p:cNvPr id="14342" name="文本占位符 14341"/>
          <p:cNvSpPr>
            <a:spLocks noGrp="1" noRot="1"/>
          </p:cNvSpPr>
          <p:nvPr>
            <p:ph type="body" sz="half" idx="2"/>
          </p:nvPr>
        </p:nvSpPr>
        <p:spPr>
          <a:xfrm>
            <a:off x="3708400" y="1844675"/>
            <a:ext cx="4194175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b="1">
                <a:solidFill>
                  <a:srgbClr val="000000"/>
                </a:solidFill>
              </a:rPr>
              <a:t>莫 笑 农 家</a:t>
            </a:r>
            <a:r>
              <a:rPr lang="zh-CN" altLang="en-US" b="1"/>
              <a:t> </a:t>
            </a:r>
            <a:r>
              <a:rPr lang="zh-CN" altLang="en-US" b="1">
                <a:solidFill>
                  <a:schemeClr val="hlink"/>
                </a:solidFill>
              </a:rPr>
              <a:t>腊 </a:t>
            </a:r>
            <a:r>
              <a:rPr lang="zh-CN" altLang="en-US" b="1">
                <a:solidFill>
                  <a:srgbClr val="000000"/>
                </a:solidFill>
              </a:rPr>
              <a:t>酒</a:t>
            </a:r>
            <a:r>
              <a:rPr lang="zh-CN" altLang="en-US" b="1">
                <a:solidFill>
                  <a:schemeClr val="hlink"/>
                </a:solidFill>
              </a:rPr>
              <a:t>浑</a:t>
            </a:r>
          </a:p>
          <a:p>
            <a:pPr>
              <a:lnSpc>
                <a:spcPct val="80000"/>
              </a:lnSpc>
            </a:pPr>
            <a:r>
              <a:rPr lang="zh-CN" altLang="en-US" b="1">
                <a:solidFill>
                  <a:schemeClr val="hlink"/>
                </a:solidFill>
              </a:rPr>
              <a:t>                    </a:t>
            </a:r>
            <a:r>
              <a:rPr lang="en-US" altLang="zh-CN" b="1">
                <a:solidFill>
                  <a:schemeClr val="hlink"/>
                </a:solidFill>
              </a:rPr>
              <a:t>|      |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chemeClr val="hlink"/>
                </a:solidFill>
              </a:rPr>
              <a:t>头年腊月所酿的酒   浑浊，酒以清为贵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</a:rPr>
              <a:t>解释：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</a:rPr>
              <a:t>不要笑话农家酒味薄。</a:t>
            </a:r>
          </a:p>
          <a:p>
            <a:pPr>
              <a:lnSpc>
                <a:spcPct val="80000"/>
              </a:lnSpc>
              <a:buNone/>
            </a:pPr>
            <a:endParaRPr lang="zh-CN" altLang="en-US" sz="2800" b="1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b="1">
                <a:solidFill>
                  <a:srgbClr val="000000"/>
                </a:solidFill>
              </a:rPr>
              <a:t>丰年留客</a:t>
            </a:r>
            <a:r>
              <a:rPr lang="zh-CN" altLang="en-US" b="1">
                <a:solidFill>
                  <a:schemeClr val="hlink"/>
                </a:solidFill>
              </a:rPr>
              <a:t>足</a:t>
            </a:r>
            <a:r>
              <a:rPr lang="zh-CN" altLang="en-US" b="1">
                <a:solidFill>
                  <a:srgbClr val="000000"/>
                </a:solidFill>
              </a:rPr>
              <a:t>鸡</a:t>
            </a:r>
            <a:r>
              <a:rPr lang="zh-CN" altLang="en-US" b="1">
                <a:solidFill>
                  <a:schemeClr val="hlink"/>
                </a:solidFill>
              </a:rPr>
              <a:t>豚</a:t>
            </a:r>
            <a:r>
              <a:rPr lang="zh-CN" altLang="en-US" b="1">
                <a:solidFill>
                  <a:srgbClr val="000000"/>
                </a:solidFill>
              </a:rPr>
              <a:t>。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b="1"/>
              <a:t>               </a:t>
            </a:r>
            <a:r>
              <a:rPr lang="zh-CN" altLang="en-US" b="1">
                <a:solidFill>
                  <a:schemeClr val="hlink"/>
                </a:solidFill>
              </a:rPr>
              <a:t> </a:t>
            </a:r>
            <a:r>
              <a:rPr lang="en-US" altLang="zh-CN" b="1">
                <a:solidFill>
                  <a:schemeClr val="hlink"/>
                </a:solidFill>
              </a:rPr>
              <a:t>|      |</a:t>
            </a:r>
          </a:p>
          <a:p>
            <a:pPr>
              <a:lnSpc>
                <a:spcPct val="80000"/>
              </a:lnSpc>
              <a:buNone/>
            </a:pPr>
            <a:r>
              <a:rPr lang="en-US" altLang="zh-CN" b="1">
                <a:solidFill>
                  <a:schemeClr val="hlink"/>
                </a:solidFill>
              </a:rPr>
              <a:t>            </a:t>
            </a:r>
            <a:r>
              <a:rPr lang="zh-CN" altLang="en-US" b="1">
                <a:solidFill>
                  <a:schemeClr val="hlink"/>
                </a:solidFill>
              </a:rPr>
              <a:t>丰足  泛指猪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b="1">
                <a:solidFill>
                  <a:srgbClr val="000000"/>
                </a:solidFill>
              </a:rPr>
              <a:t>解释：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b="1">
                <a:solidFill>
                  <a:srgbClr val="000000"/>
                </a:solidFill>
              </a:rPr>
              <a:t>他们待客的情意却十分深厚。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3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3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文本占位符 84993"/>
          <p:cNvSpPr>
            <a:spLocks noGrp="1" noRot="1"/>
          </p:cNvSpPr>
          <p:nvPr>
            <p:ph type="body" idx="4294967295"/>
          </p:nvPr>
        </p:nvSpPr>
        <p:spPr>
          <a:xfrm>
            <a:off x="457200" y="762000"/>
            <a:ext cx="8229600" cy="5000625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莫笑农家腊酒浑，丰年留客足鸡豚。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000">
                <a:ea typeface="华文行楷" pitchFamily="2" charset="-122"/>
              </a:rPr>
              <a:t>           </a:t>
            </a:r>
            <a:r>
              <a:rPr lang="zh-CN" altLang="en-US">
                <a:effectLst>
                  <a:outerShdw blurRad="38100" dist="38100" dir="2700000">
                    <a:srgbClr val="000000"/>
                  </a:outerShdw>
                </a:effectLst>
                <a:latin typeface="宋体" pitchFamily="2" charset="-122"/>
              </a:rPr>
              <a:t>初看起来觉得平淡，就象“故人具鸡黍，邀我至田家”那样，仿佛是一则普通的记事，毫不费力。然而，诗人从这里的起句，写自己游村突然来到农家，主人盛情留客，渲染出农家丰收后的欢乐气氛，为下面出游写景抒情作了有力的铺垫。“腊酒”，指腊月（农历十二月）里自酿的米酒。这是稻谷丰收后出现的喜人景象。腊酒在开春后饮用，外表显得有点浑浊，但是它有着名酒般的醇美。何况农家主人又是那样热情待客，还备有丰盛的佳肴呢！豚，指小猪，这里“足鸡豚”是形容农家待客的菜肴极为丰盛。</a:t>
            </a:r>
            <a:r>
              <a:rPr lang="zh-CN" altLang="en-US">
                <a:latin typeface="宋体" pitchFamily="2" charset="-122"/>
              </a:rPr>
              <a:t>  </a:t>
            </a:r>
          </a:p>
          <a:p>
            <a:pPr algn="just">
              <a:lnSpc>
                <a:spcPct val="80000"/>
              </a:lnSpc>
              <a:buNone/>
            </a:pPr>
            <a:r>
              <a:rPr lang="zh-CN" altLang="en-US">
                <a:latin typeface="宋体" pitchFamily="2" charset="-122"/>
              </a:rPr>
              <a:t> </a:t>
            </a:r>
          </a:p>
        </p:txBody>
      </p:sp>
      <p:sp>
        <p:nvSpPr>
          <p:cNvPr id="84995" name="文本框 84994"/>
          <p:cNvSpPr txBox="1"/>
          <p:nvPr/>
        </p:nvSpPr>
        <p:spPr>
          <a:xfrm>
            <a:off x="7308850" y="6092825"/>
            <a:ext cx="1008063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latin typeface="Arial" pitchFamily="34" charset="0"/>
                <a:ea typeface="华文新魏" pitchFamily="2" charset="-122"/>
              </a:rPr>
              <a:t>上一页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8" name="标题 21507"/>
          <p:cNvSpPr>
            <a:spLocks noGrp="1" noRot="1"/>
          </p:cNvSpPr>
          <p:nvPr>
            <p:ph type="title"/>
          </p:nvPr>
        </p:nvSpPr>
        <p:spPr>
          <a:xfrm>
            <a:off x="6710363" y="685800"/>
            <a:ext cx="2135187" cy="5181600"/>
          </a:xfrm>
        </p:spPr>
        <p:txBody>
          <a:bodyPr anchor="ctr"/>
          <a:lstStyle/>
          <a:p>
            <a:r>
              <a:rPr lang="zh-CN" altLang="en-US" sz="4800" b="1" u="sng">
                <a:solidFill>
                  <a:schemeClr val="folHlink"/>
                </a:solidFill>
                <a:ea typeface="方正舒体" pitchFamily="2" charset="-122"/>
              </a:rPr>
              <a:t>山重水复疑无路，</a:t>
            </a:r>
            <a:br>
              <a:rPr lang="zh-CN" altLang="en-US" sz="4800" b="1" u="sng">
                <a:solidFill>
                  <a:schemeClr val="folHlink"/>
                </a:solidFill>
                <a:ea typeface="方正舒体" pitchFamily="2" charset="-122"/>
              </a:rPr>
            </a:br>
            <a:r>
              <a:rPr lang="zh-CN" altLang="en-US" sz="4800" b="1" u="sng">
                <a:solidFill>
                  <a:schemeClr val="folHlink"/>
                </a:solidFill>
                <a:ea typeface="方正舒体" pitchFamily="2" charset="-122"/>
              </a:rPr>
              <a:t>柳暗花明又一村。</a:t>
            </a:r>
          </a:p>
        </p:txBody>
      </p:sp>
      <p:sp>
        <p:nvSpPr>
          <p:cNvPr id="21509" name="文本占位符 21508"/>
          <p:cNvSpPr>
            <a:spLocks noGrp="1" noRot="1"/>
          </p:cNvSpPr>
          <p:nvPr>
            <p:ph type="body" idx="1"/>
          </p:nvPr>
        </p:nvSpPr>
        <p:spPr>
          <a:xfrm>
            <a:off x="301625" y="685800"/>
            <a:ext cx="6256338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3600" b="1">
                <a:ea typeface="楷体_GB2312" pitchFamily="49" charset="-122"/>
              </a:rPr>
              <a:t>在青翠的山峦见漫步，清碧的山泉在曲折的溪流中淙淙穿行，草木愈渐浓茂，蜿蜒的山径也愈渐依稀难认。</a:t>
            </a:r>
          </a:p>
          <a:p>
            <a:pPr>
              <a:lnSpc>
                <a:spcPct val="80000"/>
              </a:lnSpc>
            </a:pPr>
            <a:endParaRPr lang="zh-CN" altLang="en-US" sz="3600" b="1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3600" b="1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3600" b="1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3600" b="1">
                <a:ea typeface="楷体_GB2312" pitchFamily="49" charset="-122"/>
              </a:rPr>
              <a:t>正在迷茫之际突然看见前面花明柳暗，几家农舍，隐现于花木空疏之间，顿觉豁然开朗</a:t>
            </a:r>
            <a:r>
              <a:rPr lang="zh-CN" altLang="en-US" sz="2400">
                <a:ea typeface="楷体_GB2312" pitchFamily="49" charset="-122"/>
              </a:rPr>
              <a:t>。</a:t>
            </a:r>
          </a:p>
        </p:txBody>
      </p:sp>
      <p:pic>
        <p:nvPicPr>
          <p:cNvPr id="21510" name="图片 21509" descr="clip_image0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1196975"/>
            <a:ext cx="1657350" cy="431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8" name="文本占位符 80897"/>
          <p:cNvSpPr>
            <a:spLocks noGrp="1" noRot="1"/>
          </p:cNvSpPr>
          <p:nvPr>
            <p:ph type="body" idx="4294967295"/>
          </p:nvPr>
        </p:nvSpPr>
        <p:spPr>
          <a:xfrm>
            <a:off x="304800" y="0"/>
            <a:ext cx="8229600" cy="6453188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lang="zh-CN" altLang="en-US" b="1">
                <a:solidFill>
                  <a:srgbClr val="FF0000"/>
                </a:solidFill>
              </a:rPr>
              <a:t>山重水复疑无路，柳暗花明又一村。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</a:pPr>
            <a:r>
              <a:rPr lang="zh-CN" altLang="en-US" sz="1200" b="1">
                <a:ea typeface="华文行楷" pitchFamily="2" charset="-122"/>
              </a:rPr>
              <a:t>                        </a:t>
            </a:r>
            <a:r>
              <a:rPr lang="zh-CN" altLang="en-US" b="1"/>
              <a:t>这是一联脍炙人口的名句。它的妙处，不仅在善于描写难状之景以及对仗的工巧，而是在于“等闲语言变瑰奇”，出语自然天成，又富于哲理，耐人咀嚼。把这种自然景象摄入诗篇里，在唐代诗人的笔下早就描绘过，如王维</a:t>
            </a:r>
            <a:r>
              <a:rPr lang="en-US" altLang="zh-CN" b="1"/>
              <a:t>《</a:t>
            </a:r>
            <a:r>
              <a:rPr lang="zh-CN" altLang="en-US" b="1"/>
              <a:t>蓝田山石门精舍</a:t>
            </a:r>
            <a:r>
              <a:rPr lang="en-US" altLang="zh-CN" b="1"/>
              <a:t>》</a:t>
            </a:r>
            <a:r>
              <a:rPr lang="zh-CN" altLang="en-US" b="1"/>
              <a:t>：“遥爱云木秀，初疑路不同；安知清流转，忽与前山通。”到了宋代诗人手里，也有所描摹，如王安石</a:t>
            </a:r>
            <a:r>
              <a:rPr lang="en-US" altLang="zh-CN" b="1"/>
              <a:t>《</a:t>
            </a:r>
            <a:r>
              <a:rPr lang="zh-CN" altLang="en-US" b="1"/>
              <a:t>江上</a:t>
            </a:r>
            <a:r>
              <a:rPr lang="en-US" altLang="zh-CN" b="1"/>
              <a:t>》</a:t>
            </a:r>
            <a:r>
              <a:rPr lang="zh-CN" altLang="en-US" b="1"/>
              <a:t>：“青山缭绕疑无路，忽见千帆隐映来”。时代接近于陆游的诗人还有强彦文，他的诗歌有唐人的风致，曾写过“远山初见疑无路，曲径徐行渐有村”的诗句。但在意境的开拓上，可以这样说，这些诗句要远逊于陆游。这联上句通过一个“疑”字，把徐行山村而周围山峦重迭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矩形 81921"/>
          <p:cNvSpPr/>
          <p:nvPr/>
        </p:nvSpPr>
        <p:spPr>
          <a:xfrm>
            <a:off x="228600" y="127000"/>
            <a:ext cx="8459788" cy="6731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pitchFamily="34" charset="0"/>
              </a:rPr>
              <a:t>流水萦绕的迷路的感觉，刻画得形神毕现；下句承上，把移步换形所见之繁花似锦的春日美景，描绘得宛然在目。这样使感觉的形象与视觉的形象有机结合在一起，构成一幅优美动人而又奇妙的画面。</a:t>
            </a:r>
            <a:r>
              <a:rPr lang="en-US" altLang="zh-CN" sz="3200" b="1">
                <a:latin typeface="Arial" pitchFamily="34" charset="0"/>
              </a:rPr>
              <a:t>《</a:t>
            </a:r>
            <a:r>
              <a:rPr lang="zh-CN" altLang="en-US" sz="3200" b="1">
                <a:latin typeface="Arial" pitchFamily="34" charset="0"/>
              </a:rPr>
              <a:t>唐宋诗醇</a:t>
            </a:r>
            <a:r>
              <a:rPr lang="en-US" altLang="zh-CN" sz="3200" b="1">
                <a:latin typeface="Arial" pitchFamily="34" charset="0"/>
              </a:rPr>
              <a:t>》</a:t>
            </a:r>
            <a:r>
              <a:rPr lang="zh-CN" altLang="en-US" sz="3200" b="1">
                <a:latin typeface="Arial" pitchFamily="34" charset="0"/>
              </a:rPr>
              <a:t>评这二句说：“有如弹丸脱手，不独善写难状之景。”这个评价是有见地的。这一联不仅写得极其自然，而且用语浅近，含意丰富；仿佛信手拈来，然而出人意表。所以千百年来一直赢得人们的普遍喜爱，如今已成为广泛流传的成语。当人们吟诵这两句诗时，不单是欣赏这难以言状的美妙的山村自然风光，而是从中领悟到它所蕴含的哲理思想的启示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sz="3200" b="1">
                <a:latin typeface="Arial" pitchFamily="34" charset="0"/>
              </a:rPr>
              <a:t>只要人们正视现实，面对重重艰难险阻，不退缩，不畏惧，勇于开拓，发奋前进，那么，前方将是一个充满光明与希望的崭新境界。</a:t>
            </a:r>
          </a:p>
        </p:txBody>
      </p:sp>
      <p:sp>
        <p:nvSpPr>
          <p:cNvPr id="81923" name="文本框 81922"/>
          <p:cNvSpPr txBox="1"/>
          <p:nvPr/>
        </p:nvSpPr>
        <p:spPr>
          <a:xfrm>
            <a:off x="7308850" y="6092825"/>
            <a:ext cx="1008063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latin typeface="Arial" pitchFamily="34" charset="0"/>
                <a:ea typeface="华文新魏" pitchFamily="2" charset="-122"/>
              </a:rPr>
              <a:t>上一页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75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 shadeToTitle="1"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62" name="文本占位符 23561"/>
          <p:cNvSpPr>
            <a:spLocks noGrp="1" noRot="1"/>
          </p:cNvSpPr>
          <p:nvPr>
            <p:ph type="body" sz="half" idx="1"/>
          </p:nvPr>
        </p:nvSpPr>
        <p:spPr>
          <a:xfrm>
            <a:off x="0" y="2492375"/>
            <a:ext cx="9144000" cy="324008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zh-CN" altLang="en-US" sz="3600" b="1">
                <a:solidFill>
                  <a:srgbClr val="000000"/>
                </a:solidFill>
              </a:rPr>
              <a:t>　</a:t>
            </a: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将近社日，村里忙着迎神赛会，村民们在迎神的箫鼓声中来来往往。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                                      农家虽衣冠简朴，但古老的乡俗却很盛行。</a:t>
            </a:r>
          </a:p>
          <a:p>
            <a:pPr>
              <a:lnSpc>
                <a:spcPct val="80000"/>
              </a:lnSpc>
            </a:pPr>
            <a:endParaRPr lang="zh-CN" altLang="en-US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箫鼓：</a:t>
            </a:r>
            <a:r>
              <a:rPr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n.</a:t>
            </a: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作</a:t>
            </a:r>
            <a:r>
              <a:rPr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v.</a:t>
            </a: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，吹箫击鼓．</a:t>
            </a:r>
          </a:p>
          <a:p>
            <a:pPr>
              <a:lnSpc>
                <a:spcPct val="80000"/>
              </a:lnSpc>
            </a:pPr>
            <a:r>
              <a:rPr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古风：古老的乡俗．</a:t>
            </a:r>
          </a:p>
        </p:txBody>
      </p:sp>
      <p:sp>
        <p:nvSpPr>
          <p:cNvPr id="23561" name="标题 23560"/>
          <p:cNvSpPr>
            <a:spLocks noGrp="1" noRot="1"/>
          </p:cNvSpPr>
          <p:nvPr>
            <p:ph type="title"/>
          </p:nvPr>
        </p:nvSpPr>
        <p:spPr>
          <a:xfrm>
            <a:off x="-8316912" y="0"/>
            <a:ext cx="6480175" cy="1143000"/>
          </a:xfrm>
        </p:spPr>
        <p:txBody>
          <a:bodyPr anchor="ctr"/>
          <a:lstStyle/>
          <a:p>
            <a:endParaRPr/>
          </a:p>
        </p:txBody>
      </p:sp>
      <p:sp>
        <p:nvSpPr>
          <p:cNvPr id="23564" name="矩形 23563"/>
          <p:cNvSpPr/>
          <p:nvPr/>
        </p:nvSpPr>
        <p:spPr>
          <a:xfrm>
            <a:off x="250825" y="404813"/>
            <a:ext cx="4248150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360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699999" algn="ctr" rotWithShape="0">
                    <a:srgbClr val="C0C0C0">
                      <a:alpha val="80000"/>
                    </a:srgbClr>
                  </a:outerShdw>
                </a:effectLst>
                <a:latin typeface="华文新魏" charset="0"/>
                <a:ea typeface="华文新魏"/>
              </a:rPr>
              <a:t>箫鼓追随春社近</a:t>
            </a:r>
          </a:p>
        </p:txBody>
      </p:sp>
      <p:sp>
        <p:nvSpPr>
          <p:cNvPr id="23565" name="矩形 23564"/>
          <p:cNvSpPr/>
          <p:nvPr/>
        </p:nvSpPr>
        <p:spPr>
          <a:xfrm>
            <a:off x="4859338" y="404813"/>
            <a:ext cx="4103687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360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699999" algn="ctr" rotWithShape="0">
                    <a:srgbClr val="C0C0C0">
                      <a:alpha val="80000"/>
                    </a:srgbClr>
                  </a:outerShdw>
                </a:effectLst>
                <a:latin typeface="华文新魏" charset="0"/>
                <a:ea typeface="华文新魏"/>
              </a:rPr>
              <a:t>衣冠简朴古风存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23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23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6" name="文本占位符 82945"/>
          <p:cNvSpPr>
            <a:spLocks noGrp="1" noRot="1"/>
          </p:cNvSpPr>
          <p:nvPr>
            <p:ph type="body" idx="4294967295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zh-CN" altLang="en-US" sz="3600" b="1">
                <a:solidFill>
                  <a:srgbClr val="FF0000"/>
                </a:solidFill>
              </a:rPr>
              <a:t>箫鼓追随春社近，衣冠简朴古风存。</a:t>
            </a:r>
          </a:p>
          <a:p>
            <a:pPr>
              <a:lnSpc>
                <a:spcPct val="90000"/>
              </a:lnSpc>
              <a:buClr>
                <a:srgbClr val="FF0000"/>
              </a:buClr>
              <a:buNone/>
            </a:pPr>
            <a:r>
              <a:rPr lang="zh-CN" altLang="en-US" b="1"/>
              <a:t>          诗由写景转入抒情，从村外之景转写村内之情。“春社”，这是我国古代的一种习俗。南宋陈元靓</a:t>
            </a:r>
            <a:r>
              <a:rPr lang="en-US" altLang="zh-CN" b="1"/>
              <a:t>《</a:t>
            </a:r>
            <a:r>
              <a:rPr lang="zh-CN" altLang="en-US" b="1"/>
              <a:t>岁时广记</a:t>
            </a:r>
            <a:r>
              <a:rPr lang="en-US" altLang="zh-CN" b="1"/>
              <a:t>》</a:t>
            </a:r>
            <a:r>
              <a:rPr lang="zh-CN" altLang="en-US" b="1"/>
              <a:t>谓“立春后五戊日为春社”。即立春第五个戊日为春社日。当这一天将来临时，村子里不断的吹箫打鼓声音，响彻云霄，洋溢着一片节日的欢快气氛。乡民们还要向土地神祭祀，以祈求农事的丰收。这个简朴的古代风俗，在当时江南的农村仍然很流行。诗篇不仅反映了农民们渴望丰年的心愿，也表达了诗人喜爱农村生活的真挚感情。</a:t>
            </a:r>
          </a:p>
        </p:txBody>
      </p:sp>
      <p:sp>
        <p:nvSpPr>
          <p:cNvPr id="82947" name="文本框 82946"/>
          <p:cNvSpPr txBox="1"/>
          <p:nvPr/>
        </p:nvSpPr>
        <p:spPr>
          <a:xfrm>
            <a:off x="7308850" y="6092825"/>
            <a:ext cx="1008063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latin typeface="Arial" pitchFamily="34" charset="0"/>
                <a:ea typeface="华文新魏" pitchFamily="2" charset="-122"/>
              </a:rPr>
              <a:t>上一页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 shadeToTitle="1"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9156" name="梅花三弄 古筝版.mp3">
            <a:hlinkClick action="ppaction://media"/>
          </p:cNvPr>
          <p:cNvPicPr>
            <a:picLocks noRot="1"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7740650" y="5661025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7" name="矩形 49156"/>
          <p:cNvSpPr/>
          <p:nvPr/>
        </p:nvSpPr>
        <p:spPr>
          <a:xfrm>
            <a:off x="-1476375" y="3068638"/>
            <a:ext cx="10164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4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w"/>
            </a:pPr>
            <a:r>
              <a:rPr lang="zh-CN" altLang="en-US" sz="3600" b="1">
                <a:solidFill>
                  <a:srgbClr val="9900FF"/>
                </a:solidFill>
                <a:latin typeface="Arial" pitchFamily="34" charset="0"/>
                <a:ea typeface="楷体_GB2312" pitchFamily="49" charset="-122"/>
              </a:rPr>
              <a:t>但愿从今以后，趁着月明之夜来闲游</a:t>
            </a:r>
            <a:r>
              <a:rPr lang="zh-CN" altLang="en-US" sz="3200" b="1">
                <a:solidFill>
                  <a:srgbClr val="9900FF"/>
                </a:solidFill>
                <a:latin typeface="Arial" pitchFamily="34" charset="0"/>
                <a:ea typeface="楷体_GB2312" pitchFamily="49" charset="-122"/>
              </a:rPr>
              <a:t>．</a:t>
            </a:r>
          </a:p>
        </p:txBody>
      </p:sp>
      <p:sp>
        <p:nvSpPr>
          <p:cNvPr id="49158" name="矩形 49157"/>
          <p:cNvSpPr/>
          <p:nvPr/>
        </p:nvSpPr>
        <p:spPr>
          <a:xfrm>
            <a:off x="395288" y="3933825"/>
            <a:ext cx="9150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Char char="w"/>
            </a:pPr>
            <a:r>
              <a:rPr lang="zh-CN" altLang="en-US" sz="3600" b="1">
                <a:solidFill>
                  <a:srgbClr val="9900FF"/>
                </a:solidFill>
                <a:latin typeface="Arial" pitchFamily="34" charset="0"/>
                <a:ea typeface="楷体_GB2312" pitchFamily="49" charset="-122"/>
              </a:rPr>
              <a:t>能随时拄杖，轻扣柴扉，与老农亲切絮语．</a:t>
            </a:r>
          </a:p>
        </p:txBody>
      </p:sp>
      <p:sp>
        <p:nvSpPr>
          <p:cNvPr id="49160" name="矩形 49159"/>
          <p:cNvSpPr/>
          <p:nvPr/>
        </p:nvSpPr>
        <p:spPr>
          <a:xfrm>
            <a:off x="323850" y="1484313"/>
            <a:ext cx="8589963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4400" b="1">
                <a:solidFill>
                  <a:srgbClr val="0033CC"/>
                </a:solidFill>
                <a:latin typeface="Arial" pitchFamily="34" charset="0"/>
                <a:ea typeface="楷体_GB2312" pitchFamily="49" charset="-122"/>
              </a:rPr>
              <a:t>从今若许闲乘月，拄杖无时夜扣门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260" fill="hold"/>
                                        <p:tgtEl>
                                          <p:spTgt spid="49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5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18" name="文本占位符 86017"/>
          <p:cNvSpPr>
            <a:spLocks noGrp="1" noRot="1"/>
          </p:cNvSpPr>
          <p:nvPr>
            <p:ph type="body" idx="4294967295"/>
          </p:nvPr>
        </p:nvSpPr>
        <p:spPr>
          <a:xfrm>
            <a:off x="457200" y="0"/>
            <a:ext cx="8229600" cy="572135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zh-CN" altLang="en-US" sz="3600" b="1">
                <a:solidFill>
                  <a:srgbClr val="FF0000"/>
                </a:solidFill>
              </a:rPr>
              <a:t>从今若许闲乘月，拄杖无时夜叩门。</a:t>
            </a:r>
            <a:r>
              <a:rPr lang="zh-CN" altLang="en-US" b="1">
                <a:latin typeface="宋体" pitchFamily="2" charset="-122"/>
              </a:rPr>
              <a:t>这是全诗的总结，也是漫游山村心情的表述。游村的感受如何呢？山村的迷人景色、村俗的朴实淳美，这些都给诗人留下美好而难忘的印象。今后怎么样呢？诗篇以频来夜游之情收结，余韵不尽。如果说孟浩然诗的最后：“待到重阳日，还来就菊花”，表露得非常直率，那么，陆游诗的结尾用笔则比较婉转，诗人吐露的意念是，今后倘有机会乘月明之夜外出闲游的话，我拄着拐杖会随时前来敲门叙谈。这一归结，点明了游村的诗题，而“夜叩门”与首句“农家”遥相呼应，不仅画面完整，而且更耐人寻味。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zh-CN" altLang="en-US" b="1">
              <a:latin typeface="宋体" pitchFamily="2" charset="-122"/>
            </a:endParaRPr>
          </a:p>
        </p:txBody>
      </p:sp>
      <p:sp>
        <p:nvSpPr>
          <p:cNvPr id="86019" name="文本框 86018"/>
          <p:cNvSpPr txBox="1"/>
          <p:nvPr/>
        </p:nvSpPr>
        <p:spPr>
          <a:xfrm>
            <a:off x="7308850" y="6092825"/>
            <a:ext cx="1008063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latin typeface="Arial" pitchFamily="34" charset="0"/>
                <a:ea typeface="华文新魏" pitchFamily="2" charset="-122"/>
              </a:rPr>
              <a:t>上一页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https://d.book118.com/738062106002006050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诗情画意">
  <a:themeElements>
    <a:clrScheme name="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866"/>
      </a:accent4>
      <a:accent5>
        <a:srgbClr val="F3FAFF"/>
      </a:accent5>
      <a:accent6>
        <a:srgbClr val="2D5BE5"/>
      </a:accent6>
      <a:hlink>
        <a:srgbClr val="DC5900"/>
      </a:hlink>
      <a:folHlink>
        <a:srgbClr val="7979A5"/>
      </a:folHlink>
    </a:clrScheme>
    <a:fontScheme name="">
      <a:majorFont>
        <a:latin typeface="Arial"/>
        <a:ea typeface="宋体" charset="-122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866"/>
        </a:accent4>
        <a:accent5>
          <a:srgbClr val="F3FAFF"/>
        </a:accent5>
        <a:accent6>
          <a:srgbClr val="2D5BE5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1A3"/>
        </a:accent4>
        <a:accent5>
          <a:srgbClr val="F2FAFF"/>
        </a:accent5>
        <a:accent6>
          <a:srgbClr val="DE84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9F2EB"/>
        </a:accent3>
        <a:accent4>
          <a:srgbClr val="4F4F77"/>
        </a:accent4>
        <a:accent5>
          <a:srgbClr val="FFFFEB"/>
        </a:accent5>
        <a:accent6>
          <a:srgbClr val="2D89E5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757"/>
        </a:accent4>
        <a:accent5>
          <a:srgbClr val="FFFFE2"/>
        </a:accent5>
        <a:accent6>
          <a:srgbClr val="E55B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F"/>
        </a:accent4>
        <a:accent5>
          <a:srgbClr val="E6EFEA"/>
        </a:accent5>
        <a:accent6>
          <a:srgbClr val="2D5BE5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783"/>
        </a:accent4>
        <a:accent5>
          <a:srgbClr val="EFEFEF"/>
        </a:accent5>
        <a:accent6>
          <a:srgbClr val="2D89E5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EFEFFF"/>
        </a:accent3>
        <a:accent4>
          <a:srgbClr val="AF2A00"/>
        </a:accent4>
        <a:accent5>
          <a:srgbClr val="F0EFF4"/>
        </a:accent5>
        <a:accent6>
          <a:srgbClr val="005BB7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E"/>
        </a:accent3>
        <a:accent4>
          <a:srgbClr val="000083"/>
        </a:accent4>
        <a:accent5>
          <a:srgbClr val="F2F2F2"/>
        </a:accent5>
        <a:accent6>
          <a:srgbClr val="9F62A1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 charset="-122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16</Slides>
  <Notes>0</Notes>
  <TotalTime>1</TotalTime>
  <HiddenSlides>0</HiddenSlides>
  <MMClips>2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宋体</vt:lpstr>
      <vt:lpstr>Wingdings</vt:lpstr>
      <vt:lpstr>华文新魏</vt:lpstr>
      <vt:lpstr>楷体_GB2312</vt:lpstr>
      <vt:lpstr>华文彩云</vt:lpstr>
      <vt:lpstr>Times New Roman</vt:lpstr>
      <vt:lpstr>黑体</vt:lpstr>
      <vt:lpstr>隶书</vt:lpstr>
      <vt:lpstr>华文行楷</vt:lpstr>
      <vt:lpstr>幼圆</vt:lpstr>
      <vt:lpstr>方正舒体</vt:lpstr>
      <vt:lpstr>Office Theme</vt:lpstr>
      <vt:lpstr>PowerPoint Presentation</vt:lpstr>
      <vt:lpstr>PowerPoint Presentation</vt:lpstr>
      <vt:lpstr>作者轶事</vt:lpstr>
      <vt:lpstr>PowerPoint Presentation</vt:lpstr>
      <vt:lpstr>      《游山西村》全诗紧扣“游”字，按时间推移展开记叙，层次清晰，语言生动．      在一个丰收的年景，诗人受到邀请，来到农家．走在通往山西村的小路上，“山重水复疑无路，柳暗花明又一村”，路疑无而实有，景似绝而复出，终于来到山西村．这里山环水绕，柳暗花明，一派花团锦簇的景象，这两句诗蕴涵着生活的哲理，比喻困境中也往往蕴涵着希望．</vt:lpstr>
      <vt:lpstr>PowerPoint Presentation</vt:lpstr>
      <vt:lpstr>诗词赏析</vt:lpstr>
      <vt:lpstr>PowerPoint Presentation</vt:lpstr>
      <vt:lpstr>山重水复疑无路，柳暗花明又一村。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2024-09-29T12:06:50.645</cp:lastPrinted>
  <dcterms:created xsi:type="dcterms:W3CDTF">2024-09-29T04:06:50Z</dcterms:created>
  <dcterms:modified xsi:type="dcterms:W3CDTF">2024-09-29T04:06:52Z</dcterms:modified>
</cp:coreProperties>
</file>