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5" r:id="rId33"/>
  </p:sldIdLst>
  <p:sldSz cx="12192000"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tags" Target="tags/tag11.xml" /><Relationship Id="rId35" Type="http://schemas.openxmlformats.org/officeDocument/2006/relationships/presProps" Target="presProps.xml" /><Relationship Id="rId36" Type="http://schemas.openxmlformats.org/officeDocument/2006/relationships/viewProps" Target="viewProps.xml" /><Relationship Id="rId37" Type="http://schemas.openxmlformats.org/officeDocument/2006/relationships/theme" Target="theme/theme1.xml" /><Relationship Id="rId38"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45F303-B2DA-4AFD-B596-2B12131CDB2C}" type="datetimeFigureOut">
              <a:rPr lang="zh-CN" altLang="en-US" smtClean="0"/>
              <a:t>2022/8/2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D546D8-F936-4B08-9015-F3EC3EEBB267}" type="slidenum">
              <a:rPr lang="zh-CN" altLang="en-US" smtClean="0"/>
              <a:t>‹#›</a:t>
            </a:fld>
            <a:endParaRPr lang="zh-CN" altLang="en-US"/>
          </a:p>
        </p:txBody>
      </p:sp>
    </p:spTree>
    <p:extLst>
      <p:ext uri="{BB962C8B-B14F-4D97-AF65-F5344CB8AC3E}">
        <p14:creationId xmlns:p14="http://schemas.microsoft.com/office/powerpoint/2010/main" val="3110368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FCDEA56-415A-432B-A014-77BF3BAFAC40}" type="slidenum">
              <a:rPr lang="zh-CN" altLang="en-US" smtClean="0"/>
              <a:t>21</a:t>
            </a:fld>
            <a:endParaRPr lang="zh-CN" altLang="en-US"/>
          </a:p>
        </p:txBody>
      </p:sp>
    </p:spTree>
    <p:extLst>
      <p:ext uri="{BB962C8B-B14F-4D97-AF65-F5344CB8AC3E}">
        <p14:creationId xmlns:p14="http://schemas.microsoft.com/office/powerpoint/2010/main" val="430213445"/>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1.pn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E687B9-4AB1-40F2-8420-C986437E5C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3C36DA-0996-4B87-82AA-52DC3CAEB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1E6DFD-72A2-4A7B-BE9E-C30DA09716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17F539-883E-44A1-BB38-3D7BA39869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CFE8B41-0C51-49AE-A289-2D4C6AC879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DA2E51-17AC-48F9-A997-39FF8BC2A85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268F776-B1FA-4506-AB91-E8FBF56120D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3CEBCD-4F01-4AFA-A63D-63F7DD85A7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7B9407-B2F1-4ED4-AA47-F5A754056E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75416-92C7-48C5-937E-DA3C85B5C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D49AC-60F3-4439-A488-1D1F90ED6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标题">
    <p:spTree>
      <p:nvGrpSpPr>
        <p:cNvPr id="1" name=""/>
        <p:cNvGrpSpPr/>
        <p:nvPr/>
      </p:nvGrpSpPr>
      <p:grpSpPr>
        <a:xfrm>
          <a:off x="0" y="0"/>
          <a:ext cx="0" cy="0"/>
        </a:xfrm>
      </p:grpSpPr>
      <p:grpSp>
        <p:nvGrpSpPr>
          <p:cNvPr id="17" name="组合 16"/>
          <p:cNvGrpSpPr/>
          <p:nvPr userDrawn="1"/>
        </p:nvGrpSpPr>
        <p:grpSpPr>
          <a:xfrm>
            <a:off x="11291770" y="1651478"/>
            <a:ext cx="370667" cy="370667"/>
            <a:chOff x="1879599" y="1879600"/>
            <a:chExt cx="3098800" cy="3098800"/>
          </a:xfrm>
        </p:grpSpPr>
        <p:sp>
          <p:nvSpPr>
            <p:cNvPr id="18" name="椭圆 17"/>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9" name="椭圆 18"/>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0" name="组合 19"/>
          <p:cNvGrpSpPr/>
          <p:nvPr userDrawn="1"/>
        </p:nvGrpSpPr>
        <p:grpSpPr>
          <a:xfrm>
            <a:off x="339194" y="5693083"/>
            <a:ext cx="841502" cy="841502"/>
            <a:chOff x="1879599" y="1879600"/>
            <a:chExt cx="3098800" cy="3098800"/>
          </a:xfrm>
        </p:grpSpPr>
        <p:sp>
          <p:nvSpPr>
            <p:cNvPr id="21" name="椭圆 20"/>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2" name="椭圆 21"/>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3" name="组合 22"/>
          <p:cNvGrpSpPr/>
          <p:nvPr userDrawn="1"/>
        </p:nvGrpSpPr>
        <p:grpSpPr>
          <a:xfrm>
            <a:off x="3952831" y="5749437"/>
            <a:ext cx="681777" cy="681777"/>
            <a:chOff x="1879599" y="1879600"/>
            <a:chExt cx="3098800" cy="3098800"/>
          </a:xfrm>
        </p:grpSpPr>
        <p:sp>
          <p:nvSpPr>
            <p:cNvPr id="24" name="椭圆 23"/>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5" name="椭圆 24"/>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6" name="组合 25"/>
          <p:cNvGrpSpPr/>
          <p:nvPr userDrawn="1"/>
        </p:nvGrpSpPr>
        <p:grpSpPr>
          <a:xfrm>
            <a:off x="471491" y="4651071"/>
            <a:ext cx="446314" cy="446314"/>
            <a:chOff x="1879599" y="1879600"/>
            <a:chExt cx="3098800" cy="3098800"/>
          </a:xfrm>
          <a:solidFill>
            <a:srgbClr val="5FAFFF"/>
          </a:solidFill>
        </p:grpSpPr>
        <p:sp>
          <p:nvSpPr>
            <p:cNvPr id="27"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8" name="椭圆 27"/>
            <p:cNvSpPr/>
            <p:nvPr/>
          </p:nvSpPr>
          <p:spPr>
            <a:xfrm>
              <a:off x="1988455" y="1988456"/>
              <a:ext cx="2881088" cy="2881088"/>
            </a:xfrm>
            <a:prstGeom prst="ellipse">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2" name="组合 31"/>
          <p:cNvGrpSpPr/>
          <p:nvPr userDrawn="1"/>
        </p:nvGrpSpPr>
        <p:grpSpPr>
          <a:xfrm>
            <a:off x="9740565" y="828812"/>
            <a:ext cx="605906" cy="605906"/>
            <a:chOff x="1879599" y="1879600"/>
            <a:chExt cx="3098800" cy="3098800"/>
          </a:xfrm>
        </p:grpSpPr>
        <p:sp>
          <p:nvSpPr>
            <p:cNvPr id="33" name="椭圆 3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4" name="椭圆 3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Freeform 7"/>
          <p:cNvSpPr>
            <a:spLocks noEditPoints="1"/>
          </p:cNvSpPr>
          <p:nvPr userDrawn="1"/>
        </p:nvSpPr>
        <p:spPr bwMode="auto">
          <a:xfrm flipH="1">
            <a:off x="11588328" y="6194097"/>
            <a:ext cx="314112" cy="321966"/>
          </a:xfrm>
          <a:custGeom>
            <a:gdLst>
              <a:gd name="T0" fmla="*/ 2147483646 w 37"/>
              <a:gd name="T1" fmla="*/ 2147483646 h 38"/>
              <a:gd name="T2" fmla="*/ 2147483646 w 37"/>
              <a:gd name="T3" fmla="*/ 2147483646 h 38"/>
              <a:gd name="T4" fmla="*/ 2147483646 w 37"/>
              <a:gd name="T5" fmla="*/ 2147483646 h 38"/>
              <a:gd name="T6" fmla="*/ 2147483646 w 37"/>
              <a:gd name="T7" fmla="*/ 2147483646 h 38"/>
              <a:gd name="T8" fmla="*/ 2147483646 w 37"/>
              <a:gd name="T9" fmla="*/ 2147483646 h 38"/>
              <a:gd name="T10" fmla="*/ 0 w 37"/>
              <a:gd name="T11" fmla="*/ 2147483646 h 38"/>
              <a:gd name="T12" fmla="*/ 2147483646 w 37"/>
              <a:gd name="T13" fmla="*/ 2147483646 h 38"/>
              <a:gd name="T14" fmla="*/ 2147483646 w 37"/>
              <a:gd name="T15" fmla="*/ 2147483646 h 38"/>
              <a:gd name="T16" fmla="*/ 2147483646 w 37"/>
              <a:gd name="T17" fmla="*/ 0 h 38"/>
              <a:gd name="T18" fmla="*/ 2147483646 w 37"/>
              <a:gd name="T19" fmla="*/ 2147483646 h 38"/>
              <a:gd name="T20" fmla="*/ 2147483646 w 37"/>
              <a:gd name="T21" fmla="*/ 2147483646 h 38"/>
              <a:gd name="T22" fmla="*/ 2147483646 w 37"/>
              <a:gd name="T23" fmla="*/ 2147483646 h 38"/>
              <a:gd name="T24" fmla="*/ 2147483646 w 37"/>
              <a:gd name="T25" fmla="*/ 2147483646 h 38"/>
              <a:gd name="T26" fmla="*/ 2147483646 w 37"/>
              <a:gd name="T27" fmla="*/ 2147483646 h 38"/>
              <a:gd name="T28" fmla="*/ 2147483646 w 37"/>
              <a:gd name="T29" fmla="*/ 2147483646 h 38"/>
              <a:gd name="T30" fmla="*/ 2147483646 w 37"/>
              <a:gd name="T31" fmla="*/ 2147483646 h 38"/>
              <a:gd name="T32" fmla="*/ 2147483646 w 37"/>
              <a:gd name="T33" fmla="*/ 2147483646 h 38"/>
              <a:gd name="T34" fmla="*/ 2147483646 w 37"/>
              <a:gd name="T35" fmla="*/ 2147483646 h 38"/>
              <a:gd name="T36" fmla="*/ 2147483646 w 37"/>
              <a:gd name="T37" fmla="*/ 2147483646 h 38"/>
              <a:gd name="T38" fmla="*/ 2147483646 w 37"/>
              <a:gd name="T39" fmla="*/ 2147483646 h 38"/>
              <a:gd name="T40" fmla="*/ 2147483646 w 37"/>
              <a:gd name="T41" fmla="*/ 2147483646 h 38"/>
              <a:gd name="T42" fmla="*/ 2147483646 w 37"/>
              <a:gd name="T43" fmla="*/ 2147483646 h 38"/>
              <a:gd name="T44" fmla="*/ 2147483646 w 37"/>
              <a:gd name="T45" fmla="*/ 2147483646 h 38"/>
              <a:gd name="T46" fmla="*/ 2147483646 w 37"/>
              <a:gd name="T47" fmla="*/ 2147483646 h 38"/>
              <a:gd name="T48" fmla="*/ 2147483646 w 37"/>
              <a:gd name="T49" fmla="*/ 2147483646 h 38"/>
              <a:gd name="T50" fmla="*/ 2147483646 w 37"/>
              <a:gd name="T51" fmla="*/ 0 h 38"/>
              <a:gd name="T52" fmla="*/ 2147483646 w 37"/>
              <a:gd name="T53" fmla="*/ 2147483646 h 38"/>
              <a:gd name="T54" fmla="*/ 2147483646 w 37"/>
              <a:gd name="T55" fmla="*/ 2147483646 h 38"/>
              <a:gd name="T56" fmla="*/ 2147483646 w 37"/>
              <a:gd name="T57" fmla="*/ 2147483646 h 38"/>
              <a:gd name="T58" fmla="*/ 2147483646 w 37"/>
              <a:gd name="T59" fmla="*/ 2147483646 h 38"/>
              <a:gd name="T60" fmla="*/ 2147483646 w 37"/>
              <a:gd name="T61" fmla="*/ 2147483646 h 38"/>
              <a:gd name="T62" fmla="*/ 2147483646 w 37"/>
              <a:gd name="T63" fmla="*/ 2147483646 h 38"/>
              <a:gd name="T64" fmla="*/ 2147483646 w 37"/>
              <a:gd name="T65" fmla="*/ 2147483646 h 38"/>
              <a:gd name="T66" fmla="*/ 2147483646 w 37"/>
              <a:gd name="T67" fmla="*/ 2147483646 h 38"/>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37" h="38">
                <a:moveTo>
                  <a:pt x="22" y="36"/>
                </a:moveTo>
                <a:cubicBezTo>
                  <a:pt x="20" y="38"/>
                  <a:pt x="20" y="38"/>
                  <a:pt x="20" y="38"/>
                </a:cubicBezTo>
                <a:cubicBezTo>
                  <a:pt x="20" y="38"/>
                  <a:pt x="20" y="38"/>
                  <a:pt x="19" y="38"/>
                </a:cubicBezTo>
                <a:cubicBezTo>
                  <a:pt x="19" y="38"/>
                  <a:pt x="19" y="38"/>
                  <a:pt x="19" y="38"/>
                </a:cubicBezTo>
                <a:cubicBezTo>
                  <a:pt x="1" y="20"/>
                  <a:pt x="1" y="20"/>
                  <a:pt x="1" y="20"/>
                </a:cubicBezTo>
                <a:cubicBezTo>
                  <a:pt x="1" y="20"/>
                  <a:pt x="0" y="19"/>
                  <a:pt x="0" y="19"/>
                </a:cubicBezTo>
                <a:cubicBezTo>
                  <a:pt x="0" y="19"/>
                  <a:pt x="1" y="18"/>
                  <a:pt x="1" y="18"/>
                </a:cubicBezTo>
                <a:cubicBezTo>
                  <a:pt x="19" y="1"/>
                  <a:pt x="19" y="1"/>
                  <a:pt x="19" y="1"/>
                </a:cubicBezTo>
                <a:cubicBezTo>
                  <a:pt x="19" y="0"/>
                  <a:pt x="19" y="0"/>
                  <a:pt x="19" y="0"/>
                </a:cubicBezTo>
                <a:cubicBezTo>
                  <a:pt x="20" y="0"/>
                  <a:pt x="20" y="0"/>
                  <a:pt x="20" y="1"/>
                </a:cubicBezTo>
                <a:cubicBezTo>
                  <a:pt x="22" y="2"/>
                  <a:pt x="22" y="2"/>
                  <a:pt x="22" y="2"/>
                </a:cubicBezTo>
                <a:cubicBezTo>
                  <a:pt x="22" y="3"/>
                  <a:pt x="23" y="3"/>
                  <a:pt x="23" y="3"/>
                </a:cubicBezTo>
                <a:cubicBezTo>
                  <a:pt x="23" y="4"/>
                  <a:pt x="22" y="4"/>
                  <a:pt x="22" y="4"/>
                </a:cubicBezTo>
                <a:cubicBezTo>
                  <a:pt x="7" y="19"/>
                  <a:pt x="7" y="19"/>
                  <a:pt x="7" y="19"/>
                </a:cubicBezTo>
                <a:cubicBezTo>
                  <a:pt x="22" y="34"/>
                  <a:pt x="22" y="34"/>
                  <a:pt x="22" y="34"/>
                </a:cubicBezTo>
                <a:cubicBezTo>
                  <a:pt x="22" y="34"/>
                  <a:pt x="23" y="35"/>
                  <a:pt x="23" y="35"/>
                </a:cubicBezTo>
                <a:cubicBezTo>
                  <a:pt x="23" y="35"/>
                  <a:pt x="22" y="36"/>
                  <a:pt x="22" y="36"/>
                </a:cubicBezTo>
                <a:close/>
                <a:moveTo>
                  <a:pt x="37" y="36"/>
                </a:moveTo>
                <a:cubicBezTo>
                  <a:pt x="35" y="38"/>
                  <a:pt x="35" y="38"/>
                  <a:pt x="35" y="38"/>
                </a:cubicBezTo>
                <a:cubicBezTo>
                  <a:pt x="35" y="38"/>
                  <a:pt x="34" y="38"/>
                  <a:pt x="34" y="38"/>
                </a:cubicBezTo>
                <a:cubicBezTo>
                  <a:pt x="34" y="38"/>
                  <a:pt x="33" y="38"/>
                  <a:pt x="33" y="38"/>
                </a:cubicBezTo>
                <a:cubicBezTo>
                  <a:pt x="15" y="20"/>
                  <a:pt x="15" y="20"/>
                  <a:pt x="15" y="20"/>
                </a:cubicBezTo>
                <a:cubicBezTo>
                  <a:pt x="15" y="20"/>
                  <a:pt x="15" y="19"/>
                  <a:pt x="15" y="19"/>
                </a:cubicBezTo>
                <a:cubicBezTo>
                  <a:pt x="15" y="19"/>
                  <a:pt x="15" y="18"/>
                  <a:pt x="15" y="18"/>
                </a:cubicBezTo>
                <a:cubicBezTo>
                  <a:pt x="33" y="1"/>
                  <a:pt x="33" y="1"/>
                  <a:pt x="33" y="1"/>
                </a:cubicBezTo>
                <a:cubicBezTo>
                  <a:pt x="33" y="0"/>
                  <a:pt x="34" y="0"/>
                  <a:pt x="34" y="0"/>
                </a:cubicBezTo>
                <a:cubicBezTo>
                  <a:pt x="34" y="0"/>
                  <a:pt x="35" y="0"/>
                  <a:pt x="35" y="1"/>
                </a:cubicBezTo>
                <a:cubicBezTo>
                  <a:pt x="37" y="2"/>
                  <a:pt x="37" y="2"/>
                  <a:pt x="37" y="2"/>
                </a:cubicBezTo>
                <a:cubicBezTo>
                  <a:pt x="37" y="3"/>
                  <a:pt x="37" y="3"/>
                  <a:pt x="37" y="3"/>
                </a:cubicBezTo>
                <a:cubicBezTo>
                  <a:pt x="37" y="4"/>
                  <a:pt x="37" y="4"/>
                  <a:pt x="37" y="4"/>
                </a:cubicBezTo>
                <a:cubicBezTo>
                  <a:pt x="22" y="19"/>
                  <a:pt x="22" y="19"/>
                  <a:pt x="22" y="19"/>
                </a:cubicBezTo>
                <a:cubicBezTo>
                  <a:pt x="37" y="34"/>
                  <a:pt x="37" y="34"/>
                  <a:pt x="37" y="34"/>
                </a:cubicBezTo>
                <a:cubicBezTo>
                  <a:pt x="37" y="34"/>
                  <a:pt x="37" y="35"/>
                  <a:pt x="37" y="35"/>
                </a:cubicBezTo>
                <a:cubicBezTo>
                  <a:pt x="37" y="35"/>
                  <a:pt x="37" y="36"/>
                  <a:pt x="37" y="36"/>
                </a:cubicBez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sym typeface="+mn-lt"/>
            </a:endParaRPr>
          </a:p>
        </p:txBody>
      </p:sp>
      <p:grpSp>
        <p:nvGrpSpPr>
          <p:cNvPr id="14" name="组合 13"/>
          <p:cNvGrpSpPr/>
          <p:nvPr userDrawn="1"/>
        </p:nvGrpSpPr>
        <p:grpSpPr>
          <a:xfrm>
            <a:off x="10736580" y="4803140"/>
            <a:ext cx="672465" cy="672465"/>
            <a:chOff x="1879599" y="1879600"/>
            <a:chExt cx="3098800" cy="3098800"/>
          </a:xfrm>
          <a:solidFill>
            <a:srgbClr val="327DFA"/>
          </a:solidFill>
        </p:grpSpPr>
        <p:sp>
          <p:nvSpPr>
            <p:cNvPr id="15" name="公众号：陈西设计之家。微信搜索即可"/>
            <p:cNvSpPr/>
            <p:nvPr/>
          </p:nvSpPr>
          <p:spPr>
            <a:xfrm>
              <a:off x="1879599" y="1879600"/>
              <a:ext cx="3098800" cy="3098800"/>
            </a:xfrm>
            <a:prstGeom prst="ellipse">
              <a:avLst/>
            </a:prstGeom>
            <a:grp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sp>
          <p:nvSpPr>
            <p:cNvPr id="16" name="椭圆 15"/>
            <p:cNvSpPr/>
            <p:nvPr/>
          </p:nvSpPr>
          <p:spPr>
            <a:xfrm>
              <a:off x="1988455" y="1988456"/>
              <a:ext cx="2881088" cy="2881088"/>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400"/>
            </a:p>
          </p:txBody>
        </p:sp>
      </p:grpSp>
      <p:grpSp>
        <p:nvGrpSpPr>
          <p:cNvPr id="61" name="组合 60"/>
          <p:cNvGrpSpPr/>
          <p:nvPr userDrawn="1"/>
        </p:nvGrpSpPr>
        <p:grpSpPr>
          <a:xfrm>
            <a:off x="5488017" y="3619857"/>
            <a:ext cx="4320000" cy="0"/>
            <a:chOff x="6292530" y="3630564"/>
            <a:chExt cx="5181600" cy="0"/>
          </a:xfrm>
        </p:grpSpPr>
        <p:cxnSp>
          <p:nvCxnSpPr>
            <p:cNvPr id="35" name="直接连接符 34"/>
            <p:cNvCxnSpPr/>
            <p:nvPr/>
          </p:nvCxnSpPr>
          <p:spPr>
            <a:xfrm>
              <a:off x="6292530" y="3630564"/>
              <a:ext cx="5181600" cy="0"/>
            </a:xfrm>
            <a:prstGeom prst="line">
              <a:avLst/>
            </a:prstGeom>
            <a:ln w="12700">
              <a:solidFill>
                <a:srgbClr val="327DFA"/>
              </a:solidFill>
            </a:ln>
          </p:spPr>
          <p:style>
            <a:lnRef idx="1">
              <a:schemeClr val="accent1"/>
            </a:lnRef>
            <a:fillRef idx="0">
              <a:schemeClr val="accent1"/>
            </a:fillRef>
            <a:effectRef idx="0">
              <a:schemeClr val="accent1"/>
            </a:effectRef>
            <a:fontRef idx="minor">
              <a:schemeClr val="tx1"/>
            </a:fontRef>
          </p:style>
        </p:cxnSp>
        <p:cxnSp>
          <p:nvCxnSpPr>
            <p:cNvPr id="59" name="直接连接符 58"/>
            <p:cNvCxnSpPr/>
            <p:nvPr/>
          </p:nvCxnSpPr>
          <p:spPr>
            <a:xfrm>
              <a:off x="6292530" y="3630564"/>
              <a:ext cx="744877" cy="0"/>
            </a:xfrm>
            <a:prstGeom prst="line">
              <a:avLst/>
            </a:prstGeom>
            <a:ln w="57150">
              <a:solidFill>
                <a:srgbClr val="327DFA"/>
              </a:solidFill>
            </a:ln>
          </p:spPr>
          <p:style>
            <a:lnRef idx="1">
              <a:schemeClr val="accent1"/>
            </a:lnRef>
            <a:fillRef idx="0">
              <a:schemeClr val="accent1"/>
            </a:fillRef>
            <a:effectRef idx="0">
              <a:schemeClr val="accent1"/>
            </a:effectRef>
            <a:fontRef idx="minor">
              <a:schemeClr val="tx1"/>
            </a:fontRef>
          </p:style>
        </p:cxnSp>
      </p:grpSp>
      <p:grpSp>
        <p:nvGrpSpPr>
          <p:cNvPr id="62" name="组合 61"/>
          <p:cNvGrpSpPr/>
          <p:nvPr userDrawn="1"/>
        </p:nvGrpSpPr>
        <p:grpSpPr>
          <a:xfrm>
            <a:off x="1410626" y="4415757"/>
            <a:ext cx="1054781" cy="1054781"/>
            <a:chOff x="1879599" y="1879600"/>
            <a:chExt cx="3098800" cy="3098800"/>
          </a:xfrm>
        </p:grpSpPr>
        <p:sp>
          <p:nvSpPr>
            <p:cNvPr id="63" name="椭圆 62"/>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6" name="图片 5" descr="天学英语logo-左右-不加小字"/>
          <p:cNvPicPr>
            <a:picLocks noChangeAspect="1"/>
          </p:cNvPicPr>
          <p:nvPr userDrawn="1"/>
        </p:nvPicPr>
        <p:blipFill>
          <a:blip r:embed="rId1"/>
          <a:stretch>
            <a:fillRect/>
          </a:stretch>
        </p:blipFill>
        <p:spPr>
          <a:xfrm>
            <a:off x="594360" y="447040"/>
            <a:ext cx="4271645" cy="473075"/>
          </a:xfrm>
          <a:prstGeom prst="rect">
            <a:avLst/>
          </a:prstGeom>
        </p:spPr>
      </p:pic>
      <p:pic>
        <p:nvPicPr>
          <p:cNvPr id="7" name="图片 6" descr="小天天老师形象-拿着书"/>
          <p:cNvPicPr>
            <a:picLocks noChangeAspect="1"/>
          </p:cNvPicPr>
          <p:nvPr userDrawn="1"/>
        </p:nvPicPr>
        <p:blipFill>
          <a:blip r:embed="rId2"/>
          <a:stretch>
            <a:fillRect/>
          </a:stretch>
        </p:blipFill>
        <p:spPr>
          <a:xfrm>
            <a:off x="1447800" y="2081530"/>
            <a:ext cx="1893570" cy="2033270"/>
          </a:xfrm>
          <a:prstGeom prst="rect">
            <a:avLst/>
          </a:prstGeom>
        </p:spPr>
      </p:pic>
      <p:grpSp>
        <p:nvGrpSpPr>
          <p:cNvPr id="36" name="组合 35">
            <a:extLst>
              <a:ext uri="{FF2B5EF4-FFF2-40B4-BE49-F238E27FC236}">
                <a16:creationId xmlns:a16="http://schemas.microsoft.com/office/drawing/2014/main" id="{DC385A92-56AA-4A7F-3D03-37A501F1D5AA}"/>
              </a:ext>
            </a:extLst>
          </p:cNvPr>
          <p:cNvGrpSpPr/>
          <p:nvPr userDrawn="1"/>
        </p:nvGrpSpPr>
        <p:grpSpPr>
          <a:xfrm>
            <a:off x="3601920" y="161768"/>
            <a:ext cx="370667" cy="370667"/>
            <a:chOff x="1879599" y="1879600"/>
            <a:chExt cx="3098800" cy="3098800"/>
          </a:xfrm>
        </p:grpSpPr>
        <p:sp>
          <p:nvSpPr>
            <p:cNvPr id="37" name="椭圆 36">
              <a:extLst>
                <a:ext uri="{FF2B5EF4-FFF2-40B4-BE49-F238E27FC236}">
                  <a16:creationId xmlns:a16="http://schemas.microsoft.com/office/drawing/2014/main" id="{10711066-24BA-FA75-3F55-7F12C6DB88A2}"/>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8" name="椭圆 37">
              <a:extLst>
                <a:ext uri="{FF2B5EF4-FFF2-40B4-BE49-F238E27FC236}">
                  <a16:creationId xmlns:a16="http://schemas.microsoft.com/office/drawing/2014/main" id="{E49CF51C-6E47-3C90-3A3F-1A85E9A00952}"/>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38">
            <a:extLst>
              <a:ext uri="{FF2B5EF4-FFF2-40B4-BE49-F238E27FC236}">
                <a16:creationId xmlns:a16="http://schemas.microsoft.com/office/drawing/2014/main" id="{9D1C5607-B487-31E8-338D-52729CAECA1B}"/>
              </a:ext>
            </a:extLst>
          </p:cNvPr>
          <p:cNvGrpSpPr/>
          <p:nvPr userDrawn="1"/>
        </p:nvGrpSpPr>
        <p:grpSpPr>
          <a:xfrm>
            <a:off x="4408470" y="1533662"/>
            <a:ext cx="605906" cy="605906"/>
            <a:chOff x="1879599" y="1879600"/>
            <a:chExt cx="3098800" cy="3098800"/>
          </a:xfrm>
        </p:grpSpPr>
        <p:sp>
          <p:nvSpPr>
            <p:cNvPr id="40" name="椭圆 39">
              <a:extLst>
                <a:ext uri="{FF2B5EF4-FFF2-40B4-BE49-F238E27FC236}">
                  <a16:creationId xmlns:a16="http://schemas.microsoft.com/office/drawing/2014/main" id="{8C720755-FE96-ED46-20E3-54067CEF231D}"/>
                </a:ext>
              </a:extLst>
            </p:cNvPr>
            <p:cNvSpPr/>
            <p:nvPr/>
          </p:nvSpPr>
          <p:spPr>
            <a:xfrm>
              <a:off x="1879599" y="1879600"/>
              <a:ext cx="3098800" cy="3098800"/>
            </a:xfrm>
            <a:prstGeom prst="ellipse">
              <a:avLst/>
            </a:prstGeom>
            <a:gradFill>
              <a:gsLst>
                <a:gs pos="100000">
                  <a:schemeClr val="bg2">
                    <a:lumMod val="90000"/>
                  </a:schemeClr>
                </a:gs>
                <a:gs pos="0">
                  <a:srgbClr val="F3F3F3"/>
                </a:gs>
                <a:gs pos="83000">
                  <a:srgbClr val="F3F3F3"/>
                </a:gs>
              </a:gsLst>
              <a:lin ang="8100000" scaled="1"/>
            </a:gradFill>
            <a:ln>
              <a:noFill/>
            </a:ln>
            <a:effectLst>
              <a:outerShdw blurRad="508000" dist="279400" dir="8100000" algn="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a:extLst>
                <a:ext uri="{FF2B5EF4-FFF2-40B4-BE49-F238E27FC236}">
                  <a16:creationId xmlns:a16="http://schemas.microsoft.com/office/drawing/2014/main" id="{E03ADB4D-35AE-81FB-1E74-D29E87C05E1B}"/>
                </a:ext>
              </a:extLst>
            </p:cNvPr>
            <p:cNvSpPr/>
            <p:nvPr/>
          </p:nvSpPr>
          <p:spPr>
            <a:xfrm>
              <a:off x="1988455" y="1988456"/>
              <a:ext cx="2881088" cy="2881088"/>
            </a:xfrm>
            <a:prstGeom prst="ellipse">
              <a:avLst/>
            </a:prstGeom>
            <a:gradFill flip="none" rotWithShape="1">
              <a:gsLst>
                <a:gs pos="0">
                  <a:schemeClr val="bg2">
                    <a:lumMod val="90000"/>
                  </a:schemeClr>
                </a:gs>
                <a:gs pos="96000">
                  <a:schemeClr val="bg1"/>
                </a:gs>
                <a:gs pos="48000">
                  <a:srgbClr val="F3F3F3"/>
                </a:gs>
              </a:gsLst>
              <a:lin ang="81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094687385"/>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目录">
    <p:bg>
      <p:bgPr>
        <a:solidFill>
          <a:srgbClr val="327DFA"/>
        </a:solidFill>
        <a:effectLst/>
      </p:bgPr>
    </p:bg>
    <p:spTree>
      <p:nvGrpSpPr>
        <p:cNvPr id="1" name=""/>
        <p:cNvGrpSpPr/>
        <p:nvPr/>
      </p:nvGrpSpPr>
      <p:grpSpPr>
        <a:xfrm>
          <a:off x="0" y="0"/>
          <a:ext cx="0" cy="0"/>
        </a:xfrm>
      </p:grpSpPr>
      <p:sp>
        <p:nvSpPr>
          <p:cNvPr id="9" name="圆角矩形 25">
            <a:extLst>
              <a:ext uri="{FF2B5EF4-FFF2-40B4-BE49-F238E27FC236}">
                <a16:creationId xmlns:a16="http://schemas.microsoft.com/office/drawing/2014/main" id="{8613C2D5-1A12-64E3-6481-12021A8E1719}"/>
              </a:ext>
            </a:extLst>
          </p:cNvPr>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grpSp>
        <p:nvGrpSpPr>
          <p:cNvPr id="2" name="组合 1"/>
          <p:cNvGrpSpPr/>
          <p:nvPr userDrawn="1"/>
        </p:nvGrpSpPr>
        <p:grpSpPr>
          <a:xfrm>
            <a:off x="916305" y="1536065"/>
            <a:ext cx="2755265" cy="3215640"/>
            <a:chOff x="3439" y="2879"/>
            <a:chExt cx="4339" cy="5064"/>
          </a:xfrm>
        </p:grpSpPr>
        <p:grpSp>
          <p:nvGrpSpPr>
            <p:cNvPr id="22" name="组合 21"/>
            <p:cNvGrpSpPr/>
            <p:nvPr userDrawn="1"/>
          </p:nvGrpSpPr>
          <p:grpSpPr>
            <a:xfrm>
              <a:off x="3439" y="2879"/>
              <a:ext cx="4339" cy="5064"/>
              <a:chOff x="2866937" y="827773"/>
              <a:chExt cx="3081476" cy="3596565"/>
            </a:xfrm>
            <a:solidFill>
              <a:srgbClr val="ED7D31"/>
            </a:solidFill>
          </p:grpSpPr>
          <p:sp>
            <p:nvSpPr>
              <p:cNvPr id="23" name="六边形 22"/>
              <p:cNvSpPr/>
              <p:nvPr/>
            </p:nvSpPr>
            <p:spPr>
              <a:xfrm rot="5400000">
                <a:off x="2620419" y="1096346"/>
                <a:ext cx="3574510" cy="3081474"/>
              </a:xfrm>
              <a:prstGeom prst="hexagon">
                <a:avLst/>
              </a:pr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sp>
            <p:nvSpPr>
              <p:cNvPr id="24" name="任意多边形: 形状 23"/>
              <p:cNvSpPr/>
              <p:nvPr/>
            </p:nvSpPr>
            <p:spPr>
              <a:xfrm>
                <a:off x="2877954" y="827773"/>
                <a:ext cx="3070459" cy="779646"/>
              </a:xfrm>
              <a:custGeom>
                <a:gdLst>
                  <a:gd name="connsiteX0" fmla="*/ 0 w 3070459"/>
                  <a:gd name="connsiteY0" fmla="*/ 779646 h 779646"/>
                  <a:gd name="connsiteX1" fmla="*/ 1520791 w 3070459"/>
                  <a:gd name="connsiteY1" fmla="*/ 0 h 779646"/>
                  <a:gd name="connsiteX2" fmla="*/ 3070459 w 3070459"/>
                  <a:gd name="connsiteY2" fmla="*/ 779646 h 779646"/>
                  <a:gd name="connsiteX3" fmla="*/ 0 w 3070459"/>
                  <a:gd name="connsiteY3" fmla="*/ 779646 h 779646"/>
                </a:gdLst>
                <a:cxnLst>
                  <a:cxn ang="0">
                    <a:pos x="connsiteX0" y="connsiteY0"/>
                  </a:cxn>
                  <a:cxn ang="0">
                    <a:pos x="connsiteX1" y="connsiteY1"/>
                  </a:cxn>
                  <a:cxn ang="0">
                    <a:pos x="connsiteX2" y="connsiteY2"/>
                  </a:cxn>
                  <a:cxn ang="0">
                    <a:pos x="connsiteX3" y="connsiteY3"/>
                  </a:cxn>
                </a:cxnLst>
                <a:rect l="l" t="t" r="r" b="b"/>
                <a:pathLst>
                  <a:path w="3070459" h="779646">
                    <a:moveTo>
                      <a:pt x="0" y="779646"/>
                    </a:moveTo>
                    <a:lnTo>
                      <a:pt x="1520791" y="0"/>
                    </a:lnTo>
                    <a:lnTo>
                      <a:pt x="3070459" y="779646"/>
                    </a:lnTo>
                    <a:lnTo>
                      <a:pt x="0" y="779646"/>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p>
            </p:txBody>
          </p:sp>
        </p:grpSp>
        <p:sp>
          <p:nvSpPr>
            <p:cNvPr id="5" name="TextBox 4"/>
            <p:cNvSpPr txBox="1"/>
            <p:nvPr userDrawn="1"/>
          </p:nvSpPr>
          <p:spPr bwMode="auto">
            <a:xfrm>
              <a:off x="4128" y="4365"/>
              <a:ext cx="2911" cy="143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fontAlgn="auto">
                <a:spcBef>
                  <a:spcPct val="0"/>
                </a:spcBef>
                <a:spcAft>
                  <a:spcPct val="0"/>
                </a:spcAft>
                <a:defRPr/>
              </a:pPr>
              <a:r>
                <a:rPr lang="zh-CN" altLang="en-US" sz="5330" kern="0" spc="-150" noProof="1">
                  <a:ln w="1905">
                    <a:noFill/>
                  </a:ln>
                  <a:solidFill>
                    <a:schemeClr val="bg1"/>
                  </a:solidFill>
                  <a:latin typeface="思源黑体 CN Bold" panose="020b0800000000000000" charset="-122"/>
                  <a:ea typeface="思源黑体 CN Bold" panose="020b0800000000000000" charset="-122"/>
                </a:rPr>
                <a:t>目录</a:t>
              </a:r>
            </a:p>
          </p:txBody>
        </p:sp>
        <p:sp>
          <p:nvSpPr>
            <p:cNvPr id="6" name="TextBox 5"/>
            <p:cNvSpPr txBox="1">
              <a:spLocks noChangeArrowheads="1"/>
            </p:cNvSpPr>
            <p:nvPr userDrawn="1"/>
          </p:nvSpPr>
          <p:spPr bwMode="auto">
            <a:xfrm>
              <a:off x="4127" y="5569"/>
              <a:ext cx="3140" cy="790"/>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665" b="1">
                  <a:solidFill>
                    <a:schemeClr val="bg1"/>
                  </a:solidFill>
                  <a:latin typeface="思源黑体 CN Bold" panose="020b0800000000000000" charset="-122"/>
                  <a:ea typeface="思源黑体 CN Bold" panose="020b0800000000000000" charset="-122"/>
                </a:rPr>
                <a:t>CONTENTS</a:t>
              </a:r>
            </a:p>
          </p:txBody>
        </p:sp>
      </p:grpSp>
    </p:spTree>
    <p:extLst>
      <p:ext uri="{BB962C8B-B14F-4D97-AF65-F5344CB8AC3E}">
        <p14:creationId xmlns:p14="http://schemas.microsoft.com/office/powerpoint/2010/main" val="485191704"/>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sp>
        <p:nvSpPr>
          <p:cNvPr id="22" name="任意多边形 21"/>
          <p:cNvSpPr/>
          <p:nvPr/>
        </p:nvSpPr>
        <p:spPr>
          <a:xfrm rot="16200000">
            <a:off x="8572313" y="3238064"/>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Arial"/>
              <a:ea typeface="微软雅黑" panose="020b0503020204020204" charset="-122"/>
              <a:cs typeface="+mn-cs"/>
            </a:endParaRPr>
          </a:p>
        </p:txBody>
      </p:sp>
      <p:sp>
        <p:nvSpPr>
          <p:cNvPr id="12" name="任意多边形: 形状 11">
            <a:extLst>
              <a:ext uri="{FF2B5EF4-FFF2-40B4-BE49-F238E27FC236}">
                <a16:creationId xmlns:a16="http://schemas.microsoft.com/office/drawing/2014/main" id="{D763D8C8-9AF5-1384-43AF-FE4D8C290DD5}"/>
              </a:ext>
            </a:extLst>
          </p:cNvPr>
          <p:cNvSpPr/>
          <p:nvPr userDrawn="1"/>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5" name="图片 4" descr="PNG"/>
          <p:cNvPicPr>
            <a:picLocks noChangeAspect="1"/>
          </p:cNvPicPr>
          <p:nvPr userDrawn="1"/>
        </p:nvPicPr>
        <p:blipFill>
          <a:blip r:embed="rId1"/>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6" name="图片 5" descr="天学英语logo-左右-不加小字"/>
          <p:cNvPicPr>
            <a:picLocks noChangeAspect="1"/>
          </p:cNvPicPr>
          <p:nvPr userDrawn="1"/>
        </p:nvPicPr>
        <p:blipFill>
          <a:blip r:embed="rId2"/>
          <a:stretch>
            <a:fillRect/>
          </a:stretch>
        </p:blipFill>
        <p:spPr>
          <a:xfrm>
            <a:off x="7630795" y="289560"/>
            <a:ext cx="4271645" cy="473075"/>
          </a:xfrm>
          <a:prstGeom prst="rect">
            <a:avLst/>
          </a:prstGeom>
        </p:spPr>
      </p:pic>
    </p:spTree>
    <p:extLst>
      <p:ext uri="{BB962C8B-B14F-4D97-AF65-F5344CB8AC3E}">
        <p14:creationId xmlns:p14="http://schemas.microsoft.com/office/powerpoint/2010/main" val="3633777326"/>
      </p:ext>
    </p:extLst>
  </p:cSld>
  <p:clrMapOvr>
    <a:masterClrMapping/>
  </p:clrMapOvr>
  <mc:AlternateContent>
    <mc:Choice xmlns:p14="http://schemas.microsoft.com/office/powerpoint/2010/main" Requires="p14">
      <p:transition spd="slow" p14:dur="1250"/>
    </mc:Choice>
    <mc:Fallback>
      <p:transition spd="slow"/>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左">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60655" y="223520"/>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371793" y="409893"/>
            <a:ext cx="3834130" cy="424815"/>
          </a:xfrm>
          <a:prstGeom prst="rect">
            <a:avLst/>
          </a:prstGeom>
        </p:spPr>
      </p:pic>
    </p:spTree>
    <p:extLst>
      <p:ext uri="{BB962C8B-B14F-4D97-AF65-F5344CB8AC3E}">
        <p14:creationId xmlns:p14="http://schemas.microsoft.com/office/powerpoint/2010/main" val="130769489"/>
      </p:ext>
    </p:extLst>
  </p:cSld>
  <p:clrMapOvr>
    <a:masterClrMapping/>
  </p:clrMapOvr>
  <p:transition spd="slow" advClick="0" advTm="0"/>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logo右">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Tree>
    <p:extLst>
      <p:ext uri="{BB962C8B-B14F-4D97-AF65-F5344CB8AC3E}">
        <p14:creationId xmlns:p14="http://schemas.microsoft.com/office/powerpoint/2010/main" val="1884535326"/>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语言知识及故事梗概">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780000"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一、语言知识及故事梗概</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03322206"/>
      </p:ext>
    </p:extLst>
  </p:cSld>
  <p:clrMapOvr>
    <a:masterClrMapping/>
  </p:clrMapOvr>
  <p:transition spd="slow" advClick="0" advTm="0"/>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故事解读与分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427869"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二、故事解读与分析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565409735"/>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续写内容构思">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31375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三、续写内容构思</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2475046419"/>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创作与优化">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2832783"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四、创作与优化</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1093042388"/>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范文赏析">
    <p:bg>
      <p:bgPr>
        <a:solidFill>
          <a:srgbClr val="327DFA"/>
        </a:solidFill>
        <a:effectLst/>
      </p:bgPr>
    </p:bg>
    <p:spTree>
      <p:nvGrpSpPr>
        <p:cNvPr id="1" name=""/>
        <p:cNvGrpSpPr/>
        <p:nvPr/>
      </p:nvGrpSpPr>
      <p:grpSpPr>
        <a:xfrm>
          <a:off x="0" y="0"/>
          <a:ext cx="0" cy="0"/>
        </a:xfrm>
      </p:grpSpPr>
      <p:sp>
        <p:nvSpPr>
          <p:cNvPr id="26" name="圆角矩形 25"/>
          <p:cNvSpPr/>
          <p:nvPr userDrawn="1"/>
        </p:nvSpPr>
        <p:spPr>
          <a:xfrm>
            <a:off x="157162" y="223837"/>
            <a:ext cx="11877675" cy="6410325"/>
          </a:xfrm>
          <a:prstGeom prst="roundRect">
            <a:avLst>
              <a:gd name="adj" fmla="val 2748"/>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1" lang="zh-CN" altLang="en-US" sz="1800" b="0" i="0" u="none" strike="noStrike" kern="1200" cap="none" spc="0" normalizeH="0" baseline="0" noProof="1">
              <a:ln>
                <a:noFill/>
              </a:ln>
              <a:solidFill>
                <a:schemeClr val="lt1"/>
              </a:solidFill>
              <a:effectLst/>
              <a:uLnTx/>
              <a:uFillTx/>
              <a:latin typeface="+mn-lt"/>
              <a:ea typeface="+mn-ea"/>
              <a:cs typeface="+mn-cs"/>
            </a:endParaRPr>
          </a:p>
        </p:txBody>
      </p:sp>
      <p:pic>
        <p:nvPicPr>
          <p:cNvPr id="21" name="图片 20" descr="C:\Users\Administrator\Desktop\19-logo-png\天学英语logo-左右-不加小字.png天学英语logo-左右-不加小字"/>
          <p:cNvPicPr>
            <a:picLocks noChangeAspect="1"/>
          </p:cNvPicPr>
          <p:nvPr userDrawn="1"/>
        </p:nvPicPr>
        <p:blipFill>
          <a:blip r:embed="rId1"/>
          <a:stretch>
            <a:fillRect/>
          </a:stretch>
        </p:blipFill>
        <p:spPr>
          <a:xfrm>
            <a:off x="8068310" y="409893"/>
            <a:ext cx="3834130" cy="424815"/>
          </a:xfrm>
          <a:prstGeom prst="rect">
            <a:avLst/>
          </a:prstGeom>
        </p:spPr>
      </p:pic>
      <p:sp>
        <p:nvSpPr>
          <p:cNvPr id="5" name="圆角矩形 3">
            <a:extLst>
              <a:ext uri="{FF2B5EF4-FFF2-40B4-BE49-F238E27FC236}">
                <a16:creationId xmlns:a16="http://schemas.microsoft.com/office/drawing/2014/main" id="{9B7A4FB1-8A66-D357-EC86-610DE64B53A2}"/>
              </a:ext>
            </a:extLst>
          </p:cNvPr>
          <p:cNvSpPr/>
          <p:nvPr userDrawn="1"/>
        </p:nvSpPr>
        <p:spPr>
          <a:xfrm>
            <a:off x="157160" y="409893"/>
            <a:ext cx="2469926" cy="432000"/>
          </a:xfrm>
          <a:prstGeom prst="rect">
            <a:avLst/>
          </a:prstGeom>
          <a:gradFill flip="none" rotWithShape="1">
            <a:gsLst>
              <a:gs pos="0">
                <a:srgbClr val="327DFA"/>
              </a:gs>
              <a:gs pos="50000">
                <a:srgbClr val="327DFA"/>
              </a:gs>
              <a:gs pos="80000">
                <a:srgbClr val="327DFA"/>
              </a:gs>
              <a:gs pos="100000">
                <a:schemeClr val="bg1"/>
              </a:gs>
            </a:gsLst>
            <a:lin ang="0" scaled="1"/>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lIns="216000"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200">
                <a:latin typeface="思源黑体 CN Bold" panose="020b0800000000000000" pitchFamily="34" charset="-122"/>
                <a:ea typeface="思源黑体 CN Bold" panose="020b0800000000000000" pitchFamily="34" charset="-122"/>
                <a:sym typeface="Arial" pitchFamily="34" charset="0"/>
              </a:rPr>
              <a:t>五、范文赏析</a:t>
            </a:r>
            <a:endParaRPr lang="en-US" altLang="zh-CN" sz="2200">
              <a:latin typeface="思源黑体 CN Bold" panose="020b0800000000000000" pitchFamily="34" charset="-122"/>
              <a:ea typeface="思源黑体 CN Bold" panose="020b0800000000000000" pitchFamily="34" charset="-122"/>
              <a:sym typeface="Arial" pitchFamily="34" charset="0"/>
            </a:endParaRPr>
          </a:p>
        </p:txBody>
      </p:sp>
    </p:spTree>
    <p:extLst>
      <p:ext uri="{BB962C8B-B14F-4D97-AF65-F5344CB8AC3E}">
        <p14:creationId xmlns:p14="http://schemas.microsoft.com/office/powerpoint/2010/main" val="4242906457"/>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Tree>
    <p:extLst>
      <p:ext uri="{BB962C8B-B14F-4D97-AF65-F5344CB8AC3E}">
        <p14:creationId xmlns:p14="http://schemas.microsoft.com/office/powerpoint/2010/main" val="310608285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extLst>
      <p:ext uri="{BB962C8B-B14F-4D97-AF65-F5344CB8AC3E}">
        <p14:creationId xmlns:p14="http://schemas.microsoft.com/office/powerpoint/2010/main" val="1785695014"/>
      </p:ext>
    </p:extLst>
  </p:cSld>
  <p:clrMap bg1="lt1" tx1="dk1" bg2="lt2" tx2="dk2" accent1="accent1" accent2="accent2" accent3="accent3" accent4="accent4" accent5="accent5" accent6="accent6" hlink="hlink" folHlink="folHlink"/>
  <p:sldLayoutIdLst>
    <p:sldLayoutId id="2147483660" r:id="rId1"/>
    <p:sldLayoutId id="2147483664" r:id="rId2"/>
    <p:sldLayoutId id="2147483665" r:id="rId3"/>
    <p:sldLayoutId id="2147483666" r:id="rId4"/>
    <p:sldLayoutId id="2147483667" r:id="rId5"/>
    <p:sldLayoutId id="2147483672" r:id="rId6"/>
    <p:sldLayoutId id="2147483673" r:id="rId7"/>
    <p:sldLayoutId id="2147483674" r:id="rId8"/>
    <p:sldLayoutId id="2147483675" r:id="rId9"/>
    <p:sldLayoutId id="2147483676" r:id="rId10"/>
    <p:sldLayoutId id="2147483677"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416" userDrawn="1">
          <p15:clr>
            <a:srgbClr val="F26B43"/>
          </p15:clr>
        </p15:guide>
        <p15:guide id="2" pos="7256" userDrawn="1">
          <p15:clr>
            <a:srgbClr val="F26B43"/>
          </p15:clr>
        </p15:guide>
        <p15:guide id="3" orient="horz" pos="648" userDrawn="1">
          <p15:clr>
            <a:srgbClr val="F26B43"/>
          </p15:clr>
        </p15:guide>
        <p15:guide id="4" orient="horz" pos="712" userDrawn="1">
          <p15:clr>
            <a:srgbClr val="F26B43"/>
          </p15:clr>
        </p15:guide>
        <p15:guide id="5" orient="horz" pos="3928" userDrawn="1">
          <p15:clr>
            <a:srgbClr val="F26B43"/>
          </p15:clr>
        </p15:guide>
        <p15:guide id="6" orient="horz" pos="3864" userDrawn="1">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2.xml" /><Relationship Id="rId2" Type="http://schemas.openxmlformats.org/officeDocument/2006/relationships/image" Target="../media/image4.jpeg" /><Relationship Id="rId3" Type="http://schemas.openxmlformats.org/officeDocument/2006/relationships/image" Target="../media/image3.png" /><Relationship Id="rId4"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emf" /><Relationship Id="rId3" Type="http://schemas.openxmlformats.org/officeDocument/2006/relationships/tags" Target="../tags/tag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tags" Target="../tags/tag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6.emf" /><Relationship Id="rId4" Type="http://schemas.openxmlformats.org/officeDocument/2006/relationships/tags" Target="../tags/tag1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6300604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BB2EDE7F-389D-9E69-DA39-3DB4959C0D12}"/>
              </a:ext>
            </a:extLst>
          </p:cNvPr>
          <p:cNvSpPr txBox="1"/>
          <p:nvPr/>
        </p:nvSpPr>
        <p:spPr>
          <a:xfrm>
            <a:off x="4766946" y="2369820"/>
            <a:ext cx="5735207"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6000" b="1" spc="300">
                <a:solidFill>
                  <a:srgbClr val="327DFA"/>
                </a:solidFill>
                <a:effectLst/>
                <a:latin typeface="Times New Roman" panose="02020603050405020304" pitchFamily="18" charset="0"/>
                <a:ea typeface="思源黑体 CN Bold" panose="020b0800000000000000" pitchFamily="34" charset="-122"/>
                <a:sym typeface="Times New Roman" panose="02020603050405020304" pitchFamily="18" charset="0"/>
              </a:rPr>
              <a:t>03</a:t>
            </a:r>
            <a:r>
              <a:rPr lang="en-US" altLang="zh-CN" sz="6000" spc="300">
                <a:solidFill>
                  <a:srgbClr val="327DFA"/>
                </a:solidFill>
                <a:effectLst/>
                <a:latin typeface="Times New Roman" panose="02020603050405020304" pitchFamily="18" charset="0"/>
                <a:ea typeface="思源黑体 CN Bold" panose="020b0800000000000000" pitchFamily="34" charset="-122"/>
                <a:sym typeface="Times New Roman" panose="02020603050405020304" pitchFamily="18" charset="0"/>
              </a:rPr>
              <a:t> </a:t>
            </a:r>
            <a:r>
              <a:rPr lang="zh-CN" altLang="en-US" sz="6000" spc="300">
                <a:solidFill>
                  <a:srgbClr val="327DFA"/>
                </a:solidFill>
                <a:effectLst/>
                <a:latin typeface="Times New Roman" panose="02020603050405020304" pitchFamily="18" charset="0"/>
                <a:ea typeface="思源黑体 CN Bold" panose="020b0800000000000000" pitchFamily="34" charset="-122"/>
                <a:sym typeface="Times New Roman" panose="02020603050405020304" pitchFamily="18" charset="0"/>
              </a:rPr>
              <a:t>险境求生</a:t>
            </a:r>
            <a:r>
              <a:rPr lang="en-US" altLang="zh-CN" sz="6000" b="1" spc="300">
                <a:solidFill>
                  <a:srgbClr val="327DFA"/>
                </a:solidFill>
                <a:effectLst/>
                <a:latin typeface="Times New Roman" panose="02020603050405020304" pitchFamily="18" charset="0"/>
                <a:ea typeface="思源黑体 CN Bold" panose="020b0800000000000000" pitchFamily="34" charset="-122"/>
                <a:sym typeface="Times New Roman" panose="02020603050405020304" pitchFamily="18" charset="0"/>
              </a:rPr>
              <a:t>1</a:t>
            </a:r>
            <a:endParaRPr lang="zh-CN" altLang="en-US" sz="6000" b="1" spc="300">
              <a:solidFill>
                <a:srgbClr val="327DFA"/>
              </a:solidFill>
              <a:effectLst/>
              <a:latin typeface="Times New Roman" panose="02020603050405020304" pitchFamily="18" charset="0"/>
              <a:ea typeface="思源黑体 CN Bold" panose="020b0800000000000000" pitchFamily="34" charset="-122"/>
              <a:sym typeface="Times New Roman" panose="02020603050405020304" pitchFamily="18" charset="0"/>
            </a:endParaRPr>
          </a:p>
        </p:txBody>
      </p:sp>
    </p:spTree>
    <p:extLst>
      <p:ext uri="{BB962C8B-B14F-4D97-AF65-F5344CB8AC3E}">
        <p14:creationId xmlns:p14="http://schemas.microsoft.com/office/powerpoint/2010/main" val="568485235"/>
      </p:ext>
    </p:extLst>
  </p:cSld>
  <p:clrMapOvr>
    <a:masterClrMapping/>
  </p:clrMapOvr>
  <mc:AlternateContent>
    <mc:Choice xmlns:p14="http://schemas.microsoft.com/office/powerpoint/2010/main" Requires="p14">
      <p:transition spd="slow" p14:dur="1250"/>
    </mc:Choice>
    <mc:Fallback>
      <p:transition spd="slow"/>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 name="组合 15">
            <a:extLst>
              <a:ext uri="{FF2B5EF4-FFF2-40B4-BE49-F238E27FC236}">
                <a16:creationId xmlns:a16="http://schemas.microsoft.com/office/drawing/2014/main" id="{D6669E42-630A-A75D-6278-18FDD0CB5717}"/>
              </a:ext>
            </a:extLst>
          </p:cNvPr>
          <p:cNvGrpSpPr/>
          <p:nvPr/>
        </p:nvGrpSpPr>
        <p:grpSpPr>
          <a:xfrm>
            <a:off x="5704205" y="2711264"/>
            <a:ext cx="5062180" cy="1419846"/>
            <a:chOff x="5704205" y="2680809"/>
            <a:chExt cx="5062180" cy="1419846"/>
          </a:xfrm>
        </p:grpSpPr>
        <p:sp>
          <p:nvSpPr>
            <p:cNvPr id="2" name="TextBox 11">
              <a:extLst>
                <a:ext uri="{FF2B5EF4-FFF2-40B4-BE49-F238E27FC236}">
                  <a16:creationId xmlns:a16="http://schemas.microsoft.com/office/drawing/2014/main" id="{08CA5DA3-9C89-9590-E132-8F7B8E534D53}"/>
                </a:ext>
              </a:extLst>
            </p:cNvPr>
            <p:cNvSpPr txBox="1"/>
            <p:nvPr/>
          </p:nvSpPr>
          <p:spPr bwMode="auto">
            <a:xfrm>
              <a:off x="6591935" y="2765611"/>
              <a:ext cx="417445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sym typeface="Times New Roman" panose="02020603050405020304" pitchFamily="18" charset="0"/>
                </a:rPr>
                <a:t>拓展训练：写作技能培养</a:t>
              </a:r>
            </a:p>
          </p:txBody>
        </p:sp>
        <p:sp>
          <p:nvSpPr>
            <p:cNvPr id="5" name="TextBox 16">
              <a:extLst>
                <a:ext uri="{FF2B5EF4-FFF2-40B4-BE49-F238E27FC236}">
                  <a16:creationId xmlns:a16="http://schemas.microsoft.com/office/drawing/2014/main" id="{6AF6F591-1CD4-2C09-67E6-FD1454D82D9F}"/>
                </a:ext>
              </a:extLst>
            </p:cNvPr>
            <p:cNvSpPr txBox="1">
              <a:spLocks noChangeArrowheads="1"/>
            </p:cNvSpPr>
            <p:nvPr/>
          </p:nvSpPr>
          <p:spPr bwMode="auto">
            <a:xfrm>
              <a:off x="5704205" y="2680809"/>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sym typeface="Times New Roman" panose="02020603050405020304" pitchFamily="18" charset="0"/>
                </a:rPr>
                <a:t>02</a:t>
              </a:r>
            </a:p>
          </p:txBody>
        </p:sp>
        <p:sp>
          <p:nvSpPr>
            <p:cNvPr id="10" name="TextBox 11">
              <a:extLst>
                <a:ext uri="{FF2B5EF4-FFF2-40B4-BE49-F238E27FC236}">
                  <a16:creationId xmlns:a16="http://schemas.microsoft.com/office/drawing/2014/main" id="{F6936B14-D988-6663-9FBE-88C8434E2D5A}"/>
                </a:ext>
              </a:extLst>
            </p:cNvPr>
            <p:cNvSpPr txBox="1"/>
            <p:nvPr/>
          </p:nvSpPr>
          <p:spPr bwMode="auto">
            <a:xfrm>
              <a:off x="6591935" y="3274221"/>
              <a:ext cx="3005951"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主题微情节</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陷入绝境</a:t>
              </a:r>
            </a:p>
          </p:txBody>
        </p:sp>
        <p:sp>
          <p:nvSpPr>
            <p:cNvPr id="11" name="TextBox 11">
              <a:extLst>
                <a:ext uri="{FF2B5EF4-FFF2-40B4-BE49-F238E27FC236}">
                  <a16:creationId xmlns:a16="http://schemas.microsoft.com/office/drawing/2014/main" id="{4E86639E-04A6-E7EB-BA69-227F2A2AE0DD}"/>
                </a:ext>
              </a:extLst>
            </p:cNvPr>
            <p:cNvSpPr txBox="1"/>
            <p:nvPr/>
          </p:nvSpPr>
          <p:spPr bwMode="auto">
            <a:xfrm>
              <a:off x="6591935" y="3700545"/>
              <a:ext cx="3461204" cy="400110"/>
            </a:xfrm>
            <a:prstGeom prst="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续写微技能</a:t>
              </a: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——with</a:t>
              </a:r>
              <a:r>
                <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复合结构</a:t>
              </a:r>
            </a:p>
          </p:txBody>
        </p:sp>
      </p:grpSp>
      <p:grpSp>
        <p:nvGrpSpPr>
          <p:cNvPr id="15" name="组合 14">
            <a:extLst>
              <a:ext uri="{FF2B5EF4-FFF2-40B4-BE49-F238E27FC236}">
                <a16:creationId xmlns:a16="http://schemas.microsoft.com/office/drawing/2014/main" id="{03DAFDBC-F426-A1F2-7DB2-3966FD1A562F}"/>
              </a:ext>
            </a:extLst>
          </p:cNvPr>
          <p:cNvGrpSpPr/>
          <p:nvPr/>
        </p:nvGrpSpPr>
        <p:grpSpPr>
          <a:xfrm>
            <a:off x="5701665" y="1411257"/>
            <a:ext cx="2920686" cy="1064795"/>
            <a:chOff x="5701665" y="1411257"/>
            <a:chExt cx="2920686" cy="1064795"/>
          </a:xfrm>
        </p:grpSpPr>
        <p:sp>
          <p:nvSpPr>
            <p:cNvPr id="3" name="TextBox 7">
              <a:extLst>
                <a:ext uri="{FF2B5EF4-FFF2-40B4-BE49-F238E27FC236}">
                  <a16:creationId xmlns:a16="http://schemas.microsoft.com/office/drawing/2014/main" id="{C4D1C1BC-008D-BA6C-F34A-09E957F4EF7E}"/>
                </a:ext>
              </a:extLst>
            </p:cNvPr>
            <p:cNvSpPr txBox="1"/>
            <p:nvPr/>
          </p:nvSpPr>
          <p:spPr bwMode="auto">
            <a:xfrm>
              <a:off x="6569710" y="1530438"/>
              <a:ext cx="1652310" cy="476726"/>
            </a:xfrm>
            <a:prstGeom prst="roundRect">
              <a:avLst/>
            </a:prstGeom>
            <a:solidFill>
              <a:srgbClr val="327DFA"/>
            </a:solidFill>
          </p:spPr>
          <p:txBody>
            <a:bodyPr wrap="none" tIns="0" bIns="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sym typeface="Times New Roman" panose="02020603050405020304" pitchFamily="18" charset="0"/>
                </a:rPr>
                <a:t>语篇演练</a:t>
              </a:r>
            </a:p>
          </p:txBody>
        </p:sp>
        <p:sp>
          <p:nvSpPr>
            <p:cNvPr id="4" name="TextBox 15">
              <a:extLst>
                <a:ext uri="{FF2B5EF4-FFF2-40B4-BE49-F238E27FC236}">
                  <a16:creationId xmlns:a16="http://schemas.microsoft.com/office/drawing/2014/main" id="{5AF98F64-8C85-609C-F137-AA8639E9B115}"/>
                </a:ext>
              </a:extLst>
            </p:cNvPr>
            <p:cNvSpPr txBox="1">
              <a:spLocks noChangeArrowheads="1"/>
            </p:cNvSpPr>
            <p:nvPr/>
          </p:nvSpPr>
          <p:spPr bwMode="auto">
            <a:xfrm>
              <a:off x="5701665" y="1411257"/>
              <a:ext cx="715089" cy="715089"/>
            </a:xfrm>
            <a:prstGeom prst="round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sym typeface="Times New Roman" panose="02020603050405020304" pitchFamily="18" charset="0"/>
                </a:rPr>
                <a:t>01</a:t>
              </a:r>
            </a:p>
          </p:txBody>
        </p:sp>
        <p:sp>
          <p:nvSpPr>
            <p:cNvPr id="13" name="TextBox 7">
              <a:extLst>
                <a:ext uri="{FF2B5EF4-FFF2-40B4-BE49-F238E27FC236}">
                  <a16:creationId xmlns:a16="http://schemas.microsoft.com/office/drawing/2014/main" id="{22878546-7FA1-22FF-FDA7-9419CD63FA19}"/>
                </a:ext>
              </a:extLst>
            </p:cNvPr>
            <p:cNvSpPr txBox="1"/>
            <p:nvPr/>
          </p:nvSpPr>
          <p:spPr bwMode="auto">
            <a:xfrm>
              <a:off x="6569709" y="2033378"/>
              <a:ext cx="2052642"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Camping Cousins</a:t>
              </a:r>
              <a:endPar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grpSp>
      <p:grpSp>
        <p:nvGrpSpPr>
          <p:cNvPr id="17" name="组合 16">
            <a:extLst>
              <a:ext uri="{FF2B5EF4-FFF2-40B4-BE49-F238E27FC236}">
                <a16:creationId xmlns:a16="http://schemas.microsoft.com/office/drawing/2014/main" id="{EB5E352D-9432-2776-B25A-340DF3BBBF25}"/>
              </a:ext>
            </a:extLst>
          </p:cNvPr>
          <p:cNvGrpSpPr/>
          <p:nvPr/>
        </p:nvGrpSpPr>
        <p:grpSpPr>
          <a:xfrm>
            <a:off x="5701665" y="4366321"/>
            <a:ext cx="3099841" cy="1004202"/>
            <a:chOff x="5701665" y="4366321"/>
            <a:chExt cx="3099841" cy="1004202"/>
          </a:xfrm>
        </p:grpSpPr>
        <p:sp>
          <p:nvSpPr>
            <p:cNvPr id="8" name="TextBox 13">
              <a:extLst>
                <a:ext uri="{FF2B5EF4-FFF2-40B4-BE49-F238E27FC236}">
                  <a16:creationId xmlns:a16="http://schemas.microsoft.com/office/drawing/2014/main" id="{48495C97-DFC1-909E-CCDC-06C928AF84C0}"/>
                </a:ext>
              </a:extLst>
            </p:cNvPr>
            <p:cNvSpPr txBox="1"/>
            <p:nvPr/>
          </p:nvSpPr>
          <p:spPr bwMode="auto">
            <a:xfrm>
              <a:off x="6591935" y="4451123"/>
              <a:ext cx="1652310" cy="476726"/>
            </a:xfrm>
            <a:prstGeom prst="roundRect">
              <a:avLst/>
            </a:prstGeom>
            <a:solidFill>
              <a:srgbClr val="327DFA"/>
            </a:solidFill>
          </p:spPr>
          <p:txBody>
            <a:bodyPr wrap="none" tIns="0" bIns="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spcBef>
                  <a:spcPct val="0"/>
                </a:spcBef>
                <a:spcAft>
                  <a:spcPct val="0"/>
                </a:spcAft>
                <a:defRPr/>
              </a:pPr>
              <a:r>
                <a:rPr lang="zh-CN" altLang="en-US" sz="2800" kern="0">
                  <a:solidFill>
                    <a:schemeClr val="bg1"/>
                  </a:solidFill>
                  <a:latin typeface="Times New Roman" panose="02020603050405020304" pitchFamily="18" charset="0"/>
                  <a:ea typeface="思源黑体 CN Bold" panose="020b0800000000000000" pitchFamily="34" charset="-122"/>
                  <a:sym typeface="Times New Roman" panose="02020603050405020304" pitchFamily="18" charset="0"/>
                </a:rPr>
                <a:t>语篇巩固</a:t>
              </a:r>
            </a:p>
          </p:txBody>
        </p:sp>
        <p:sp>
          <p:nvSpPr>
            <p:cNvPr id="9" name="TextBox 18">
              <a:extLst>
                <a:ext uri="{FF2B5EF4-FFF2-40B4-BE49-F238E27FC236}">
                  <a16:creationId xmlns:a16="http://schemas.microsoft.com/office/drawing/2014/main" id="{BD6C2B0E-41BA-631E-6C28-D780A467B1D0}"/>
                </a:ext>
              </a:extLst>
            </p:cNvPr>
            <p:cNvSpPr txBox="1">
              <a:spLocks noChangeArrowheads="1"/>
            </p:cNvSpPr>
            <p:nvPr/>
          </p:nvSpPr>
          <p:spPr bwMode="auto">
            <a:xfrm>
              <a:off x="5701665" y="4366321"/>
              <a:ext cx="646331" cy="6463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b="1">
                  <a:solidFill>
                    <a:srgbClr val="327DFA"/>
                  </a:solidFill>
                  <a:latin typeface="Times New Roman" panose="02020603050405020304" pitchFamily="18" charset="0"/>
                  <a:ea typeface="思源黑体 CN Bold" panose="020b0800000000000000" pitchFamily="34" charset="-122"/>
                  <a:sym typeface="Times New Roman" panose="02020603050405020304" pitchFamily="18" charset="0"/>
                </a:rPr>
                <a:t>03</a:t>
              </a:r>
            </a:p>
          </p:txBody>
        </p:sp>
        <p:sp>
          <p:nvSpPr>
            <p:cNvPr id="14" name="TextBox 7">
              <a:extLst>
                <a:ext uri="{FF2B5EF4-FFF2-40B4-BE49-F238E27FC236}">
                  <a16:creationId xmlns:a16="http://schemas.microsoft.com/office/drawing/2014/main" id="{76151CBF-81BF-AFFF-F4DE-0A41735A021B}"/>
                </a:ext>
              </a:extLst>
            </p:cNvPr>
            <p:cNvSpPr txBox="1"/>
            <p:nvPr/>
          </p:nvSpPr>
          <p:spPr bwMode="auto">
            <a:xfrm>
              <a:off x="6588731" y="4927849"/>
              <a:ext cx="2212775" cy="442674"/>
            </a:xfrm>
            <a:prstGeom prst="roundRect">
              <a:avLst/>
            </a:prstGeom>
            <a:no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r>
                <a:rPr lang="en-US" altLang="zh-CN"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rPr>
                <a:t>Buried in the Snow</a:t>
              </a:r>
              <a:endParaRPr lang="zh-CN" altLang="en-US" sz="2000" kern="0">
                <a:solidFill>
                  <a:schemeClr val="tx1">
                    <a:lumMod val="65000"/>
                    <a:lumOff val="35000"/>
                  </a:schemeClr>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grpSp>
    </p:spTree>
    <p:extLst>
      <p:ext uri="{BB962C8B-B14F-4D97-AF65-F5344CB8AC3E}">
        <p14:creationId xmlns:p14="http://schemas.microsoft.com/office/powerpoint/2010/main" val="1116488502"/>
      </p:ext>
    </p:extLst>
  </p:cSld>
  <p:clrMapOvr>
    <a:masterClrMapping/>
  </p:clrMapOvr>
  <mc:AlternateContent>
    <mc:Choice xmlns:p14="http://schemas.microsoft.com/office/powerpoint/2010/main" Requires="p14">
      <p:transition spd="slow" p14:dur="125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1"/>
        </a:solidFill>
        <a:effectLst/>
      </p:bgPr>
    </p:bg>
    <p:spTree>
      <p:nvGrpSpPr>
        <p:cNvPr id="1" name=""/>
        <p:cNvGrpSpPr/>
        <p:nvPr/>
      </p:nvGrpSpPr>
      <p:grpSpPr>
        <a:xfrm>
          <a:off x="0" y="0"/>
          <a:ext cx="0" cy="0"/>
        </a:xfrm>
      </p:grpSpPr>
      <p:pic>
        <p:nvPicPr>
          <p:cNvPr id="11" name="图片 10">
            <a:extLst>
              <a:ext uri="{FF2B5EF4-FFF2-40B4-BE49-F238E27FC236}">
                <a16:creationId xmlns:a16="http://schemas.microsoft.com/office/drawing/2014/main" id="{998A905D-EC72-DEC6-C3E3-03A815A676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1" y="4230"/>
            <a:ext cx="12176958" cy="684953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21" name="矩形 20">
            <a:extLst>
              <a:ext uri="{FF2B5EF4-FFF2-40B4-BE49-F238E27FC236}">
                <a16:creationId xmlns:a16="http://schemas.microsoft.com/office/drawing/2014/main" id="{FF388C19-7649-ECDC-4863-A73A9CAFA152}"/>
              </a:ext>
            </a:extLst>
          </p:cNvPr>
          <p:cNvSpPr/>
          <p:nvPr/>
        </p:nvSpPr>
        <p:spPr>
          <a:xfrm>
            <a:off x="-66" y="0"/>
            <a:ext cx="12192066" cy="6858000"/>
          </a:xfrm>
          <a:prstGeom prst="rect">
            <a:avLst/>
          </a:prstGeom>
          <a:gradFill flip="none" rotWithShape="1">
            <a:gsLst>
              <a:gs pos="0">
                <a:schemeClr val="bg1"/>
              </a:gs>
              <a:gs pos="50000">
                <a:schemeClr val="bg1">
                  <a:alpha val="70000"/>
                </a:schemeClr>
              </a:gs>
              <a:gs pos="29900">
                <a:srgbClr val="FFFFFF">
                  <a:alpha val="90000"/>
                </a:srgbClr>
              </a:gs>
              <a:gs pos="83000">
                <a:schemeClr val="bg1">
                  <a:alpha val="30000"/>
                </a:schemeClr>
              </a:gs>
              <a:gs pos="100000">
                <a:schemeClr val="bg1">
                  <a:alpha val="0"/>
                </a:schemeClr>
              </a:gs>
            </a:gsLst>
            <a:lin ang="81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sym typeface="Times New Roman" panose="02020603050405020304" pitchFamily="18" charset="0"/>
            </a:endParaRPr>
          </a:p>
        </p:txBody>
      </p:sp>
      <p:sp>
        <p:nvSpPr>
          <p:cNvPr id="6" name="任意多边形 21">
            <a:extLst>
              <a:ext uri="{FF2B5EF4-FFF2-40B4-BE49-F238E27FC236}">
                <a16:creationId xmlns:a16="http://schemas.microsoft.com/office/drawing/2014/main" id="{49667A09-8698-EEA6-32E0-70D702FC58F7}"/>
              </a:ext>
            </a:extLst>
          </p:cNvPr>
          <p:cNvSpPr/>
          <p:nvPr/>
        </p:nvSpPr>
        <p:spPr>
          <a:xfrm rot="16200000">
            <a:off x="8572312" y="3238311"/>
            <a:ext cx="3050927" cy="4188450"/>
          </a:xfrm>
          <a:custGeom>
            <a:gdLst>
              <a:gd name="connsiteX0" fmla="*/ 3050927 w 3050927"/>
              <a:gd name="connsiteY0" fmla="*/ 4188450 h 4188450"/>
              <a:gd name="connsiteX1" fmla="*/ 0 w 3050927"/>
              <a:gd name="connsiteY1" fmla="*/ 4188449 h 4188450"/>
              <a:gd name="connsiteX2" fmla="*/ 0 w 3050927"/>
              <a:gd name="connsiteY2" fmla="*/ 0 h 4188450"/>
            </a:gdLst>
            <a:cxnLst>
              <a:cxn ang="0">
                <a:pos x="connsiteX0" y="connsiteY0"/>
              </a:cxn>
              <a:cxn ang="0">
                <a:pos x="connsiteX1" y="connsiteY1"/>
              </a:cxn>
              <a:cxn ang="0">
                <a:pos x="connsiteX2" y="connsiteY2"/>
              </a:cxn>
            </a:cxnLst>
            <a:rect l="l" t="t" r="r" b="b"/>
            <a:pathLst>
              <a:path w="3050927" h="4188450">
                <a:moveTo>
                  <a:pt x="3050927" y="4188450"/>
                </a:moveTo>
                <a:lnTo>
                  <a:pt x="0" y="4188449"/>
                </a:lnTo>
                <a:lnTo>
                  <a:pt x="0" y="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prstClr val="white"/>
              </a:solidFill>
              <a:effectLst/>
              <a:uLnTx/>
              <a:uFillTx/>
              <a:latin typeface="Times New Roman" panose="02020603050405020304" pitchFamily="18" charset="0"/>
              <a:ea typeface="微软雅黑" panose="020b0503020204020204" charset="-122"/>
              <a:cs typeface="+mn-cs"/>
              <a:sym typeface="Times New Roman" panose="02020603050405020304" pitchFamily="18" charset="0"/>
            </a:endParaRPr>
          </a:p>
        </p:txBody>
      </p:sp>
      <p:pic>
        <p:nvPicPr>
          <p:cNvPr id="9" name="图片 8" descr="PNG">
            <a:extLst>
              <a:ext uri="{FF2B5EF4-FFF2-40B4-BE49-F238E27FC236}">
                <a16:creationId xmlns:a16="http://schemas.microsoft.com/office/drawing/2014/main" id="{43DA1956-9185-A2D4-773C-3D52DAA39685}"/>
              </a:ext>
            </a:extLst>
          </p:cNvPr>
          <p:cNvPicPr>
            <a:picLocks noChangeAspect="1"/>
          </p:cNvPicPr>
          <p:nvPr/>
        </p:nvPicPr>
        <p:blipFill>
          <a:blip r:embed="rId3"/>
          <a:srcRect t="-5073" r="71250"/>
          <a:stretch>
            <a:fillRect/>
          </a:stretch>
        </p:blipFill>
        <p:spPr>
          <a:xfrm>
            <a:off x="1612265" y="1854200"/>
            <a:ext cx="2055495" cy="1952625"/>
          </a:xfrm>
          <a:prstGeom prst="rect">
            <a:avLst/>
          </a:prstGeom>
          <a:effectLst>
            <a:outerShdw blurRad="50800" dist="38100" dir="5400000" algn="t" rotWithShape="0">
              <a:prstClr val="black">
                <a:alpha val="40000"/>
              </a:prstClr>
            </a:outerShdw>
          </a:effectLst>
        </p:spPr>
      </p:pic>
      <p:pic>
        <p:nvPicPr>
          <p:cNvPr id="10" name="图片 9" descr="天学英语logo-左右-不加小字">
            <a:extLst>
              <a:ext uri="{FF2B5EF4-FFF2-40B4-BE49-F238E27FC236}">
                <a16:creationId xmlns:a16="http://schemas.microsoft.com/office/drawing/2014/main" id="{0046A808-A87B-D7D8-8F74-929E9962F2EB}"/>
              </a:ext>
            </a:extLst>
          </p:cNvPr>
          <p:cNvPicPr>
            <a:picLocks noChangeAspect="1"/>
          </p:cNvPicPr>
          <p:nvPr/>
        </p:nvPicPr>
        <p:blipFill>
          <a:blip r:embed="rId4"/>
          <a:stretch>
            <a:fillRect/>
          </a:stretch>
        </p:blipFill>
        <p:spPr>
          <a:xfrm>
            <a:off x="7630795" y="289560"/>
            <a:ext cx="4271645" cy="473075"/>
          </a:xfrm>
          <a:prstGeom prst="rect">
            <a:avLst/>
          </a:prstGeom>
        </p:spPr>
      </p:pic>
      <p:sp>
        <p:nvSpPr>
          <p:cNvPr id="12" name="文本框 11">
            <a:extLst>
              <a:ext uri="{FF2B5EF4-FFF2-40B4-BE49-F238E27FC236}">
                <a16:creationId xmlns:a16="http://schemas.microsoft.com/office/drawing/2014/main" id="{25BEEDA8-2F5C-B9BE-AFDC-278E9313EBA0}"/>
              </a:ext>
            </a:extLst>
          </p:cNvPr>
          <p:cNvSpPr txBox="1"/>
          <p:nvPr/>
        </p:nvSpPr>
        <p:spPr>
          <a:xfrm>
            <a:off x="6734630" y="2331763"/>
            <a:ext cx="2806700" cy="768350"/>
          </a:xfrm>
          <a:prstGeom prst="rect">
            <a:avLst/>
          </a:prstGeom>
          <a:noFill/>
        </p:spPr>
        <p:txBody>
          <a:bodyPr wrap="squar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kumimoji="0" lang="en-US" altLang="zh-CN" sz="4400" b="1"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sym typeface="Times New Roman" panose="02020603050405020304" pitchFamily="18" charset="0"/>
              </a:rPr>
              <a:t>PART 01</a:t>
            </a:r>
          </a:p>
        </p:txBody>
      </p:sp>
      <p:sp>
        <p:nvSpPr>
          <p:cNvPr id="13" name="文本框 12">
            <a:extLst>
              <a:ext uri="{FF2B5EF4-FFF2-40B4-BE49-F238E27FC236}">
                <a16:creationId xmlns:a16="http://schemas.microsoft.com/office/drawing/2014/main" id="{8A3701E8-71F6-B2BD-5BEC-A3280F90ABAD}"/>
              </a:ext>
            </a:extLst>
          </p:cNvPr>
          <p:cNvSpPr txBox="1"/>
          <p:nvPr/>
        </p:nvSpPr>
        <p:spPr>
          <a:xfrm>
            <a:off x="7247110" y="3294392"/>
            <a:ext cx="2294219" cy="707886"/>
          </a:xfrm>
          <a:prstGeom prst="rect">
            <a:avLst/>
          </a:prstGeom>
          <a:noFill/>
        </p:spPr>
        <p:txBody>
          <a:bodyPr wrap="none" rtlCol="0">
            <a:spAutoFit/>
            <a:scene3d>
              <a:camera prst="orthographicFront"/>
              <a:lightRig rig="threePt" dir="t"/>
            </a:scene3d>
            <a:sp3d contourW="127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r" defTabSz="914400" rtl="0" eaLnBrk="1" fontAlgn="auto" latinLnBrk="0" hangingPunct="1">
              <a:lnSpc>
                <a:spcPct val="100000"/>
              </a:lnSpc>
              <a:spcBef>
                <a:spcPct val="0"/>
              </a:spcBef>
              <a:spcAft>
                <a:spcPct val="0"/>
              </a:spcAft>
              <a:buClrTx/>
              <a:buSzTx/>
              <a:buFontTx/>
              <a:buNone/>
              <a:defRPr/>
            </a:pPr>
            <a:r>
              <a:rPr lang="zh-CN" altLang="en-US" sz="4000" b="1" noProof="0">
                <a:ln>
                  <a:noFill/>
                </a:ln>
                <a:solidFill>
                  <a:srgbClr val="327DFA"/>
                </a:solidFill>
                <a:effectLst/>
                <a:uLnTx/>
                <a:uFillTx/>
                <a:latin typeface="Times New Roman" panose="02020603050405020304" pitchFamily="18" charset="0"/>
                <a:ea typeface="思源黑体 CN Bold" panose="020b0800000000000000" pitchFamily="34" charset="-122"/>
                <a:sym typeface="Times New Roman" panose="02020603050405020304" pitchFamily="18" charset="0"/>
              </a:rPr>
              <a:t>语篇演练</a:t>
            </a:r>
            <a:endParaRPr kumimoji="0" lang="zh-CN" altLang="en-US" sz="4000" b="1" i="0" u="none" strike="noStrike" kern="1200" cap="none" spc="0" normalizeH="0" baseline="0" noProof="0">
              <a:ln>
                <a:noFill/>
              </a:ln>
              <a:solidFill>
                <a:srgbClr val="327DFA"/>
              </a:solidFill>
              <a:effectLst/>
              <a:uLnTx/>
              <a:uFillTx/>
              <a:latin typeface="Times New Roman" panose="02020603050405020304" pitchFamily="18" charset="0"/>
              <a:ea typeface="思源黑体 CN Bold" panose="020b0800000000000000" pitchFamily="34" charset="-122"/>
              <a:sym typeface="Times New Roman" panose="02020603050405020304" pitchFamily="18" charset="0"/>
            </a:endParaRPr>
          </a:p>
        </p:txBody>
      </p:sp>
      <p:sp>
        <p:nvSpPr>
          <p:cNvPr id="19" name="任意多边形: 形状 18">
            <a:extLst>
              <a:ext uri="{FF2B5EF4-FFF2-40B4-BE49-F238E27FC236}">
                <a16:creationId xmlns:a16="http://schemas.microsoft.com/office/drawing/2014/main" id="{CE711CDC-690E-B151-43FB-217F7E5E4B92}"/>
              </a:ext>
            </a:extLst>
          </p:cNvPr>
          <p:cNvSpPr/>
          <p:nvPr/>
        </p:nvSpPr>
        <p:spPr>
          <a:xfrm rot="10800000" flipH="1">
            <a:off x="-65" y="0"/>
            <a:ext cx="6490800" cy="4726800"/>
          </a:xfrm>
          <a:custGeom>
            <a:gdLst>
              <a:gd name="connsiteX0" fmla="*/ 0 w 6490800"/>
              <a:gd name="connsiteY0" fmla="*/ 4726800 h 4726800"/>
              <a:gd name="connsiteX1" fmla="*/ 6490800 w 6490800"/>
              <a:gd name="connsiteY1" fmla="*/ 4726800 h 4726800"/>
              <a:gd name="connsiteX2" fmla="*/ 3454035 w 6490800"/>
              <a:gd name="connsiteY2" fmla="*/ 2515334 h 4726800"/>
              <a:gd name="connsiteX3" fmla="*/ 3425163 w 6490800"/>
              <a:gd name="connsiteY3" fmla="*/ 2556009 h 4726800"/>
              <a:gd name="connsiteX4" fmla="*/ 2605153 w 6490800"/>
              <a:gd name="connsiteY4" fmla="*/ 2963405 h 4726800"/>
              <a:gd name="connsiteX5" fmla="*/ 1542480 w 6490800"/>
              <a:gd name="connsiteY5" fmla="*/ 1843900 h 4726800"/>
              <a:gd name="connsiteX6" fmla="*/ 1670739 w 6490800"/>
              <a:gd name="connsiteY6" fmla="*/ 1310277 h 4726800"/>
              <a:gd name="connsiteX7" fmla="*/ 1708749 w 6490800"/>
              <a:gd name="connsiteY7" fmla="*/ 1244364 h 4726800"/>
              <a:gd name="connsiteX8" fmla="*/ 0 w 6490800"/>
              <a:gd name="connsiteY8" fmla="*/ 0 h 4726800"/>
              <a:gd name="connsiteX9" fmla="*/ 0 w 6490800"/>
              <a:gd name="connsiteY9" fmla="*/ 4726800 h 47268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90800" h="4726800">
                <a:moveTo>
                  <a:pt x="0" y="4726800"/>
                </a:moveTo>
                <a:lnTo>
                  <a:pt x="6490800" y="4726800"/>
                </a:lnTo>
                <a:lnTo>
                  <a:pt x="3454035" y="2515334"/>
                </a:lnTo>
                <a:lnTo>
                  <a:pt x="3425163" y="2556009"/>
                </a:lnTo>
                <a:cubicBezTo>
                  <a:pt x="3230253" y="2804816"/>
                  <a:pt x="2935283" y="2963405"/>
                  <a:pt x="2605153" y="2963405"/>
                </a:cubicBezTo>
                <a:cubicBezTo>
                  <a:pt x="2018255" y="2963405"/>
                  <a:pt x="1542480" y="2462186"/>
                  <a:pt x="1542480" y="1843900"/>
                </a:cubicBezTo>
                <a:cubicBezTo>
                  <a:pt x="1542480" y="1650686"/>
                  <a:pt x="1588942" y="1468904"/>
                  <a:pt x="1670739" y="1310277"/>
                </a:cubicBezTo>
                <a:lnTo>
                  <a:pt x="1708749" y="1244364"/>
                </a:lnTo>
                <a:lnTo>
                  <a:pt x="0" y="0"/>
                </a:lnTo>
                <a:lnTo>
                  <a:pt x="0" y="4726800"/>
                </a:lnTo>
                <a:close/>
              </a:path>
            </a:pathLst>
          </a:custGeom>
          <a:solidFill>
            <a:srgbClr val="327DFA">
              <a:alpha val="8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latin typeface="Times New Roman" panose="02020603050405020304" pitchFamily="18" charset="0"/>
              <a:sym typeface="Times New Roman" panose="02020603050405020304" pitchFamily="18" charset="0"/>
            </a:endParaRPr>
          </a:p>
        </p:txBody>
      </p:sp>
      <p:cxnSp>
        <p:nvCxnSpPr>
          <p:cNvPr id="22" name="直接连接符 21">
            <a:extLst>
              <a:ext uri="{FF2B5EF4-FFF2-40B4-BE49-F238E27FC236}">
                <a16:creationId xmlns:a16="http://schemas.microsoft.com/office/drawing/2014/main" id="{D5F07BC6-C73B-AEB4-EA46-C602147F6ADA}"/>
              </a:ext>
            </a:extLst>
          </p:cNvPr>
          <p:cNvCxnSpPr/>
          <p:nvPr/>
        </p:nvCxnSpPr>
        <p:spPr>
          <a:xfrm>
            <a:off x="8824686" y="3144746"/>
            <a:ext cx="537029" cy="0"/>
          </a:xfrm>
          <a:prstGeom prst="line">
            <a:avLst/>
          </a:prstGeom>
          <a:ln w="31750">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6593023"/>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544694"/>
            <a:ext cx="10858500" cy="46536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My cousin Allen was the coolest person in all of Minneapolis. By the age of 19, he was a star football player at the University of Minnesota. I wanted to be just like him. So when Allen asked me to join him on a spring fishing trip in northern Minnesota, I said yes!</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After planning the trip, we gathered clothes and supplies and then set off on our adventure. We reached the Superior National Forest by early evening. On the way to our campsite, Allen pointed to a small house faraway in one of the mountains, saying that it was the ranger station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护林站</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where the foresters worked.</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 knew all the tricks of an experienced camper. After we gathered enough wood from the forest floor, he started the campfire using only stone and steel — no matches. After a day of travelling, we were very hungry. We ate beef and rice and some soup as well.</a:t>
            </a:r>
          </a:p>
        </p:txBody>
      </p:sp>
      <p:sp>
        <p:nvSpPr>
          <p:cNvPr id="3" name="圆角矩形 3">
            <a:extLst>
              <a:ext uri="{FF2B5EF4-FFF2-40B4-BE49-F238E27FC236}">
                <a16:creationId xmlns:a16="http://schemas.microsoft.com/office/drawing/2014/main"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Times New Roman" panose="02020603050405020304" pitchFamily="18" charset="0"/>
              </a:rPr>
              <a:t>Camping Cousins</a:t>
            </a:r>
          </a:p>
        </p:txBody>
      </p:sp>
    </p:spTree>
    <p:extLst>
      <p:ext uri="{BB962C8B-B14F-4D97-AF65-F5344CB8AC3E}">
        <p14:creationId xmlns:p14="http://schemas.microsoft.com/office/powerpoint/2010/main" val="4153191114"/>
      </p:ext>
    </p:extLst>
  </p:cSld>
  <p:clrMapOvr>
    <a:masterClrMapping/>
  </p:clrMapOvr>
  <p:transition spd="slow"/>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544694"/>
            <a:ext cx="10858500" cy="465364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Exhausted, we crawled into our sleeping bags early. Allen was still talking about his past camping adventures when a sudden wind picked up from the north. The temperature dropped and it began to snow. Allen knew of a way to increase the temperature inside the tent. He dragged a log from the woods, wrapped aluminum foil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铝箔</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around the log and then placed it near the campfire. The heat from the fire reflected into the tent. Soon the tent was warm again and thoughts of lake fish filled my dreams.</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I was still dreaming when Allen woke me up in a panic. Our tent was on fire! The snow had stopped during the night, but the wind had fanned the flames of the fire towards our tent. Frightened by the flames, I ran out of the tent immediately. The tent collapsed with Allen inside. Without any hesitation, I reached into the burning tent, grabbed him, and dragged him to the icy lake. We checked each other to make sure neither of us was hurt. </a:t>
            </a:r>
          </a:p>
        </p:txBody>
      </p:sp>
      <p:sp>
        <p:nvSpPr>
          <p:cNvPr id="3" name="圆角矩形 3">
            <a:extLst>
              <a:ext uri="{FF2B5EF4-FFF2-40B4-BE49-F238E27FC236}">
                <a16:creationId xmlns:a16="http://schemas.microsoft.com/office/drawing/2014/main"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Times New Roman" panose="02020603050405020304" pitchFamily="18" charset="0"/>
              </a:rPr>
              <a:t>Camping Cousins</a:t>
            </a:r>
          </a:p>
        </p:txBody>
      </p:sp>
    </p:spTree>
    <p:extLst>
      <p:ext uri="{BB962C8B-B14F-4D97-AF65-F5344CB8AC3E}">
        <p14:creationId xmlns:p14="http://schemas.microsoft.com/office/powerpoint/2010/main" val="3678905290"/>
      </p:ext>
    </p:extLst>
  </p:cSld>
  <p:clrMapOvr>
    <a:masterClrMapping/>
  </p:clrMapOvr>
  <p:transition spd="slow"/>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660400" y="1544694"/>
            <a:ext cx="10858500" cy="326865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续写要求：</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1.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续写词数应为</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150</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左右； </a:t>
            </a:r>
          </a:p>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2.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请按如下格式在答题卡的相应位置作答。</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Later, as we stood by the burning tent to keep warm, we considered our situation.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___________________________________________________________________________________</a:t>
            </a:r>
          </a:p>
          <a:p>
            <a:pPr indent="457200" algn="just">
              <a:lnSpc>
                <a:spcPct val="150000"/>
              </a:lnSpc>
            </a:pPr>
            <a:r>
              <a:rPr lang="en-US" altLang="zh-CN" sz="2000" i="1">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Suddenly, we heard a noise in the forest.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_______________________________________________</a:t>
            </a:r>
          </a:p>
          <a:p>
            <a:pPr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___________________________________________________________________________________</a:t>
            </a:r>
          </a:p>
        </p:txBody>
      </p:sp>
      <p:sp>
        <p:nvSpPr>
          <p:cNvPr id="3" name="圆角矩形 3">
            <a:extLst>
              <a:ext uri="{FF2B5EF4-FFF2-40B4-BE49-F238E27FC236}">
                <a16:creationId xmlns:a16="http://schemas.microsoft.com/office/drawing/2014/main" id="{8E65F2E7-218D-3963-5E90-81A49DF965C7}"/>
              </a:ext>
            </a:extLst>
          </p:cNvPr>
          <p:cNvSpPr/>
          <p:nvPr/>
        </p:nvSpPr>
        <p:spPr>
          <a:xfrm>
            <a:off x="3821038" y="852319"/>
            <a:ext cx="4537224" cy="540000"/>
          </a:xfrm>
          <a:prstGeom prst="roundRect">
            <a:avLst/>
          </a:prstGeom>
          <a:solidFill>
            <a:srgbClr val="327DFA"/>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sz="2400" b="1">
                <a:latin typeface="Times New Roman" panose="02020603050405020304" pitchFamily="18" charset="0"/>
                <a:ea typeface="思源黑体 CN Bold" panose="020b0800000000000000" pitchFamily="34" charset="-122"/>
                <a:cs typeface="Times New Roman" panose="02020603050405020304" pitchFamily="18" charset="0"/>
                <a:sym typeface="Times New Roman" panose="02020603050405020304" pitchFamily="18" charset="0"/>
              </a:rPr>
              <a:t>Camping Cousins</a:t>
            </a:r>
          </a:p>
        </p:txBody>
      </p:sp>
    </p:spTree>
    <p:extLst>
      <p:ext uri="{BB962C8B-B14F-4D97-AF65-F5344CB8AC3E}">
        <p14:creationId xmlns:p14="http://schemas.microsoft.com/office/powerpoint/2010/main" val="599228559"/>
      </p:ext>
    </p:extLst>
  </p:cSld>
  <p:clrMapOvr>
    <a:masterClrMapping/>
  </p:clrMapOvr>
  <p:transition spd="slow"/>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2A5A611E-B970-04A0-058F-73602C27BC1E}"/>
              </a:ext>
            </a:extLst>
          </p:cNvPr>
          <p:cNvSpPr txBox="1"/>
          <p:nvPr/>
        </p:nvSpPr>
        <p:spPr>
          <a:xfrm>
            <a:off x="1346199" y="1544694"/>
            <a:ext cx="4378739" cy="369184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1. set off on our adventure</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2. an experienced camper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3. a sudden wind picks up from the north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4. in a panic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5. fan the flames</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6. without any hesitation</a:t>
            </a:r>
          </a:p>
        </p:txBody>
      </p:sp>
      <p:sp>
        <p:nvSpPr>
          <p:cNvPr id="5" name="文本框 4">
            <a:extLst>
              <a:ext uri="{FF2B5EF4-FFF2-40B4-BE49-F238E27FC236}">
                <a16:creationId xmlns:a16="http://schemas.microsoft.com/office/drawing/2014/main"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（一）找出词块对应的中文含义并连线</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6" name="文本框 5">
            <a:extLst>
              <a:ext uri="{FF2B5EF4-FFF2-40B4-BE49-F238E27FC236}">
                <a16:creationId xmlns:a16="http://schemas.microsoft.com/office/drawing/2014/main" id="{FC11C844-A55F-D254-FADA-994CAF792CE2}"/>
              </a:ext>
            </a:extLst>
          </p:cNvPr>
          <p:cNvSpPr txBox="1"/>
          <p:nvPr/>
        </p:nvSpPr>
        <p:spPr>
          <a:xfrm>
            <a:off x="6096000" y="1544694"/>
            <a:ext cx="4191000" cy="369767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毫不犹豫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B.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惊慌失措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C.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把火焰扇得更旺</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D.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突然刮起北风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E.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开始我们的冒险 </a:t>
            </a:r>
          </a:p>
          <a:p>
            <a:pPr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F.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一个经验丰富的露营者</a:t>
            </a:r>
          </a:p>
        </p:txBody>
      </p:sp>
      <p:cxnSp>
        <p:nvCxnSpPr>
          <p:cNvPr id="4" name="直接连接符 3">
            <a:extLst>
              <a:ext uri="{FF2B5EF4-FFF2-40B4-BE49-F238E27FC236}">
                <a16:creationId xmlns:a16="http://schemas.microsoft.com/office/drawing/2014/main" id="{BEA0B3A4-9A98-DD34-DB8D-69A628087392}"/>
              </a:ext>
            </a:extLst>
          </p:cNvPr>
          <p:cNvCxnSpPr/>
          <p:nvPr/>
        </p:nvCxnSpPr>
        <p:spPr>
          <a:xfrm>
            <a:off x="5600700" y="3230165"/>
            <a:ext cx="565489" cy="532706"/>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直接连接符 7">
            <a:extLst>
              <a:ext uri="{FF2B5EF4-FFF2-40B4-BE49-F238E27FC236}">
                <a16:creationId xmlns:a16="http://schemas.microsoft.com/office/drawing/2014/main" id="{CAC8C637-BB57-421F-AD2D-17D186A0E8D5}"/>
              </a:ext>
            </a:extLst>
          </p:cNvPr>
          <p:cNvCxnSpPr/>
          <p:nvPr/>
        </p:nvCxnSpPr>
        <p:spPr>
          <a:xfrm>
            <a:off x="4161183" y="2047356"/>
            <a:ext cx="2005006" cy="2365618"/>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0" name="直接连接符 9">
            <a:extLst>
              <a:ext uri="{FF2B5EF4-FFF2-40B4-BE49-F238E27FC236}">
                <a16:creationId xmlns:a16="http://schemas.microsoft.com/office/drawing/2014/main" id="{8993CB9C-65B5-85E0-591C-C55139A79F51}"/>
              </a:ext>
            </a:extLst>
          </p:cNvPr>
          <p:cNvCxnSpPr/>
          <p:nvPr/>
        </p:nvCxnSpPr>
        <p:spPr>
          <a:xfrm flipV="1">
            <a:off x="2705100" y="2623930"/>
            <a:ext cx="3461089" cy="1199322"/>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4" name="直接连接符 13">
            <a:extLst>
              <a:ext uri="{FF2B5EF4-FFF2-40B4-BE49-F238E27FC236}">
                <a16:creationId xmlns:a16="http://schemas.microsoft.com/office/drawing/2014/main" id="{F4D7A8BF-6911-FDA0-81DF-EFCC91D1DEB2}"/>
              </a:ext>
            </a:extLst>
          </p:cNvPr>
          <p:cNvCxnSpPr/>
          <p:nvPr/>
        </p:nvCxnSpPr>
        <p:spPr>
          <a:xfrm flipV="1">
            <a:off x="3146319" y="3223591"/>
            <a:ext cx="3019870" cy="1189383"/>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6" name="直接连接符 15">
            <a:extLst>
              <a:ext uri="{FF2B5EF4-FFF2-40B4-BE49-F238E27FC236}">
                <a16:creationId xmlns:a16="http://schemas.microsoft.com/office/drawing/2014/main" id="{1BFFB848-DD57-C7C4-EF9F-2B54A5F6293F}"/>
              </a:ext>
            </a:extLst>
          </p:cNvPr>
          <p:cNvCxnSpPr/>
          <p:nvPr/>
        </p:nvCxnSpPr>
        <p:spPr>
          <a:xfrm>
            <a:off x="4055165" y="2623930"/>
            <a:ext cx="2111024" cy="2398644"/>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3" name="直接连接符 22">
            <a:extLst>
              <a:ext uri="{FF2B5EF4-FFF2-40B4-BE49-F238E27FC236}">
                <a16:creationId xmlns:a16="http://schemas.microsoft.com/office/drawing/2014/main" id="{3E8A6E9B-1F91-92A2-F9D3-77766E92D8DE}"/>
              </a:ext>
            </a:extLst>
          </p:cNvPr>
          <p:cNvCxnSpPr/>
          <p:nvPr/>
        </p:nvCxnSpPr>
        <p:spPr>
          <a:xfrm flipV="1">
            <a:off x="3967882" y="1984229"/>
            <a:ext cx="2198275" cy="3038345"/>
          </a:xfrm>
          <a:prstGeom prst="line">
            <a:avLst/>
          </a:prstGeom>
          <a:ln w="127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992424"/>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nodeType="clickEffect">
                                  <p:stCondLst>
                                    <p:cond delay="0"/>
                                  </p:stCondLst>
                                  <p:childTnLst>
                                    <p:set>
                                      <p:cBhvr>
                                        <p:cTn id="26" dur="1" fill="hold">
                                          <p:stCondLst>
                                            <p:cond delay="0"/>
                                          </p:stCondLst>
                                        </p:cTn>
                                        <p:tgtEl>
                                          <p:spTgt spid="2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a:extLst>
              <a:ext uri="{FF2B5EF4-FFF2-40B4-BE49-F238E27FC236}">
                <a16:creationId xmlns:a16="http://schemas.microsoft.com/office/drawing/2014/main" id="{F4D49D91-F113-4095-FE15-C6B72E739579}"/>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（二）概括原文故事情节</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7" name="文本框 6">
            <a:extLst>
              <a:ext uri="{FF2B5EF4-FFF2-40B4-BE49-F238E27FC236}">
                <a16:creationId xmlns:a16="http://schemas.microsoft.com/office/drawing/2014/main" id="{A417E47E-7D0C-D2A4-817F-1127573341E8}"/>
              </a:ext>
            </a:extLst>
          </p:cNvPr>
          <p:cNvSpPr txBox="1"/>
          <p:nvPr/>
        </p:nvSpPr>
        <p:spPr>
          <a:xfrm>
            <a:off x="660400" y="1544694"/>
            <a:ext cx="10858500" cy="424731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I accepted my cousin Allen’s (1) ________ (invite) to join him on a fishing trip. We had everything (2) ________ (prepare) before the adventure. On our way to the campsite, Allen pointed to a small house and told me it was the ranger station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护林站</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where the foresters worked. We were both hungry and tired when we arrived, so we had some food and (3) ________ (crawl) into the sleeping bags early. Allen was talking about his past adventures when the temperature dropped. He found a way to keep the tent warm — (4) ________ (wrap) the aluminum foil (</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铝箔</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around a log to reflect the campfire. During the night, the wind fanned the flames and our tent was on fire. I was (5) __________________ (wake) up by Allen and immediately ran out. The tent collapsed, but I managed (6) ________ (drag) Allen out. (7) ___________ (fortunate), neither of us was hurt.</a:t>
            </a:r>
          </a:p>
        </p:txBody>
      </p:sp>
      <p:sp>
        <p:nvSpPr>
          <p:cNvPr id="4" name="文本框 3">
            <a:extLst>
              <a:ext uri="{FF2B5EF4-FFF2-40B4-BE49-F238E27FC236}">
                <a16:creationId xmlns:a16="http://schemas.microsoft.com/office/drawing/2014/main" id="{39B1DEE0-687C-B3D5-F6B6-0F4A89632962}"/>
              </a:ext>
            </a:extLst>
          </p:cNvPr>
          <p:cNvSpPr txBox="1"/>
          <p:nvPr/>
        </p:nvSpPr>
        <p:spPr>
          <a:xfrm>
            <a:off x="4359512" y="1644248"/>
            <a:ext cx="1533288"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invitation</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6" name="文本框 5">
            <a:extLst>
              <a:ext uri="{FF2B5EF4-FFF2-40B4-BE49-F238E27FC236}">
                <a16:creationId xmlns:a16="http://schemas.microsoft.com/office/drawing/2014/main" id="{C55C0246-9D6E-9303-4723-FE3EC6E08EAD}"/>
              </a:ext>
            </a:extLst>
          </p:cNvPr>
          <p:cNvSpPr txBox="1"/>
          <p:nvPr/>
        </p:nvSpPr>
        <p:spPr>
          <a:xfrm>
            <a:off x="903880" y="2075285"/>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prepared </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8" name="文本框 7">
            <a:extLst>
              <a:ext uri="{FF2B5EF4-FFF2-40B4-BE49-F238E27FC236}">
                <a16:creationId xmlns:a16="http://schemas.microsoft.com/office/drawing/2014/main" id="{26AB8190-AE0A-5D79-FE96-F628B8263B04}"/>
              </a:ext>
            </a:extLst>
          </p:cNvPr>
          <p:cNvSpPr txBox="1"/>
          <p:nvPr/>
        </p:nvSpPr>
        <p:spPr>
          <a:xfrm>
            <a:off x="5856879" y="2985355"/>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crawled </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9" name="文本框 8">
            <a:extLst>
              <a:ext uri="{FF2B5EF4-FFF2-40B4-BE49-F238E27FC236}">
                <a16:creationId xmlns:a16="http://schemas.microsoft.com/office/drawing/2014/main" id="{4E7C656E-51F3-3EBF-45C6-F2D412C34C58}"/>
              </a:ext>
            </a:extLst>
          </p:cNvPr>
          <p:cNvSpPr txBox="1"/>
          <p:nvPr/>
        </p:nvSpPr>
        <p:spPr>
          <a:xfrm>
            <a:off x="1857188" y="3905980"/>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wrapping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10" name="文本框 9">
            <a:extLst>
              <a:ext uri="{FF2B5EF4-FFF2-40B4-BE49-F238E27FC236}">
                <a16:creationId xmlns:a16="http://schemas.microsoft.com/office/drawing/2014/main" id="{828C315B-984B-1958-2E6C-766E6B85960B}"/>
              </a:ext>
            </a:extLst>
          </p:cNvPr>
          <p:cNvSpPr txBox="1"/>
          <p:nvPr/>
        </p:nvSpPr>
        <p:spPr>
          <a:xfrm>
            <a:off x="7608435" y="4354454"/>
            <a:ext cx="241100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woken/waked/woke</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11" name="文本框 10">
            <a:extLst>
              <a:ext uri="{FF2B5EF4-FFF2-40B4-BE49-F238E27FC236}">
                <a16:creationId xmlns:a16="http://schemas.microsoft.com/office/drawing/2014/main" id="{B99EB7BE-8084-05D4-1B70-B9E858684D9E}"/>
              </a:ext>
            </a:extLst>
          </p:cNvPr>
          <p:cNvSpPr txBox="1"/>
          <p:nvPr/>
        </p:nvSpPr>
        <p:spPr>
          <a:xfrm>
            <a:off x="7938884" y="4826916"/>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to drag</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12" name="文本框 11">
            <a:extLst>
              <a:ext uri="{FF2B5EF4-FFF2-40B4-BE49-F238E27FC236}">
                <a16:creationId xmlns:a16="http://schemas.microsoft.com/office/drawing/2014/main" id="{74604A88-0F7A-21E1-B9C3-27527B8331D7}"/>
              </a:ext>
            </a:extLst>
          </p:cNvPr>
          <p:cNvSpPr txBox="1"/>
          <p:nvPr/>
        </p:nvSpPr>
        <p:spPr>
          <a:xfrm>
            <a:off x="741880" y="5266166"/>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Fortunately</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Tree>
    <p:extLst>
      <p:ext uri="{BB962C8B-B14F-4D97-AF65-F5344CB8AC3E}">
        <p14:creationId xmlns:p14="http://schemas.microsoft.com/office/powerpoint/2010/main" val="969313407"/>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p:stCondLst>
                              <p:cond delay="0"/>
                            </p:stCondLst>
                            <p:childTnLst>
                              <p:par>
                                <p:cTn id="25" presetID="1" presetClass="entr" presetSubtype="0" dur="1"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8" grpId="0"/>
      <p:bldP spid="9" grpId="0"/>
      <p:bldP spid="10" grpId="0"/>
      <p:bldP spid="11" grpId="0"/>
      <p:bldP spid="12"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a:extLst>
              <a:ext uri="{FF2B5EF4-FFF2-40B4-BE49-F238E27FC236}">
                <a16:creationId xmlns:a16="http://schemas.microsoft.com/office/drawing/2014/main" id="{167D9BC7-DA57-F62B-E8B4-C5E92ED9EDD4}"/>
              </a:ext>
            </a:extLst>
          </p:cNvPr>
          <p:cNvPicPr>
            <a:picLocks noChangeAspect="1"/>
          </p:cNvPicPr>
          <p:nvPr/>
        </p:nvPicPr>
        <p:blipFill>
          <a:blip r:embed="rId2"/>
          <a:stretch>
            <a:fillRect/>
          </a:stretch>
        </p:blipFill>
        <p:spPr>
          <a:xfrm>
            <a:off x="427752" y="1455881"/>
            <a:ext cx="7386845" cy="4289136"/>
          </a:xfrm>
          <a:prstGeom prst="rect">
            <a:avLst/>
          </a:prstGeom>
        </p:spPr>
      </p:pic>
    </p:spTree>
    <p:custDataLst>
      <p:tags r:id="rId3"/>
    </p:custDataLst>
    <p:extLst>
      <p:ext uri="{BB962C8B-B14F-4D97-AF65-F5344CB8AC3E}">
        <p14:creationId xmlns:p14="http://schemas.microsoft.com/office/powerpoint/2010/main" val="53961055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0960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（一）语篇表达意图（</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why</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rgbClr val="317CF9"/>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故事主题</a:t>
            </a:r>
            <a:endParaRPr lang="zh-CN" altLang="zh-CN" b="1"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544694"/>
            <a:ext cx="10858500" cy="16917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阅读材料，找出最能体现故事主题的两个词。</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① sports  		② survival		③ confusion </a:t>
            </a:r>
          </a:p>
          <a:p>
            <a:pPr indent="360000" algn="just">
              <a:lnSpc>
                <a:spcPct val="20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④ dream 		⑤ charity 		⑥ rescue</a:t>
            </a:r>
          </a:p>
        </p:txBody>
      </p:sp>
      <p:sp>
        <p:nvSpPr>
          <p:cNvPr id="4" name="iconfont-1043-169336">
            <a:extLst>
              <a:ext uri="{FF2B5EF4-FFF2-40B4-BE49-F238E27FC236}">
                <a16:creationId xmlns:a16="http://schemas.microsoft.com/office/drawing/2014/main" id="{7581AFF3-D30F-E4D8-B7CE-880B9B7A5114}"/>
              </a:ext>
            </a:extLst>
          </p:cNvPr>
          <p:cNvSpPr/>
          <p:nvPr/>
        </p:nvSpPr>
        <p:spPr>
          <a:xfrm>
            <a:off x="3457790" y="2237403"/>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sym typeface="Times New Roman" panose="02020603050405020304" pitchFamily="18" charset="0"/>
            </a:endParaRPr>
          </a:p>
        </p:txBody>
      </p:sp>
      <p:sp>
        <p:nvSpPr>
          <p:cNvPr id="5" name="iconfont-1043-169336">
            <a:extLst>
              <a:ext uri="{FF2B5EF4-FFF2-40B4-BE49-F238E27FC236}">
                <a16:creationId xmlns:a16="http://schemas.microsoft.com/office/drawing/2014/main" id="{E9C53798-CBF8-8E04-85C8-7D248EEC235C}"/>
              </a:ext>
            </a:extLst>
          </p:cNvPr>
          <p:cNvSpPr/>
          <p:nvPr/>
        </p:nvSpPr>
        <p:spPr>
          <a:xfrm>
            <a:off x="6212531" y="2851554"/>
            <a:ext cx="450419" cy="44946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sym typeface="Times New Roman" panose="02020603050405020304" pitchFamily="18" charset="0"/>
            </a:endParaRPr>
          </a:p>
        </p:txBody>
      </p:sp>
    </p:spTree>
    <p:custDataLst>
      <p:tags r:id="rId2"/>
    </p:custDataLst>
    <p:extLst>
      <p:ext uri="{BB962C8B-B14F-4D97-AF65-F5344CB8AC3E}">
        <p14:creationId xmlns:p14="http://schemas.microsoft.com/office/powerpoint/2010/main" val="89503922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2005260"/>
            <a:ext cx="10858500" cy="23457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冲突：</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endPar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endParaRP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行动：</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解决：</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p:txBody>
      </p:sp>
      <p:sp>
        <p:nvSpPr>
          <p:cNvPr id="12" name="文本框 11">
            <a:extLst>
              <a:ext uri="{FF2B5EF4-FFF2-40B4-BE49-F238E27FC236}">
                <a16:creationId xmlns:a16="http://schemas.microsoft.com/office/drawing/2014/main"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）情节结构</a:t>
            </a:r>
          </a:p>
        </p:txBody>
      </p:sp>
      <p:sp>
        <p:nvSpPr>
          <p:cNvPr id="10" name="文本框 9">
            <a:extLst>
              <a:ext uri="{FF2B5EF4-FFF2-40B4-BE49-F238E27FC236}">
                <a16:creationId xmlns:a16="http://schemas.microsoft.com/office/drawing/2014/main" id="{1FE3BB36-D9F2-AE11-442F-A8CABFCB38B1}"/>
              </a:ext>
            </a:extLst>
          </p:cNvPr>
          <p:cNvSpPr txBox="1"/>
          <p:nvPr/>
        </p:nvSpPr>
        <p:spPr>
          <a:xfrm>
            <a:off x="1841500" y="2092741"/>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“我”和表哥</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去钓鱼，帐篷和物资被烧毁。</a:t>
            </a:r>
          </a:p>
        </p:txBody>
      </p:sp>
      <p:sp>
        <p:nvSpPr>
          <p:cNvPr id="13" name="文本框 12">
            <a:extLst>
              <a:ext uri="{FF2B5EF4-FFF2-40B4-BE49-F238E27FC236}">
                <a16:creationId xmlns:a16="http://schemas.microsoft.com/office/drawing/2014/main" id="{34E94A8A-62B0-C0EE-85D6-D31DD56DE2F3}"/>
              </a:ext>
            </a:extLst>
          </p:cNvPr>
          <p:cNvSpPr txBox="1"/>
          <p:nvPr/>
        </p:nvSpPr>
        <p:spPr>
          <a:xfrm>
            <a:off x="695324" y="2660183"/>
            <a:ext cx="10823575" cy="2345322"/>
          </a:xfrm>
          <a:prstGeom prst="rect">
            <a:avLst/>
          </a:prstGeom>
          <a:solidFill>
            <a:schemeClr val="bg1"/>
          </a:solidFill>
          <a:ln>
            <a:solidFill>
              <a:schemeClr val="accent2"/>
            </a:solidFill>
          </a:ln>
          <a:effectLst>
            <a:outerShdw blurRad="50800" dist="38100" dir="2700000" algn="tl" rotWithShape="0">
              <a:prstClr val="black">
                <a:alpha val="40000"/>
              </a:prstClr>
            </a:outerShdw>
          </a:effec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150000"/>
              </a:lnSpc>
            </a:pP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So when Allen asked me to join him on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 spring fishing trip </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in northern Minnesota, I said yes!</a:t>
            </a:r>
          </a:p>
          <a:p>
            <a:pPr indent="457200" algn="just">
              <a:lnSpc>
                <a:spcPct val="150000"/>
              </a:lnSpc>
            </a:pP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Our tent was on fire</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The snow had stopped during the night, but the wind had fanned the flames of the fire towards our tent. Frightened by the flames, I ran out of the tent immediately.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The tent collapsed</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with Allen inside. Without any hesitation, I reached into </a:t>
            </a:r>
            <a:r>
              <a:rPr lang="en-US" altLang="zh-CN" sz="2000" b="1">
                <a:solidFill>
                  <a:schemeClr val="accent2"/>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the burning tent</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grabbed him, and dragged him to the icy lake.</a:t>
            </a:r>
          </a:p>
        </p:txBody>
      </p:sp>
    </p:spTree>
    <p:extLst>
      <p:ext uri="{BB962C8B-B14F-4D97-AF65-F5344CB8AC3E}">
        <p14:creationId xmlns:p14="http://schemas.microsoft.com/office/powerpoint/2010/main" val="207955376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id="{2687F556-5081-B3A1-F9F9-1EDE9D9F4A8F}"/>
              </a:ext>
            </a:extLst>
          </p:cNvPr>
          <p:cNvSpPr/>
          <p:nvPr/>
        </p:nvSpPr>
        <p:spPr>
          <a:xfrm>
            <a:off x="934720" y="2940684"/>
            <a:ext cx="9847580" cy="1532795"/>
          </a:xfrm>
          <a:prstGeom prst="roundRect">
            <a:avLst>
              <a:gd name="adj" fmla="val 11210"/>
            </a:avLst>
          </a:prstGeom>
          <a:solidFill>
            <a:schemeClr val="accent5">
              <a:lumMod val="20000"/>
              <a:lumOff val="80000"/>
            </a:schemeClr>
          </a:solidFill>
          <a:ln w="9525">
            <a:solidFill>
              <a:schemeClr val="accent5"/>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2005260"/>
            <a:ext cx="10858500" cy="23457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冲突：</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行动：</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a:p>
            <a:pPr indent="360000" algn="just">
              <a:lnSpc>
                <a:spcPct val="150000"/>
              </a:lnSpc>
            </a:pP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   ↓</a:t>
            </a:r>
          </a:p>
          <a:p>
            <a:pPr indent="360000"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解决：</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a:t>
            </a:r>
          </a:p>
        </p:txBody>
      </p:sp>
      <p:sp>
        <p:nvSpPr>
          <p:cNvPr id="5" name="TextBox 175">
            <a:extLst>
              <a:ext uri="{FF2B5EF4-FFF2-40B4-BE49-F238E27FC236}">
                <a16:creationId xmlns:a16="http://schemas.microsoft.com/office/drawing/2014/main" id="{06BCE83E-BC36-0C00-96D6-304BD33FFBA6}"/>
              </a:ext>
            </a:extLst>
          </p:cNvPr>
          <p:cNvSpPr txBox="1"/>
          <p:nvPr/>
        </p:nvSpPr>
        <p:spPr>
          <a:xfrm>
            <a:off x="8978900" y="3474607"/>
            <a:ext cx="1620000" cy="464947"/>
          </a:xfrm>
          <a:prstGeom prst="roundRect">
            <a:avLst/>
          </a:prstGeom>
          <a:noFill/>
        </p:spPr>
        <p:txBody>
          <a:bodyPr vert="horz"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zh-CN" sz="2000" kern="12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续写部分</a:t>
            </a:r>
            <a:endParaRPr lang="zh-CN" sz="2800">
              <a:solidFill>
                <a:schemeClr val="accent5"/>
              </a:solidFill>
              <a:effectLst/>
              <a:latin typeface="Times New Roman" panose="02020603050405020304" pitchFamily="18" charset="0"/>
              <a:ea typeface="思源黑体 CN Regular" panose="020b0500000000000000" pitchFamily="34" charset="-122"/>
              <a:cs typeface="宋体" panose="02010600030101010101" pitchFamily="2" charset="-122"/>
              <a:sym typeface="Times New Roman" panose="02020603050405020304" pitchFamily="18" charset="0"/>
            </a:endParaRPr>
          </a:p>
        </p:txBody>
      </p:sp>
      <p:sp>
        <p:nvSpPr>
          <p:cNvPr id="9" name="文本框 8">
            <a:extLst>
              <a:ext uri="{FF2B5EF4-FFF2-40B4-BE49-F238E27FC236}">
                <a16:creationId xmlns:a16="http://schemas.microsoft.com/office/drawing/2014/main" id="{A31BDA50-F5A8-FB73-1800-96A666A33165}"/>
              </a:ext>
            </a:extLst>
          </p:cNvPr>
          <p:cNvSpPr txBox="1"/>
          <p:nvPr/>
        </p:nvSpPr>
        <p:spPr>
          <a:xfrm>
            <a:off x="1841500" y="2978090"/>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“我们”采取措施引起护林员的注意。 </a:t>
            </a:r>
          </a:p>
        </p:txBody>
      </p:sp>
      <p:sp>
        <p:nvSpPr>
          <p:cNvPr id="11" name="文本框 10">
            <a:extLst>
              <a:ext uri="{FF2B5EF4-FFF2-40B4-BE49-F238E27FC236}">
                <a16:creationId xmlns:a16="http://schemas.microsoft.com/office/drawing/2014/main" id="{2BE647D3-AF3A-1588-07E1-67D1E7AC25D2}"/>
              </a:ext>
            </a:extLst>
          </p:cNvPr>
          <p:cNvSpPr txBox="1"/>
          <p:nvPr/>
        </p:nvSpPr>
        <p:spPr>
          <a:xfrm>
            <a:off x="1841500" y="3863439"/>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护林员找到“我们”，“我们”获救。</a:t>
            </a:r>
          </a:p>
        </p:txBody>
      </p:sp>
      <p:sp>
        <p:nvSpPr>
          <p:cNvPr id="12" name="文本框 11">
            <a:extLst>
              <a:ext uri="{FF2B5EF4-FFF2-40B4-BE49-F238E27FC236}">
                <a16:creationId xmlns:a16="http://schemas.microsoft.com/office/drawing/2014/main" id="{8A8FEDC1-DD78-8453-CC82-C71F414F0070}"/>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）情节结构</a:t>
            </a:r>
          </a:p>
        </p:txBody>
      </p:sp>
      <p:sp>
        <p:nvSpPr>
          <p:cNvPr id="10" name="文本框 9">
            <a:extLst>
              <a:ext uri="{FF2B5EF4-FFF2-40B4-BE49-F238E27FC236}">
                <a16:creationId xmlns:a16="http://schemas.microsoft.com/office/drawing/2014/main" id="{1FE3BB36-D9F2-AE11-442F-A8CABFCB38B1}"/>
              </a:ext>
            </a:extLst>
          </p:cNvPr>
          <p:cNvSpPr txBox="1"/>
          <p:nvPr/>
        </p:nvSpPr>
        <p:spPr>
          <a:xfrm>
            <a:off x="1841500" y="2092741"/>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“我”和表哥</a:t>
            </a:r>
            <a:r>
              <a:rPr lang="en-US" altLang="zh-CN"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sz="20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去钓鱼，帐篷和物资被烧毁。</a:t>
            </a:r>
          </a:p>
        </p:txBody>
      </p:sp>
    </p:spTree>
    <p:extLst>
      <p:ext uri="{BB962C8B-B14F-4D97-AF65-F5344CB8AC3E}">
        <p14:creationId xmlns:p14="http://schemas.microsoft.com/office/powerpoint/2010/main" val="34651245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9" name="组合 38">
            <a:extLst>
              <a:ext uri="{FF2B5EF4-FFF2-40B4-BE49-F238E27FC236}">
                <a16:creationId xmlns:a16="http://schemas.microsoft.com/office/drawing/2014/main" id="{2680A13D-A267-368E-5890-6EC608C77D7C}"/>
              </a:ext>
            </a:extLst>
          </p:cNvPr>
          <p:cNvGrpSpPr/>
          <p:nvPr/>
        </p:nvGrpSpPr>
        <p:grpSpPr>
          <a:xfrm>
            <a:off x="654954" y="1867408"/>
            <a:ext cx="10641121" cy="2393489"/>
            <a:chOff x="213438" y="189802"/>
            <a:chExt cx="6175642" cy="1389203"/>
          </a:xfrm>
        </p:grpSpPr>
        <p:sp>
          <p:nvSpPr>
            <p:cNvPr id="40" name="TextBox 44">
              <a:extLst>
                <a:ext uri="{FF2B5EF4-FFF2-40B4-BE49-F238E27FC236}">
                  <a16:creationId xmlns:a16="http://schemas.microsoft.com/office/drawing/2014/main" id="{20CA2374-F89E-72F8-CD5F-925F7AF50456}"/>
                </a:ext>
              </a:extLst>
            </p:cNvPr>
            <p:cNvSpPr txBox="1"/>
            <p:nvPr/>
          </p:nvSpPr>
          <p:spPr>
            <a:xfrm>
              <a:off x="213438" y="891766"/>
              <a:ext cx="1081770" cy="313421"/>
            </a:xfrm>
            <a:prstGeom prst="roundRect">
              <a:avLst>
                <a:gd name="adj" fmla="val 13371"/>
              </a:avLst>
            </a:prstGeom>
            <a:noFill/>
            <a:ln>
              <a:solidFill>
                <a:schemeClr val="tx1"/>
              </a:solidFill>
            </a:ln>
          </p:spPr>
          <p:txBody>
            <a:bodyPr wrap="square" lIns="36000" tIns="36000" rIns="36000" bIns="36000" rtlCol="0" anchor="ctr"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b="1"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Camping Cousins</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1" name="TextBox 45">
              <a:extLst>
                <a:ext uri="{FF2B5EF4-FFF2-40B4-BE49-F238E27FC236}">
                  <a16:creationId xmlns:a16="http://schemas.microsoft.com/office/drawing/2014/main" id="{005DCAC5-B18C-61C4-201F-160FE5677A4B}"/>
                </a:ext>
              </a:extLst>
            </p:cNvPr>
            <p:cNvSpPr txBox="1"/>
            <p:nvPr/>
          </p:nvSpPr>
          <p:spPr>
            <a:xfrm>
              <a:off x="1282422" y="283177"/>
              <a:ext cx="835713" cy="585053"/>
            </a:xfrm>
            <a:prstGeom prst="roundRect">
              <a:avLst>
                <a:gd name="adj" fmla="val 5584"/>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Allen invited me to join his fishing trip.</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2" name="TextBox 47">
              <a:extLst>
                <a:ext uri="{FF2B5EF4-FFF2-40B4-BE49-F238E27FC236}">
                  <a16:creationId xmlns:a16="http://schemas.microsoft.com/office/drawing/2014/main" id="{03A73C03-5FF7-E94A-BE9C-3E2CC05DE938}"/>
                </a:ext>
              </a:extLst>
            </p:cNvPr>
            <p:cNvSpPr txBox="1"/>
            <p:nvPr/>
          </p:nvSpPr>
          <p:spPr>
            <a:xfrm>
              <a:off x="2287170" y="366755"/>
              <a:ext cx="803668" cy="417895"/>
            </a:xfrm>
            <a:prstGeom prst="roundRect">
              <a:avLst>
                <a:gd name="adj" fmla="val 5881"/>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We arrived at the campsite.</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3" name="TextBox 48">
              <a:extLst>
                <a:ext uri="{FF2B5EF4-FFF2-40B4-BE49-F238E27FC236}">
                  <a16:creationId xmlns:a16="http://schemas.microsoft.com/office/drawing/2014/main" id="{C94AA1AA-9124-E8D8-7E30-6761C4561AC0}"/>
                </a:ext>
              </a:extLst>
            </p:cNvPr>
            <p:cNvSpPr txBox="1"/>
            <p:nvPr/>
          </p:nvSpPr>
          <p:spPr>
            <a:xfrm>
              <a:off x="3259873" y="233703"/>
              <a:ext cx="1031929" cy="684000"/>
            </a:xfrm>
            <a:prstGeom prst="roundRect">
              <a:avLst>
                <a:gd name="adj" fmla="val 6916"/>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r>
                <a:rPr lang="en-US" kern="1200" spc="-1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Allen found a way to handle the sudden drop in temperature.</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4" name="TextBox 49">
              <a:extLst>
                <a:ext uri="{FF2B5EF4-FFF2-40B4-BE49-F238E27FC236}">
                  <a16:creationId xmlns:a16="http://schemas.microsoft.com/office/drawing/2014/main" id="{1C450C68-0658-B9C2-DD82-D66691CF66C2}"/>
                </a:ext>
              </a:extLst>
            </p:cNvPr>
            <p:cNvSpPr txBox="1"/>
            <p:nvPr/>
          </p:nvSpPr>
          <p:spPr>
            <a:xfrm>
              <a:off x="4460838" y="366755"/>
              <a:ext cx="756000" cy="417895"/>
            </a:xfrm>
            <a:prstGeom prst="roundRect">
              <a:avLst>
                <a:gd name="adj" fmla="val 820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Our camp was on fire.</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5" name="TextBox 50">
              <a:extLst>
                <a:ext uri="{FF2B5EF4-FFF2-40B4-BE49-F238E27FC236}">
                  <a16:creationId xmlns:a16="http://schemas.microsoft.com/office/drawing/2014/main" id="{81336D16-EBC9-A267-A1BD-E4CAD1446DCB}"/>
                </a:ext>
              </a:extLst>
            </p:cNvPr>
            <p:cNvSpPr txBox="1"/>
            <p:nvPr/>
          </p:nvSpPr>
          <p:spPr>
            <a:xfrm>
              <a:off x="5385873" y="233704"/>
              <a:ext cx="885277" cy="684000"/>
            </a:xfrm>
            <a:prstGeom prst="roundRect">
              <a:avLst>
                <a:gd name="adj" fmla="val 6777"/>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We considered our situation…</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a:p>
              <a:pPr algn="just"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We heard a noise…</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6" name="TextBox 51">
              <a:extLst>
                <a:ext uri="{FF2B5EF4-FFF2-40B4-BE49-F238E27FC236}">
                  <a16:creationId xmlns:a16="http://schemas.microsoft.com/office/drawing/2014/main" id="{452360EF-9C79-30A4-7BD6-F94E21EA9903}"/>
                </a:ext>
              </a:extLst>
            </p:cNvPr>
            <p:cNvSpPr txBox="1"/>
            <p:nvPr/>
          </p:nvSpPr>
          <p:spPr>
            <a:xfrm>
              <a:off x="1282435" y="1242578"/>
              <a:ext cx="835713" cy="250737"/>
            </a:xfrm>
            <a:prstGeom prst="roundRect">
              <a:avLst>
                <a:gd name="adj" fmla="val 11718"/>
              </a:avLst>
            </a:prstGeom>
            <a:noFill/>
            <a:ln>
              <a:solidFill>
                <a:schemeClr val="tx1"/>
              </a:solidFill>
            </a:ln>
          </p:spPr>
          <p:txBody>
            <a:bodyPr wrap="square" lIns="36000" tIns="36000" rIns="36000" bIns="36000"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I was excited.</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7" name="TextBox 52">
              <a:extLst>
                <a:ext uri="{FF2B5EF4-FFF2-40B4-BE49-F238E27FC236}">
                  <a16:creationId xmlns:a16="http://schemas.microsoft.com/office/drawing/2014/main" id="{ACF1A5DA-262E-34F8-F1F7-2AAF1AD36885}"/>
                </a:ext>
              </a:extLst>
            </p:cNvPr>
            <p:cNvSpPr txBox="1"/>
            <p:nvPr/>
          </p:nvSpPr>
          <p:spPr>
            <a:xfrm>
              <a:off x="2286309" y="1242578"/>
              <a:ext cx="802800" cy="250737"/>
            </a:xfrm>
            <a:prstGeom prst="roundRect">
              <a:avLst>
                <a:gd name="adj" fmla="val 12539"/>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________ </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8" name="TextBox 53">
              <a:extLst>
                <a:ext uri="{FF2B5EF4-FFF2-40B4-BE49-F238E27FC236}">
                  <a16:creationId xmlns:a16="http://schemas.microsoft.com/office/drawing/2014/main" id="{57B99AFC-C838-1DAA-F713-8E52F48D2901}"/>
                </a:ext>
              </a:extLst>
            </p:cNvPr>
            <p:cNvSpPr txBox="1"/>
            <p:nvPr/>
          </p:nvSpPr>
          <p:spPr>
            <a:xfrm>
              <a:off x="3257269" y="1242578"/>
              <a:ext cx="1033200" cy="250737"/>
            </a:xfrm>
            <a:prstGeom prst="roundRect">
              <a:avLst>
                <a:gd name="adj" fmla="val 8974"/>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________ </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49" name="TextBox 54">
              <a:extLst>
                <a:ext uri="{FF2B5EF4-FFF2-40B4-BE49-F238E27FC236}">
                  <a16:creationId xmlns:a16="http://schemas.microsoft.com/office/drawing/2014/main" id="{B9DCEF7F-ADA0-D592-570A-772DA4CF7DFC}"/>
                </a:ext>
              </a:extLst>
            </p:cNvPr>
            <p:cNvSpPr txBox="1"/>
            <p:nvPr/>
          </p:nvSpPr>
          <p:spPr>
            <a:xfrm>
              <a:off x="4458630" y="1242578"/>
              <a:ext cx="756000" cy="250737"/>
            </a:xfrm>
            <a:prstGeom prst="roundRect">
              <a:avLst>
                <a:gd name="adj" fmla="val 9613"/>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________ </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50" name="TextBox 55">
              <a:extLst>
                <a:ext uri="{FF2B5EF4-FFF2-40B4-BE49-F238E27FC236}">
                  <a16:creationId xmlns:a16="http://schemas.microsoft.com/office/drawing/2014/main" id="{45740EB7-560B-737F-1A37-4E612C72CBB8}"/>
                </a:ext>
              </a:extLst>
            </p:cNvPr>
            <p:cNvSpPr txBox="1"/>
            <p:nvPr/>
          </p:nvSpPr>
          <p:spPr>
            <a:xfrm>
              <a:off x="5382790" y="1259591"/>
              <a:ext cx="899080" cy="216711"/>
            </a:xfrm>
            <a:prstGeom prst="roundRect">
              <a:avLst>
                <a:gd name="adj" fmla="val 12261"/>
              </a:avLst>
            </a:prstGeom>
            <a:noFill/>
            <a:ln>
              <a:solidFill>
                <a:schemeClr val="tx1"/>
              </a:solidFill>
            </a:ln>
          </p:spPr>
          <p:txBody>
            <a:bodyPr wrap="square" lIns="36000" tIns="36000" rIns="36000" bIns="36000"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ctr"/>
              <a:r>
                <a:rPr lang="en-US"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cxnSp>
          <p:nvCxnSpPr>
            <p:cNvPr id="51" name="肘形连接符 154">
              <a:extLst>
                <a:ext uri="{FF2B5EF4-FFF2-40B4-BE49-F238E27FC236}">
                  <a16:creationId xmlns:a16="http://schemas.microsoft.com/office/drawing/2014/main" id="{2F074923-B206-3307-8477-95B77587F002}"/>
                </a:ext>
              </a:extLst>
            </p:cNvPr>
            <p:cNvCxnSpPr>
              <a:stCxn id="40" idx="0"/>
              <a:endCxn id="41" idx="1"/>
            </p:cNvCxnSpPr>
            <p:nvPr/>
          </p:nvCxnSpPr>
          <p:spPr>
            <a:xfrm rot="5400000" flipH="1" flipV="1">
              <a:off x="860342" y="469686"/>
              <a:ext cx="316062" cy="528099"/>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2" name="肘形连接符 155">
              <a:extLst>
                <a:ext uri="{FF2B5EF4-FFF2-40B4-BE49-F238E27FC236}">
                  <a16:creationId xmlns:a16="http://schemas.microsoft.com/office/drawing/2014/main" id="{5A3AD9B0-1D24-089E-2AA7-59D9946EE214}"/>
                </a:ext>
              </a:extLst>
            </p:cNvPr>
            <p:cNvCxnSpPr>
              <a:stCxn id="40" idx="2"/>
              <a:endCxn id="46" idx="1"/>
            </p:cNvCxnSpPr>
            <p:nvPr/>
          </p:nvCxnSpPr>
          <p:spPr>
            <a:xfrm rot="16200000" flipH="1">
              <a:off x="937000" y="1022510"/>
              <a:ext cx="162759" cy="528112"/>
            </a:xfrm>
            <a:prstGeom prst="bentConnector2">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3" name="直接箭头连接符 52">
              <a:extLst>
                <a:ext uri="{FF2B5EF4-FFF2-40B4-BE49-F238E27FC236}">
                  <a16:creationId xmlns:a16="http://schemas.microsoft.com/office/drawing/2014/main" id="{F3BB67F4-B015-726E-9DBE-649465309652}"/>
                </a:ext>
              </a:extLst>
            </p:cNvPr>
            <p:cNvCxnSpPr>
              <a:stCxn id="41" idx="3"/>
              <a:endCxn id="42" idx="1"/>
            </p:cNvCxnSpPr>
            <p:nvPr/>
          </p:nvCxnSpPr>
          <p:spPr>
            <a:xfrm flipV="1">
              <a:off x="2118135" y="575703"/>
              <a:ext cx="169035"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4" name="直接箭头连接符 53">
              <a:extLst>
                <a:ext uri="{FF2B5EF4-FFF2-40B4-BE49-F238E27FC236}">
                  <a16:creationId xmlns:a16="http://schemas.microsoft.com/office/drawing/2014/main" id="{13969296-81BC-E91B-ACD5-9EEB406160B0}"/>
                </a:ext>
              </a:extLst>
            </p:cNvPr>
            <p:cNvCxnSpPr>
              <a:stCxn id="42" idx="3"/>
              <a:endCxn id="43" idx="1"/>
            </p:cNvCxnSpPr>
            <p:nvPr/>
          </p:nvCxnSpPr>
          <p:spPr>
            <a:xfrm>
              <a:off x="3090838" y="575703"/>
              <a:ext cx="169035"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5" name="直接箭头连接符 54">
              <a:extLst>
                <a:ext uri="{FF2B5EF4-FFF2-40B4-BE49-F238E27FC236}">
                  <a16:creationId xmlns:a16="http://schemas.microsoft.com/office/drawing/2014/main" id="{E0671D7B-B0F6-85EA-BF54-BC4DDCAB612F}"/>
                </a:ext>
              </a:extLst>
            </p:cNvPr>
            <p:cNvCxnSpPr>
              <a:stCxn id="43" idx="3"/>
              <a:endCxn id="44" idx="1"/>
            </p:cNvCxnSpPr>
            <p:nvPr/>
          </p:nvCxnSpPr>
          <p:spPr>
            <a:xfrm flipV="1">
              <a:off x="4291802" y="575703"/>
              <a:ext cx="169036" cy="1"/>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6" name="直接箭头连接符 55">
              <a:extLst>
                <a:ext uri="{FF2B5EF4-FFF2-40B4-BE49-F238E27FC236}">
                  <a16:creationId xmlns:a16="http://schemas.microsoft.com/office/drawing/2014/main" id="{4ED7BF27-8647-B705-F323-5A45E79A1F4A}"/>
                </a:ext>
              </a:extLst>
            </p:cNvPr>
            <p:cNvCxnSpPr>
              <a:stCxn id="44" idx="3"/>
              <a:endCxn id="45" idx="1"/>
            </p:cNvCxnSpPr>
            <p:nvPr/>
          </p:nvCxnSpPr>
          <p:spPr>
            <a:xfrm>
              <a:off x="5216838" y="575703"/>
              <a:ext cx="169035" cy="2"/>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7" name="直接箭头连接符 56">
              <a:extLst>
                <a:ext uri="{FF2B5EF4-FFF2-40B4-BE49-F238E27FC236}">
                  <a16:creationId xmlns:a16="http://schemas.microsoft.com/office/drawing/2014/main" id="{946AA030-731D-BFC5-983D-B5F81424808F}"/>
                </a:ext>
              </a:extLst>
            </p:cNvPr>
            <p:cNvCxnSpPr>
              <a:stCxn id="46" idx="3"/>
              <a:endCxn id="47" idx="1"/>
            </p:cNvCxnSpPr>
            <p:nvPr/>
          </p:nvCxnSpPr>
          <p:spPr>
            <a:xfrm>
              <a:off x="2118148" y="1367946"/>
              <a:ext cx="168161"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8" name="直接箭头连接符 57">
              <a:extLst>
                <a:ext uri="{FF2B5EF4-FFF2-40B4-BE49-F238E27FC236}">
                  <a16:creationId xmlns:a16="http://schemas.microsoft.com/office/drawing/2014/main" id="{5FDB46B1-E3BF-B426-0AA2-E6153F974ECE}"/>
                </a:ext>
              </a:extLst>
            </p:cNvPr>
            <p:cNvCxnSpPr>
              <a:stCxn id="47" idx="3"/>
              <a:endCxn id="48" idx="1"/>
            </p:cNvCxnSpPr>
            <p:nvPr/>
          </p:nvCxnSpPr>
          <p:spPr>
            <a:xfrm>
              <a:off x="3089109" y="1367946"/>
              <a:ext cx="168160"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59" name="直接箭头连接符 58">
              <a:extLst>
                <a:ext uri="{FF2B5EF4-FFF2-40B4-BE49-F238E27FC236}">
                  <a16:creationId xmlns:a16="http://schemas.microsoft.com/office/drawing/2014/main" id="{2C868EB5-EA46-F25C-70E8-E8E39C0256E8}"/>
                </a:ext>
              </a:extLst>
            </p:cNvPr>
            <p:cNvCxnSpPr>
              <a:stCxn id="48" idx="3"/>
              <a:endCxn id="49" idx="1"/>
            </p:cNvCxnSpPr>
            <p:nvPr/>
          </p:nvCxnSpPr>
          <p:spPr>
            <a:xfrm>
              <a:off x="4290469" y="1367946"/>
              <a:ext cx="168161"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cxnSp>
          <p:nvCxnSpPr>
            <p:cNvPr id="60" name="直接箭头连接符 59">
              <a:extLst>
                <a:ext uri="{FF2B5EF4-FFF2-40B4-BE49-F238E27FC236}">
                  <a16:creationId xmlns:a16="http://schemas.microsoft.com/office/drawing/2014/main" id="{519BFFDD-3A06-BE50-F111-3658F937030C}"/>
                </a:ext>
              </a:extLst>
            </p:cNvPr>
            <p:cNvCxnSpPr>
              <a:stCxn id="49" idx="3"/>
              <a:endCxn id="50" idx="1"/>
            </p:cNvCxnSpPr>
            <p:nvPr/>
          </p:nvCxnSpPr>
          <p:spPr>
            <a:xfrm>
              <a:off x="5214630" y="1367946"/>
              <a:ext cx="168160" cy="0"/>
            </a:xfrm>
            <a:prstGeom prst="straightConnector1">
              <a:avLst/>
            </a:prstGeom>
            <a:ln>
              <a:solidFill>
                <a:schemeClr val="tx1"/>
              </a:solidFill>
              <a:prstDash val="dashDot"/>
              <a:tailEnd type="arrow"/>
            </a:ln>
          </p:spPr>
          <p:style>
            <a:lnRef idx="1">
              <a:schemeClr val="accent1"/>
            </a:lnRef>
            <a:fillRef idx="0">
              <a:schemeClr val="accent1"/>
            </a:fillRef>
            <a:effectRef idx="0">
              <a:schemeClr val="accent1"/>
            </a:effectRef>
            <a:fontRef idx="minor">
              <a:schemeClr val="tx1"/>
            </a:fontRef>
          </p:style>
        </p:cxnSp>
        <p:sp>
          <p:nvSpPr>
            <p:cNvPr id="61" name="TextBox 164">
              <a:extLst>
                <a:ext uri="{FF2B5EF4-FFF2-40B4-BE49-F238E27FC236}">
                  <a16:creationId xmlns:a16="http://schemas.microsoft.com/office/drawing/2014/main" id="{D54BD7DE-8938-A554-0B7B-83F3110C2272}"/>
                </a:ext>
              </a:extLst>
            </p:cNvPr>
            <p:cNvSpPr txBox="1"/>
            <p:nvPr/>
          </p:nvSpPr>
          <p:spPr>
            <a:xfrm>
              <a:off x="721671" y="404908"/>
              <a:ext cx="487290" cy="202970"/>
            </a:xfrm>
            <a:prstGeom prst="rect">
              <a:avLst/>
            </a:prstGeom>
            <a:noFill/>
          </p:spPr>
          <p:txBody>
            <a:bodyPr wrap="square" lIns="36000" tIns="36000" rIns="36000" bIns="3600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Calibri" panose="020f0502020204030204" pitchFamily="34" charset="0"/>
                  <a:ea typeface="宋体" panose="02010600030101010101" pitchFamily="2" charset="-122"/>
                  <a:cs typeface="Times New Roman" panose="02020603050405020304" pitchFamily="18" charset="0"/>
                </a:rPr>
                <a:t>事件线</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2" name="TextBox 165">
              <a:extLst>
                <a:ext uri="{FF2B5EF4-FFF2-40B4-BE49-F238E27FC236}">
                  <a16:creationId xmlns:a16="http://schemas.microsoft.com/office/drawing/2014/main" id="{F395BA02-FC4A-DF9B-7B09-B4F676727AF9}"/>
                </a:ext>
              </a:extLst>
            </p:cNvPr>
            <p:cNvSpPr txBox="1"/>
            <p:nvPr/>
          </p:nvSpPr>
          <p:spPr>
            <a:xfrm>
              <a:off x="701945" y="1376035"/>
              <a:ext cx="487925" cy="202970"/>
            </a:xfrm>
            <a:prstGeom prst="rect">
              <a:avLst/>
            </a:prstGeom>
            <a:noFill/>
          </p:spPr>
          <p:txBody>
            <a:bodyPr wrap="square" lIns="36000" tIns="36000" rIns="36000" bIns="3600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Calibri" panose="020f0502020204030204" pitchFamily="34" charset="0"/>
                  <a:ea typeface="宋体" panose="02010600030101010101" pitchFamily="2" charset="-122"/>
                  <a:cs typeface="Times New Roman" panose="02020603050405020304" pitchFamily="18" charset="0"/>
                </a:rPr>
                <a:t>情感线</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3" name="TextBox 175">
              <a:extLst>
                <a:ext uri="{FF2B5EF4-FFF2-40B4-BE49-F238E27FC236}">
                  <a16:creationId xmlns:a16="http://schemas.microsoft.com/office/drawing/2014/main" id="{96CC218C-1993-EEB7-988C-C588447270E9}"/>
                </a:ext>
              </a:extLst>
            </p:cNvPr>
            <p:cNvSpPr txBox="1"/>
            <p:nvPr/>
          </p:nvSpPr>
          <p:spPr>
            <a:xfrm>
              <a:off x="5469594" y="1028467"/>
              <a:ext cx="857885" cy="160773"/>
            </a:xfrm>
            <a:prstGeom prst="rect">
              <a:avLst/>
            </a:prstGeom>
            <a:noFill/>
          </p:spPr>
          <p:txBody>
            <a:bodyPr wrap="square" lIns="36000" tIns="0" rIns="3600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kern="1200">
                  <a:solidFill>
                    <a:srgbClr val="000000"/>
                  </a:solidFill>
                  <a:effectLst/>
                  <a:latin typeface="Calibri" panose="020f0502020204030204" pitchFamily="34" charset="0"/>
                  <a:ea typeface="宋体" panose="02010600030101010101" pitchFamily="2" charset="-122"/>
                  <a:cs typeface="Times New Roman" panose="02020603050405020304" pitchFamily="18" charset="0"/>
                </a:rPr>
                <a:t>续写部分</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4" name="TextBox 177">
              <a:extLst>
                <a:ext uri="{FF2B5EF4-FFF2-40B4-BE49-F238E27FC236}">
                  <a16:creationId xmlns:a16="http://schemas.microsoft.com/office/drawing/2014/main" id="{184F9F79-80A3-F33A-DE88-C81A8039EE04}"/>
                </a:ext>
              </a:extLst>
            </p:cNvPr>
            <p:cNvSpPr txBox="1"/>
            <p:nvPr/>
          </p:nvSpPr>
          <p:spPr>
            <a:xfrm>
              <a:off x="2576892" y="969461"/>
              <a:ext cx="287655" cy="2143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①</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5" name="TextBox 178">
              <a:extLst>
                <a:ext uri="{FF2B5EF4-FFF2-40B4-BE49-F238E27FC236}">
                  <a16:creationId xmlns:a16="http://schemas.microsoft.com/office/drawing/2014/main" id="{5CC6FBE0-0CCB-5644-7E53-D0E2F9F6DD99}"/>
                </a:ext>
              </a:extLst>
            </p:cNvPr>
            <p:cNvSpPr txBox="1"/>
            <p:nvPr/>
          </p:nvSpPr>
          <p:spPr>
            <a:xfrm>
              <a:off x="3635030" y="969154"/>
              <a:ext cx="288290" cy="2143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②</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6" name="TextBox 179">
              <a:extLst>
                <a:ext uri="{FF2B5EF4-FFF2-40B4-BE49-F238E27FC236}">
                  <a16:creationId xmlns:a16="http://schemas.microsoft.com/office/drawing/2014/main" id="{19051570-C644-4F4F-E579-18CC690F17F8}"/>
                </a:ext>
              </a:extLst>
            </p:cNvPr>
            <p:cNvSpPr txBox="1"/>
            <p:nvPr/>
          </p:nvSpPr>
          <p:spPr>
            <a:xfrm>
              <a:off x="4693803" y="969513"/>
              <a:ext cx="288290" cy="21436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kern="12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③</a:t>
              </a:r>
              <a:endParaRPr lang="zh-CN" kern="100">
                <a:effectLst/>
                <a:latin typeface="Calibri" panose="020f0502020204030204" pitchFamily="34" charset="0"/>
                <a:ea typeface="宋体" panose="02010600030101010101" pitchFamily="2" charset="-122"/>
                <a:cs typeface="Times New Roman" panose="02020603050405020304" pitchFamily="18" charset="0"/>
              </a:endParaRPr>
            </a:p>
          </p:txBody>
        </p:sp>
        <p:sp>
          <p:nvSpPr>
            <p:cNvPr id="67" name="圆角矩形 174">
              <a:extLst>
                <a:ext uri="{FF2B5EF4-FFF2-40B4-BE49-F238E27FC236}">
                  <a16:creationId xmlns:a16="http://schemas.microsoft.com/office/drawing/2014/main" id="{D499480C-922E-F748-A5AA-05B4F5318FA3}"/>
                </a:ext>
              </a:extLst>
            </p:cNvPr>
            <p:cNvSpPr/>
            <p:nvPr/>
          </p:nvSpPr>
          <p:spPr>
            <a:xfrm>
              <a:off x="5270385" y="189802"/>
              <a:ext cx="1118695" cy="1363938"/>
            </a:xfrm>
            <a:prstGeom prst="roundRect">
              <a:avLst>
                <a:gd name="adj" fmla="val 6679"/>
              </a:avLst>
            </a:prstGeom>
            <a:noFill/>
            <a:ln w="9525">
              <a:solidFill>
                <a:schemeClr val="tx1"/>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endParaRPr lang="zh-CN" altLang="en-US"/>
            </a:p>
          </p:txBody>
        </p:sp>
      </p:grp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2</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）情节线索</a:t>
            </a:r>
          </a:p>
        </p:txBody>
      </p:sp>
      <p:sp>
        <p:nvSpPr>
          <p:cNvPr id="81" name="文本框 80">
            <a:extLst>
              <a:ext uri="{FF2B5EF4-FFF2-40B4-BE49-F238E27FC236}">
                <a16:creationId xmlns:a16="http://schemas.microsoft.com/office/drawing/2014/main" id="{276A1977-7C9F-BC2D-ACAC-C68A9B8670A1}"/>
              </a:ext>
            </a:extLst>
          </p:cNvPr>
          <p:cNvSpPr txBox="1"/>
          <p:nvPr/>
        </p:nvSpPr>
        <p:spPr>
          <a:xfrm>
            <a:off x="1045046" y="4385529"/>
            <a:ext cx="8378320" cy="188410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在①②③三个事件发生时，“我（们）”分别有怎样的情感？</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 We were nervous and scared.</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B. I was amazed at Allen’s camping skills.</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C. I felt comfortable in my sleeping bag.</a:t>
            </a:r>
          </a:p>
        </p:txBody>
      </p:sp>
      <p:sp>
        <p:nvSpPr>
          <p:cNvPr id="68" name="文本框 67">
            <a:extLst>
              <a:ext uri="{FF2B5EF4-FFF2-40B4-BE49-F238E27FC236}">
                <a16:creationId xmlns:a16="http://schemas.microsoft.com/office/drawing/2014/main" id="{F79DFA90-BDAF-D946-9F65-39EF4914438C}"/>
              </a:ext>
            </a:extLst>
          </p:cNvPr>
          <p:cNvSpPr txBox="1"/>
          <p:nvPr/>
        </p:nvSpPr>
        <p:spPr>
          <a:xfrm>
            <a:off x="4183096" y="3684996"/>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B</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69" name="文本框 68">
            <a:extLst>
              <a:ext uri="{FF2B5EF4-FFF2-40B4-BE49-F238E27FC236}">
                <a16:creationId xmlns:a16="http://schemas.microsoft.com/office/drawing/2014/main" id="{D5DEC243-ABFA-C779-92B7-9CC6945597F3}"/>
              </a:ext>
            </a:extLst>
          </p:cNvPr>
          <p:cNvSpPr txBox="1"/>
          <p:nvPr/>
        </p:nvSpPr>
        <p:spPr>
          <a:xfrm>
            <a:off x="6063779" y="3699241"/>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C</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70" name="文本框 69">
            <a:extLst>
              <a:ext uri="{FF2B5EF4-FFF2-40B4-BE49-F238E27FC236}">
                <a16:creationId xmlns:a16="http://schemas.microsoft.com/office/drawing/2014/main" id="{B20B44E7-BF53-C358-C7DB-BAD6E4986E97}"/>
              </a:ext>
            </a:extLst>
          </p:cNvPr>
          <p:cNvSpPr txBox="1"/>
          <p:nvPr/>
        </p:nvSpPr>
        <p:spPr>
          <a:xfrm>
            <a:off x="7891022" y="3681260"/>
            <a:ext cx="14521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a:t>
            </a:r>
            <a:endPar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Tree>
    <p:extLst>
      <p:ext uri="{BB962C8B-B14F-4D97-AF65-F5344CB8AC3E}">
        <p14:creationId xmlns:p14="http://schemas.microsoft.com/office/powerpoint/2010/main" val="892732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6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 grpId="0"/>
      <p:bldP spid="69" grpId="0"/>
      <p:bldP spid="70"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3</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）伏笔与呼应</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837443"/>
            <a:ext cx="10972783" cy="2204963"/>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原文对于“我们”到达营地之前及之后的描写包含不少伏笔，可以据此推测后续可能出现的情节，如：</a:t>
            </a:r>
          </a:p>
          <a:p>
            <a:pPr>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① </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After planning the trip, we gathered clothes and supplies and then set off on our adventure.</a:t>
            </a:r>
          </a:p>
          <a:p>
            <a:pPr>
              <a:lnSpc>
                <a:spcPct val="14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② The tent collapsed with Allen inside.</a:t>
            </a:r>
          </a:p>
          <a:p>
            <a:pPr>
              <a:lnSpc>
                <a:spcPct val="140000"/>
              </a:lnSpc>
            </a:pP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③ Without any hesitation, I reached into the burning tent... </a:t>
            </a:r>
          </a:p>
        </p:txBody>
      </p:sp>
      <p:grpSp>
        <p:nvGrpSpPr>
          <p:cNvPr id="4" name="组合 3">
            <a:extLst>
              <a:ext uri="{FF2B5EF4-FFF2-40B4-BE49-F238E27FC236}">
                <a16:creationId xmlns:a16="http://schemas.microsoft.com/office/drawing/2014/main" id="{E8B5273B-6D0B-B90F-E0EA-5579FC23D7EA}"/>
              </a:ext>
            </a:extLst>
          </p:cNvPr>
          <p:cNvGrpSpPr/>
          <p:nvPr/>
        </p:nvGrpSpPr>
        <p:grpSpPr>
          <a:xfrm>
            <a:off x="695325" y="4159723"/>
            <a:ext cx="10823575" cy="1642363"/>
            <a:chOff x="695325" y="4711096"/>
            <a:chExt cx="10823575" cy="1642363"/>
          </a:xfrm>
        </p:grpSpPr>
        <p:sp>
          <p:nvSpPr>
            <p:cNvPr id="81" name="文本框 80">
              <a:extLst>
                <a:ext uri="{FF2B5EF4-FFF2-40B4-BE49-F238E27FC236}">
                  <a16:creationId xmlns:a16="http://schemas.microsoft.com/office/drawing/2014/main" id="{276A1977-7C9F-BC2D-ACAC-C68A9B8670A1}"/>
                </a:ext>
              </a:extLst>
            </p:cNvPr>
            <p:cNvSpPr txBox="1"/>
            <p:nvPr/>
          </p:nvSpPr>
          <p:spPr>
            <a:xfrm>
              <a:off x="695325" y="4947383"/>
              <a:ext cx="10823575" cy="1406076"/>
            </a:xfrm>
            <a:prstGeom prst="rect">
              <a:avLst/>
            </a:prstGeom>
            <a:solidFill>
              <a:schemeClr val="accent5">
                <a:lumMod val="20000"/>
                <a:lumOff val="80000"/>
              </a:schemeClr>
            </a:solidFill>
            <a:ln>
              <a:solidFill>
                <a:schemeClr val="accent5">
                  <a:lumMod val="40000"/>
                  <a:lumOff val="60000"/>
                </a:schemeClr>
              </a:solidFill>
            </a:ln>
            <a:effectLst>
              <a:outerShdw blurRad="50800" dist="38100" algn="l" rotWithShape="0">
                <a:prstClr val="black">
                  <a:alpha val="40000"/>
                </a:prstClr>
              </a:outerShdw>
            </a:effectLst>
          </p:spPr>
          <p:txBody>
            <a:bodyPr wrap="square" tIns="108000"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40000"/>
                </a:lnSpc>
              </a:pP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这三个句子表明了“我们”之前准备的衣服和物资很有可能在帐篷着火并倒塌之后都被烧毁了，没有留下保暖的衣服，也无法直接与外界取得联系。接下来在续写部分（第一段）“我们”的处境可能异常艰难，但是又不得不待在原地，所以只能尝试其他方式寻求帮助。</a:t>
              </a:r>
              <a:endParaRPr lang="zh-CN"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5" name="矩形: 圆角 34">
              <a:extLst>
                <a:ext uri="{FF2B5EF4-FFF2-40B4-BE49-F238E27FC236}">
                  <a16:creationId xmlns:a16="http://schemas.microsoft.com/office/drawing/2014/main" id="{32C1474D-97CA-B6C1-DB1F-526E828EB9FA}"/>
                </a:ext>
              </a:extLst>
            </p:cNvPr>
            <p:cNvSpPr/>
            <p:nvPr/>
          </p:nvSpPr>
          <p:spPr>
            <a:xfrm>
              <a:off x="695325" y="4711096"/>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分析</a:t>
              </a:r>
            </a:p>
          </p:txBody>
        </p:sp>
      </p:grpSp>
    </p:spTree>
    <p:custDataLst>
      <p:tags r:id="rId2"/>
    </p:custDataLst>
    <p:extLst>
      <p:ext uri="{BB962C8B-B14F-4D97-AF65-F5344CB8AC3E}">
        <p14:creationId xmlns:p14="http://schemas.microsoft.com/office/powerpoint/2010/main" val="19346816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3</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）伏笔与呼应</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2364897"/>
            <a:ext cx="10972783" cy="188365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① Allen knew all the tricks of an experienced camper.</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② After we gathered enough wood from the forest floor...</a:t>
            </a:r>
          </a:p>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③ The snow had stopped during the night…</a:t>
            </a:r>
          </a:p>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→______________________________________________________________________</a:t>
            </a:r>
          </a:p>
        </p:txBody>
      </p:sp>
      <p:sp>
        <p:nvSpPr>
          <p:cNvPr id="35" name="矩形: 圆角 34">
            <a:extLst>
              <a:ext uri="{FF2B5EF4-FFF2-40B4-BE49-F238E27FC236}">
                <a16:creationId xmlns:a16="http://schemas.microsoft.com/office/drawing/2014/main" id="{32C1474D-97CA-B6C1-DB1F-526E828EB9FA}"/>
              </a:ext>
            </a:extLst>
          </p:cNvPr>
          <p:cNvSpPr/>
          <p:nvPr/>
        </p:nvSpPr>
        <p:spPr>
          <a:xfrm>
            <a:off x="1190342" y="2000415"/>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练习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8" name="文本框 7">
            <a:extLst>
              <a:ext uri="{FF2B5EF4-FFF2-40B4-BE49-F238E27FC236}">
                <a16:creationId xmlns:a16="http://schemas.microsoft.com/office/drawing/2014/main" id="{E2C8D318-47F0-8176-498C-5C00F7CA6361}"/>
              </a:ext>
            </a:extLst>
          </p:cNvPr>
          <p:cNvSpPr txBox="1"/>
          <p:nvPr/>
        </p:nvSpPr>
        <p:spPr>
          <a:xfrm>
            <a:off x="992841" y="3813274"/>
            <a:ext cx="96624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往快熄灭的篝火中添了一些木头，希望黑夜中的火光能引起别人的注意。</a:t>
            </a:r>
          </a:p>
        </p:txBody>
      </p:sp>
      <p:sp>
        <p:nvSpPr>
          <p:cNvPr id="17" name="文本框 16">
            <a:extLst>
              <a:ext uri="{FF2B5EF4-FFF2-40B4-BE49-F238E27FC236}">
                <a16:creationId xmlns:a16="http://schemas.microsoft.com/office/drawing/2014/main" id="{9C32B08A-E160-0109-6FBD-244B2399B279}"/>
              </a:ext>
            </a:extLst>
          </p:cNvPr>
          <p:cNvSpPr txBox="1"/>
          <p:nvPr/>
        </p:nvSpPr>
        <p:spPr>
          <a:xfrm>
            <a:off x="2126341" y="1995933"/>
            <a:ext cx="8705782" cy="400110"/>
          </a:xfrm>
          <a:prstGeom prst="rect">
            <a:avLst/>
          </a:prstGeom>
          <a:noFill/>
        </p:spPr>
        <p:txBody>
          <a:bodyPr wrap="square" rtlCol="0" anchor="ctr" anchorCtr="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00000"/>
              </a:lnSpc>
            </a:pP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结合文中出现的以下伏笔，预测续写部分可能发生的改变。</a:t>
            </a:r>
          </a:p>
        </p:txBody>
      </p:sp>
    </p:spTree>
    <p:custDataLst>
      <p:tags r:id="rId2"/>
    </p:custDataLst>
    <p:extLst>
      <p:ext uri="{BB962C8B-B14F-4D97-AF65-F5344CB8AC3E}">
        <p14:creationId xmlns:p14="http://schemas.microsoft.com/office/powerpoint/2010/main" val="404741907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3</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）伏笔与呼应</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2364897"/>
            <a:ext cx="10972783" cy="1421992"/>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On the way to our campsite, Allen pointed to a small house faraway in one of the mountains, saying that it was the ranger station (</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护林站</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 where the foresters worked.</a:t>
            </a:r>
          </a:p>
          <a:p>
            <a:pPr indent="0"/>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→______________________________________________________________________</a:t>
            </a:r>
          </a:p>
        </p:txBody>
      </p:sp>
      <p:sp>
        <p:nvSpPr>
          <p:cNvPr id="35" name="矩形: 圆角 34">
            <a:extLst>
              <a:ext uri="{FF2B5EF4-FFF2-40B4-BE49-F238E27FC236}">
                <a16:creationId xmlns:a16="http://schemas.microsoft.com/office/drawing/2014/main" id="{32C1474D-97CA-B6C1-DB1F-526E828EB9FA}"/>
              </a:ext>
            </a:extLst>
          </p:cNvPr>
          <p:cNvSpPr/>
          <p:nvPr/>
        </p:nvSpPr>
        <p:spPr>
          <a:xfrm>
            <a:off x="1190342" y="2000415"/>
            <a:ext cx="936000" cy="360000"/>
          </a:xfrm>
          <a:prstGeom prst="roundRect">
            <a:avLst/>
          </a:prstGeom>
          <a:solidFill>
            <a:schemeClr val="accent5"/>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练习</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8" name="文本框 7">
            <a:extLst>
              <a:ext uri="{FF2B5EF4-FFF2-40B4-BE49-F238E27FC236}">
                <a16:creationId xmlns:a16="http://schemas.microsoft.com/office/drawing/2014/main" id="{E2C8D318-47F0-8176-498C-5C00F7CA6361}"/>
              </a:ext>
            </a:extLst>
          </p:cNvPr>
          <p:cNvSpPr txBox="1"/>
          <p:nvPr/>
        </p:nvSpPr>
        <p:spPr>
          <a:xfrm>
            <a:off x="1010425" y="3347884"/>
            <a:ext cx="966245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设法引起护林员的注意。护林员注意到火光，过来查看情况。</a:t>
            </a:r>
          </a:p>
        </p:txBody>
      </p:sp>
      <p:sp>
        <p:nvSpPr>
          <p:cNvPr id="17" name="文本框 16">
            <a:extLst>
              <a:ext uri="{FF2B5EF4-FFF2-40B4-BE49-F238E27FC236}">
                <a16:creationId xmlns:a16="http://schemas.microsoft.com/office/drawing/2014/main" id="{9C32B08A-E160-0109-6FBD-244B2399B279}"/>
              </a:ext>
            </a:extLst>
          </p:cNvPr>
          <p:cNvSpPr txBox="1"/>
          <p:nvPr/>
        </p:nvSpPr>
        <p:spPr>
          <a:xfrm>
            <a:off x="2126341" y="1995933"/>
            <a:ext cx="8705782" cy="400110"/>
          </a:xfrm>
          <a:prstGeom prst="rect">
            <a:avLst/>
          </a:prstGeom>
          <a:noFill/>
        </p:spPr>
        <p:txBody>
          <a:bodyPr wrap="square" rtlCol="0" anchor="ctr" anchorCtr="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nSpc>
                <a:spcPct val="100000"/>
              </a:lnSpc>
            </a:pP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结合文中出现的以下伏笔，预测续写部分可能发生的改变。</a:t>
            </a:r>
          </a:p>
        </p:txBody>
      </p:sp>
    </p:spTree>
    <p:custDataLst>
      <p:tags r:id="rId2"/>
    </p:custDataLst>
    <p:extLst>
      <p:ext uri="{BB962C8B-B14F-4D97-AF65-F5344CB8AC3E}">
        <p14:creationId xmlns:p14="http://schemas.microsoft.com/office/powerpoint/2010/main" val="70931533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1</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）主次人物</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933866"/>
            <a:ext cx="10972783" cy="142782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原文主要讲述了“我”和表哥</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去钓鱼，晚上露营期间发生的故事，因此“我”和</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是主要人物。分析续写段首句可知，第一段出现的人物（☐会 ☐不会）发生变化，第二段除了主要人物，还有可能出现的次要人物有</a:t>
            </a:r>
            <a:r>
              <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_______________________</a:t>
            </a:r>
            <a:r>
              <a:rPr lang="zh-CN" altLang="en-US">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endParaRPr lang="en-US" altLang="zh-CN">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6" name="文本框 5">
            <a:extLst>
              <a:ext uri="{FF2B5EF4-FFF2-40B4-BE49-F238E27FC236}">
                <a16:creationId xmlns:a16="http://schemas.microsoft.com/office/drawing/2014/main" id="{7E57393B-4871-C266-673F-46397A22FD68}"/>
              </a:ext>
            </a:extLst>
          </p:cNvPr>
          <p:cNvSpPr txBox="1"/>
          <p:nvPr/>
        </p:nvSpPr>
        <p:spPr>
          <a:xfrm>
            <a:off x="4454168" y="2932554"/>
            <a:ext cx="312131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护林员、“我们”的家人</a:t>
            </a:r>
          </a:p>
        </p:txBody>
      </p:sp>
      <p:sp>
        <p:nvSpPr>
          <p:cNvPr id="8" name="iconfont-1043-169336">
            <a:extLst>
              <a:ext uri="{FF2B5EF4-FFF2-40B4-BE49-F238E27FC236}">
                <a16:creationId xmlns:a16="http://schemas.microsoft.com/office/drawing/2014/main" id="{103ACA52-8E4F-274C-C177-D659654E9D03}"/>
              </a:ext>
            </a:extLst>
          </p:cNvPr>
          <p:cNvSpPr/>
          <p:nvPr/>
        </p:nvSpPr>
        <p:spPr>
          <a:xfrm>
            <a:off x="7407137" y="2479792"/>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sym typeface="Times New Roman" panose="02020603050405020304" pitchFamily="18" charset="0"/>
            </a:endParaRPr>
          </a:p>
        </p:txBody>
      </p:sp>
    </p:spTree>
    <p:custDataLst>
      <p:tags r:id="rId2"/>
    </p:custDataLst>
    <p:extLst>
      <p:ext uri="{BB962C8B-B14F-4D97-AF65-F5344CB8AC3E}">
        <p14:creationId xmlns:p14="http://schemas.microsoft.com/office/powerpoint/2010/main" val="29327412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5" name="直接连接符 4">
            <a:extLst>
              <a:ext uri="{FF2B5EF4-FFF2-40B4-BE49-F238E27FC236}">
                <a16:creationId xmlns:a16="http://schemas.microsoft.com/office/drawing/2014/main" id="{09AD4C15-39FC-F10A-8F11-57493BD54711}"/>
              </a:ext>
            </a:extLst>
          </p:cNvPr>
          <p:cNvCxnSpPr/>
          <p:nvPr/>
        </p:nvCxnSpPr>
        <p:spPr>
          <a:xfrm>
            <a:off x="7179734" y="3285067"/>
            <a:ext cx="4305300"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 name="直接连接符 8">
            <a:extLst>
              <a:ext uri="{FF2B5EF4-FFF2-40B4-BE49-F238E27FC236}">
                <a16:creationId xmlns:a16="http://schemas.microsoft.com/office/drawing/2014/main" id="{AAEAE84C-AD48-7DDE-0C39-3A8E85D1D609}"/>
              </a:ext>
            </a:extLst>
          </p:cNvPr>
          <p:cNvCxnSpPr/>
          <p:nvPr/>
        </p:nvCxnSpPr>
        <p:spPr>
          <a:xfrm>
            <a:off x="660400" y="3708400"/>
            <a:ext cx="2024743"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 name="直接连接符 9">
            <a:extLst>
              <a:ext uri="{FF2B5EF4-FFF2-40B4-BE49-F238E27FC236}">
                <a16:creationId xmlns:a16="http://schemas.microsoft.com/office/drawing/2014/main" id="{2E594CF4-BC2E-D2A4-1F56-B4BB373A52E5}"/>
              </a:ext>
            </a:extLst>
          </p:cNvPr>
          <p:cNvCxnSpPr/>
          <p:nvPr/>
        </p:nvCxnSpPr>
        <p:spPr>
          <a:xfrm>
            <a:off x="1516742" y="4216401"/>
            <a:ext cx="9968292"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直接连接符 10">
            <a:extLst>
              <a:ext uri="{FF2B5EF4-FFF2-40B4-BE49-F238E27FC236}">
                <a16:creationId xmlns:a16="http://schemas.microsoft.com/office/drawing/2014/main" id="{B7D0777A-7F62-D06F-2FDF-672590932D3E}"/>
              </a:ext>
            </a:extLst>
          </p:cNvPr>
          <p:cNvCxnSpPr/>
          <p:nvPr/>
        </p:nvCxnSpPr>
        <p:spPr>
          <a:xfrm>
            <a:off x="660400" y="4647959"/>
            <a:ext cx="1862667" cy="0"/>
          </a:xfrm>
          <a:prstGeom prst="line">
            <a:avLst/>
          </a:prstGeom>
          <a:ln w="762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故事人物</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2D202CBD-9759-CD4A-DC66-1C8C2E60392C}"/>
              </a:ext>
            </a:extLst>
          </p:cNvPr>
          <p:cNvSpPr txBox="1"/>
          <p:nvPr/>
        </p:nvSpPr>
        <p:spPr>
          <a:xfrm>
            <a:off x="660400" y="1397299"/>
            <a:ext cx="2750457" cy="50417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sz="2000">
                <a:latin typeface="Times New Roman" panose="02020603050405020304" pitchFamily="18" charset="0"/>
                <a:ea typeface="思源黑体 CN Regular" panose="020b0500000000000000" pitchFamily="34" charset="-122"/>
                <a:sym typeface="Times New Roman" panose="02020603050405020304" pitchFamily="18" charset="0"/>
              </a:rPr>
              <a:t>2</a:t>
            </a:r>
            <a:r>
              <a:rPr lang="zh-CN" altLang="en-US" sz="2000">
                <a:latin typeface="Times New Roman" panose="02020603050405020304" pitchFamily="18" charset="0"/>
                <a:ea typeface="思源黑体 CN Regular" panose="020b0500000000000000" pitchFamily="34" charset="-122"/>
                <a:sym typeface="Times New Roman" panose="02020603050405020304" pitchFamily="18" charset="0"/>
              </a:rPr>
              <a:t>）人物特点</a:t>
            </a: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933866"/>
            <a:ext cx="10972783" cy="3999621"/>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下面句子是对故事主要人物</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的描写，其中运用了哪些描写手法？体现了</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什么样的特点？在续写段落中可以设计什么情节来印证这样的特点？</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After we gathered enough wood from the forest floor, he started the campfire using only stone and steel — no matches.</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He dragged a log from the woods, wrapped aluminum foil (</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铝箔</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 around the log and then placed it near the campfire.</a:t>
            </a:r>
          </a:p>
          <a:p>
            <a:pPr indent="0">
              <a:lnSpc>
                <a:spcPct val="200000"/>
              </a:lnSpc>
            </a:pP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________________________________________________________________________________________________________________________________________________________________________</a:t>
            </a:r>
          </a:p>
        </p:txBody>
      </p:sp>
      <p:sp>
        <p:nvSpPr>
          <p:cNvPr id="8" name="文本框 7">
            <a:extLst>
              <a:ext uri="{FF2B5EF4-FFF2-40B4-BE49-F238E27FC236}">
                <a16:creationId xmlns:a16="http://schemas.microsoft.com/office/drawing/2014/main" id="{E2C8D318-47F0-8176-498C-5C00F7CA6361}"/>
              </a:ext>
            </a:extLst>
          </p:cNvPr>
          <p:cNvSpPr txBox="1"/>
          <p:nvPr/>
        </p:nvSpPr>
        <p:spPr>
          <a:xfrm>
            <a:off x="742732" y="4640701"/>
            <a:ext cx="10790456" cy="1235466"/>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主要运用了动作描写。这些描写体现了</a:t>
            </a: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是一位经验丰富的露营者。在续写的第一段可以通过描写</a:t>
            </a: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积极思考，结合身边剩余的资源设法获得救援来印证这一点。</a:t>
            </a:r>
          </a:p>
        </p:txBody>
      </p:sp>
      <p:sp>
        <p:nvSpPr>
          <p:cNvPr id="13" name="矩形: 圆角 12">
            <a:extLst>
              <a:ext uri="{FF2B5EF4-FFF2-40B4-BE49-F238E27FC236}">
                <a16:creationId xmlns:a16="http://schemas.microsoft.com/office/drawing/2014/main" id="{AA7C5D40-DC16-150E-5417-B9C389C22588}"/>
              </a:ext>
            </a:extLst>
          </p:cNvPr>
          <p:cNvSpPr/>
          <p:nvPr/>
        </p:nvSpPr>
        <p:spPr>
          <a:xfrm>
            <a:off x="7179734" y="3432102"/>
            <a:ext cx="1260000" cy="360000"/>
          </a:xfrm>
          <a:prstGeom prst="roundRect">
            <a:avLst/>
          </a:prstGeom>
          <a:solidFill>
            <a:schemeClr val="accent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0" rIns="91440" bIns="0"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altLang="en-US"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动作描写</a:t>
            </a:r>
            <a:endParaRPr lang="zh-CN" kern="100">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Tree>
    <p:custDataLst>
      <p:tags r:id="rId2"/>
    </p:custDataLst>
    <p:extLst>
      <p:ext uri="{BB962C8B-B14F-4D97-AF65-F5344CB8AC3E}">
        <p14:creationId xmlns:p14="http://schemas.microsoft.com/office/powerpoint/2010/main" val="153167343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dur="1" fill="hold"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p:stCondLst>
                              <p:cond delay="0"/>
                            </p:stCondLst>
                            <p:childTnLst>
                              <p:par>
                                <p:cTn id="11" presetID="1" presetClass="entr" presetSubtype="0" dur="1" fill="hold"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dur="1"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p:stCondLst>
                              <p:cond delay="0"/>
                            </p:stCondLst>
                            <p:childTnLst>
                              <p:par>
                                <p:cTn id="21" presetID="1" presetClass="entr" presetSubtype="0" dur="1"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3"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（二）语篇表达内容（</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what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故事环境</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359843"/>
            <a:ext cx="10972783" cy="96077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原文的故事环境属于（☐自然环境 ☐社会环境），地点主要设置在</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，续写部分可能出现的地点：</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a:t>
            </a:r>
            <a:endParaRPr lang="en-US" altLang="zh-CN">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4" name="文本框 3">
            <a:extLst>
              <a:ext uri="{FF2B5EF4-FFF2-40B4-BE49-F238E27FC236}">
                <a16:creationId xmlns:a16="http://schemas.microsoft.com/office/drawing/2014/main" id="{E9DA77E4-1D31-6FCF-5F98-6A8252A04D22}"/>
              </a:ext>
            </a:extLst>
          </p:cNvPr>
          <p:cNvSpPr txBox="1"/>
          <p:nvPr/>
        </p:nvSpPr>
        <p:spPr>
          <a:xfrm>
            <a:off x="8698702" y="1440441"/>
            <a:ext cx="106941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露营地</a:t>
            </a:r>
          </a:p>
        </p:txBody>
      </p:sp>
      <p:sp>
        <p:nvSpPr>
          <p:cNvPr id="5" name="iconfont-1043-169336">
            <a:extLst>
              <a:ext uri="{FF2B5EF4-FFF2-40B4-BE49-F238E27FC236}">
                <a16:creationId xmlns:a16="http://schemas.microsoft.com/office/drawing/2014/main" id="{B1562CCF-E320-4DE9-D32B-464119AA001A}"/>
              </a:ext>
            </a:extLst>
          </p:cNvPr>
          <p:cNvSpPr/>
          <p:nvPr/>
        </p:nvSpPr>
        <p:spPr>
          <a:xfrm>
            <a:off x="3696497" y="1458637"/>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sym typeface="Times New Roman" panose="02020603050405020304" pitchFamily="18" charset="0"/>
            </a:endParaRPr>
          </a:p>
        </p:txBody>
      </p:sp>
      <p:sp>
        <p:nvSpPr>
          <p:cNvPr id="6" name="文本框 5">
            <a:extLst>
              <a:ext uri="{FF2B5EF4-FFF2-40B4-BE49-F238E27FC236}">
                <a16:creationId xmlns:a16="http://schemas.microsoft.com/office/drawing/2014/main" id="{EB1FEE14-FE7F-DF83-5197-F26BEB49FB1B}"/>
              </a:ext>
            </a:extLst>
          </p:cNvPr>
          <p:cNvSpPr txBox="1"/>
          <p:nvPr/>
        </p:nvSpPr>
        <p:spPr>
          <a:xfrm>
            <a:off x="2159021" y="1893405"/>
            <a:ext cx="215172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露营地、护林站</a:t>
            </a:r>
          </a:p>
        </p:txBody>
      </p:sp>
    </p:spTree>
    <p:custDataLst>
      <p:tags r:id="rId2"/>
    </p:custDataLst>
    <p:extLst>
      <p:ext uri="{BB962C8B-B14F-4D97-AF65-F5344CB8AC3E}">
        <p14:creationId xmlns:p14="http://schemas.microsoft.com/office/powerpoint/2010/main" val="244863326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D558158C-37C9-2140-DDF7-DCCBDC7104A0}"/>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（三）语篇表达技巧（</a:t>
            </a:r>
            <a:r>
              <a:rPr lang="en-US" altLang="zh-CN"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how</a:t>
            </a: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4" name="文本框 33">
            <a:extLst>
              <a:ext uri="{FF2B5EF4-FFF2-40B4-BE49-F238E27FC236}">
                <a16:creationId xmlns:a16="http://schemas.microsoft.com/office/drawing/2014/main" id="{ED0D0DD0-9F43-F5B3-A452-51AA6778E8C7}"/>
              </a:ext>
            </a:extLst>
          </p:cNvPr>
          <p:cNvSpPr txBox="1"/>
          <p:nvPr/>
        </p:nvSpPr>
        <p:spPr>
          <a:xfrm>
            <a:off x="603259" y="1359843"/>
            <a:ext cx="10972783" cy="96077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下面句子运用的修辞手法为（☐比喻 ☐拟人 ☐夸张 ☐排比）。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Without any hesitation, I reached into the burning tent, grabbed him, and dragged him to the icy lake. </a:t>
            </a:r>
          </a:p>
        </p:txBody>
      </p:sp>
      <p:sp>
        <p:nvSpPr>
          <p:cNvPr id="4" name="iconfont-1043-169336">
            <a:extLst>
              <a:ext uri="{FF2B5EF4-FFF2-40B4-BE49-F238E27FC236}">
                <a16:creationId xmlns:a16="http://schemas.microsoft.com/office/drawing/2014/main" id="{4836789D-2E3A-40B7-E380-B779EFBE0E38}"/>
              </a:ext>
            </a:extLst>
          </p:cNvPr>
          <p:cNvSpPr/>
          <p:nvPr/>
        </p:nvSpPr>
        <p:spPr>
          <a:xfrm>
            <a:off x="6810582" y="1444990"/>
            <a:ext cx="336688" cy="335974"/>
          </a:xfrm>
          <a:custGeom>
            <a:gdLst>
              <a:gd name="T0" fmla="*/ 12436 w 12765"/>
              <a:gd name="T1" fmla="*/ 0 h 12739"/>
              <a:gd name="T2" fmla="*/ 4469 w 12765"/>
              <a:gd name="T3" fmla="*/ 7970 h 12739"/>
              <a:gd name="T4" fmla="*/ 1369 w 12765"/>
              <a:gd name="T5" fmla="*/ 5163 h 12739"/>
              <a:gd name="T6" fmla="*/ 0 w 12765"/>
              <a:gd name="T7" fmla="*/ 6438 h 12739"/>
              <a:gd name="T8" fmla="*/ 5357 w 12765"/>
              <a:gd name="T9" fmla="*/ 12739 h 12739"/>
              <a:gd name="T10" fmla="*/ 12765 w 12765"/>
              <a:gd name="T11" fmla="*/ 877 h 12739"/>
              <a:gd name="T12" fmla="*/ 12436 w 12765"/>
              <a:gd name="T13" fmla="*/ 0 h 12739"/>
            </a:gdLst>
            <a:cxnLst>
              <a:cxn ang="0">
                <a:pos x="T0" y="T1"/>
              </a:cxn>
              <a:cxn ang="0">
                <a:pos x="T2" y="T3"/>
              </a:cxn>
              <a:cxn ang="0">
                <a:pos x="T4" y="T5"/>
              </a:cxn>
              <a:cxn ang="0">
                <a:pos x="T6" y="T7"/>
              </a:cxn>
              <a:cxn ang="0">
                <a:pos x="T8" y="T9"/>
              </a:cxn>
              <a:cxn ang="0">
                <a:pos x="T10" y="T11"/>
              </a:cxn>
              <a:cxn ang="0">
                <a:pos x="T12" y="T13"/>
              </a:cxn>
            </a:cxnLst>
            <a:rect l="0" t="0" r="r" b="b"/>
            <a:pathLst>
              <a:path w="12765" h="12739">
                <a:moveTo>
                  <a:pt x="12436" y="0"/>
                </a:moveTo>
                <a:cubicBezTo>
                  <a:pt x="8552" y="2754"/>
                  <a:pt x="5734" y="6228"/>
                  <a:pt x="4469" y="7970"/>
                </a:cubicBezTo>
                <a:lnTo>
                  <a:pt x="1369" y="5163"/>
                </a:lnTo>
                <a:lnTo>
                  <a:pt x="0" y="6438"/>
                </a:lnTo>
                <a:lnTo>
                  <a:pt x="5357" y="12739"/>
                </a:lnTo>
                <a:cubicBezTo>
                  <a:pt x="6278" y="10010"/>
                  <a:pt x="9199" y="4669"/>
                  <a:pt x="12765" y="877"/>
                </a:cubicBezTo>
                <a:lnTo>
                  <a:pt x="12436" y="0"/>
                </a:lnTo>
                <a:close/>
              </a:path>
            </a:pathLst>
          </a:custGeom>
          <a:solidFill>
            <a:srgbClr val="FF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en-US">
              <a:latin typeface="Times New Roman" panose="02020603050405020304" pitchFamily="18" charset="0"/>
              <a:sym typeface="Times New Roman" panose="02020603050405020304" pitchFamily="18" charset="0"/>
            </a:endParaRPr>
          </a:p>
        </p:txBody>
      </p:sp>
    </p:spTree>
    <p:custDataLst>
      <p:tags r:id="rId2"/>
    </p:custDataLst>
    <p:extLst>
      <p:ext uri="{BB962C8B-B14F-4D97-AF65-F5344CB8AC3E}">
        <p14:creationId xmlns:p14="http://schemas.microsoft.com/office/powerpoint/2010/main" val="29745795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圆角 3">
            <a:extLst>
              <a:ext uri="{FF2B5EF4-FFF2-40B4-BE49-F238E27FC236}">
                <a16:creationId xmlns:a16="http://schemas.microsoft.com/office/drawing/2014/main" id="{2600641B-61F9-59A8-A645-2B164FDFBB79}"/>
              </a:ext>
            </a:extLst>
          </p:cNvPr>
          <p:cNvSpPr/>
          <p:nvPr/>
        </p:nvSpPr>
        <p:spPr>
          <a:xfrm>
            <a:off x="6502400" y="1259269"/>
            <a:ext cx="5486400" cy="84051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2" name="文本框 1">
            <a:extLst>
              <a:ext uri="{FF2B5EF4-FFF2-40B4-BE49-F238E27FC236}">
                <a16:creationId xmlns:a16="http://schemas.microsoft.com/office/drawing/2014/main" id="{2A4B11C7-D029-61F3-D24E-83AFC5EF1753}"/>
              </a:ext>
            </a:extLst>
          </p:cNvPr>
          <p:cNvSpPr txBox="1"/>
          <p:nvPr/>
        </p:nvSpPr>
        <p:spPr>
          <a:xfrm>
            <a:off x="5190840" y="908294"/>
            <a:ext cx="6766697"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cs typeface="Times New Roman" panose="02020603050405020304" pitchFamily="18" charset="0"/>
              </a:rPr>
              <a:t>survival  rescue </a:t>
            </a:r>
            <a:endParaRPr lang="zh-CN" altLang="en-US" sz="1600">
              <a:solidFill>
                <a:srgbClr val="FF0000"/>
              </a:solidFill>
              <a:latin typeface="Times New Roman" panose="02020603050405020304" pitchFamily="18" charset="0"/>
              <a:cs typeface="Times New Roman" panose="02020603050405020304" pitchFamily="18" charset="0"/>
            </a:endParaRPr>
          </a:p>
        </p:txBody>
      </p:sp>
      <p:sp>
        <p:nvSpPr>
          <p:cNvPr id="3" name="文本框 2">
            <a:extLst>
              <a:ext uri="{FF2B5EF4-FFF2-40B4-BE49-F238E27FC236}">
                <a16:creationId xmlns:a16="http://schemas.microsoft.com/office/drawing/2014/main" id="{A1708B93-3FFF-75E1-D1D2-25E3117AFB83}"/>
              </a:ext>
            </a:extLst>
          </p:cNvPr>
          <p:cNvSpPr txBox="1"/>
          <p:nvPr/>
        </p:nvSpPr>
        <p:spPr>
          <a:xfrm>
            <a:off x="6381902" y="1273343"/>
            <a:ext cx="5597236"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（冲突）“我”和表哥</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Allen</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去钓鱼，帐篷和物资被烧毁。</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（行动）“我们”采取措施引起护林员的注意。</a:t>
            </a:r>
          </a:p>
          <a:p>
            <a:r>
              <a:rPr lang="zh-CN" altLang="en-US"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（解决）护林员找到“我们”，“我们”获救</a:t>
            </a:r>
            <a:r>
              <a:rPr lang="zh-CN" altLang="zh-CN" sz="1600">
                <a:solidFill>
                  <a:srgbClr val="FF0000"/>
                </a:solidFill>
                <a:effectLst/>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a:t>
            </a:r>
            <a:endPar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endParaRPr>
          </a:p>
        </p:txBody>
      </p:sp>
      <p:sp>
        <p:nvSpPr>
          <p:cNvPr id="7" name="文本框 6">
            <a:extLst>
              <a:ext uri="{FF2B5EF4-FFF2-40B4-BE49-F238E27FC236}">
                <a16:creationId xmlns:a16="http://schemas.microsoft.com/office/drawing/2014/main" id="{B50BA1DA-B070-866A-EBF1-52C7974D7FAB}"/>
              </a:ext>
            </a:extLst>
          </p:cNvPr>
          <p:cNvSpPr txBox="1"/>
          <p:nvPr/>
        </p:nvSpPr>
        <p:spPr>
          <a:xfrm>
            <a:off x="6507234" y="2175178"/>
            <a:ext cx="5562846" cy="132343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事件线：</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Allen invited me to join his fishing trip… We arrived </a:t>
            </a:r>
          </a:p>
          <a:p>
            <a:pPr algn="just"/>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at the campsite… Allen found a way to handle the sudden drop in temperature… Our camp was on fire…We considered our situation… We heard a noise…</a:t>
            </a:r>
          </a:p>
          <a:p>
            <a:pPr algn="just"/>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情感线：</a:t>
            </a:r>
            <a:r>
              <a:rPr lang="en-US" altLang="zh-CN"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rPr>
              <a:t>excited… amazed… comfortable… nervous and scared…</a:t>
            </a:r>
            <a:endParaRPr lang="zh-CN" altLang="en-US" sz="1600" spc="-30">
              <a:solidFill>
                <a:srgbClr val="FF0000"/>
              </a:solidFill>
              <a:latin typeface="Times New Roman" panose="02020603050405020304" pitchFamily="18" charset="0"/>
              <a:ea typeface="宋体" panose="02010600030101010101" pitchFamily="2" charset="-122"/>
              <a:cs typeface="Times New Roman" panose="02020603050405020304" pitchFamily="18" charset="0"/>
            </a:endParaRPr>
          </a:p>
        </p:txBody>
      </p:sp>
      <p:sp>
        <p:nvSpPr>
          <p:cNvPr id="8" name="文本框 7">
            <a:extLst>
              <a:ext uri="{FF2B5EF4-FFF2-40B4-BE49-F238E27FC236}">
                <a16:creationId xmlns:a16="http://schemas.microsoft.com/office/drawing/2014/main" id="{806BA55B-6835-7D5A-C3BA-1427BED55295}"/>
              </a:ext>
            </a:extLst>
          </p:cNvPr>
          <p:cNvSpPr txBox="1"/>
          <p:nvPr/>
        </p:nvSpPr>
        <p:spPr>
          <a:xfrm>
            <a:off x="6493595" y="3534621"/>
            <a:ext cx="5560286" cy="83099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Allen</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往快熄灭的篝火中添了一些木头，希望黑夜中的火光能引起别人的注意。</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Allen</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设法引起护林员的注意。护林员注意到火光，过来查看情况。</a:t>
            </a:r>
          </a:p>
        </p:txBody>
      </p:sp>
      <p:sp>
        <p:nvSpPr>
          <p:cNvPr id="9" name="文本框 8">
            <a:extLst>
              <a:ext uri="{FF2B5EF4-FFF2-40B4-BE49-F238E27FC236}">
                <a16:creationId xmlns:a16="http://schemas.microsoft.com/office/drawing/2014/main" id="{070991C8-5778-6CF3-7F74-7185A6258BFD}"/>
              </a:ext>
            </a:extLst>
          </p:cNvPr>
          <p:cNvSpPr txBox="1"/>
          <p:nvPr/>
        </p:nvSpPr>
        <p:spPr>
          <a:xfrm>
            <a:off x="5331911" y="6055201"/>
            <a:ext cx="6721366"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排比 </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(Without any hesitation, I reached into the burning tent, grabbed him, and dragged him to the icy lake. )</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p>
        </p:txBody>
      </p:sp>
      <p:sp>
        <p:nvSpPr>
          <p:cNvPr id="10" name="文本框 9">
            <a:extLst>
              <a:ext uri="{FF2B5EF4-FFF2-40B4-BE49-F238E27FC236}">
                <a16:creationId xmlns:a16="http://schemas.microsoft.com/office/drawing/2014/main" id="{C4122C8D-0D30-6C10-C9B0-3196C0DB88E7}"/>
              </a:ext>
            </a:extLst>
          </p:cNvPr>
          <p:cNvSpPr txBox="1"/>
          <p:nvPr/>
        </p:nvSpPr>
        <p:spPr>
          <a:xfrm>
            <a:off x="5162491" y="5453087"/>
            <a:ext cx="3179652"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原文环境：露营地</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续写环境：露营地、护林站</a:t>
            </a:r>
          </a:p>
        </p:txBody>
      </p:sp>
      <p:sp>
        <p:nvSpPr>
          <p:cNvPr id="11" name="文本框 10">
            <a:extLst>
              <a:ext uri="{FF2B5EF4-FFF2-40B4-BE49-F238E27FC236}">
                <a16:creationId xmlns:a16="http://schemas.microsoft.com/office/drawing/2014/main" id="{9840308A-E757-851A-5522-5B07D526D7C3}"/>
              </a:ext>
            </a:extLst>
          </p:cNvPr>
          <p:cNvSpPr txBox="1"/>
          <p:nvPr/>
        </p:nvSpPr>
        <p:spPr>
          <a:xfrm>
            <a:off x="6503046" y="4407241"/>
            <a:ext cx="3583490" cy="5847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主要人物：“我”和</a:t>
            </a:r>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Allen</a:t>
            </a:r>
          </a:p>
          <a:p>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次要人物：</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sym typeface="Times New Roman" panose="02020603050405020304" pitchFamily="18" charset="0"/>
              </a:rPr>
              <a:t>护林员、“我们”的家人</a:t>
            </a:r>
          </a:p>
        </p:txBody>
      </p:sp>
      <p:sp>
        <p:nvSpPr>
          <p:cNvPr id="12" name="文本框 11">
            <a:extLst>
              <a:ext uri="{FF2B5EF4-FFF2-40B4-BE49-F238E27FC236}">
                <a16:creationId xmlns:a16="http://schemas.microsoft.com/office/drawing/2014/main" id="{ACBA877B-227A-6E4E-2E1F-DD752369D4FE}"/>
              </a:ext>
            </a:extLst>
          </p:cNvPr>
          <p:cNvSpPr txBox="1"/>
          <p:nvPr/>
        </p:nvSpPr>
        <p:spPr>
          <a:xfrm>
            <a:off x="6465462" y="5092648"/>
            <a:ext cx="3128704"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Allen</a:t>
            </a:r>
            <a:r>
              <a:rPr lang="zh-CN" altLang="en-US" sz="16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：一位经验丰富的露营者</a:t>
            </a:r>
          </a:p>
        </p:txBody>
      </p:sp>
      <p:sp>
        <p:nvSpPr>
          <p:cNvPr id="13" name="矩形: 圆角 12">
            <a:extLst>
              <a:ext uri="{FF2B5EF4-FFF2-40B4-BE49-F238E27FC236}">
                <a16:creationId xmlns:a16="http://schemas.microsoft.com/office/drawing/2014/main" id="{89109467-19FF-8401-E2EB-3EA88ED7982A}"/>
              </a:ext>
            </a:extLst>
          </p:cNvPr>
          <p:cNvSpPr/>
          <p:nvPr/>
        </p:nvSpPr>
        <p:spPr>
          <a:xfrm>
            <a:off x="6502400" y="2165073"/>
            <a:ext cx="5477163" cy="1337781"/>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4" name="矩形: 圆角 13">
            <a:extLst>
              <a:ext uri="{FF2B5EF4-FFF2-40B4-BE49-F238E27FC236}">
                <a16:creationId xmlns:a16="http://schemas.microsoft.com/office/drawing/2014/main" id="{26B5BC84-543F-DBB1-EB52-DE4354078E85}"/>
              </a:ext>
            </a:extLst>
          </p:cNvPr>
          <p:cNvSpPr/>
          <p:nvPr/>
        </p:nvSpPr>
        <p:spPr>
          <a:xfrm>
            <a:off x="6507017" y="3557279"/>
            <a:ext cx="5472548" cy="789636"/>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5" name="矩形: 圆角 14">
            <a:extLst>
              <a:ext uri="{FF2B5EF4-FFF2-40B4-BE49-F238E27FC236}">
                <a16:creationId xmlns:a16="http://schemas.microsoft.com/office/drawing/2014/main" id="{3A907601-7823-12FF-5D9F-40F409F39755}"/>
              </a:ext>
            </a:extLst>
          </p:cNvPr>
          <p:cNvSpPr/>
          <p:nvPr/>
        </p:nvSpPr>
        <p:spPr>
          <a:xfrm>
            <a:off x="6513342" y="4417255"/>
            <a:ext cx="3601329" cy="562708"/>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6" name="矩形: 圆角 15">
            <a:extLst>
              <a:ext uri="{FF2B5EF4-FFF2-40B4-BE49-F238E27FC236}">
                <a16:creationId xmlns:a16="http://schemas.microsoft.com/office/drawing/2014/main" id="{C9345763-8BC1-0118-0123-08E6E522E181}"/>
              </a:ext>
            </a:extLst>
          </p:cNvPr>
          <p:cNvSpPr/>
          <p:nvPr/>
        </p:nvSpPr>
        <p:spPr>
          <a:xfrm>
            <a:off x="6488547" y="5064367"/>
            <a:ext cx="2950875" cy="36576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7" name="矩形: 圆角 16">
            <a:extLst>
              <a:ext uri="{FF2B5EF4-FFF2-40B4-BE49-F238E27FC236}">
                <a16:creationId xmlns:a16="http://schemas.microsoft.com/office/drawing/2014/main" id="{ACDA7EE5-D48F-DF4F-AD21-ABBBEA147FDF}"/>
              </a:ext>
            </a:extLst>
          </p:cNvPr>
          <p:cNvSpPr/>
          <p:nvPr/>
        </p:nvSpPr>
        <p:spPr>
          <a:xfrm>
            <a:off x="5205047" y="5472331"/>
            <a:ext cx="2771336" cy="548640"/>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8" name="矩形: 圆角 17">
            <a:extLst>
              <a:ext uri="{FF2B5EF4-FFF2-40B4-BE49-F238E27FC236}">
                <a16:creationId xmlns:a16="http://schemas.microsoft.com/office/drawing/2014/main" id="{D387ED87-9C52-3431-F539-EA963764DE6C}"/>
              </a:ext>
            </a:extLst>
          </p:cNvPr>
          <p:cNvSpPr/>
          <p:nvPr/>
        </p:nvSpPr>
        <p:spPr>
          <a:xfrm>
            <a:off x="5366971" y="6057900"/>
            <a:ext cx="6583729" cy="541214"/>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sp>
        <p:nvSpPr>
          <p:cNvPr id="19" name="矩形: 圆角 18">
            <a:extLst>
              <a:ext uri="{FF2B5EF4-FFF2-40B4-BE49-F238E27FC236}">
                <a16:creationId xmlns:a16="http://schemas.microsoft.com/office/drawing/2014/main" id="{CC5918F0-7C03-3186-E168-1C59025C7631}"/>
              </a:ext>
            </a:extLst>
          </p:cNvPr>
          <p:cNvSpPr/>
          <p:nvPr/>
        </p:nvSpPr>
        <p:spPr>
          <a:xfrm>
            <a:off x="5176983" y="931592"/>
            <a:ext cx="1561442" cy="306364"/>
          </a:xfrm>
          <a:prstGeom prst="round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endParaRPr lang="zh-CN" altLang="en-US"/>
          </a:p>
        </p:txBody>
      </p:sp>
      <p:pic>
        <p:nvPicPr>
          <p:cNvPr id="20" name="图片 19">
            <a:extLst>
              <a:ext uri="{FF2B5EF4-FFF2-40B4-BE49-F238E27FC236}">
                <a16:creationId xmlns:a16="http://schemas.microsoft.com/office/drawing/2014/main" id="{64EFD0F7-761B-E85E-DE4A-B9FC93E94243}"/>
              </a:ext>
            </a:extLst>
          </p:cNvPr>
          <p:cNvPicPr>
            <a:picLocks noChangeAspect="1"/>
          </p:cNvPicPr>
          <p:nvPr/>
        </p:nvPicPr>
        <p:blipFill>
          <a:blip r:embed="rId3"/>
          <a:stretch>
            <a:fillRect/>
          </a:stretch>
        </p:blipFill>
        <p:spPr>
          <a:xfrm>
            <a:off x="586245" y="841263"/>
            <a:ext cx="5898961" cy="5672078"/>
          </a:xfrm>
          <a:prstGeom prst="rect">
            <a:avLst/>
          </a:prstGeom>
        </p:spPr>
      </p:pic>
    </p:spTree>
    <p:custDataLst>
      <p:tags r:id="rId4"/>
    </p:custDataLst>
    <p:extLst>
      <p:ext uri="{BB962C8B-B14F-4D97-AF65-F5344CB8AC3E}">
        <p14:creationId xmlns:p14="http://schemas.microsoft.com/office/powerpoint/2010/main" val="3333389716"/>
      </p:ext>
    </p:ext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（一）构思续写两段主要情节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188410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结合原文解读中对主题、情节、人物、环境等要素的分析以及对续写第一段、第二段首句的分析，可以构思续写第一段和第二段的主要情节。</a:t>
            </a:r>
          </a:p>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续写第一段的主要情节为：</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a:t>
            </a:r>
          </a:p>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续写第二段的主要情节为：</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a:t>
            </a:r>
          </a:p>
        </p:txBody>
      </p:sp>
      <p:sp>
        <p:nvSpPr>
          <p:cNvPr id="4" name="文本框 3">
            <a:extLst>
              <a:ext uri="{FF2B5EF4-FFF2-40B4-BE49-F238E27FC236}">
                <a16:creationId xmlns:a16="http://schemas.microsoft.com/office/drawing/2014/main" id="{E1566578-A3EE-EF4D-E26C-03A8EACA0D8A}"/>
              </a:ext>
            </a:extLst>
          </p:cNvPr>
          <p:cNvSpPr txBox="1"/>
          <p:nvPr/>
        </p:nvSpPr>
        <p:spPr>
          <a:xfrm>
            <a:off x="3974193" y="2317296"/>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“我”和</a:t>
            </a: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的艰难处境及“我们”如何求救。</a:t>
            </a:r>
          </a:p>
        </p:txBody>
      </p:sp>
      <p:sp>
        <p:nvSpPr>
          <p:cNvPr id="5" name="文本框 4">
            <a:extLst>
              <a:ext uri="{FF2B5EF4-FFF2-40B4-BE49-F238E27FC236}">
                <a16:creationId xmlns:a16="http://schemas.microsoft.com/office/drawing/2014/main" id="{0F348606-5B47-E23C-2193-3454F12543E1}"/>
              </a:ext>
            </a:extLst>
          </p:cNvPr>
          <p:cNvSpPr txBox="1"/>
          <p:nvPr/>
        </p:nvSpPr>
        <p:spPr>
          <a:xfrm>
            <a:off x="3974193" y="2775462"/>
            <a:ext cx="665026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“我们”发现了声音的来源及“我们”是怎样脱离险境的。</a:t>
            </a:r>
          </a:p>
        </p:txBody>
      </p:sp>
    </p:spTree>
    <p:extLst>
      <p:ext uri="{BB962C8B-B14F-4D97-AF65-F5344CB8AC3E}">
        <p14:creationId xmlns:p14="http://schemas.microsoft.com/office/powerpoint/2010/main" val="289565604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（二）构思续写“四点”内容</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96077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根据原文解读和两个段首句推测两段首尾部分“四点”（①②③④）的内容，确保段落当中和段落之间情节</a:t>
            </a:r>
            <a:r>
              <a:rPr lang="zh-CN" altLang="en-US" b="1">
                <a:solidFill>
                  <a:schemeClr val="accent2"/>
                </a:solidFill>
                <a:latin typeface="Times New Roman" panose="02020603050405020304" pitchFamily="18" charset="0"/>
                <a:ea typeface="思源黑体 CN Regular" panose="020b0500000000000000" pitchFamily="34" charset="-122"/>
                <a:sym typeface="Times New Roman" panose="02020603050405020304" pitchFamily="18" charset="0"/>
              </a:rPr>
              <a:t>连贯</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以及文章的主题和结局</a:t>
            </a:r>
            <a:r>
              <a:rPr lang="zh-CN" altLang="en-US" b="1">
                <a:solidFill>
                  <a:schemeClr val="accent2"/>
                </a:solidFill>
                <a:latin typeface="Times New Roman" panose="02020603050405020304" pitchFamily="18" charset="0"/>
                <a:ea typeface="思源黑体 CN Regular" panose="020b0500000000000000" pitchFamily="34" charset="-122"/>
                <a:sym typeface="Times New Roman" panose="02020603050405020304" pitchFamily="18" charset="0"/>
              </a:rPr>
              <a:t>积极向上</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a:t>
            </a:r>
            <a:endParaRPr lang="en-US" altLang="zh-CN">
              <a:latin typeface="Times New Roman" panose="02020603050405020304" pitchFamily="18" charset="0"/>
              <a:ea typeface="思源黑体 CN Regular" panose="020b0500000000000000" pitchFamily="34" charset="-122"/>
              <a:sym typeface="Times New Roman" panose="02020603050405020304" pitchFamily="18" charset="0"/>
            </a:endParaRPr>
          </a:p>
        </p:txBody>
      </p:sp>
      <p:grpSp>
        <p:nvGrpSpPr>
          <p:cNvPr id="6" name="组合 5">
            <a:extLst>
              <a:ext uri="{FF2B5EF4-FFF2-40B4-BE49-F238E27FC236}">
                <a16:creationId xmlns:a16="http://schemas.microsoft.com/office/drawing/2014/main" id="{BEA2DAFD-D614-97A9-9DF3-C84298BF451B}"/>
              </a:ext>
            </a:extLst>
          </p:cNvPr>
          <p:cNvGrpSpPr/>
          <p:nvPr/>
        </p:nvGrpSpPr>
        <p:grpSpPr>
          <a:xfrm>
            <a:off x="695325" y="2473699"/>
            <a:ext cx="11164167" cy="3354487"/>
            <a:chOff x="0" y="-2"/>
            <a:chExt cx="6367670" cy="1219489"/>
          </a:xfrm>
        </p:grpSpPr>
        <p:grpSp>
          <p:nvGrpSpPr>
            <p:cNvPr id="7" name="组合 6">
              <a:extLst>
                <a:ext uri="{FF2B5EF4-FFF2-40B4-BE49-F238E27FC236}">
                  <a16:creationId xmlns:a16="http://schemas.microsoft.com/office/drawing/2014/main" id="{4F281C60-4DAB-EA7D-B29B-A0E9FB74D609}"/>
                </a:ext>
              </a:extLst>
            </p:cNvPr>
            <p:cNvGrpSpPr/>
            <p:nvPr/>
          </p:nvGrpSpPr>
          <p:grpSpPr>
            <a:xfrm>
              <a:off x="0" y="2"/>
              <a:ext cx="2952502" cy="1219485"/>
              <a:chOff x="0" y="35561"/>
              <a:chExt cx="2952681" cy="1219908"/>
            </a:xfrm>
          </p:grpSpPr>
          <p:sp>
            <p:nvSpPr>
              <p:cNvPr id="18" name="矩形: 圆角 17">
                <a:extLst>
                  <a:ext uri="{FF2B5EF4-FFF2-40B4-BE49-F238E27FC236}">
                    <a16:creationId xmlns:a16="http://schemas.microsoft.com/office/drawing/2014/main" id="{B551F14F-14EA-E5D6-8562-176B9E8059F1}"/>
                  </a:ext>
                </a:extLst>
              </p:cNvPr>
              <p:cNvSpPr/>
              <p:nvPr/>
            </p:nvSpPr>
            <p:spPr>
              <a:xfrm>
                <a:off x="289" y="1026360"/>
                <a:ext cx="2952179" cy="229109"/>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② _____________________________________</a:t>
                </a:r>
                <a:r>
                  <a:rPr lang="en-US">
                    <a:solidFill>
                      <a:srgbClr val="000000"/>
                    </a:solidFill>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__</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grpSp>
            <p:nvGrpSpPr>
              <p:cNvPr id="19" name="组合 18">
                <a:extLst>
                  <a:ext uri="{FF2B5EF4-FFF2-40B4-BE49-F238E27FC236}">
                    <a16:creationId xmlns:a16="http://schemas.microsoft.com/office/drawing/2014/main" id="{86CE8882-A902-5821-18EE-EA7ABB30DD53}"/>
                  </a:ext>
                </a:extLst>
              </p:cNvPr>
              <p:cNvGrpSpPr/>
              <p:nvPr/>
            </p:nvGrpSpPr>
            <p:grpSpPr>
              <a:xfrm>
                <a:off x="0" y="35561"/>
                <a:ext cx="2952681" cy="990799"/>
                <a:chOff x="0" y="410856"/>
                <a:chExt cx="2953121" cy="991249"/>
              </a:xfrm>
            </p:grpSpPr>
            <p:sp>
              <p:nvSpPr>
                <p:cNvPr id="20" name="矩形: 圆角 19">
                  <a:extLst>
                    <a:ext uri="{FF2B5EF4-FFF2-40B4-BE49-F238E27FC236}">
                      <a16:creationId xmlns:a16="http://schemas.microsoft.com/office/drawing/2014/main" id="{925FE377-85EB-8BA7-8186-E22A82BC940F}"/>
                    </a:ext>
                  </a:extLst>
                </p:cNvPr>
                <p:cNvSpPr/>
                <p:nvPr/>
              </p:nvSpPr>
              <p:spPr>
                <a:xfrm>
                  <a:off x="502" y="772049"/>
                  <a:ext cx="2952619" cy="229214"/>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① _______________________________________</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sp>
              <p:nvSpPr>
                <p:cNvPr id="21" name="矩形: 圆角 20">
                  <a:extLst>
                    <a:ext uri="{FF2B5EF4-FFF2-40B4-BE49-F238E27FC236}">
                      <a16:creationId xmlns:a16="http://schemas.microsoft.com/office/drawing/2014/main" id="{A27BE942-C5CE-F174-2F9C-5B1D2F2D5C06}"/>
                    </a:ext>
                  </a:extLst>
                </p:cNvPr>
                <p:cNvSpPr/>
                <p:nvPr/>
              </p:nvSpPr>
              <p:spPr>
                <a:xfrm>
                  <a:off x="305" y="1086881"/>
                  <a:ext cx="2952619"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sp>
              <p:nvSpPr>
                <p:cNvPr id="22" name="矩形: 圆角 21">
                  <a:extLst>
                    <a:ext uri="{FF2B5EF4-FFF2-40B4-BE49-F238E27FC236}">
                      <a16:creationId xmlns:a16="http://schemas.microsoft.com/office/drawing/2014/main" id="{CE5DC0E6-C42E-E052-4F5D-A9CFBF603F6F}"/>
                    </a:ext>
                  </a:extLst>
                </p:cNvPr>
                <p:cNvSpPr/>
                <p:nvPr/>
              </p:nvSpPr>
              <p:spPr>
                <a:xfrm>
                  <a:off x="0" y="410856"/>
                  <a:ext cx="2952619" cy="275528"/>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Para. 1:</a:t>
                  </a: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 Later, as we stood by the burning tent to keep warm, we considered our situation.</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cxnSp>
              <p:nvCxnSpPr>
                <p:cNvPr id="23" name="直接箭头连接符 22">
                  <a:extLst>
                    <a:ext uri="{FF2B5EF4-FFF2-40B4-BE49-F238E27FC236}">
                      <a16:creationId xmlns:a16="http://schemas.microsoft.com/office/drawing/2014/main" id="{FCF94C1F-CC68-192B-00EB-2B5DAB457F8B}"/>
                    </a:ext>
                  </a:extLst>
                </p:cNvPr>
                <p:cNvCxnSpPr>
                  <a:stCxn id="22" idx="2"/>
                  <a:endCxn id="20" idx="0"/>
                </p:cNvCxnSpPr>
                <p:nvPr/>
              </p:nvCxnSpPr>
              <p:spPr>
                <a:xfrm>
                  <a:off x="1476310" y="686384"/>
                  <a:ext cx="502" cy="85665"/>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4" name="直接箭头连接符 23">
                  <a:extLst>
                    <a:ext uri="{FF2B5EF4-FFF2-40B4-BE49-F238E27FC236}">
                      <a16:creationId xmlns:a16="http://schemas.microsoft.com/office/drawing/2014/main" id="{26F6FDBA-72B1-4F59-278D-7F7C3382297B}"/>
                    </a:ext>
                  </a:extLst>
                </p:cNvPr>
                <p:cNvCxnSpPr>
                  <a:stCxn id="20" idx="2"/>
                  <a:endCxn id="21" idx="0"/>
                </p:cNvCxnSpPr>
                <p:nvPr/>
              </p:nvCxnSpPr>
              <p:spPr>
                <a:xfrm flipH="1">
                  <a:off x="1476615" y="1001263"/>
                  <a:ext cx="197" cy="85618"/>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5" name="直接箭头连接符 24">
                  <a:extLst>
                    <a:ext uri="{FF2B5EF4-FFF2-40B4-BE49-F238E27FC236}">
                      <a16:creationId xmlns:a16="http://schemas.microsoft.com/office/drawing/2014/main" id="{545B8522-F465-F36E-6948-2440DE3FC523}"/>
                    </a:ext>
                  </a:extLst>
                </p:cNvPr>
                <p:cNvCxnSpPr>
                  <a:stCxn id="21" idx="2"/>
                  <a:endCxn id="18" idx="0"/>
                </p:cNvCxnSpPr>
                <p:nvPr/>
              </p:nvCxnSpPr>
              <p:spPr>
                <a:xfrm flipH="1">
                  <a:off x="1476599" y="1316488"/>
                  <a:ext cx="16" cy="85617"/>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grpSp>
          <p:nvGrpSpPr>
            <p:cNvPr id="8" name="组合 7">
              <a:extLst>
                <a:ext uri="{FF2B5EF4-FFF2-40B4-BE49-F238E27FC236}">
                  <a16:creationId xmlns:a16="http://schemas.microsoft.com/office/drawing/2014/main" id="{05AA6E91-FAB8-0001-3594-E53F8D61B9CE}"/>
                </a:ext>
              </a:extLst>
            </p:cNvPr>
            <p:cNvGrpSpPr/>
            <p:nvPr/>
          </p:nvGrpSpPr>
          <p:grpSpPr>
            <a:xfrm>
              <a:off x="3332636" y="-2"/>
              <a:ext cx="3035034" cy="1219489"/>
              <a:chOff x="-71471" y="35557"/>
              <a:chExt cx="3035218" cy="1219909"/>
            </a:xfrm>
          </p:grpSpPr>
          <p:sp>
            <p:nvSpPr>
              <p:cNvPr id="10" name="矩形: 圆角 9">
                <a:extLst>
                  <a:ext uri="{FF2B5EF4-FFF2-40B4-BE49-F238E27FC236}">
                    <a16:creationId xmlns:a16="http://schemas.microsoft.com/office/drawing/2014/main" id="{98A6D6A4-B226-3F8E-9F40-C7235E7D814A}"/>
                  </a:ext>
                </a:extLst>
              </p:cNvPr>
              <p:cNvSpPr/>
              <p:nvPr/>
            </p:nvSpPr>
            <p:spPr>
              <a:xfrm>
                <a:off x="-71471" y="1026357"/>
                <a:ext cx="3035218" cy="229109"/>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④ __________________________________________</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grpSp>
            <p:nvGrpSpPr>
              <p:cNvPr id="11" name="组合 10">
                <a:extLst>
                  <a:ext uri="{FF2B5EF4-FFF2-40B4-BE49-F238E27FC236}">
                    <a16:creationId xmlns:a16="http://schemas.microsoft.com/office/drawing/2014/main" id="{DB938AE1-297B-0751-1309-1F1A5FC2A31D}"/>
                  </a:ext>
                </a:extLst>
              </p:cNvPr>
              <p:cNvGrpSpPr/>
              <p:nvPr/>
            </p:nvGrpSpPr>
            <p:grpSpPr>
              <a:xfrm>
                <a:off x="-71454" y="35557"/>
                <a:ext cx="3029933" cy="990800"/>
                <a:chOff x="-71465" y="410855"/>
                <a:chExt cx="3030385" cy="991262"/>
              </a:xfrm>
            </p:grpSpPr>
            <p:sp>
              <p:nvSpPr>
                <p:cNvPr id="12" name="矩形: 圆角 11">
                  <a:extLst>
                    <a:ext uri="{FF2B5EF4-FFF2-40B4-BE49-F238E27FC236}">
                      <a16:creationId xmlns:a16="http://schemas.microsoft.com/office/drawing/2014/main" id="{7C8D2C6D-4CE1-0EDC-7D9D-233D7EBA1287}"/>
                    </a:ext>
                  </a:extLst>
                </p:cNvPr>
                <p:cNvSpPr/>
                <p:nvPr/>
              </p:nvSpPr>
              <p:spPr>
                <a:xfrm>
                  <a:off x="-71267" y="771844"/>
                  <a:ext cx="3030186"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72000" rtlCol="0" anchor="b" anchorCtr="0"/>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③ _______________________________________</a:t>
                  </a:r>
                  <a:r>
                    <a:rPr lang="en-US">
                      <a:solidFill>
                        <a:srgbClr val="000000"/>
                      </a:solidFill>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___</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sp>
              <p:nvSpPr>
                <p:cNvPr id="13" name="矩形: 圆角 12">
                  <a:extLst>
                    <a:ext uri="{FF2B5EF4-FFF2-40B4-BE49-F238E27FC236}">
                      <a16:creationId xmlns:a16="http://schemas.microsoft.com/office/drawing/2014/main" id="{709B0EB4-D280-BFFD-F5C6-DF911EF03956}"/>
                    </a:ext>
                  </a:extLst>
                </p:cNvPr>
                <p:cNvSpPr/>
                <p:nvPr/>
              </p:nvSpPr>
              <p:spPr>
                <a:xfrm>
                  <a:off x="-71465" y="1087062"/>
                  <a:ext cx="3030385" cy="229607"/>
                </a:xfrm>
                <a:prstGeom prst="roundRect">
                  <a:avLst/>
                </a:prstGeom>
                <a:solidFill>
                  <a:schemeClr val="accent5">
                    <a:lumMod val="20000"/>
                    <a:lumOff val="80000"/>
                  </a:schemeClr>
                </a:solidFill>
                <a:ln w="9525">
                  <a:solidFill>
                    <a:schemeClr val="accent5">
                      <a:lumMod val="60000"/>
                      <a:lumOff val="40000"/>
                    </a:schemeClr>
                  </a:solidFill>
                  <a:prstDash val="sysDot"/>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fontAlgn="ctr"/>
                  <a:r>
                    <a:rPr lang="zh-CN"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sp>
              <p:nvSpPr>
                <p:cNvPr id="14" name="矩形: 圆角 13">
                  <a:extLst>
                    <a:ext uri="{FF2B5EF4-FFF2-40B4-BE49-F238E27FC236}">
                      <a16:creationId xmlns:a16="http://schemas.microsoft.com/office/drawing/2014/main" id="{8347AE7C-5FD4-00F7-3192-89CDB856EC5F}"/>
                    </a:ext>
                  </a:extLst>
                </p:cNvPr>
                <p:cNvSpPr/>
                <p:nvPr/>
              </p:nvSpPr>
              <p:spPr>
                <a:xfrm>
                  <a:off x="-71136" y="410855"/>
                  <a:ext cx="3024785" cy="275528"/>
                </a:xfrm>
                <a:prstGeom prst="roundRect">
                  <a:avLst>
                    <a:gd name="adj" fmla="val 13139"/>
                  </a:avLst>
                </a:prstGeom>
                <a:solidFill>
                  <a:schemeClr val="accent5">
                    <a:lumMod val="40000"/>
                    <a:lumOff val="60000"/>
                  </a:schemeClr>
                </a:solidFill>
                <a:ln w="9525">
                  <a:solidFill>
                    <a:schemeClr val="accent5">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lIns="36000" tIns="0" rIns="36000" bIns="0"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just" fontAlgn="ctr"/>
                  <a:r>
                    <a:rPr lang="en-US" b="1"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Para. 2:</a:t>
                  </a:r>
                  <a:r>
                    <a:rPr lang="en-US" kern="1200">
                      <a:solidFill>
                        <a:srgbClr val="000000"/>
                      </a:solidFill>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 Suddenly, we heard a noise in the forest.</a:t>
                  </a:r>
                  <a:endParaRPr lang="zh-CN" kern="100">
                    <a:effectLst/>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endParaRPr>
                </a:p>
              </p:txBody>
            </p:sp>
            <p:cxnSp>
              <p:nvCxnSpPr>
                <p:cNvPr id="15" name="直接箭头连接符 14">
                  <a:extLst>
                    <a:ext uri="{FF2B5EF4-FFF2-40B4-BE49-F238E27FC236}">
                      <a16:creationId xmlns:a16="http://schemas.microsoft.com/office/drawing/2014/main" id="{9E4A66D1-7B2D-4659-E45B-01F7F2E80696}"/>
                    </a:ext>
                  </a:extLst>
                </p:cNvPr>
                <p:cNvCxnSpPr>
                  <a:stCxn id="14" idx="2"/>
                  <a:endCxn id="12" idx="0"/>
                </p:cNvCxnSpPr>
                <p:nvPr/>
              </p:nvCxnSpPr>
              <p:spPr>
                <a:xfrm>
                  <a:off x="1441257" y="686383"/>
                  <a:ext cx="2569" cy="85461"/>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6" name="直接箭头连接符 15">
                  <a:extLst>
                    <a:ext uri="{FF2B5EF4-FFF2-40B4-BE49-F238E27FC236}">
                      <a16:creationId xmlns:a16="http://schemas.microsoft.com/office/drawing/2014/main" id="{F15F3571-E1C2-F60F-FFEF-0F664A956E31}"/>
                    </a:ext>
                  </a:extLst>
                </p:cNvPr>
                <p:cNvCxnSpPr>
                  <a:stCxn id="12" idx="2"/>
                  <a:endCxn id="13" idx="0"/>
                </p:cNvCxnSpPr>
                <p:nvPr/>
              </p:nvCxnSpPr>
              <p:spPr>
                <a:xfrm flipH="1">
                  <a:off x="1443728" y="1001451"/>
                  <a:ext cx="98" cy="85611"/>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7" name="直接箭头连接符 16">
                  <a:extLst>
                    <a:ext uri="{FF2B5EF4-FFF2-40B4-BE49-F238E27FC236}">
                      <a16:creationId xmlns:a16="http://schemas.microsoft.com/office/drawing/2014/main" id="{EB655F25-A7D4-3CD5-BA13-FFC10A3939C3}"/>
                    </a:ext>
                  </a:extLst>
                </p:cNvPr>
                <p:cNvCxnSpPr>
                  <a:stCxn id="13" idx="2"/>
                  <a:endCxn id="10" idx="0"/>
                </p:cNvCxnSpPr>
                <p:nvPr/>
              </p:nvCxnSpPr>
              <p:spPr>
                <a:xfrm>
                  <a:off x="1443728" y="1316669"/>
                  <a:ext cx="2626" cy="85448"/>
                </a:xfrm>
                <a:prstGeom prst="straightConnector1">
                  <a:avLst/>
                </a:prstGeom>
                <a:ln>
                  <a:solidFill>
                    <a:schemeClr val="accent5">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grpSp>
        </p:grpSp>
        <p:cxnSp>
          <p:nvCxnSpPr>
            <p:cNvPr id="9" name="连接符: 肘形 8">
              <a:extLst>
                <a:ext uri="{FF2B5EF4-FFF2-40B4-BE49-F238E27FC236}">
                  <a16:creationId xmlns:a16="http://schemas.microsoft.com/office/drawing/2014/main" id="{961984A2-901D-EBBC-7428-84A844772B98}"/>
                </a:ext>
              </a:extLst>
            </p:cNvPr>
            <p:cNvCxnSpPr>
              <a:stCxn id="18" idx="3"/>
              <a:endCxn id="14" idx="1"/>
            </p:cNvCxnSpPr>
            <p:nvPr/>
          </p:nvCxnSpPr>
          <p:spPr>
            <a:xfrm flipV="1">
              <a:off x="2952289" y="137650"/>
              <a:ext cx="380693" cy="967322"/>
            </a:xfrm>
            <a:prstGeom prst="bentConnector3">
              <a:avLst>
                <a:gd name="adj1" fmla="val 50000"/>
              </a:avLst>
            </a:prstGeom>
            <a:ln>
              <a:solidFill>
                <a:schemeClr val="tx1">
                  <a:lumMod val="50000"/>
                  <a:lumOff val="50000"/>
                </a:schemeClr>
              </a:solidFill>
              <a:tailEnd type="triangle"/>
            </a:ln>
          </p:spPr>
          <p:style>
            <a:lnRef idx="1">
              <a:schemeClr val="accent1"/>
            </a:lnRef>
            <a:fillRef idx="0">
              <a:schemeClr val="accent1"/>
            </a:fillRef>
            <a:effectRef idx="0">
              <a:schemeClr val="accent1"/>
            </a:effectRef>
            <a:fontRef idx="minor">
              <a:schemeClr val="tx1"/>
            </a:fontRef>
          </p:style>
        </p:cxnSp>
      </p:grpSp>
      <p:sp>
        <p:nvSpPr>
          <p:cNvPr id="4" name="文本框 3">
            <a:extLst>
              <a:ext uri="{FF2B5EF4-FFF2-40B4-BE49-F238E27FC236}">
                <a16:creationId xmlns:a16="http://schemas.microsoft.com/office/drawing/2014/main" id="{E1566578-A3EE-EF4D-E26C-03A8EACA0D8A}"/>
              </a:ext>
            </a:extLst>
          </p:cNvPr>
          <p:cNvSpPr txBox="1"/>
          <p:nvPr/>
        </p:nvSpPr>
        <p:spPr>
          <a:xfrm>
            <a:off x="1121855" y="3570883"/>
            <a:ext cx="4544929" cy="8045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“我们”的现状，如所有物资被大火烧毁，衣不蔽体，无法与外界取得联系等。</a:t>
            </a:r>
          </a:p>
        </p:txBody>
      </p:sp>
      <p:sp>
        <p:nvSpPr>
          <p:cNvPr id="5" name="文本框 4">
            <a:extLst>
              <a:ext uri="{FF2B5EF4-FFF2-40B4-BE49-F238E27FC236}">
                <a16:creationId xmlns:a16="http://schemas.microsoft.com/office/drawing/2014/main" id="{0F348606-5B47-E23C-2193-3454F12543E1}"/>
              </a:ext>
            </a:extLst>
          </p:cNvPr>
          <p:cNvSpPr txBox="1"/>
          <p:nvPr/>
        </p:nvSpPr>
        <p:spPr>
          <a:xfrm>
            <a:off x="1121855" y="5329521"/>
            <a:ext cx="4549329" cy="8045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“我们”在漫长等待之后感到获救的希望渺茫。</a:t>
            </a:r>
          </a:p>
        </p:txBody>
      </p:sp>
      <p:sp>
        <p:nvSpPr>
          <p:cNvPr id="26" name="文本框 25">
            <a:extLst>
              <a:ext uri="{FF2B5EF4-FFF2-40B4-BE49-F238E27FC236}">
                <a16:creationId xmlns:a16="http://schemas.microsoft.com/office/drawing/2014/main" id="{2B700AB1-C89C-0CCD-557F-F37D3F12E51E}"/>
              </a:ext>
            </a:extLst>
          </p:cNvPr>
          <p:cNvSpPr txBox="1"/>
          <p:nvPr/>
        </p:nvSpPr>
        <p:spPr>
          <a:xfrm>
            <a:off x="6807833" y="3588468"/>
            <a:ext cx="503559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“我们”确定了声音的来源（如吉普车等）。</a:t>
            </a:r>
          </a:p>
        </p:txBody>
      </p:sp>
      <p:sp>
        <p:nvSpPr>
          <p:cNvPr id="27" name="文本框 26">
            <a:extLst>
              <a:ext uri="{FF2B5EF4-FFF2-40B4-BE49-F238E27FC236}">
                <a16:creationId xmlns:a16="http://schemas.microsoft.com/office/drawing/2014/main" id="{53724E0E-2B53-F86B-961D-C7AFF2D0BA61}"/>
              </a:ext>
            </a:extLst>
          </p:cNvPr>
          <p:cNvSpPr txBox="1"/>
          <p:nvPr/>
        </p:nvSpPr>
        <p:spPr>
          <a:xfrm>
            <a:off x="6847419" y="5308203"/>
            <a:ext cx="5012072" cy="80457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“我们”获救后向护林员表达感谢，并联系到了家人。</a:t>
            </a:r>
          </a:p>
        </p:txBody>
      </p:sp>
    </p:spTree>
    <p:extLst>
      <p:ext uri="{BB962C8B-B14F-4D97-AF65-F5344CB8AC3E}">
        <p14:creationId xmlns:p14="http://schemas.microsoft.com/office/powerpoint/2010/main" val="8150756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26"/>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26" grpId="0"/>
      <p:bldP spid="27"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465364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确定合适的主干情节之后，接下来构思两段的具体细节。 </a:t>
            </a:r>
          </a:p>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续写第一段：</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① What was our situation?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② What did we do to get help? Did it work?</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③ How did we feel?</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a:t>
            </a:r>
          </a:p>
        </p:txBody>
      </p:sp>
      <p:sp>
        <p:nvSpPr>
          <p:cNvPr id="4" name="文本框 3">
            <a:extLst>
              <a:ext uri="{FF2B5EF4-FFF2-40B4-BE49-F238E27FC236}">
                <a16:creationId xmlns:a16="http://schemas.microsoft.com/office/drawing/2014/main" id="{E1566578-A3EE-EF4D-E26C-03A8EACA0D8A}"/>
              </a:ext>
            </a:extLst>
          </p:cNvPr>
          <p:cNvSpPr txBox="1"/>
          <p:nvPr/>
        </p:nvSpPr>
        <p:spPr>
          <a:xfrm>
            <a:off x="1376136" y="2813014"/>
            <a:ext cx="6096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All of our supplies were destroyed by the fire.</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5" name="文本框 4">
            <a:extLst>
              <a:ext uri="{FF2B5EF4-FFF2-40B4-BE49-F238E27FC236}">
                <a16:creationId xmlns:a16="http://schemas.microsoft.com/office/drawing/2014/main" id="{0F348606-5B47-E23C-2193-3454F12543E1}"/>
              </a:ext>
            </a:extLst>
          </p:cNvPr>
          <p:cNvSpPr txBox="1"/>
          <p:nvPr/>
        </p:nvSpPr>
        <p:spPr>
          <a:xfrm>
            <a:off x="1376136" y="3632780"/>
            <a:ext cx="9117694" cy="9603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We shouted for help, but no one answered./We added wood to the fire to attract the foresters’ attention, but we didn’t know whether it would work.</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6" name="文本框 5">
            <a:extLst>
              <a:ext uri="{FF2B5EF4-FFF2-40B4-BE49-F238E27FC236}">
                <a16:creationId xmlns:a16="http://schemas.microsoft.com/office/drawing/2014/main" id="{506DDAA3-3743-7AC8-7D3E-08E2FFBC0FD9}"/>
              </a:ext>
            </a:extLst>
          </p:cNvPr>
          <p:cNvSpPr txBox="1"/>
          <p:nvPr/>
        </p:nvSpPr>
        <p:spPr>
          <a:xfrm>
            <a:off x="1376135" y="4979398"/>
            <a:ext cx="9117693" cy="9603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Allen felt excited when he thought of the ranger station. But we felt hopeless after waiting for a long time.</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Tree>
    <p:extLst>
      <p:ext uri="{BB962C8B-B14F-4D97-AF65-F5344CB8AC3E}">
        <p14:creationId xmlns:p14="http://schemas.microsoft.com/office/powerpoint/2010/main" val="27775204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6A288E7F-E779-27D7-EB35-CAE17BEE5538}"/>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（三）构思续写段落细节</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519AF0AB-B66E-54CD-CA1D-1EF02C64FB70}"/>
              </a:ext>
            </a:extLst>
          </p:cNvPr>
          <p:cNvSpPr txBox="1"/>
          <p:nvPr/>
        </p:nvSpPr>
        <p:spPr>
          <a:xfrm>
            <a:off x="603259" y="1359843"/>
            <a:ext cx="10972783" cy="373031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续写第二段：</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① Where did the noise come from?</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② How did we get out of danger?</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③ What did we do after that?</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a:p>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_________________________________________________________________________ </a:t>
            </a:r>
          </a:p>
        </p:txBody>
      </p:sp>
      <p:sp>
        <p:nvSpPr>
          <p:cNvPr id="4" name="文本框 3">
            <a:extLst>
              <a:ext uri="{FF2B5EF4-FFF2-40B4-BE49-F238E27FC236}">
                <a16:creationId xmlns:a16="http://schemas.microsoft.com/office/drawing/2014/main" id="{E1566578-A3EE-EF4D-E26C-03A8EACA0D8A}"/>
              </a:ext>
            </a:extLst>
          </p:cNvPr>
          <p:cNvSpPr txBox="1"/>
          <p:nvPr/>
        </p:nvSpPr>
        <p:spPr>
          <a:xfrm>
            <a:off x="1384982" y="2327365"/>
            <a:ext cx="697775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The noise came from a jeep.</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5" name="文本框 4">
            <a:extLst>
              <a:ext uri="{FF2B5EF4-FFF2-40B4-BE49-F238E27FC236}">
                <a16:creationId xmlns:a16="http://schemas.microsoft.com/office/drawing/2014/main" id="{0F348606-5B47-E23C-2193-3454F12543E1}"/>
              </a:ext>
            </a:extLst>
          </p:cNvPr>
          <p:cNvSpPr txBox="1"/>
          <p:nvPr/>
        </p:nvSpPr>
        <p:spPr>
          <a:xfrm>
            <a:off x="1384982" y="3258548"/>
            <a:ext cx="739616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The forester noticed the fire and came here. We got in his jeep and left.</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6" name="文本框 5">
            <a:extLst>
              <a:ext uri="{FF2B5EF4-FFF2-40B4-BE49-F238E27FC236}">
                <a16:creationId xmlns:a16="http://schemas.microsoft.com/office/drawing/2014/main" id="{506DDAA3-3743-7AC8-7D3E-08E2FFBC0FD9}"/>
              </a:ext>
            </a:extLst>
          </p:cNvPr>
          <p:cNvSpPr txBox="1"/>
          <p:nvPr/>
        </p:nvSpPr>
        <p:spPr>
          <a:xfrm>
            <a:off x="1384982" y="4082021"/>
            <a:ext cx="9065304" cy="9603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We told our experience to the forester and thanked him. We called our parents at the ranger station.</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Tree>
    <p:extLst>
      <p:ext uri="{BB962C8B-B14F-4D97-AF65-F5344CB8AC3E}">
        <p14:creationId xmlns:p14="http://schemas.microsoft.com/office/powerpoint/2010/main" val="116745829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4197816"/>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1. All supplies were destroyed by the fire.</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使用动词</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consume</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替换句中的</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completely destroyed</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，更加简练、形象地描述“物资被大火吞噬”的境况。</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 supplies were _________ by the fire.</a:t>
            </a:r>
          </a:p>
          <a:p>
            <a:pPr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2. Allen felt excited when he thought of the ranger station.</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① 将</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的感受加上具体动作（</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shout</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），突出</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兴奋的心理活动。</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The ranger station!” Allen ____________________, “We could try to catch the foresters’ attention!”</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② </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使用虚拟语气（</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if only</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）改写优化句①中的语言描写，凸显</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Allen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的激动和兴奋。</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The ranger station!” Allen ____________________, “____________________________________!”</a:t>
            </a:r>
          </a:p>
        </p:txBody>
      </p:sp>
      <p:sp>
        <p:nvSpPr>
          <p:cNvPr id="4" name="文本框 3">
            <a:extLst>
              <a:ext uri="{FF2B5EF4-FFF2-40B4-BE49-F238E27FC236}">
                <a16:creationId xmlns:a16="http://schemas.microsoft.com/office/drawing/2014/main" id="{52BEB10C-19D9-03AB-9B16-8807373F6DBE}"/>
              </a:ext>
            </a:extLst>
          </p:cNvPr>
          <p:cNvSpPr txBox="1"/>
          <p:nvPr/>
        </p:nvSpPr>
        <p:spPr>
          <a:xfrm>
            <a:off x="2856941" y="2828876"/>
            <a:ext cx="1287795"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consumed </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1" name="文本框 10">
            <a:extLst>
              <a:ext uri="{FF2B5EF4-FFF2-40B4-BE49-F238E27FC236}">
                <a16:creationId xmlns:a16="http://schemas.microsoft.com/office/drawing/2014/main" id="{DF4DAB87-0147-6444-B404-0BDCF41B7A0C}"/>
              </a:ext>
            </a:extLst>
          </p:cNvPr>
          <p:cNvSpPr txBox="1"/>
          <p:nvPr/>
        </p:nvSpPr>
        <p:spPr>
          <a:xfrm>
            <a:off x="3999595" y="4212907"/>
            <a:ext cx="269149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shouted with excitement</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2" name="文本框 11">
            <a:extLst>
              <a:ext uri="{FF2B5EF4-FFF2-40B4-BE49-F238E27FC236}">
                <a16:creationId xmlns:a16="http://schemas.microsoft.com/office/drawing/2014/main" id="{D6CEBE5A-FCA1-3CBC-E7DC-D85ABDB82B36}"/>
              </a:ext>
            </a:extLst>
          </p:cNvPr>
          <p:cNvSpPr txBox="1"/>
          <p:nvPr/>
        </p:nvSpPr>
        <p:spPr>
          <a:xfrm>
            <a:off x="3956052" y="5125763"/>
            <a:ext cx="269149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shouted with excitement</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3" name="文本框 12">
            <a:extLst>
              <a:ext uri="{FF2B5EF4-FFF2-40B4-BE49-F238E27FC236}">
                <a16:creationId xmlns:a16="http://schemas.microsoft.com/office/drawing/2014/main" id="{6E2137AB-EB9F-ECF5-D17D-9D0A1B74AAA2}"/>
              </a:ext>
            </a:extLst>
          </p:cNvPr>
          <p:cNvSpPr txBox="1"/>
          <p:nvPr/>
        </p:nvSpPr>
        <p:spPr>
          <a:xfrm>
            <a:off x="6725091" y="5123578"/>
            <a:ext cx="4818743"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If only we could catch the foresters’ attention</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Tree>
    <p:extLst>
      <p:ext uri="{BB962C8B-B14F-4D97-AF65-F5344CB8AC3E}">
        <p14:creationId xmlns:p14="http://schemas.microsoft.com/office/powerpoint/2010/main" val="9722158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11" grpId="0"/>
      <p:bldP spid="12" grpId="0"/>
      <p:bldP spid="1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280698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3. We felt hopeless after waiting for a long time.</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① 使用</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be on the edge of mental collapse</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替换句中的</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felt hopeless</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，更加准确地描述“我们”近乎绝望的心情。</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 after waiting for a long time.</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② </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使用夸张修辞改写优化句①，体现“我们”等待救援时度日如年（</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century</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）的感觉。</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_________________________________ after waiting _______________________.</a:t>
            </a:r>
          </a:p>
        </p:txBody>
      </p:sp>
      <p:sp>
        <p:nvSpPr>
          <p:cNvPr id="4" name="文本框 3">
            <a:extLst>
              <a:ext uri="{FF2B5EF4-FFF2-40B4-BE49-F238E27FC236}">
                <a16:creationId xmlns:a16="http://schemas.microsoft.com/office/drawing/2014/main" id="{52BEB10C-19D9-03AB-9B16-8807373F6DBE}"/>
              </a:ext>
            </a:extLst>
          </p:cNvPr>
          <p:cNvSpPr txBox="1"/>
          <p:nvPr/>
        </p:nvSpPr>
        <p:spPr>
          <a:xfrm>
            <a:off x="1028306" y="2824891"/>
            <a:ext cx="424038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We were on the edge of mental collapse</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5" name="文本框 4">
            <a:extLst>
              <a:ext uri="{FF2B5EF4-FFF2-40B4-BE49-F238E27FC236}">
                <a16:creationId xmlns:a16="http://schemas.microsoft.com/office/drawing/2014/main" id="{4D343BF9-5958-E69F-708D-AA52136F0B12}"/>
              </a:ext>
            </a:extLst>
          </p:cNvPr>
          <p:cNvSpPr txBox="1"/>
          <p:nvPr/>
        </p:nvSpPr>
        <p:spPr>
          <a:xfrm>
            <a:off x="1028306" y="3739885"/>
            <a:ext cx="424037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We were on the edge of mental collapse</a:t>
            </a:r>
          </a:p>
        </p:txBody>
      </p:sp>
      <p:sp>
        <p:nvSpPr>
          <p:cNvPr id="6" name="文本框 5">
            <a:extLst>
              <a:ext uri="{FF2B5EF4-FFF2-40B4-BE49-F238E27FC236}">
                <a16:creationId xmlns:a16="http://schemas.microsoft.com/office/drawing/2014/main" id="{776CBF9C-BF3C-BC18-0568-A7A9AC17DE7A}"/>
              </a:ext>
            </a:extLst>
          </p:cNvPr>
          <p:cNvSpPr txBox="1"/>
          <p:nvPr/>
        </p:nvSpPr>
        <p:spPr>
          <a:xfrm>
            <a:off x="6622979" y="3734247"/>
            <a:ext cx="295645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what seemed like centuries</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Tree>
    <p:extLst>
      <p:ext uri="{BB962C8B-B14F-4D97-AF65-F5344CB8AC3E}">
        <p14:creationId xmlns:p14="http://schemas.microsoft.com/office/powerpoint/2010/main" val="287676255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4B2F4DEF-F3FC-212B-1D7D-5F3D0B4AAB05}"/>
              </a:ext>
            </a:extLst>
          </p:cNvPr>
          <p:cNvSpPr txBox="1"/>
          <p:nvPr/>
        </p:nvSpPr>
        <p:spPr>
          <a:xfrm>
            <a:off x="660400" y="1055914"/>
            <a:ext cx="6997700" cy="303929"/>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ctr">
              <a:lnSpc>
                <a:spcPts val="1400"/>
              </a:lnSpc>
            </a:pPr>
            <a:r>
              <a:rPr lang="zh-CN" altLang="en-US" sz="2000"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rPr>
              <a:t>根据提示和要求，完成下列内容优化</a:t>
            </a:r>
            <a:endParaRPr lang="zh-CN" altLang="zh-CN" b="1" kern="100">
              <a:solidFill>
                <a:schemeClr val="accent5"/>
              </a:solidFill>
              <a:effectLst/>
              <a:latin typeface="Times New Roman" panose="02020603050405020304" pitchFamily="18" charset="0"/>
              <a:ea typeface="思源黑体 CN Regular" panose="020b0500000000000000" pitchFamily="34" charset="-122"/>
              <a:cs typeface="Times New Roman" panose="02020603050405020304" pitchFamily="18" charset="0"/>
              <a:sym typeface="Times New Roman" panose="02020603050405020304" pitchFamily="18" charset="0"/>
            </a:endParaRPr>
          </a:p>
        </p:txBody>
      </p:sp>
      <p:sp>
        <p:nvSpPr>
          <p:cNvPr id="3" name="文本框 2">
            <a:extLst>
              <a:ext uri="{FF2B5EF4-FFF2-40B4-BE49-F238E27FC236}">
                <a16:creationId xmlns:a16="http://schemas.microsoft.com/office/drawing/2014/main" id="{B9745863-7206-7FA5-3265-B2B59F32F602}"/>
              </a:ext>
            </a:extLst>
          </p:cNvPr>
          <p:cNvSpPr txBox="1"/>
          <p:nvPr/>
        </p:nvSpPr>
        <p:spPr>
          <a:xfrm>
            <a:off x="603259" y="1359843"/>
            <a:ext cx="10972783" cy="3730317"/>
          </a:xfrm>
          <a:prstGeom prst="rect">
            <a:avLst/>
          </a:prstGeom>
          <a:noFill/>
        </p:spPr>
        <p:txBody>
          <a:bodyPr wrap="square" rtlCol="0">
            <a:spAutoFit/>
          </a:bodyPr>
          <a:lstStyle>
            <a:defPPr>
              <a:defRPr lang="zh-CN"/>
            </a:defPPr>
            <a:lvl1pPr marL="0" indent="457200" algn="just" defTabSz="914400" rtl="0" eaLnBrk="1" latinLnBrk="0" hangingPunct="1">
              <a:lnSpc>
                <a:spcPct val="150000"/>
              </a:lnSpc>
              <a:defRPr sz="2000" kern="1200">
                <a:solidFill>
                  <a:schemeClr val="tx1"/>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4. We told our experience to the forester and thanked him.</a:t>
            </a:r>
          </a:p>
          <a:p>
            <a:pPr marL="360000" indent="0"/>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① 补充地点状语（</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ranger station</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），让场景的转换更加自然。</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 we told our experience to the forester and thanked him.</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② </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使用具体的动词替换句①中的</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tell</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，使其更符合此时“长话短说”的情景。</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 we ______________ our experience to the forester and thanked him.</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③ </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使用动词短语（</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express one’s gratitude</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）替换句②中的</a:t>
            </a:r>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thank</a:t>
            </a:r>
            <a:r>
              <a:rPr lang="zh-CN" altLang="en-US">
                <a:latin typeface="Times New Roman" panose="02020603050405020304" pitchFamily="18" charset="0"/>
                <a:ea typeface="思源黑体 CN Regular" panose="020b0500000000000000" pitchFamily="34" charset="-122"/>
                <a:sym typeface="Times New Roman" panose="02020603050405020304" pitchFamily="18" charset="0"/>
              </a:rPr>
              <a:t>，并说明感谢他的具体原因。</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__________________________, we ______________ our experience to the forester and __________</a:t>
            </a:r>
          </a:p>
          <a:p>
            <a:pPr marL="360000" indent="0"/>
            <a:r>
              <a:rPr lang="en-US" altLang="zh-CN">
                <a:latin typeface="Times New Roman" panose="02020603050405020304" pitchFamily="18" charset="0"/>
                <a:ea typeface="思源黑体 CN Regular" panose="020b0500000000000000" pitchFamily="34" charset="-122"/>
                <a:sym typeface="Times New Roman" panose="02020603050405020304" pitchFamily="18" charset="0"/>
              </a:rPr>
              <a:t>_______________ for _____________.</a:t>
            </a:r>
          </a:p>
        </p:txBody>
      </p:sp>
      <p:sp>
        <p:nvSpPr>
          <p:cNvPr id="4" name="文本框 3">
            <a:extLst>
              <a:ext uri="{FF2B5EF4-FFF2-40B4-BE49-F238E27FC236}">
                <a16:creationId xmlns:a16="http://schemas.microsoft.com/office/drawing/2014/main" id="{52BEB10C-19D9-03AB-9B16-8807373F6DBE}"/>
              </a:ext>
            </a:extLst>
          </p:cNvPr>
          <p:cNvSpPr txBox="1"/>
          <p:nvPr/>
        </p:nvSpPr>
        <p:spPr>
          <a:xfrm>
            <a:off x="977415" y="2342174"/>
            <a:ext cx="3638231"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On the way to the ranger station</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7" name="文本框 6">
            <a:extLst>
              <a:ext uri="{FF2B5EF4-FFF2-40B4-BE49-F238E27FC236}">
                <a16:creationId xmlns:a16="http://schemas.microsoft.com/office/drawing/2014/main" id="{2375CFF3-509C-D55A-3C62-A8AD3C487C52}"/>
              </a:ext>
            </a:extLst>
          </p:cNvPr>
          <p:cNvSpPr txBox="1"/>
          <p:nvPr/>
        </p:nvSpPr>
        <p:spPr>
          <a:xfrm>
            <a:off x="977415" y="3278277"/>
            <a:ext cx="360116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On the way to the ranger station</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0" name="文本框 9">
            <a:extLst>
              <a:ext uri="{FF2B5EF4-FFF2-40B4-BE49-F238E27FC236}">
                <a16:creationId xmlns:a16="http://schemas.microsoft.com/office/drawing/2014/main" id="{66243DA8-372B-5F23-AF5D-4ADADAE22C6F}"/>
              </a:ext>
            </a:extLst>
          </p:cNvPr>
          <p:cNvSpPr txBox="1"/>
          <p:nvPr/>
        </p:nvSpPr>
        <p:spPr>
          <a:xfrm>
            <a:off x="10041489" y="4176238"/>
            <a:ext cx="1618429"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expressed our </a:t>
            </a:r>
          </a:p>
        </p:txBody>
      </p:sp>
      <p:sp>
        <p:nvSpPr>
          <p:cNvPr id="14" name="文本框 13">
            <a:extLst>
              <a:ext uri="{FF2B5EF4-FFF2-40B4-BE49-F238E27FC236}">
                <a16:creationId xmlns:a16="http://schemas.microsoft.com/office/drawing/2014/main" id="{492C8D31-B7A5-83AB-6F13-74A2CF43E00B}"/>
              </a:ext>
            </a:extLst>
          </p:cNvPr>
          <p:cNvSpPr txBox="1"/>
          <p:nvPr/>
        </p:nvSpPr>
        <p:spPr>
          <a:xfrm>
            <a:off x="4749537" y="3272363"/>
            <a:ext cx="197073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briefly explained</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1" name="文本框 10">
            <a:extLst>
              <a:ext uri="{FF2B5EF4-FFF2-40B4-BE49-F238E27FC236}">
                <a16:creationId xmlns:a16="http://schemas.microsoft.com/office/drawing/2014/main" id="{B8985710-7D85-906B-2C94-BC82936F235B}"/>
              </a:ext>
            </a:extLst>
          </p:cNvPr>
          <p:cNvSpPr txBox="1"/>
          <p:nvPr/>
        </p:nvSpPr>
        <p:spPr>
          <a:xfrm>
            <a:off x="977415" y="4184090"/>
            <a:ext cx="3601162"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On the way to the ranger station</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2" name="文本框 11">
            <a:extLst>
              <a:ext uri="{FF2B5EF4-FFF2-40B4-BE49-F238E27FC236}">
                <a16:creationId xmlns:a16="http://schemas.microsoft.com/office/drawing/2014/main" id="{B9756C78-FA89-1CB1-32FF-A4FD70BA2A8D}"/>
              </a:ext>
            </a:extLst>
          </p:cNvPr>
          <p:cNvSpPr txBox="1"/>
          <p:nvPr/>
        </p:nvSpPr>
        <p:spPr>
          <a:xfrm>
            <a:off x="4749537" y="4178176"/>
            <a:ext cx="197073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briefly explained</a:t>
            </a:r>
            <a:endParaRPr lang="zh-CN" altLang="en-US"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endParaRPr>
          </a:p>
        </p:txBody>
      </p:sp>
      <p:sp>
        <p:nvSpPr>
          <p:cNvPr id="13" name="文本框 12">
            <a:extLst>
              <a:ext uri="{FF2B5EF4-FFF2-40B4-BE49-F238E27FC236}">
                <a16:creationId xmlns:a16="http://schemas.microsoft.com/office/drawing/2014/main" id="{E1A47B88-8CD7-892E-B22C-7EAD8257D4DB}"/>
              </a:ext>
            </a:extLst>
          </p:cNvPr>
          <p:cNvSpPr txBox="1"/>
          <p:nvPr/>
        </p:nvSpPr>
        <p:spPr>
          <a:xfrm>
            <a:off x="3335071" y="4637125"/>
            <a:ext cx="2268000"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his timely help</a:t>
            </a:r>
          </a:p>
        </p:txBody>
      </p:sp>
      <p:sp>
        <p:nvSpPr>
          <p:cNvPr id="17" name="文本框 16">
            <a:extLst>
              <a:ext uri="{FF2B5EF4-FFF2-40B4-BE49-F238E27FC236}">
                <a16:creationId xmlns:a16="http://schemas.microsoft.com/office/drawing/2014/main" id="{A4A8C927-1DF0-96EC-7CAA-36DE5C896126}"/>
              </a:ext>
            </a:extLst>
          </p:cNvPr>
          <p:cNvSpPr txBox="1"/>
          <p:nvPr/>
        </p:nvSpPr>
        <p:spPr>
          <a:xfrm>
            <a:off x="1006443" y="4637125"/>
            <a:ext cx="1998014" cy="400110"/>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000">
                <a:solidFill>
                  <a:srgbClr val="FF0000"/>
                </a:solidFill>
                <a:latin typeface="Times New Roman" panose="02020603050405020304" pitchFamily="18" charset="0"/>
                <a:ea typeface="思源黑体 CN Regular" panose="020b0500000000000000" pitchFamily="34" charset="-122"/>
                <a:sym typeface="Times New Roman" panose="02020603050405020304" pitchFamily="18" charset="0"/>
              </a:rPr>
              <a:t>sincere gratitude</a:t>
            </a:r>
          </a:p>
        </p:txBody>
      </p:sp>
    </p:spTree>
    <p:extLst>
      <p:ext uri="{BB962C8B-B14F-4D97-AF65-F5344CB8AC3E}">
        <p14:creationId xmlns:p14="http://schemas.microsoft.com/office/powerpoint/2010/main" val="16748735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par>
                                <p:cTn id="19" presetID="1" presetClass="entr" presetSubtype="0" dur="1"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p:stCondLst>
                              <p:cond delay="0"/>
                            </p:stCondLst>
                            <p:childTnLst>
                              <p:par>
                                <p:cTn id="23" presetID="1" presetClass="entr" presetSubtype="0" dur="1"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dur="1" fill="hold" grpId="0" nodeType="withEffect">
                                  <p:stCondLst>
                                    <p:cond delay="0"/>
                                  </p:stCondLst>
                                  <p:childTnLst>
                                    <p:set>
                                      <p:cBhvr>
                                        <p:cTn id="26" dur="1" fill="hold">
                                          <p:stCondLst>
                                            <p:cond delay="0"/>
                                          </p:stCondLst>
                                        </p:cTn>
                                        <p:tgtEl>
                                          <p:spTgt spid="17"/>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p:stCondLst>
                              <p:cond delay="0"/>
                            </p:stCondLst>
                            <p:childTnLst>
                              <p:par>
                                <p:cTn id="29" presetID="1" presetClass="entr" presetSubtype="0" dur="1"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p:bldP spid="10" grpId="0"/>
      <p:bldP spid="14" grpId="0"/>
      <p:bldP spid="11" grpId="0"/>
      <p:bldP spid="12" grpId="0"/>
      <p:bldP spid="13" grpId="0"/>
      <p:bldP spid="17"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id="{07E9DC1B-EE24-7027-DADB-B5497AEA55CE}"/>
              </a:ext>
            </a:extLst>
          </p:cNvPr>
          <p:cNvSpPr txBox="1"/>
          <p:nvPr/>
        </p:nvSpPr>
        <p:spPr>
          <a:xfrm>
            <a:off x="660400" y="990878"/>
            <a:ext cx="10858500" cy="534614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algn="just">
              <a:lnSpc>
                <a:spcPct val="250000"/>
              </a:lnSpc>
            </a:pPr>
            <a:r>
              <a:rPr lang="en-US" altLang="zh-CN" sz="2000" i="1">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Later, as we stood by the burning tent to keep warm, we considered our situation. </a:t>
            </a:r>
            <a:r>
              <a:rPr lang="en-US" altLang="zh-CN" sz="2000">
                <a:latin typeface="Times New Roman" panose="02020603050405020304" pitchFamily="18" charset="0"/>
                <a:ea typeface="思源黑体 CN Regular" panose="020b0500000000000000" pitchFamily="34" charset="-122"/>
                <a:cs typeface="Arial" pitchFamily="34" charset="0"/>
                <a:sym typeface="Times New Roman" panose="02020603050405020304" pitchFamily="18" charset="0"/>
              </a:rPr>
              <a:t>Our campsite was deep in the forest, so with all of our supplies consumed by the fire, we were almost completely cut off from the outside world. Our bodies shivered as all we had on us was thin underwear. We yelled for help, but unsurprisingly, there was no response. “The ranger station!” Allen suddenly shouted with excitement, “If only we could catch the foresters’ attention!” We fed some wood into the dying fire, pinning all our hopes on someone noticing it. After waiting what seemed like centuries, we were on the edge of mental collapse.</a:t>
            </a:r>
          </a:p>
        </p:txBody>
      </p:sp>
      <p:sp>
        <p:nvSpPr>
          <p:cNvPr id="3" name="矩形: 圆角 2">
            <a:extLst>
              <a:ext uri="{FF2B5EF4-FFF2-40B4-BE49-F238E27FC236}">
                <a16:creationId xmlns:a16="http://schemas.microsoft.com/office/drawing/2014/main" id="{BED6063C-D0C4-4D42-DE1E-17A46D549FBA}"/>
              </a:ext>
            </a:extLst>
          </p:cNvPr>
          <p:cNvSpPr/>
          <p:nvPr/>
        </p:nvSpPr>
        <p:spPr>
          <a:xfrm>
            <a:off x="3048139" y="2501142"/>
            <a:ext cx="1800000" cy="360000"/>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en-US" altLang="zh-CN" b="1">
                <a:solidFill>
                  <a:schemeClr val="bg1"/>
                </a:solidFill>
                <a:latin typeface="Times New Roman" panose="02020603050405020304" pitchFamily="18" charset="0"/>
                <a:ea typeface="思源黑体 CN Regular" panose="020b0500000000000000" pitchFamily="34" charset="-122"/>
                <a:sym typeface="Times New Roman" panose="02020603050405020304" pitchFamily="18" charset="0"/>
              </a:rPr>
              <a:t>with</a:t>
            </a:r>
            <a:r>
              <a:rPr lang="zh-CN" altLang="en-US" b="1">
                <a:solidFill>
                  <a:schemeClr val="bg1"/>
                </a:solidFill>
                <a:latin typeface="Times New Roman" panose="02020603050405020304" pitchFamily="18" charset="0"/>
                <a:ea typeface="思源黑体 CN Regular" panose="020b0500000000000000" pitchFamily="34" charset="-122"/>
                <a:sym typeface="Times New Roman" panose="02020603050405020304" pitchFamily="18" charset="0"/>
              </a:rPr>
              <a:t>复合结构</a:t>
            </a:r>
          </a:p>
        </p:txBody>
      </p:sp>
      <p:sp>
        <p:nvSpPr>
          <p:cNvPr id="4" name="矩形: 圆角 3">
            <a:extLst>
              <a:ext uri="{FF2B5EF4-FFF2-40B4-BE49-F238E27FC236}">
                <a16:creationId xmlns:a16="http://schemas.microsoft.com/office/drawing/2014/main" id="{9B256D08-3EDB-DCCC-3A5B-931C16DB5215}"/>
              </a:ext>
            </a:extLst>
          </p:cNvPr>
          <p:cNvSpPr/>
          <p:nvPr/>
        </p:nvSpPr>
        <p:spPr>
          <a:xfrm>
            <a:off x="849821" y="4779884"/>
            <a:ext cx="1440000" cy="360000"/>
          </a:xfrm>
          <a:prstGeom prst="round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sym typeface="Times New Roman" panose="02020603050405020304" pitchFamily="18" charset="0"/>
              </a:rPr>
              <a:t>虚拟语气</a:t>
            </a:r>
          </a:p>
        </p:txBody>
      </p:sp>
      <p:sp>
        <p:nvSpPr>
          <p:cNvPr id="5" name="矩形: 圆角 4">
            <a:extLst>
              <a:ext uri="{FF2B5EF4-FFF2-40B4-BE49-F238E27FC236}">
                <a16:creationId xmlns:a16="http://schemas.microsoft.com/office/drawing/2014/main" id="{3880D176-E0E4-2712-FD09-0B2C91A9DEC9}"/>
              </a:ext>
            </a:extLst>
          </p:cNvPr>
          <p:cNvSpPr/>
          <p:nvPr/>
        </p:nvSpPr>
        <p:spPr>
          <a:xfrm>
            <a:off x="9538900" y="4779884"/>
            <a:ext cx="1980000" cy="360000"/>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sym typeface="Times New Roman" panose="02020603050405020304" pitchFamily="18" charset="0"/>
              </a:rPr>
              <a:t>分词结构作状语</a:t>
            </a:r>
          </a:p>
        </p:txBody>
      </p:sp>
      <p:sp>
        <p:nvSpPr>
          <p:cNvPr id="6" name="矩形: 圆角 5">
            <a:extLst>
              <a:ext uri="{FF2B5EF4-FFF2-40B4-BE49-F238E27FC236}">
                <a16:creationId xmlns:a16="http://schemas.microsoft.com/office/drawing/2014/main" id="{6590C48A-4C81-D9F3-B930-EB97C02FF21D}"/>
              </a:ext>
            </a:extLst>
          </p:cNvPr>
          <p:cNvSpPr/>
          <p:nvPr/>
        </p:nvSpPr>
        <p:spPr>
          <a:xfrm>
            <a:off x="5359621" y="5521636"/>
            <a:ext cx="1440000" cy="360000"/>
          </a:xfrm>
          <a:prstGeom prst="round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a:ea typeface="+mn-ea"/>
                <a:cs typeface="+mn-cs"/>
              </a:defRPr>
            </a:lvl1pPr>
            <a:lvl2pPr marL="457200" algn="l" defTabSz="914400" rtl="0" eaLnBrk="1" latinLnBrk="0" hangingPunct="1">
              <a:defRPr sz="1800" kern="1200">
                <a:solidFill>
                  <a:srgbClr val="FFFFFF"/>
                </a:solidFill>
                <a:latin typeface="等线"/>
                <a:ea typeface="+mn-ea"/>
                <a:cs typeface="+mn-cs"/>
              </a:defRPr>
            </a:lvl2pPr>
            <a:lvl3pPr marL="914400" algn="l" defTabSz="914400" rtl="0" eaLnBrk="1" latinLnBrk="0" hangingPunct="1">
              <a:defRPr sz="1800" kern="1200">
                <a:solidFill>
                  <a:srgbClr val="FFFFFF"/>
                </a:solidFill>
                <a:latin typeface="等线"/>
                <a:ea typeface="+mn-ea"/>
                <a:cs typeface="+mn-cs"/>
              </a:defRPr>
            </a:lvl3pPr>
            <a:lvl4pPr marL="1371600" algn="l" defTabSz="914400" rtl="0" eaLnBrk="1" latinLnBrk="0" hangingPunct="1">
              <a:defRPr sz="1800" kern="1200">
                <a:solidFill>
                  <a:srgbClr val="FFFFFF"/>
                </a:solidFill>
                <a:latin typeface="等线"/>
                <a:ea typeface="+mn-ea"/>
                <a:cs typeface="+mn-cs"/>
              </a:defRPr>
            </a:lvl4pPr>
            <a:lvl5pPr marL="1828800" algn="l" defTabSz="914400" rtl="0" eaLnBrk="1" latinLnBrk="0" hangingPunct="1">
              <a:defRPr sz="1800" kern="1200">
                <a:solidFill>
                  <a:srgbClr val="FFFFFF"/>
                </a:solidFill>
                <a:latin typeface="等线"/>
                <a:ea typeface="+mn-ea"/>
                <a:cs typeface="+mn-cs"/>
              </a:defRPr>
            </a:lvl5pPr>
            <a:lvl6pPr marL="2286000" algn="l" defTabSz="914400" rtl="0" eaLnBrk="1" latinLnBrk="0" hangingPunct="1">
              <a:defRPr sz="1800" kern="1200">
                <a:solidFill>
                  <a:srgbClr val="FFFFFF"/>
                </a:solidFill>
                <a:latin typeface="等线"/>
                <a:ea typeface="+mn-ea"/>
                <a:cs typeface="+mn-cs"/>
              </a:defRPr>
            </a:lvl6pPr>
            <a:lvl7pPr marL="2743200" algn="l" defTabSz="914400" rtl="0" eaLnBrk="1" latinLnBrk="0" hangingPunct="1">
              <a:defRPr sz="1800" kern="1200">
                <a:solidFill>
                  <a:srgbClr val="FFFFFF"/>
                </a:solidFill>
                <a:latin typeface="等线"/>
                <a:ea typeface="+mn-ea"/>
                <a:cs typeface="+mn-cs"/>
              </a:defRPr>
            </a:lvl7pPr>
            <a:lvl8pPr marL="3200400" algn="l" defTabSz="914400" rtl="0" eaLnBrk="1" latinLnBrk="0" hangingPunct="1">
              <a:defRPr sz="1800" kern="1200">
                <a:solidFill>
                  <a:srgbClr val="FFFFFF"/>
                </a:solidFill>
                <a:latin typeface="等线"/>
                <a:ea typeface="+mn-ea"/>
                <a:cs typeface="+mn-cs"/>
              </a:defRPr>
            </a:lvl8pPr>
            <a:lvl9pPr marL="3657600" algn="l" defTabSz="914400" rtl="0" eaLnBrk="1" latinLnBrk="0" hangingPunct="1">
              <a:defRPr sz="1800" kern="1200">
                <a:solidFill>
                  <a:srgbClr val="FFFFFF"/>
                </a:solidFill>
                <a:latin typeface="等线"/>
                <a:ea typeface="+mn-ea"/>
                <a:cs typeface="+mn-cs"/>
              </a:defRPr>
            </a:lvl9pPr>
          </a:lstStyle>
          <a:p>
            <a:pPr algn="ctr"/>
            <a:r>
              <a:rPr lang="zh-CN" altLang="en-US" b="1">
                <a:solidFill>
                  <a:schemeClr val="bg1"/>
                </a:solidFill>
                <a:latin typeface="Times New Roman" panose="02020603050405020304" pitchFamily="18" charset="0"/>
                <a:ea typeface="思源黑体 CN Regular" panose="020b0500000000000000" pitchFamily="34" charset="-122"/>
                <a:sym typeface="Times New Roman" panose="02020603050405020304" pitchFamily="18" charset="0"/>
              </a:rPr>
              <a:t>宾语从句</a:t>
            </a:r>
          </a:p>
        </p:txBody>
      </p:sp>
    </p:spTree>
    <p:extLst>
      <p:ext uri="{BB962C8B-B14F-4D97-AF65-F5344CB8AC3E}">
        <p14:creationId xmlns:p14="http://schemas.microsoft.com/office/powerpoint/2010/main" val="138585223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https://d.book118.com/738063006046006024</a:t>
            </a:r>
          </a:p>
        </p:txBody>
      </p:sp>
    </p:spTree>
  </p:cSld>
  <p:clrMapOvr>
    <a:masterClrMapping/>
  </p:clrMapOvr>
  <p:transition/>
  <p:timing/>
</p:sld>
</file>

<file path=ppt/tags/tag1.xml><?xml version="1.0" encoding="utf-8"?>
<p:tagLst xmlns:p="http://schemas.openxmlformats.org/presentationml/2006/main">
  <p:tag name="ISLIDE.ICON" val="#373082;"/>
</p:tagLst>
</file>

<file path=ppt/tags/tag2.xml><?xml version="1.0" encoding="utf-8"?>
<p:tagLst xmlns:p="http://schemas.openxmlformats.org/presentationml/2006/main">
  <p:tag name="ISLIDE.ICON" val="#373082;"/>
</p:tagLst>
</file>

<file path=ppt/tags/tag3.xml><?xml version="1.0" encoding="utf-8"?>
<p:tagLst xmlns:p="http://schemas.openxmlformats.org/presentationml/2006/main">
  <p:tag name="ISLIDE.ICON" val="#140417;"/>
</p:tagLst>
</file>

<file path=ppt/tags/tag4.xml><?xml version="1.0" encoding="utf-8"?>
<p:tagLst xmlns:p="http://schemas.openxmlformats.org/presentationml/2006/main">
  <p:tag name="ISLIDE.ICON" val="#140417;"/>
</p:tagLst>
</file>

<file path=ppt/tags/tag5.xml><?xml version="1.0" encoding="utf-8"?>
<p:tagLst xmlns:p="http://schemas.openxmlformats.org/presentationml/2006/main">
  <p:tag name="ISLIDE.ICON" val="#140417;"/>
</p:tagLst>
</file>

<file path=ppt/tags/tag6.xml><?xml version="1.0" encoding="utf-8"?>
<p:tagLst xmlns:p="http://schemas.openxmlformats.org/presentationml/2006/main">
  <p:tag name="ISLIDE.ICON" val="#140417;"/>
</p:tagLst>
</file>

<file path=ppt/tags/tag7.xml><?xml version="1.0" encoding="utf-8"?>
<p:tagLst xmlns:p="http://schemas.openxmlformats.org/presentationml/2006/main">
  <p:tag name="ISLIDE.ICON" val="#140417;"/>
</p:tagLst>
</file>

<file path=ppt/tags/tag8.xml><?xml version="1.0" encoding="utf-8"?>
<p:tagLst xmlns:p="http://schemas.openxmlformats.org/presentationml/2006/main">
  <p:tag name="ISLIDE.ICON" val="#140417;"/>
</p:tagLst>
</file>

<file path=ppt/tags/tag9.xml><?xml version="1.0" encoding="utf-8"?>
<p:tagLst xmlns:p="http://schemas.openxmlformats.org/presentationml/2006/main">
  <p:tag name="ISLIDE.ICON" val="#140417;"/>
</p:tagLst>
</file>

<file path=ppt/tags/tag10.xml><?xml version="1.0" encoding="utf-8"?>
<p:tagLst xmlns:p="http://schemas.openxmlformats.org/presentationml/2006/main">
  <p:tag name="ISLIDE.ICON" val="#373082;"/>
</p:tagLst>
</file>

<file path=ppt/tags/tag1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327DFA"/>
      </a:accent5>
      <a:accent6>
        <a:srgbClr val="70AD47"/>
      </a:accent6>
      <a:hlink>
        <a:srgbClr val="5B9BD5"/>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250</Paragraphs>
  <Slides>30</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30</vt:i4>
      </vt:variant>
    </vt:vector>
  </HeadingPairs>
  <TitlesOfParts>
    <vt:vector baseType="lpstr" size="40">
      <vt:lpstr>Arial</vt:lpstr>
      <vt:lpstr>Calibri</vt:lpstr>
      <vt:lpstr>等线 Light</vt:lpstr>
      <vt:lpstr>等线</vt:lpstr>
      <vt:lpstr>思源黑体 CN Bold</vt:lpstr>
      <vt:lpstr>微软雅黑</vt:lpstr>
      <vt:lpstr>Times New Roman</vt:lpstr>
      <vt:lpstr>思源黑体 CN Regular</vt:lpstr>
      <vt:lpstr>宋体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2024-08-31T10:03:39.315</cp:lastPrinted>
  <dcterms:created xsi:type="dcterms:W3CDTF">2024-08-31T02:03:39Z</dcterms:created>
  <dcterms:modified xsi:type="dcterms:W3CDTF">2024-08-31T02:03:41Z</dcterms:modified>
</cp:coreProperties>
</file>