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86187-C85E-44D6-98D8-7A1F92FF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09E14-2C75-4B94-9920-139712FB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3E9AD-334B-43BA-8814-AD0D2A235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95A39-0A89-45F2-9360-34FAB7E2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4A563-3A63-4CEC-934B-2CD30F49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C7049-D41C-4FD0-9132-9A6CEB092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E7B23-9D82-4FB2-BAF1-55FA489E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05F0A-DF09-4734-9C41-ED2D11F6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E3FD4-AE1A-4B25-9170-A24A31B39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C743A-D29C-4915-9F80-C0DB7884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160C1-F9FD-491B-B674-E1B70163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641361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205522" y="2461166"/>
            <a:ext cx="3789679" cy="711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2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男的调查报</a:t>
            </a:r>
            <a:r>
              <a:rPr sz="49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771731"/>
            <a:ext cx="5728970" cy="3550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性现状分析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性面临的问题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方案和建议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3395417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543803" y="2007466"/>
            <a:ext cx="1136650" cy="1804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8839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39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7"/>
          <p:cNvSpPr/>
          <p:nvPr/>
        </p:nvSpPr>
        <p:spPr>
          <a:xfrm>
            <a:off x="6804417" y="5482444"/>
            <a:ext cx="4718050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通过调查，了解男性在家庭、职场、社会等方面的现状和面临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问题，</a:t>
            </a:r>
            <a:endParaRPr lang="Microsoft YaHei" altLang="Microsoft YaHei" sz="1200"/>
          </a:p>
          <a:p>
            <a:pPr marL="13310" indent="2895" algn="l" rtl="0" eaLnBrk="0">
              <a:lnSpc>
                <a:spcPct val="154000"/>
              </a:lnSpc>
              <a:spcBef>
                <a:spcPts val="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为相关政策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和服务的制定提供数据支持，促进男性的健康、幸福和发   </a:t>
            </a: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8" name="textbox 8"/>
          <p:cNvSpPr/>
          <p:nvPr/>
        </p:nvSpPr>
        <p:spPr>
          <a:xfrm>
            <a:off x="771988" y="5482444"/>
            <a:ext cx="4596765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36"/>
              </a:lnSpc>
            </a:pPr>
            <a:endParaRPr lang="Arial" altLang="Arial" sz="100"/>
          </a:p>
          <a:p>
            <a:pPr marL="21081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随着社会的不断发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展，男性在家庭、职场和社会中的角色和责任也在</a:t>
            </a:r>
            <a:endParaRPr lang="Microsoft YaHei" altLang="Microsoft YaHei" sz="1200"/>
          </a:p>
          <a:p>
            <a:pPr marL="14224" indent="-1524" algn="l" rtl="0" eaLnBrk="0">
              <a:lnSpc>
                <a:spcPct val="154000"/>
              </a:lnSpc>
              <a:spcBef>
                <a:spcPts val="4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断变化。为了更好地了解现代男性在各方面的现状和需求，我们开 </a:t>
            </a: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展了此次调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9" name="textbox 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调查背景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和目的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" name="path"/>
          <p:cNvSpPr/>
          <p:nvPr/>
        </p:nvSpPr>
        <p:spPr>
          <a:xfrm>
            <a:off x="818956" y="1448942"/>
            <a:ext cx="634795" cy="1685051"/>
          </a:xfrm>
          <a:custGeom>
            <a:rect l="0" t="0" r="0" b="0"/>
            <a:pathLst>
              <a:path w="999" h="2653">
                <a:moveTo>
                  <a:pt x="225" y="862"/>
                </a:moveTo>
                <a:cubicBezTo>
                  <a:pt x="225" y="851"/>
                  <a:pt x="234" y="843"/>
                  <a:pt x="245" y="843"/>
                </a:cubicBezTo>
                <a:lnTo>
                  <a:pt x="245" y="843"/>
                </a:lnTo>
                <a:lnTo>
                  <a:pt x="753" y="843"/>
                </a:lnTo>
                <a:lnTo>
                  <a:pt x="753" y="843"/>
                </a:lnTo>
                <a:lnTo>
                  <a:pt x="753" y="843"/>
                </a:lnTo>
                <a:cubicBezTo>
                  <a:pt x="764" y="843"/>
                  <a:pt x="772" y="851"/>
                  <a:pt x="772" y="862"/>
                </a:cubicBezTo>
                <a:lnTo>
                  <a:pt x="772" y="862"/>
                </a:lnTo>
                <a:cubicBezTo>
                  <a:pt x="772" y="862"/>
                  <a:pt x="772" y="862"/>
                  <a:pt x="772" y="862"/>
                </a:cubicBezTo>
                <a:lnTo>
                  <a:pt x="772" y="862"/>
                </a:lnTo>
                <a:lnTo>
                  <a:pt x="772" y="1420"/>
                </a:lnTo>
                <a:lnTo>
                  <a:pt x="772" y="1420"/>
                </a:lnTo>
                <a:lnTo>
                  <a:pt x="772" y="1420"/>
                </a:lnTo>
                <a:cubicBezTo>
                  <a:pt x="772" y="1431"/>
                  <a:pt x="764" y="1439"/>
                  <a:pt x="753" y="1439"/>
                </a:cubicBezTo>
                <a:lnTo>
                  <a:pt x="753" y="1439"/>
                </a:lnTo>
                <a:lnTo>
                  <a:pt x="245" y="1439"/>
                </a:lnTo>
                <a:lnTo>
                  <a:pt x="245" y="1439"/>
                </a:lnTo>
                <a:lnTo>
                  <a:pt x="245" y="1439"/>
                </a:lnTo>
                <a:cubicBezTo>
                  <a:pt x="234" y="1439"/>
                  <a:pt x="225" y="1431"/>
                  <a:pt x="225" y="1420"/>
                </a:cubicBezTo>
                <a:lnTo>
                  <a:pt x="225" y="862"/>
                </a:lnTo>
                <a:close/>
              </a:path>
              <a:path w="999" h="2653">
                <a:moveTo>
                  <a:pt x="103" y="745"/>
                </a:moveTo>
                <a:cubicBezTo>
                  <a:pt x="108" y="702"/>
                  <a:pt x="147" y="672"/>
                  <a:pt x="190" y="678"/>
                </a:cubicBez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cubicBezTo>
                  <a:pt x="232" y="684"/>
                  <a:pt x="262" y="723"/>
                  <a:pt x="256" y="765"/>
                </a:cubicBezTo>
                <a:lnTo>
                  <a:pt x="256" y="765"/>
                </a:lnTo>
                <a:cubicBezTo>
                  <a:pt x="256" y="765"/>
                  <a:pt x="256" y="765"/>
                  <a:pt x="256" y="765"/>
                </a:cubicBezTo>
                <a:lnTo>
                  <a:pt x="256" y="765"/>
                </a:lnTo>
                <a:lnTo>
                  <a:pt x="163" y="1461"/>
                </a:lnTo>
                <a:lnTo>
                  <a:pt x="163" y="1461"/>
                </a:lnTo>
                <a:lnTo>
                  <a:pt x="163" y="1461"/>
                </a:lnTo>
                <a:cubicBezTo>
                  <a:pt x="158" y="1503"/>
                  <a:pt x="119" y="1533"/>
                  <a:pt x="76" y="1527"/>
                </a:cubicBez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cubicBezTo>
                  <a:pt x="34" y="1521"/>
                  <a:pt x="4" y="1482"/>
                  <a:pt x="10" y="1440"/>
                </a:cubicBezTo>
                <a:lnTo>
                  <a:pt x="103" y="745"/>
                </a:lnTo>
                <a:close/>
              </a:path>
              <a:path w="999" h="2653">
                <a:moveTo>
                  <a:pt x="895" y="745"/>
                </a:moveTo>
                <a:cubicBezTo>
                  <a:pt x="889" y="702"/>
                  <a:pt x="850" y="672"/>
                  <a:pt x="808" y="678"/>
                </a:cubicBez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cubicBezTo>
                  <a:pt x="765" y="684"/>
                  <a:pt x="736" y="723"/>
                  <a:pt x="741" y="765"/>
                </a:cubicBezTo>
                <a:lnTo>
                  <a:pt x="741" y="765"/>
                </a:lnTo>
                <a:cubicBezTo>
                  <a:pt x="741" y="765"/>
                  <a:pt x="741" y="765"/>
                  <a:pt x="741" y="765"/>
                </a:cubicBezTo>
                <a:lnTo>
                  <a:pt x="741" y="765"/>
                </a:lnTo>
                <a:lnTo>
                  <a:pt x="835" y="1468"/>
                </a:lnTo>
                <a:lnTo>
                  <a:pt x="835" y="1468"/>
                </a:lnTo>
                <a:lnTo>
                  <a:pt x="835" y="1468"/>
                </a:lnTo>
                <a:cubicBezTo>
                  <a:pt x="841" y="1511"/>
                  <a:pt x="880" y="1541"/>
                  <a:pt x="922" y="1535"/>
                </a:cubicBez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cubicBezTo>
                  <a:pt x="965" y="1529"/>
                  <a:pt x="995" y="1490"/>
                  <a:pt x="989" y="1448"/>
                </a:cubicBezTo>
                <a:lnTo>
                  <a:pt x="895" y="745"/>
                </a:lnTo>
                <a:close/>
              </a:path>
              <a:path w="999" h="2653">
                <a:moveTo>
                  <a:pt x="770" y="1402"/>
                </a:moveTo>
                <a:cubicBezTo>
                  <a:pt x="766" y="1334"/>
                  <a:pt x="709" y="1281"/>
                  <a:pt x="641" y="1284"/>
                </a:cubicBez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cubicBezTo>
                  <a:pt x="573" y="1288"/>
                  <a:pt x="520" y="1345"/>
                  <a:pt x="523" y="1413"/>
                </a:cubicBezTo>
                <a:lnTo>
                  <a:pt x="523" y="1413"/>
                </a:lnTo>
                <a:cubicBezTo>
                  <a:pt x="523" y="1413"/>
                  <a:pt x="523" y="1413"/>
                  <a:pt x="523" y="1413"/>
                </a:cubicBezTo>
                <a:lnTo>
                  <a:pt x="523" y="1413"/>
                </a:lnTo>
                <a:lnTo>
                  <a:pt x="576" y="2530"/>
                </a:lnTo>
                <a:lnTo>
                  <a:pt x="576" y="2530"/>
                </a:lnTo>
                <a:lnTo>
                  <a:pt x="576" y="2530"/>
                </a:lnTo>
                <a:cubicBezTo>
                  <a:pt x="579" y="2598"/>
                  <a:pt x="637" y="2651"/>
                  <a:pt x="705" y="2647"/>
                </a:cubicBez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cubicBezTo>
                  <a:pt x="773" y="2644"/>
                  <a:pt x="826" y="2586"/>
                  <a:pt x="823" y="2518"/>
                </a:cubicBezTo>
                <a:lnTo>
                  <a:pt x="770" y="1402"/>
                </a:lnTo>
                <a:close/>
              </a:path>
              <a:path w="999" h="2653">
                <a:moveTo>
                  <a:pt x="222" y="1402"/>
                </a:moveTo>
                <a:cubicBezTo>
                  <a:pt x="225" y="1334"/>
                  <a:pt x="283" y="1281"/>
                  <a:pt x="351" y="1284"/>
                </a:cubicBez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cubicBezTo>
                  <a:pt x="419" y="1288"/>
                  <a:pt x="472" y="1345"/>
                  <a:pt x="468" y="1413"/>
                </a:cubicBezTo>
                <a:lnTo>
                  <a:pt x="468" y="1413"/>
                </a:lnTo>
                <a:cubicBezTo>
                  <a:pt x="468" y="1413"/>
                  <a:pt x="468" y="1413"/>
                  <a:pt x="468" y="1413"/>
                </a:cubicBezTo>
                <a:lnTo>
                  <a:pt x="468" y="1413"/>
                </a:lnTo>
                <a:lnTo>
                  <a:pt x="416" y="2530"/>
                </a:lnTo>
                <a:lnTo>
                  <a:pt x="416" y="2530"/>
                </a:lnTo>
                <a:lnTo>
                  <a:pt x="416" y="2530"/>
                </a:lnTo>
                <a:cubicBezTo>
                  <a:pt x="412" y="2598"/>
                  <a:pt x="355" y="2651"/>
                  <a:pt x="286" y="2647"/>
                </a:cubicBez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cubicBezTo>
                  <a:pt x="218" y="2644"/>
                  <a:pt x="166" y="2586"/>
                  <a:pt x="169" y="2518"/>
                </a:cubicBezTo>
                <a:lnTo>
                  <a:pt x="222" y="1402"/>
                </a:lnTo>
                <a:close/>
              </a:path>
              <a:path w="999" h="2653">
                <a:moveTo>
                  <a:pt x="432" y="12"/>
                </a:moveTo>
                <a:cubicBezTo>
                  <a:pt x="486" y="0"/>
                  <a:pt x="550" y="6"/>
                  <a:pt x="601" y="36"/>
                </a:cubicBezTo>
                <a:lnTo>
                  <a:pt x="601" y="36"/>
                </a:lnTo>
                <a:cubicBezTo>
                  <a:pt x="647" y="66"/>
                  <a:pt x="674" y="120"/>
                  <a:pt x="671" y="175"/>
                </a:cubicBezTo>
                <a:lnTo>
                  <a:pt x="671" y="175"/>
                </a:lnTo>
                <a:cubicBezTo>
                  <a:pt x="668" y="211"/>
                  <a:pt x="677" y="247"/>
                  <a:pt x="674" y="283"/>
                </a:cubicBezTo>
                <a:lnTo>
                  <a:pt x="674" y="283"/>
                </a:lnTo>
                <a:cubicBezTo>
                  <a:pt x="662" y="320"/>
                  <a:pt x="635" y="347"/>
                  <a:pt x="620" y="380"/>
                </a:cubicBezTo>
                <a:lnTo>
                  <a:pt x="620" y="380"/>
                </a:lnTo>
                <a:cubicBezTo>
                  <a:pt x="598" y="428"/>
                  <a:pt x="556" y="474"/>
                  <a:pt x="499" y="474"/>
                </a:cubicBezTo>
                <a:lnTo>
                  <a:pt x="499" y="474"/>
                </a:lnTo>
                <a:cubicBezTo>
                  <a:pt x="438" y="480"/>
                  <a:pt x="390" y="431"/>
                  <a:pt x="365" y="380"/>
                </a:cubicBezTo>
                <a:lnTo>
                  <a:pt x="365" y="380"/>
                </a:lnTo>
                <a:cubicBezTo>
                  <a:pt x="350" y="347"/>
                  <a:pt x="323" y="317"/>
                  <a:pt x="311" y="283"/>
                </a:cubicBezTo>
                <a:lnTo>
                  <a:pt x="311" y="283"/>
                </a:lnTo>
                <a:cubicBezTo>
                  <a:pt x="311" y="235"/>
                  <a:pt x="308" y="187"/>
                  <a:pt x="317" y="138"/>
                </a:cubicBezTo>
                <a:lnTo>
                  <a:pt x="317" y="138"/>
                </a:lnTo>
                <a:cubicBezTo>
                  <a:pt x="329" y="81"/>
                  <a:pt x="371" y="27"/>
                  <a:pt x="432" y="12"/>
                </a:cubicBezTo>
                <a:moveTo>
                  <a:pt x="365" y="241"/>
                </a:moveTo>
                <a:cubicBezTo>
                  <a:pt x="374" y="302"/>
                  <a:pt x="390" y="365"/>
                  <a:pt x="432" y="410"/>
                </a:cubicBezTo>
                <a:lnTo>
                  <a:pt x="432" y="410"/>
                </a:lnTo>
                <a:cubicBezTo>
                  <a:pt x="459" y="438"/>
                  <a:pt x="508" y="447"/>
                  <a:pt x="541" y="422"/>
                </a:cubicBezTo>
                <a:lnTo>
                  <a:pt x="541" y="422"/>
                </a:lnTo>
                <a:cubicBezTo>
                  <a:pt x="601" y="374"/>
                  <a:pt x="614" y="293"/>
                  <a:pt x="623" y="220"/>
                </a:cubicBezTo>
                <a:lnTo>
                  <a:pt x="623" y="220"/>
                </a:lnTo>
                <a:cubicBezTo>
                  <a:pt x="595" y="205"/>
                  <a:pt x="568" y="187"/>
                  <a:pt x="547" y="163"/>
                </a:cubicBezTo>
                <a:lnTo>
                  <a:pt x="547" y="163"/>
                </a:lnTo>
                <a:cubicBezTo>
                  <a:pt x="496" y="208"/>
                  <a:pt x="432" y="235"/>
                  <a:pt x="365" y="241"/>
                </a:cubicBezTo>
              </a:path>
              <a:path w="999" h="2653">
                <a:moveTo>
                  <a:pt x="242" y="498"/>
                </a:moveTo>
                <a:cubicBezTo>
                  <a:pt x="281" y="474"/>
                  <a:pt x="323" y="465"/>
                  <a:pt x="366" y="447"/>
                </a:cubicBezTo>
                <a:lnTo>
                  <a:pt x="366" y="447"/>
                </a:lnTo>
                <a:cubicBezTo>
                  <a:pt x="372" y="456"/>
                  <a:pt x="378" y="471"/>
                  <a:pt x="384" y="477"/>
                </a:cubicBezTo>
                <a:lnTo>
                  <a:pt x="384" y="477"/>
                </a:lnTo>
                <a:cubicBezTo>
                  <a:pt x="375" y="483"/>
                  <a:pt x="362" y="492"/>
                  <a:pt x="356" y="495"/>
                </a:cubicBezTo>
                <a:lnTo>
                  <a:pt x="356" y="495"/>
                </a:lnTo>
                <a:cubicBezTo>
                  <a:pt x="390" y="609"/>
                  <a:pt x="426" y="724"/>
                  <a:pt x="456" y="839"/>
                </a:cubicBezTo>
                <a:lnTo>
                  <a:pt x="456" y="839"/>
                </a:lnTo>
                <a:cubicBezTo>
                  <a:pt x="462" y="763"/>
                  <a:pt x="468" y="688"/>
                  <a:pt x="471" y="612"/>
                </a:cubicBezTo>
                <a:lnTo>
                  <a:pt x="471" y="612"/>
                </a:lnTo>
                <a:cubicBezTo>
                  <a:pt x="486" y="609"/>
                  <a:pt x="502" y="609"/>
                  <a:pt x="517" y="609"/>
                </a:cubicBezTo>
                <a:lnTo>
                  <a:pt x="517" y="609"/>
                </a:lnTo>
                <a:cubicBezTo>
                  <a:pt x="517" y="688"/>
                  <a:pt x="523" y="763"/>
                  <a:pt x="529" y="839"/>
                </a:cubicBezTo>
                <a:lnTo>
                  <a:pt x="529" y="839"/>
                </a:lnTo>
                <a:cubicBezTo>
                  <a:pt x="562" y="724"/>
                  <a:pt x="601" y="609"/>
                  <a:pt x="632" y="495"/>
                </a:cubicBezTo>
                <a:lnTo>
                  <a:pt x="632" y="495"/>
                </a:lnTo>
                <a:cubicBezTo>
                  <a:pt x="601" y="489"/>
                  <a:pt x="607" y="468"/>
                  <a:pt x="616" y="450"/>
                </a:cubicBezTo>
                <a:lnTo>
                  <a:pt x="616" y="450"/>
                </a:lnTo>
                <a:cubicBezTo>
                  <a:pt x="689" y="468"/>
                  <a:pt x="762" y="495"/>
                  <a:pt x="810" y="552"/>
                </a:cubicBezTo>
                <a:lnTo>
                  <a:pt x="810" y="552"/>
                </a:lnTo>
                <a:cubicBezTo>
                  <a:pt x="870" y="615"/>
                  <a:pt x="898" y="706"/>
                  <a:pt x="888" y="790"/>
                </a:cubicBezTo>
                <a:lnTo>
                  <a:pt x="888" y="790"/>
                </a:lnTo>
                <a:cubicBezTo>
                  <a:pt x="861" y="839"/>
                  <a:pt x="801" y="845"/>
                  <a:pt x="752" y="848"/>
                </a:cubicBezTo>
                <a:lnTo>
                  <a:pt x="752" y="848"/>
                </a:lnTo>
                <a:cubicBezTo>
                  <a:pt x="665" y="902"/>
                  <a:pt x="562" y="914"/>
                  <a:pt x="462" y="911"/>
                </a:cubicBezTo>
                <a:lnTo>
                  <a:pt x="462" y="911"/>
                </a:lnTo>
                <a:cubicBezTo>
                  <a:pt x="384" y="908"/>
                  <a:pt x="302" y="896"/>
                  <a:pt x="239" y="848"/>
                </a:cubicBezTo>
                <a:lnTo>
                  <a:pt x="239" y="848"/>
                </a:lnTo>
                <a:cubicBezTo>
                  <a:pt x="184" y="845"/>
                  <a:pt x="115" y="839"/>
                  <a:pt x="96" y="778"/>
                </a:cubicBezTo>
                <a:lnTo>
                  <a:pt x="96" y="778"/>
                </a:lnTo>
                <a:cubicBezTo>
                  <a:pt x="87" y="667"/>
                  <a:pt x="145" y="555"/>
                  <a:pt x="242" y="498"/>
                </a:cubicBezTo>
                <a:moveTo>
                  <a:pt x="592" y="769"/>
                </a:moveTo>
                <a:cubicBezTo>
                  <a:pt x="595" y="775"/>
                  <a:pt x="598" y="781"/>
                  <a:pt x="601" y="787"/>
                </a:cubicBezTo>
                <a:lnTo>
                  <a:pt x="601" y="787"/>
                </a:lnTo>
                <a:cubicBezTo>
                  <a:pt x="638" y="790"/>
                  <a:pt x="674" y="784"/>
                  <a:pt x="707" y="775"/>
                </a:cubicBezTo>
                <a:lnTo>
                  <a:pt x="707" y="775"/>
                </a:lnTo>
                <a:cubicBezTo>
                  <a:pt x="722" y="772"/>
                  <a:pt x="728" y="760"/>
                  <a:pt x="731" y="748"/>
                </a:cubicBezTo>
                <a:lnTo>
                  <a:pt x="731" y="748"/>
                </a:lnTo>
                <a:cubicBezTo>
                  <a:pt x="686" y="763"/>
                  <a:pt x="638" y="769"/>
                  <a:pt x="592" y="76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path"/>
          <p:cNvSpPr/>
          <p:nvPr/>
        </p:nvSpPr>
        <p:spPr>
          <a:xfrm>
            <a:off x="6807704" y="1465862"/>
            <a:ext cx="607745" cy="1671275"/>
          </a:xfrm>
          <a:custGeom>
            <a:rect l="0" t="0" r="0" b="0"/>
            <a:pathLst>
              <a:path w="957" h="2631">
                <a:moveTo>
                  <a:pt x="212" y="835"/>
                </a:moveTo>
                <a:cubicBezTo>
                  <a:pt x="212" y="824"/>
                  <a:pt x="220" y="816"/>
                  <a:pt x="230" y="816"/>
                </a:cubicBezTo>
                <a:lnTo>
                  <a:pt x="230" y="816"/>
                </a:lnTo>
                <a:lnTo>
                  <a:pt x="723" y="816"/>
                </a:lnTo>
                <a:lnTo>
                  <a:pt x="723" y="816"/>
                </a:lnTo>
                <a:lnTo>
                  <a:pt x="723" y="816"/>
                </a:lnTo>
                <a:cubicBezTo>
                  <a:pt x="733" y="816"/>
                  <a:pt x="741" y="824"/>
                  <a:pt x="741" y="835"/>
                </a:cubicBezTo>
                <a:lnTo>
                  <a:pt x="741" y="835"/>
                </a:lnTo>
                <a:cubicBezTo>
                  <a:pt x="741" y="835"/>
                  <a:pt x="741" y="835"/>
                  <a:pt x="741" y="835"/>
                </a:cubicBezTo>
                <a:lnTo>
                  <a:pt x="741" y="835"/>
                </a:lnTo>
                <a:lnTo>
                  <a:pt x="741" y="1394"/>
                </a:lnTo>
                <a:lnTo>
                  <a:pt x="741" y="1394"/>
                </a:lnTo>
                <a:lnTo>
                  <a:pt x="741" y="1394"/>
                </a:lnTo>
                <a:cubicBezTo>
                  <a:pt x="741" y="1404"/>
                  <a:pt x="733" y="1413"/>
                  <a:pt x="723" y="1413"/>
                </a:cubicBezTo>
                <a:lnTo>
                  <a:pt x="723" y="1413"/>
                </a:lnTo>
                <a:lnTo>
                  <a:pt x="230" y="1413"/>
                </a:lnTo>
                <a:lnTo>
                  <a:pt x="230" y="1413"/>
                </a:lnTo>
                <a:lnTo>
                  <a:pt x="230" y="1413"/>
                </a:lnTo>
                <a:cubicBezTo>
                  <a:pt x="220" y="1413"/>
                  <a:pt x="212" y="1404"/>
                  <a:pt x="212" y="1394"/>
                </a:cubicBezTo>
                <a:lnTo>
                  <a:pt x="212" y="835"/>
                </a:lnTo>
                <a:close/>
              </a:path>
              <a:path w="957" h="2631">
                <a:moveTo>
                  <a:pt x="103" y="718"/>
                </a:moveTo>
                <a:cubicBezTo>
                  <a:pt x="108" y="676"/>
                  <a:pt x="147" y="646"/>
                  <a:pt x="190" y="651"/>
                </a:cubicBez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cubicBezTo>
                  <a:pt x="232" y="657"/>
                  <a:pt x="262" y="696"/>
                  <a:pt x="256" y="739"/>
                </a:cubicBezTo>
                <a:lnTo>
                  <a:pt x="256" y="739"/>
                </a:lnTo>
                <a:cubicBezTo>
                  <a:pt x="256" y="739"/>
                  <a:pt x="256" y="739"/>
                  <a:pt x="256" y="739"/>
                </a:cubicBezTo>
                <a:lnTo>
                  <a:pt x="256" y="739"/>
                </a:lnTo>
                <a:lnTo>
                  <a:pt x="163" y="1434"/>
                </a:lnTo>
                <a:lnTo>
                  <a:pt x="163" y="1434"/>
                </a:lnTo>
                <a:lnTo>
                  <a:pt x="163" y="1434"/>
                </a:lnTo>
                <a:cubicBezTo>
                  <a:pt x="158" y="1476"/>
                  <a:pt x="119" y="1506"/>
                  <a:pt x="76" y="1500"/>
                </a:cubicBezTo>
                <a:lnTo>
                  <a:pt x="76" y="1500"/>
                </a:lnTo>
                <a:lnTo>
                  <a:pt x="76" y="1500"/>
                </a:lnTo>
                <a:lnTo>
                  <a:pt x="76" y="1500"/>
                </a:lnTo>
                <a:cubicBezTo>
                  <a:pt x="34" y="1495"/>
                  <a:pt x="4" y="1456"/>
                  <a:pt x="10" y="1413"/>
                </a:cubicBezTo>
                <a:lnTo>
                  <a:pt x="103" y="718"/>
                </a:lnTo>
                <a:close/>
              </a:path>
              <a:path w="957" h="2631">
                <a:moveTo>
                  <a:pt x="852" y="718"/>
                </a:moveTo>
                <a:cubicBezTo>
                  <a:pt x="847" y="676"/>
                  <a:pt x="808" y="646"/>
                  <a:pt x="765" y="652"/>
                </a:cubicBez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cubicBezTo>
                  <a:pt x="723" y="657"/>
                  <a:pt x="693" y="696"/>
                  <a:pt x="699" y="739"/>
                </a:cubicBezTo>
                <a:lnTo>
                  <a:pt x="699" y="739"/>
                </a:lnTo>
                <a:cubicBezTo>
                  <a:pt x="699" y="739"/>
                  <a:pt x="699" y="739"/>
                  <a:pt x="699" y="739"/>
                </a:cubicBezTo>
                <a:lnTo>
                  <a:pt x="699" y="739"/>
                </a:lnTo>
                <a:lnTo>
                  <a:pt x="793" y="1442"/>
                </a:lnTo>
                <a:lnTo>
                  <a:pt x="793" y="1442"/>
                </a:lnTo>
                <a:lnTo>
                  <a:pt x="793" y="1442"/>
                </a:lnTo>
                <a:cubicBezTo>
                  <a:pt x="798" y="1484"/>
                  <a:pt x="837" y="1514"/>
                  <a:pt x="880" y="1508"/>
                </a:cubicBezTo>
                <a:lnTo>
                  <a:pt x="880" y="1508"/>
                </a:lnTo>
                <a:lnTo>
                  <a:pt x="880" y="1508"/>
                </a:lnTo>
                <a:lnTo>
                  <a:pt x="880" y="1508"/>
                </a:lnTo>
                <a:cubicBezTo>
                  <a:pt x="922" y="1503"/>
                  <a:pt x="952" y="1464"/>
                  <a:pt x="946" y="1421"/>
                </a:cubicBezTo>
                <a:lnTo>
                  <a:pt x="852" y="718"/>
                </a:lnTo>
                <a:close/>
              </a:path>
              <a:path w="957" h="2631">
                <a:moveTo>
                  <a:pt x="684" y="461"/>
                </a:moveTo>
                <a:cubicBezTo>
                  <a:pt x="681" y="333"/>
                  <a:pt x="704" y="184"/>
                  <a:pt x="621" y="73"/>
                </a:cubicBezTo>
                <a:lnTo>
                  <a:pt x="621" y="73"/>
                </a:lnTo>
                <a:cubicBezTo>
                  <a:pt x="547" y="-26"/>
                  <a:pt x="369" y="-3"/>
                  <a:pt x="315" y="107"/>
                </a:cubicBezTo>
                <a:lnTo>
                  <a:pt x="315" y="107"/>
                </a:lnTo>
                <a:cubicBezTo>
                  <a:pt x="260" y="219"/>
                  <a:pt x="275" y="344"/>
                  <a:pt x="275" y="464"/>
                </a:cubicBezTo>
                <a:lnTo>
                  <a:pt x="275" y="464"/>
                </a:lnTo>
                <a:cubicBezTo>
                  <a:pt x="166" y="516"/>
                  <a:pt x="94" y="633"/>
                  <a:pt x="106" y="756"/>
                </a:cubicBezTo>
                <a:lnTo>
                  <a:pt x="106" y="756"/>
                </a:lnTo>
                <a:cubicBezTo>
                  <a:pt x="106" y="756"/>
                  <a:pt x="106" y="756"/>
                  <a:pt x="108" y="759"/>
                </a:cubicBezTo>
                <a:lnTo>
                  <a:pt x="108" y="759"/>
                </a:lnTo>
                <a:cubicBezTo>
                  <a:pt x="131" y="807"/>
                  <a:pt x="189" y="810"/>
                  <a:pt x="235" y="816"/>
                </a:cubicBezTo>
                <a:lnTo>
                  <a:pt x="235" y="816"/>
                </a:lnTo>
                <a:cubicBezTo>
                  <a:pt x="275" y="836"/>
                  <a:pt x="312" y="859"/>
                  <a:pt x="355" y="865"/>
                </a:cubicBezTo>
                <a:lnTo>
                  <a:pt x="355" y="865"/>
                </a:lnTo>
                <a:cubicBezTo>
                  <a:pt x="475" y="887"/>
                  <a:pt x="610" y="885"/>
                  <a:pt x="719" y="819"/>
                </a:cubicBezTo>
                <a:lnTo>
                  <a:pt x="719" y="819"/>
                </a:lnTo>
                <a:cubicBezTo>
                  <a:pt x="765" y="807"/>
                  <a:pt x="833" y="813"/>
                  <a:pt x="853" y="759"/>
                </a:cubicBezTo>
                <a:lnTo>
                  <a:pt x="853" y="759"/>
                </a:lnTo>
                <a:cubicBezTo>
                  <a:pt x="873" y="636"/>
                  <a:pt x="793" y="516"/>
                  <a:pt x="684" y="461"/>
                </a:cubicBezTo>
                <a:moveTo>
                  <a:pt x="607" y="464"/>
                </a:moveTo>
                <a:cubicBezTo>
                  <a:pt x="621" y="496"/>
                  <a:pt x="638" y="527"/>
                  <a:pt x="656" y="562"/>
                </a:cubicBezTo>
                <a:lnTo>
                  <a:pt x="656" y="562"/>
                </a:lnTo>
                <a:cubicBezTo>
                  <a:pt x="618" y="562"/>
                  <a:pt x="581" y="564"/>
                  <a:pt x="544" y="562"/>
                </a:cubicBezTo>
                <a:lnTo>
                  <a:pt x="544" y="562"/>
                </a:lnTo>
                <a:cubicBezTo>
                  <a:pt x="564" y="530"/>
                  <a:pt x="584" y="499"/>
                  <a:pt x="607" y="464"/>
                </a:cubicBezTo>
                <a:moveTo>
                  <a:pt x="481" y="599"/>
                </a:moveTo>
                <a:cubicBezTo>
                  <a:pt x="461" y="553"/>
                  <a:pt x="404" y="470"/>
                  <a:pt x="404" y="470"/>
                </a:cubicBezTo>
                <a:lnTo>
                  <a:pt x="404" y="470"/>
                </a:lnTo>
                <a:cubicBezTo>
                  <a:pt x="404" y="470"/>
                  <a:pt x="401" y="447"/>
                  <a:pt x="398" y="436"/>
                </a:cubicBezTo>
                <a:lnTo>
                  <a:pt x="398" y="436"/>
                </a:lnTo>
                <a:cubicBezTo>
                  <a:pt x="429" y="450"/>
                  <a:pt x="464" y="467"/>
                  <a:pt x="498" y="461"/>
                </a:cubicBezTo>
                <a:lnTo>
                  <a:pt x="498" y="461"/>
                </a:lnTo>
                <a:cubicBezTo>
                  <a:pt x="524" y="459"/>
                  <a:pt x="544" y="441"/>
                  <a:pt x="567" y="430"/>
                </a:cubicBezTo>
                <a:lnTo>
                  <a:pt x="567" y="430"/>
                </a:lnTo>
                <a:cubicBezTo>
                  <a:pt x="567" y="436"/>
                  <a:pt x="567" y="444"/>
                  <a:pt x="567" y="450"/>
                </a:cubicBezTo>
                <a:lnTo>
                  <a:pt x="567" y="450"/>
                </a:lnTo>
                <a:cubicBezTo>
                  <a:pt x="547" y="504"/>
                  <a:pt x="504" y="544"/>
                  <a:pt x="481" y="599"/>
                </a:cubicBezTo>
                <a:moveTo>
                  <a:pt x="641" y="233"/>
                </a:moveTo>
                <a:cubicBezTo>
                  <a:pt x="667" y="264"/>
                  <a:pt x="644" y="301"/>
                  <a:pt x="624" y="327"/>
                </a:cubicBezTo>
                <a:lnTo>
                  <a:pt x="624" y="327"/>
                </a:lnTo>
                <a:cubicBezTo>
                  <a:pt x="627" y="307"/>
                  <a:pt x="636" y="264"/>
                  <a:pt x="636" y="264"/>
                </a:cubicBezTo>
                <a:lnTo>
                  <a:pt x="636" y="264"/>
                </a:lnTo>
                <a:lnTo>
                  <a:pt x="641" y="233"/>
                </a:lnTo>
                <a:close/>
                <a:moveTo>
                  <a:pt x="530" y="167"/>
                </a:moveTo>
                <a:cubicBezTo>
                  <a:pt x="544" y="193"/>
                  <a:pt x="567" y="216"/>
                  <a:pt x="590" y="233"/>
                </a:cubicBezTo>
                <a:lnTo>
                  <a:pt x="590" y="233"/>
                </a:lnTo>
                <a:cubicBezTo>
                  <a:pt x="598" y="239"/>
                  <a:pt x="610" y="244"/>
                  <a:pt x="610" y="244"/>
                </a:cubicBezTo>
                <a:lnTo>
                  <a:pt x="610" y="244"/>
                </a:lnTo>
                <a:cubicBezTo>
                  <a:pt x="601" y="261"/>
                  <a:pt x="601" y="261"/>
                  <a:pt x="601" y="261"/>
                </a:cubicBezTo>
                <a:lnTo>
                  <a:pt x="601" y="261"/>
                </a:lnTo>
                <a:cubicBezTo>
                  <a:pt x="601" y="261"/>
                  <a:pt x="575" y="367"/>
                  <a:pt x="532" y="404"/>
                </a:cubicBezTo>
                <a:lnTo>
                  <a:pt x="532" y="404"/>
                </a:lnTo>
                <a:cubicBezTo>
                  <a:pt x="507" y="430"/>
                  <a:pt x="455" y="436"/>
                  <a:pt x="429" y="404"/>
                </a:cubicBezTo>
                <a:lnTo>
                  <a:pt x="429" y="404"/>
                </a:lnTo>
                <a:cubicBezTo>
                  <a:pt x="386" y="364"/>
                  <a:pt x="369" y="307"/>
                  <a:pt x="361" y="253"/>
                </a:cubicBezTo>
                <a:lnTo>
                  <a:pt x="361" y="253"/>
                </a:lnTo>
                <a:cubicBezTo>
                  <a:pt x="426" y="244"/>
                  <a:pt x="487" y="213"/>
                  <a:pt x="530" y="167"/>
                </a:cubicBezTo>
                <a:moveTo>
                  <a:pt x="335" y="327"/>
                </a:moveTo>
                <a:cubicBezTo>
                  <a:pt x="318" y="301"/>
                  <a:pt x="306" y="273"/>
                  <a:pt x="306" y="244"/>
                </a:cubicBezTo>
                <a:lnTo>
                  <a:pt x="306" y="244"/>
                </a:lnTo>
                <a:cubicBezTo>
                  <a:pt x="341" y="256"/>
                  <a:pt x="329" y="299"/>
                  <a:pt x="335" y="327"/>
                </a:cubicBezTo>
                <a:moveTo>
                  <a:pt x="312" y="562"/>
                </a:moveTo>
                <a:cubicBezTo>
                  <a:pt x="312" y="562"/>
                  <a:pt x="329" y="504"/>
                  <a:pt x="358" y="464"/>
                </a:cubicBezTo>
                <a:lnTo>
                  <a:pt x="358" y="464"/>
                </a:lnTo>
                <a:cubicBezTo>
                  <a:pt x="381" y="504"/>
                  <a:pt x="381" y="504"/>
                  <a:pt x="381" y="504"/>
                </a:cubicBezTo>
                <a:lnTo>
                  <a:pt x="381" y="504"/>
                </a:lnTo>
                <a:cubicBezTo>
                  <a:pt x="381" y="504"/>
                  <a:pt x="406" y="542"/>
                  <a:pt x="418" y="562"/>
                </a:cubicBezTo>
                <a:lnTo>
                  <a:pt x="418" y="562"/>
                </a:lnTo>
                <a:cubicBezTo>
                  <a:pt x="384" y="564"/>
                  <a:pt x="312" y="562"/>
                  <a:pt x="312" y="562"/>
                </a:cubicBezTo>
                <a:moveTo>
                  <a:pt x="461" y="842"/>
                </a:moveTo>
                <a:cubicBezTo>
                  <a:pt x="461" y="842"/>
                  <a:pt x="392" y="682"/>
                  <a:pt x="363" y="599"/>
                </a:cubicBezTo>
                <a:lnTo>
                  <a:pt x="363" y="599"/>
                </a:lnTo>
                <a:cubicBezTo>
                  <a:pt x="389" y="599"/>
                  <a:pt x="415" y="602"/>
                  <a:pt x="441" y="602"/>
                </a:cubicBezTo>
                <a:lnTo>
                  <a:pt x="441" y="602"/>
                </a:lnTo>
                <a:cubicBezTo>
                  <a:pt x="455" y="636"/>
                  <a:pt x="467" y="673"/>
                  <a:pt x="481" y="707"/>
                </a:cubicBezTo>
                <a:lnTo>
                  <a:pt x="481" y="707"/>
                </a:lnTo>
                <a:cubicBezTo>
                  <a:pt x="495" y="673"/>
                  <a:pt x="510" y="636"/>
                  <a:pt x="521" y="602"/>
                </a:cubicBezTo>
                <a:lnTo>
                  <a:pt x="521" y="602"/>
                </a:lnTo>
                <a:cubicBezTo>
                  <a:pt x="547" y="602"/>
                  <a:pt x="573" y="599"/>
                  <a:pt x="598" y="599"/>
                </a:cubicBezTo>
                <a:lnTo>
                  <a:pt x="598" y="599"/>
                </a:lnTo>
                <a:cubicBezTo>
                  <a:pt x="570" y="676"/>
                  <a:pt x="504" y="842"/>
                  <a:pt x="504" y="842"/>
                </a:cubicBezTo>
                <a:lnTo>
                  <a:pt x="504" y="842"/>
                </a:lnTo>
                <a:lnTo>
                  <a:pt x="461" y="842"/>
                </a:lnTo>
                <a:close/>
                <a:moveTo>
                  <a:pt x="710" y="742"/>
                </a:moveTo>
                <a:cubicBezTo>
                  <a:pt x="670" y="753"/>
                  <a:pt x="627" y="759"/>
                  <a:pt x="584" y="759"/>
                </a:cubicBezTo>
                <a:lnTo>
                  <a:pt x="584" y="759"/>
                </a:lnTo>
                <a:cubicBezTo>
                  <a:pt x="584" y="753"/>
                  <a:pt x="590" y="744"/>
                  <a:pt x="593" y="742"/>
                </a:cubicBezTo>
                <a:lnTo>
                  <a:pt x="593" y="742"/>
                </a:lnTo>
                <a:cubicBezTo>
                  <a:pt x="633" y="739"/>
                  <a:pt x="676" y="739"/>
                  <a:pt x="713" y="719"/>
                </a:cubicBezTo>
                <a:lnTo>
                  <a:pt x="713" y="719"/>
                </a:lnTo>
                <a:cubicBezTo>
                  <a:pt x="713" y="724"/>
                  <a:pt x="713" y="736"/>
                  <a:pt x="710" y="742"/>
                </a:cubicBezTo>
              </a:path>
              <a:path w="957" h="2631">
                <a:moveTo>
                  <a:pt x="740" y="1380"/>
                </a:moveTo>
                <a:cubicBezTo>
                  <a:pt x="737" y="1312"/>
                  <a:pt x="679" y="1259"/>
                  <a:pt x="611" y="1263"/>
                </a:cubicBez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cubicBezTo>
                  <a:pt x="543" y="1266"/>
                  <a:pt x="491" y="1324"/>
                  <a:pt x="494" y="1392"/>
                </a:cubicBezTo>
                <a:lnTo>
                  <a:pt x="494" y="1392"/>
                </a:lnTo>
                <a:cubicBezTo>
                  <a:pt x="494" y="1392"/>
                  <a:pt x="494" y="1392"/>
                  <a:pt x="494" y="1392"/>
                </a:cubicBezTo>
                <a:lnTo>
                  <a:pt x="494" y="1392"/>
                </a:lnTo>
                <a:lnTo>
                  <a:pt x="547" y="2508"/>
                </a:lnTo>
                <a:lnTo>
                  <a:pt x="547" y="2508"/>
                </a:lnTo>
                <a:lnTo>
                  <a:pt x="547" y="2508"/>
                </a:lnTo>
                <a:cubicBezTo>
                  <a:pt x="550" y="2576"/>
                  <a:pt x="608" y="2629"/>
                  <a:pt x="676" y="2626"/>
                </a:cubicBez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cubicBezTo>
                  <a:pt x="744" y="2622"/>
                  <a:pt x="797" y="2565"/>
                  <a:pt x="793" y="2497"/>
                </a:cubicBezTo>
                <a:lnTo>
                  <a:pt x="740" y="1380"/>
                </a:lnTo>
                <a:close/>
              </a:path>
              <a:path w="957" h="2631">
                <a:moveTo>
                  <a:pt x="207" y="1380"/>
                </a:moveTo>
                <a:cubicBezTo>
                  <a:pt x="210" y="1312"/>
                  <a:pt x="268" y="1259"/>
                  <a:pt x="336" y="1263"/>
                </a:cubicBez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cubicBezTo>
                  <a:pt x="404" y="1266"/>
                  <a:pt x="457" y="1324"/>
                  <a:pt x="453" y="1392"/>
                </a:cubicBezTo>
                <a:lnTo>
                  <a:pt x="453" y="1392"/>
                </a:lnTo>
                <a:cubicBezTo>
                  <a:pt x="453" y="1392"/>
                  <a:pt x="453" y="1392"/>
                  <a:pt x="453" y="1392"/>
                </a:cubicBezTo>
                <a:lnTo>
                  <a:pt x="453" y="1392"/>
                </a:lnTo>
                <a:lnTo>
                  <a:pt x="401" y="2508"/>
                </a:lnTo>
                <a:lnTo>
                  <a:pt x="401" y="2508"/>
                </a:lnTo>
                <a:lnTo>
                  <a:pt x="401" y="2508"/>
                </a:lnTo>
                <a:cubicBezTo>
                  <a:pt x="397" y="2576"/>
                  <a:pt x="340" y="2629"/>
                  <a:pt x="271" y="2626"/>
                </a:cubicBez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cubicBezTo>
                  <a:pt x="203" y="2622"/>
                  <a:pt x="151" y="2565"/>
                  <a:pt x="154" y="2497"/>
                </a:cubicBezTo>
                <a:lnTo>
                  <a:pt x="207" y="138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textbox 32"/>
          <p:cNvSpPr/>
          <p:nvPr/>
        </p:nvSpPr>
        <p:spPr>
          <a:xfrm>
            <a:off x="1746986" y="1797933"/>
            <a:ext cx="710565" cy="1144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400"/>
              </a:lnSpc>
            </a:pPr>
            <a:endParaRPr lang="Arial" altLang="Arial" sz="100"/>
          </a:p>
          <a:p>
            <a:pPr marL="30133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4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</p:txBody>
      </p:sp>
      <p:sp>
        <p:nvSpPr>
          <p:cNvPr id="33" name="textbox 33"/>
          <p:cNvSpPr/>
          <p:nvPr/>
        </p:nvSpPr>
        <p:spPr>
          <a:xfrm>
            <a:off x="7683827" y="1800168"/>
            <a:ext cx="692784" cy="1143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4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4468" algn="l" rtl="0" eaLnBrk="0">
              <a:lnSpc>
                <a:spcPct val="95000"/>
              </a:lnSpc>
              <a:spcBef>
                <a:spcPts val="3"/>
              </a:spcBef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</p:txBody>
      </p:sp>
      <p:sp>
        <p:nvSpPr>
          <p:cNvPr id="34" name="path"/>
          <p:cNvSpPr/>
          <p:nvPr/>
        </p:nvSpPr>
        <p:spPr>
          <a:xfrm>
            <a:off x="4533808" y="4424552"/>
            <a:ext cx="279887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path"/>
          <p:cNvSpPr/>
          <p:nvPr/>
        </p:nvSpPr>
        <p:spPr>
          <a:xfrm>
            <a:off x="4533808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path"/>
          <p:cNvSpPr/>
          <p:nvPr/>
        </p:nvSpPr>
        <p:spPr>
          <a:xfrm>
            <a:off x="4995676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path"/>
          <p:cNvSpPr/>
          <p:nvPr/>
        </p:nvSpPr>
        <p:spPr>
          <a:xfrm>
            <a:off x="1762605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path"/>
          <p:cNvSpPr/>
          <p:nvPr/>
        </p:nvSpPr>
        <p:spPr>
          <a:xfrm>
            <a:off x="1762606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path"/>
          <p:cNvSpPr/>
          <p:nvPr/>
        </p:nvSpPr>
        <p:spPr>
          <a:xfrm>
            <a:off x="3610075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path"/>
          <p:cNvSpPr/>
          <p:nvPr/>
        </p:nvSpPr>
        <p:spPr>
          <a:xfrm>
            <a:off x="3148208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path"/>
          <p:cNvSpPr/>
          <p:nvPr/>
        </p:nvSpPr>
        <p:spPr>
          <a:xfrm>
            <a:off x="3610074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path"/>
          <p:cNvSpPr/>
          <p:nvPr/>
        </p:nvSpPr>
        <p:spPr>
          <a:xfrm>
            <a:off x="4071942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path"/>
          <p:cNvSpPr/>
          <p:nvPr/>
        </p:nvSpPr>
        <p:spPr>
          <a:xfrm>
            <a:off x="4995676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path"/>
          <p:cNvSpPr/>
          <p:nvPr/>
        </p:nvSpPr>
        <p:spPr>
          <a:xfrm>
            <a:off x="4071942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path"/>
          <p:cNvSpPr/>
          <p:nvPr/>
        </p:nvSpPr>
        <p:spPr>
          <a:xfrm>
            <a:off x="838871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path"/>
          <p:cNvSpPr/>
          <p:nvPr/>
        </p:nvSpPr>
        <p:spPr>
          <a:xfrm>
            <a:off x="130073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path"/>
          <p:cNvSpPr/>
          <p:nvPr/>
        </p:nvSpPr>
        <p:spPr>
          <a:xfrm>
            <a:off x="1300738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path"/>
          <p:cNvSpPr/>
          <p:nvPr/>
        </p:nvSpPr>
        <p:spPr>
          <a:xfrm>
            <a:off x="2224473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path"/>
          <p:cNvSpPr/>
          <p:nvPr/>
        </p:nvSpPr>
        <p:spPr>
          <a:xfrm>
            <a:off x="838871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path"/>
          <p:cNvSpPr/>
          <p:nvPr/>
        </p:nvSpPr>
        <p:spPr>
          <a:xfrm>
            <a:off x="2686340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path"/>
          <p:cNvSpPr/>
          <p:nvPr/>
        </p:nvSpPr>
        <p:spPr>
          <a:xfrm>
            <a:off x="314820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path"/>
          <p:cNvSpPr/>
          <p:nvPr/>
        </p:nvSpPr>
        <p:spPr>
          <a:xfrm>
            <a:off x="2224473" y="4424552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path"/>
          <p:cNvSpPr/>
          <p:nvPr/>
        </p:nvSpPr>
        <p:spPr>
          <a:xfrm>
            <a:off x="2686340" y="3450811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path"/>
          <p:cNvSpPr/>
          <p:nvPr/>
        </p:nvSpPr>
        <p:spPr>
          <a:xfrm>
            <a:off x="10034406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30" y="270"/>
                </a:cubicBezTo>
                <a:lnTo>
                  <a:pt x="230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path"/>
          <p:cNvSpPr/>
          <p:nvPr/>
        </p:nvSpPr>
        <p:spPr>
          <a:xfrm>
            <a:off x="8644804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path"/>
          <p:cNvSpPr/>
          <p:nvPr/>
        </p:nvSpPr>
        <p:spPr>
          <a:xfrm>
            <a:off x="8181604" y="4428692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path"/>
          <p:cNvSpPr/>
          <p:nvPr/>
        </p:nvSpPr>
        <p:spPr>
          <a:xfrm>
            <a:off x="8644805" y="3454951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path"/>
          <p:cNvSpPr/>
          <p:nvPr/>
        </p:nvSpPr>
        <p:spPr>
          <a:xfrm>
            <a:off x="7718405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path"/>
          <p:cNvSpPr/>
          <p:nvPr/>
        </p:nvSpPr>
        <p:spPr>
          <a:xfrm>
            <a:off x="9108007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path"/>
          <p:cNvSpPr/>
          <p:nvPr/>
        </p:nvSpPr>
        <p:spPr>
          <a:xfrm>
            <a:off x="9571208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path"/>
          <p:cNvSpPr/>
          <p:nvPr/>
        </p:nvSpPr>
        <p:spPr>
          <a:xfrm>
            <a:off x="7255204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path"/>
          <p:cNvSpPr/>
          <p:nvPr/>
        </p:nvSpPr>
        <p:spPr>
          <a:xfrm>
            <a:off x="7718404" y="4428692"/>
            <a:ext cx="267871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path"/>
          <p:cNvSpPr/>
          <p:nvPr/>
        </p:nvSpPr>
        <p:spPr>
          <a:xfrm>
            <a:off x="10034407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path"/>
          <p:cNvSpPr/>
          <p:nvPr/>
        </p:nvSpPr>
        <p:spPr>
          <a:xfrm>
            <a:off x="8181604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path"/>
          <p:cNvSpPr/>
          <p:nvPr/>
        </p:nvSpPr>
        <p:spPr>
          <a:xfrm>
            <a:off x="6792002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6792002" y="4428692"/>
            <a:ext cx="267869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9571208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7255203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9108007" y="4428692"/>
            <a:ext cx="26786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10497703" y="4428692"/>
            <a:ext cx="26777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10960903" y="4428692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10497703" y="3454951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10960904" y="3454951"/>
            <a:ext cx="267774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rect"/>
          <p:cNvSpPr/>
          <p:nvPr/>
        </p:nvSpPr>
        <p:spPr>
          <a:xfrm>
            <a:off x="1102900" y="1782128"/>
            <a:ext cx="59816" cy="44481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rect"/>
          <p:cNvSpPr/>
          <p:nvPr/>
        </p:nvSpPr>
        <p:spPr>
          <a:xfrm>
            <a:off x="4659058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rect"/>
          <p:cNvSpPr/>
          <p:nvPr/>
        </p:nvSpPr>
        <p:spPr>
          <a:xfrm>
            <a:off x="4659058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rect"/>
          <p:cNvSpPr/>
          <p:nvPr/>
        </p:nvSpPr>
        <p:spPr>
          <a:xfrm>
            <a:off x="1887854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rect"/>
          <p:cNvSpPr/>
          <p:nvPr/>
        </p:nvSpPr>
        <p:spPr>
          <a:xfrm>
            <a:off x="1887854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rect"/>
          <p:cNvSpPr/>
          <p:nvPr/>
        </p:nvSpPr>
        <p:spPr>
          <a:xfrm>
            <a:off x="1425987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rect"/>
          <p:cNvSpPr/>
          <p:nvPr/>
        </p:nvSpPr>
        <p:spPr>
          <a:xfrm>
            <a:off x="96412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rect"/>
          <p:cNvSpPr/>
          <p:nvPr/>
        </p:nvSpPr>
        <p:spPr>
          <a:xfrm>
            <a:off x="1425987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rect"/>
          <p:cNvSpPr/>
          <p:nvPr/>
        </p:nvSpPr>
        <p:spPr>
          <a:xfrm>
            <a:off x="2811589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rect"/>
          <p:cNvSpPr/>
          <p:nvPr/>
        </p:nvSpPr>
        <p:spPr>
          <a:xfrm>
            <a:off x="419719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rect"/>
          <p:cNvSpPr/>
          <p:nvPr/>
        </p:nvSpPr>
        <p:spPr>
          <a:xfrm>
            <a:off x="419719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rect"/>
          <p:cNvSpPr/>
          <p:nvPr/>
        </p:nvSpPr>
        <p:spPr>
          <a:xfrm>
            <a:off x="96412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rect"/>
          <p:cNvSpPr/>
          <p:nvPr/>
        </p:nvSpPr>
        <p:spPr>
          <a:xfrm>
            <a:off x="2811589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rect"/>
          <p:cNvSpPr/>
          <p:nvPr/>
        </p:nvSpPr>
        <p:spPr>
          <a:xfrm>
            <a:off x="2349721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rect"/>
          <p:cNvSpPr/>
          <p:nvPr/>
        </p:nvSpPr>
        <p:spPr>
          <a:xfrm>
            <a:off x="2349721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rect"/>
          <p:cNvSpPr/>
          <p:nvPr/>
        </p:nvSpPr>
        <p:spPr>
          <a:xfrm>
            <a:off x="3735323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rect"/>
          <p:cNvSpPr/>
          <p:nvPr/>
        </p:nvSpPr>
        <p:spPr>
          <a:xfrm>
            <a:off x="5120926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rect"/>
          <p:cNvSpPr/>
          <p:nvPr/>
        </p:nvSpPr>
        <p:spPr>
          <a:xfrm>
            <a:off x="5120926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rect"/>
          <p:cNvSpPr/>
          <p:nvPr/>
        </p:nvSpPr>
        <p:spPr>
          <a:xfrm>
            <a:off x="3273457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rect"/>
          <p:cNvSpPr/>
          <p:nvPr/>
        </p:nvSpPr>
        <p:spPr>
          <a:xfrm>
            <a:off x="3273457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rect"/>
          <p:cNvSpPr/>
          <p:nvPr/>
        </p:nvSpPr>
        <p:spPr>
          <a:xfrm>
            <a:off x="3735323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textbox 95"/>
          <p:cNvSpPr/>
          <p:nvPr/>
        </p:nvSpPr>
        <p:spPr>
          <a:xfrm>
            <a:off x="1310607" y="4216926"/>
            <a:ext cx="7567294" cy="1276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4900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  <a:p>
            <a:pPr marL="13214" indent="-514" algn="l" rtl="0" eaLnBrk="0">
              <a:lnSpc>
                <a:spcPct val="156000"/>
              </a:lnSpc>
              <a:spcBef>
                <a:spcPts val="19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采用线上问卷调查的方式，通过社交媒体、网络平台等渠道进行推广，并邀请目标人群参与调查。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时，为了提高数据的准确性和可靠性，采用了多种质量控制方法，如筛选无效数据、进行数据交叉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证等</a:t>
            </a:r>
            <a:r>
              <a:rPr sz="13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6" name="textbox 96"/>
          <p:cNvSpPr/>
          <p:nvPr/>
        </p:nvSpPr>
        <p:spPr>
          <a:xfrm>
            <a:off x="3688561" y="1670274"/>
            <a:ext cx="6505575" cy="658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498"/>
              </a:lnSpc>
            </a:pPr>
            <a:endParaRPr lang="Arial" altLang="Arial" sz="100"/>
          </a:p>
          <a:p>
            <a:pPr marL="1320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algn="l" rtl="0" eaLnBrk="0">
              <a:lnSpc>
                <a:spcPct val="670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调查覆盖了全国范围内的不同年龄、职业和地区的男性，旨在获得具有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表性的数据。</a:t>
            </a:r>
            <a:endParaRPr lang="Microsoft YaHei" altLang="Microsoft YaHei" sz="1300"/>
          </a:p>
        </p:txBody>
      </p:sp>
      <p:sp>
        <p:nvSpPr>
          <p:cNvPr id="97" name="textbox 97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和方法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3" name="textbox 123"/>
          <p:cNvSpPr/>
          <p:nvPr/>
        </p:nvSpPr>
        <p:spPr>
          <a:xfrm>
            <a:off x="4376229" y="2009981"/>
            <a:ext cx="3447415" cy="1804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355971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908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男性现状分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6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124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7" name="textbox 127"/>
          <p:cNvSpPr/>
          <p:nvPr/>
        </p:nvSpPr>
        <p:spPr>
          <a:xfrm>
            <a:off x="8187773" y="4343448"/>
            <a:ext cx="3282950" cy="875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41"/>
              </a:lnSpc>
            </a:pPr>
            <a:endParaRPr lang="Arial" altLang="Arial" sz="100"/>
          </a:p>
          <a:p>
            <a:pPr marL="17405" algn="l" rtl="0" eaLnBrk="0">
              <a:lnSpc>
                <a:spcPct val="84000"/>
              </a:lnSpc>
            </a:pP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男性人口在地域上主要分布在城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市地区，</a:t>
            </a:r>
            <a:endParaRPr lang="Microsoft YaHei" altLang="Microsoft YaHei" sz="1400"/>
          </a:p>
          <a:p>
            <a:pPr marL="14329" indent="-1629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特别是在大中城市和发达地区，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农村和 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欠发达地区的男性人口比例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相对较高。</a:t>
            </a:r>
            <a:endParaRPr lang="Microsoft YaHei" altLang="Microsoft YaHei" sz="1400"/>
          </a:p>
        </p:txBody>
      </p:sp>
      <p:sp>
        <p:nvSpPr>
          <p:cNvPr id="128" name="textbox 128"/>
          <p:cNvSpPr/>
          <p:nvPr/>
        </p:nvSpPr>
        <p:spPr>
          <a:xfrm>
            <a:off x="4445379" y="4343991"/>
            <a:ext cx="3280409" cy="874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79"/>
              </a:lnSpc>
            </a:pPr>
            <a:endParaRPr lang="Arial" altLang="Arial" sz="100"/>
          </a:p>
          <a:p>
            <a:pPr marL="15233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男性人口年龄结构呈现老龄化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势，老年</a:t>
            </a:r>
            <a:endParaRPr lang="Microsoft YaHei" altLang="Microsoft YaHei" sz="1400"/>
          </a:p>
          <a:p>
            <a:pPr marL="12700" indent="2533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男性人口数量增多，而年轻男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人口比例 </a:t>
            </a: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相对下降。</a:t>
            </a:r>
            <a:endParaRPr lang="Microsoft YaHei" altLang="Microsoft YaHei" sz="1400"/>
          </a:p>
        </p:txBody>
      </p:sp>
      <p:sp>
        <p:nvSpPr>
          <p:cNvPr id="129" name="textbox 129"/>
          <p:cNvSpPr/>
          <p:nvPr/>
        </p:nvSpPr>
        <p:spPr>
          <a:xfrm>
            <a:off x="700450" y="4343630"/>
            <a:ext cx="3281045" cy="530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8"/>
              </a:lnSpc>
            </a:pPr>
            <a:endParaRPr lang="Arial" altLang="Arial" sz="100"/>
          </a:p>
          <a:p>
            <a:pPr marL="12880" algn="l" rtl="0" eaLnBrk="0">
              <a:lnSpc>
                <a:spcPct val="85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根据最新统计数据，男性人口数</a:t>
            </a:r>
            <a:r>
              <a:rPr sz="14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占全国</a:t>
            </a:r>
            <a:endParaRPr lang="Microsoft YaHei" altLang="Microsoft YaHei" sz="1400"/>
          </a:p>
          <a:p>
            <a:pPr marL="12700" algn="l" rtl="0" eaLnBrk="0">
              <a:lnSpc>
                <a:spcPts val="2556"/>
              </a:lnSpc>
            </a:pP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总人口的51%左右，性别比例基本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衡。</a:t>
            </a:r>
            <a:endParaRPr lang="Microsoft YaHei" altLang="Microsoft YaHei" sz="1400"/>
          </a:p>
        </p:txBody>
      </p:sp>
      <p:sp>
        <p:nvSpPr>
          <p:cNvPr id="130" name="textbox 130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男性人口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1" name="textbox 151"/>
          <p:cNvSpPr/>
          <p:nvPr/>
        </p:nvSpPr>
        <p:spPr>
          <a:xfrm>
            <a:off x="700698" y="3683132"/>
            <a:ext cx="122301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1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男性人口数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1500"/>
          </a:p>
        </p:txBody>
      </p:sp>
      <p:sp>
        <p:nvSpPr>
          <p:cNvPr id="152" name="textbox 152"/>
          <p:cNvSpPr/>
          <p:nvPr/>
        </p:nvSpPr>
        <p:spPr>
          <a:xfrm>
            <a:off x="4446865" y="3682532"/>
            <a:ext cx="821689" cy="24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1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年龄结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1500"/>
          </a:p>
        </p:txBody>
      </p:sp>
      <p:sp>
        <p:nvSpPr>
          <p:cNvPr id="153" name="textbox 153"/>
          <p:cNvSpPr/>
          <p:nvPr/>
        </p:nvSpPr>
        <p:spPr>
          <a:xfrm>
            <a:off x="8190231" y="3683332"/>
            <a:ext cx="822960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1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155" name="textbox 155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156" name="textbox 156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10"/>
          <p:cNvGrpSpPr/>
          <p:nvPr/>
        </p:nvGrpSpPr>
        <p:grpSpPr>
          <a:xfrm rot="21600000">
            <a:off x="965395" y="1807438"/>
            <a:ext cx="2243965" cy="2243966"/>
            <a:chExt cx="2243965" cy="2243966"/>
          </a:xfrm>
        </p:grpSpPr>
        <p:grpSp>
          <p:nvGrpSpPr>
            <p:cNvPr id="12" name="group 12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157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8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9" name="textbox 159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7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algn="l" rtl="0" eaLnBrk="0">
                <a:lnSpc>
                  <a:spcPct val="6553"/>
                </a:lnSpc>
              </a:pPr>
              <a:endParaRPr lang="Arial" altLang="Arial" sz="100"/>
            </a:p>
            <a:p>
              <a:pPr marL="847643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endParaRPr lang="Microsoft YaHei" altLang="Microsoft YaHei" sz="15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74014" y="1807438"/>
            <a:ext cx="2243965" cy="2243966"/>
            <a:chExt cx="2243965" cy="2243966"/>
          </a:xfrm>
        </p:grpSpPr>
        <p:grpSp>
          <p:nvGrpSpPr>
            <p:cNvPr id="16" name="group 16"/>
            <p:cNvGrpSpPr/>
            <p:nvPr/>
          </p:nvGrpSpPr>
          <p:grpSpPr>
            <a:xfrm rot="21600000">
              <a:off x="0" y="0"/>
              <a:ext cx="2243965" cy="2243966"/>
              <a:chExt cx="2243965" cy="2243966"/>
            </a:xfrm>
          </p:grpSpPr>
          <p:sp>
            <p:nvSpPr>
              <p:cNvPr id="160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1" name="path"/>
              <p:cNvSpPr/>
              <p:nvPr/>
            </p:nvSpPr>
            <p:spPr>
              <a:xfrm>
                <a:off x="0" y="0"/>
                <a:ext cx="2243965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2" name="textbox 162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  <a:p>
              <a:pPr algn="l" rtl="0" eaLnBrk="0">
                <a:lnSpc>
                  <a:spcPct val="107000"/>
                </a:lnSpc>
              </a:pPr>
              <a:endParaRPr lang="Arial" altLang="Arial" sz="1200"/>
            </a:p>
            <a:p>
              <a:pPr marL="747031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行业分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</a:t>
              </a:r>
              <a:endParaRPr lang="Microsoft YaHei" altLang="Microsoft YaHei" sz="15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982634" y="1807438"/>
            <a:ext cx="2243964" cy="2243966"/>
            <a:chExt cx="2243964" cy="2243966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2243964" cy="2243966"/>
              <a:chExt cx="2243964" cy="2243966"/>
            </a:xfrm>
          </p:grpSpPr>
          <p:sp>
            <p:nvSpPr>
              <p:cNvPr id="163" name="path"/>
              <p:cNvSpPr/>
              <p:nvPr/>
            </p:nvSpPr>
            <p:spPr>
              <a:xfrm>
                <a:off x="1571" y="1570"/>
                <a:ext cx="2240822" cy="2240824"/>
              </a:xfrm>
              <a:custGeom>
                <a:rect l="0" t="0" r="0" b="0"/>
                <a:pathLst>
                  <a:path w="3528" h="3528">
                    <a:moveTo>
                      <a:pt x="0" y="1764"/>
                    </a:moveTo>
                    <a:cubicBezTo>
                      <a:pt x="0" y="789"/>
                      <a:pt x="789" y="0"/>
                      <a:pt x="1764" y="0"/>
                    </a:cubicBezTo>
                    <a:lnTo>
                      <a:pt x="1764" y="0"/>
                    </a:lnTo>
                    <a:lnTo>
                      <a:pt x="1764" y="0"/>
                    </a:lnTo>
                    <a:lnTo>
                      <a:pt x="1764" y="0"/>
                    </a:lnTo>
                    <a:cubicBezTo>
                      <a:pt x="2738" y="0"/>
                      <a:pt x="3528" y="789"/>
                      <a:pt x="3528" y="1764"/>
                    </a:cubicBezTo>
                    <a:lnTo>
                      <a:pt x="3528" y="1764"/>
                    </a:lnTo>
                    <a:cubicBezTo>
                      <a:pt x="3528" y="1764"/>
                      <a:pt x="3528" y="1764"/>
                      <a:pt x="3528" y="1764"/>
                    </a:cubicBezTo>
                    <a:lnTo>
                      <a:pt x="3528" y="1764"/>
                    </a:lnTo>
                    <a:lnTo>
                      <a:pt x="3528" y="1764"/>
                    </a:lnTo>
                    <a:lnTo>
                      <a:pt x="3528" y="1764"/>
                    </a:lnTo>
                    <a:cubicBezTo>
                      <a:pt x="3528" y="2738"/>
                      <a:pt x="2738" y="3528"/>
                      <a:pt x="1764" y="3528"/>
                    </a:cubicBezTo>
                    <a:lnTo>
                      <a:pt x="1764" y="3528"/>
                    </a:lnTo>
                    <a:lnTo>
                      <a:pt x="1764" y="3528"/>
                    </a:lnTo>
                    <a:lnTo>
                      <a:pt x="1764" y="3528"/>
                    </a:lnTo>
                    <a:cubicBezTo>
                      <a:pt x="789" y="3528"/>
                      <a:pt x="0" y="2738"/>
                      <a:pt x="0" y="1764"/>
                    </a:cubicBezTo>
                    <a:lnTo>
                      <a:pt x="0" y="1764"/>
                    </a:lnTo>
                    <a:cubicBezTo>
                      <a:pt x="0" y="1764"/>
                      <a:pt x="0" y="1764"/>
                      <a:pt x="0" y="1764"/>
                    </a:cubicBezTo>
                    <a:lnTo>
                      <a:pt x="0" y="1764"/>
                    </a:lnTo>
                    <a:close/>
                  </a:path>
                </a:pathLst>
              </a:custGeom>
              <a:solidFill>
                <a:srgbClr val="64BDF5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4" name="path"/>
              <p:cNvSpPr/>
              <p:nvPr/>
            </p:nvSpPr>
            <p:spPr>
              <a:xfrm>
                <a:off x="0" y="0"/>
                <a:ext cx="2243964" cy="2243966"/>
              </a:xfrm>
              <a:custGeom>
                <a:rect l="0" t="0" r="0" b="0"/>
                <a:pathLst>
                  <a:path w="3533" h="3533">
                    <a:moveTo>
                      <a:pt x="2" y="1766"/>
                    </a:moveTo>
                    <a:cubicBezTo>
                      <a:pt x="2" y="792"/>
                      <a:pt x="792" y="2"/>
                      <a:pt x="1766" y="2"/>
                    </a:cubicBezTo>
                    <a:lnTo>
                      <a:pt x="1766" y="2"/>
                    </a:lnTo>
                    <a:lnTo>
                      <a:pt x="1766" y="2"/>
                    </a:lnTo>
                    <a:lnTo>
                      <a:pt x="1766" y="2"/>
                    </a:lnTo>
                    <a:cubicBezTo>
                      <a:pt x="2741" y="2"/>
                      <a:pt x="3531" y="792"/>
                      <a:pt x="3531" y="1766"/>
                    </a:cubicBezTo>
                    <a:lnTo>
                      <a:pt x="3531" y="1766"/>
                    </a:lnTo>
                    <a:cubicBezTo>
                      <a:pt x="3531" y="1766"/>
                      <a:pt x="3531" y="1766"/>
                      <a:pt x="3531" y="1766"/>
                    </a:cubicBezTo>
                    <a:lnTo>
                      <a:pt x="3531" y="1766"/>
                    </a:lnTo>
                    <a:lnTo>
                      <a:pt x="3531" y="1766"/>
                    </a:lnTo>
                    <a:lnTo>
                      <a:pt x="3531" y="1766"/>
                    </a:lnTo>
                    <a:cubicBezTo>
                      <a:pt x="3531" y="2741"/>
                      <a:pt x="2741" y="3531"/>
                      <a:pt x="1766" y="3531"/>
                    </a:cubicBezTo>
                    <a:lnTo>
                      <a:pt x="1766" y="3531"/>
                    </a:lnTo>
                    <a:lnTo>
                      <a:pt x="1766" y="3531"/>
                    </a:lnTo>
                    <a:lnTo>
                      <a:pt x="1766" y="3531"/>
                    </a:lnTo>
                    <a:cubicBezTo>
                      <a:pt x="792" y="3531"/>
                      <a:pt x="2" y="2741"/>
                      <a:pt x="2" y="1766"/>
                    </a:cubicBezTo>
                    <a:lnTo>
                      <a:pt x="2" y="1766"/>
                    </a:lnTo>
                    <a:cubicBezTo>
                      <a:pt x="2" y="1766"/>
                      <a:pt x="2" y="1766"/>
                      <a:pt x="2" y="1766"/>
                    </a:cubicBezTo>
                    <a:lnTo>
                      <a:pt x="2" y="1766"/>
                    </a:lnTo>
                    <a:close/>
                  </a:path>
                </a:pathLst>
              </a:custGeom>
              <a:noFill/>
              <a:ln w="3143" cap="flat">
                <a:solidFill>
                  <a:srgbClr val="53BAE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5" name="textbox 165"/>
            <p:cNvSpPr/>
            <p:nvPr/>
          </p:nvSpPr>
          <p:spPr>
            <a:xfrm>
              <a:off x="-12700" y="-12700"/>
              <a:ext cx="2269489" cy="22891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886688" algn="l" rtl="0" eaLnBrk="0">
                <a:lnSpc>
                  <a:spcPct val="85000"/>
                </a:lnSpc>
                <a:spcBef>
                  <a:spcPts val="6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  <a:p>
              <a:pPr algn="l" rtl="0" eaLnBrk="0">
                <a:lnSpc>
                  <a:spcPct val="100000"/>
                </a:lnSpc>
              </a:pPr>
              <a:endParaRPr lang="Arial" altLang="Arial" sz="1300"/>
            </a:p>
            <a:p>
              <a:pPr marL="749430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工资水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</a:t>
              </a:r>
              <a:endParaRPr lang="Microsoft YaHei" altLang="Microsoft YaHei" sz="1500"/>
            </a:p>
          </p:txBody>
        </p:sp>
      </p:grpSp>
      <p:sp>
        <p:nvSpPr>
          <p:cNvPr id="166" name="textbox 166"/>
          <p:cNvSpPr/>
          <p:nvPr/>
        </p:nvSpPr>
        <p:spPr>
          <a:xfrm>
            <a:off x="8896740" y="4648220"/>
            <a:ext cx="2386964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男性的平均工资水平相对较高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95681" algn="l" rtl="0" eaLnBrk="0">
              <a:lnSpc>
                <a:spcPct val="86000"/>
              </a:lnSpc>
              <a:spcBef>
                <a:spcPts val="955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但不同行业、不同职位的工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endParaRPr lang="Microsoft YaHei" altLang="Microsoft YaHei" sz="1300"/>
          </a:p>
          <a:p>
            <a:pPr marL="438925" algn="l" rtl="0" eaLnBrk="0">
              <a:lnSpc>
                <a:spcPts val="2427"/>
              </a:lnSpc>
            </a:pP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水平存在较大差异。</a:t>
            </a:r>
            <a:endParaRPr lang="Microsoft YaHei" altLang="Microsoft YaHei" sz="1300"/>
          </a:p>
        </p:txBody>
      </p:sp>
      <p:sp>
        <p:nvSpPr>
          <p:cNvPr id="167" name="textbox 167"/>
          <p:cNvSpPr/>
          <p:nvPr/>
        </p:nvSpPr>
        <p:spPr>
          <a:xfrm>
            <a:off x="963512" y="4648220"/>
            <a:ext cx="225107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4414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男性的就业率相对较高，但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</a:t>
            </a:r>
            <a:endParaRPr lang="Microsoft YaHei" altLang="Microsoft YaHei" sz="1300"/>
          </a:p>
          <a:p>
            <a:pPr marL="13214" indent="-514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年来随着经济结构调整和产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升级，男性就业压力也逐渐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endParaRPr lang="Microsoft YaHei" altLang="Microsoft YaHei" sz="1300"/>
          </a:p>
        </p:txBody>
      </p:sp>
      <p:sp>
        <p:nvSpPr>
          <p:cNvPr id="168" name="textbox 168"/>
          <p:cNvSpPr/>
          <p:nvPr/>
        </p:nvSpPr>
        <p:spPr>
          <a:xfrm>
            <a:off x="4971960" y="4649248"/>
            <a:ext cx="2251710" cy="812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99"/>
              </a:lnSpc>
            </a:pPr>
            <a:endParaRPr lang="Arial" altLang="Arial" sz="100"/>
          </a:p>
          <a:p>
            <a:pPr marL="14585" algn="l" rtl="0" eaLnBrk="0">
              <a:lnSpc>
                <a:spcPct val="94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男性在就业行业上主要集中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endParaRPr lang="Microsoft YaHei" altLang="Microsoft YaHei" sz="1300"/>
          </a:p>
          <a:p>
            <a:pPr marL="12700" algn="l" rtl="0" eaLnBrk="0">
              <a:lnSpc>
                <a:spcPct val="85000"/>
              </a:lnSpc>
              <a:spcBef>
                <a:spcPts val="968"/>
              </a:spcBef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制造业、建筑业、交通运输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</a:t>
            </a:r>
            <a:endParaRPr lang="Microsoft YaHei" altLang="Microsoft YaHei" sz="1300"/>
          </a:p>
          <a:p>
            <a:pPr marL="353714" algn="l" rtl="0" eaLnBrk="0">
              <a:lnSpc>
                <a:spcPts val="2432"/>
              </a:lnSpc>
            </a:pPr>
            <a:r>
              <a:rPr sz="13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储及邮政业等领域</a:t>
            </a:r>
            <a:r>
              <a:rPr sz="13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9" name="textbox 169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男性就业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情况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1905630" y="5577307"/>
            <a:ext cx="333375" cy="207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25"/>
              </a:lnSpc>
            </a:pPr>
            <a:r>
              <a:rPr sz="11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1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319124"/>
            <a:ext cx="4356828" cy="5106412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6188554" y="5072434"/>
            <a:ext cx="5166359" cy="1058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23"/>
              </a:lnSpc>
            </a:pPr>
            <a:endParaRPr lang="Arial" altLang="Arial" sz="100"/>
          </a:p>
          <a:p>
            <a:pPr marL="13105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康意识</a:t>
            </a:r>
            <a:endParaRPr lang="Microsoft YaHei" altLang="Microsoft YaHei" sz="16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algn="l" rtl="0" eaLnBrk="0">
              <a:lnSpc>
                <a:spcPct val="6636"/>
              </a:lnSpc>
            </a:pPr>
            <a:endParaRPr lang="Arial" altLang="Arial" sz="100"/>
          </a:p>
          <a:p>
            <a:pPr marL="14795" indent="-2095" algn="l" rtl="0" eaLnBrk="0">
              <a:lnSpc>
                <a:spcPct val="151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相对于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女性，男性对健康问题的关注度较低，需要加强健康教 </a:t>
            </a:r>
            <a:r>
              <a:rPr sz="15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育和宣传</a:t>
            </a:r>
            <a:r>
              <a:rPr sz="15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3" name="textbox 193"/>
          <p:cNvSpPr/>
          <p:nvPr/>
        </p:nvSpPr>
        <p:spPr>
          <a:xfrm>
            <a:off x="6189506" y="3879700"/>
            <a:ext cx="531812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59"/>
              </a:lnSpc>
            </a:pPr>
            <a:endParaRPr lang="Arial" altLang="Arial" sz="100"/>
          </a:p>
          <a:p>
            <a:pPr marL="14414" algn="l" rtl="0" eaLnBrk="0">
              <a:lnSpc>
                <a:spcPct val="83000"/>
              </a:lnSpc>
            </a:pPr>
            <a:r>
              <a:rPr sz="15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男性心理健康状况不容乐观，存在较大的精神压力和心理负</a:t>
            </a:r>
            <a:r>
              <a:rPr sz="15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担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ts val="2696"/>
              </a:lnSpc>
            </a:pPr>
            <a:r>
              <a:rPr sz="1500" spc="-9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需要关注和加强心理疏</a:t>
            </a: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4" name="textbox 194"/>
          <p:cNvSpPr/>
          <p:nvPr/>
        </p:nvSpPr>
        <p:spPr>
          <a:xfrm>
            <a:off x="6187030" y="2216174"/>
            <a:ext cx="5167629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16890" algn="l" rtl="0" eaLnBrk="0">
              <a:lnSpc>
                <a:spcPct val="83000"/>
              </a:lnSpc>
            </a:pP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男性患慢性</a:t>
            </a:r>
            <a:r>
              <a:rPr sz="15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病的比例较高，如高血压、糖尿病等，与不良的生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活习惯和缺乏健康意识有关</a:t>
            </a:r>
            <a:r>
              <a:rPr sz="15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5" name="textbox 195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男性健康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216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textbox 217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textbox 219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2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textbox 22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22" name="textbox 222"/>
          <p:cNvSpPr/>
          <p:nvPr/>
        </p:nvSpPr>
        <p:spPr>
          <a:xfrm>
            <a:off x="6188755" y="3410063"/>
            <a:ext cx="838200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理健康</a:t>
            </a:r>
            <a:endParaRPr lang="Microsoft YaHei" altLang="Microsoft YaHei" sz="1600"/>
          </a:p>
        </p:txBody>
      </p:sp>
      <p:sp>
        <p:nvSpPr>
          <p:cNvPr id="223" name="textbox 223"/>
          <p:cNvSpPr/>
          <p:nvPr/>
        </p:nvSpPr>
        <p:spPr>
          <a:xfrm>
            <a:off x="6187124" y="1759477"/>
            <a:ext cx="636269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32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22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textbox 225"/>
            <p:cNvSpPr/>
            <p:nvPr/>
          </p:nvSpPr>
          <p:spPr>
            <a:xfrm>
              <a:off x="370886" y="386414"/>
              <a:ext cx="2691129" cy="19189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770"/>
                </a:lnSpc>
              </a:pPr>
              <a:endParaRPr lang="Arial" altLang="Arial" sz="100"/>
            </a:p>
            <a:p>
              <a:pPr marL="836369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4191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男性的教育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质量有待提高，特别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基础教育阶段，需要加强教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育改革和提高教学质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量。</a:t>
              </a:r>
              <a:endParaRPr lang="Microsoft YaHei" altLang="Microsoft YaHei" sz="1500"/>
            </a:p>
          </p:txBody>
        </p:sp>
        <p:pic>
          <p:nvPicPr>
            <p:cNvPr id="226" name="picture 22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4" name="group 34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22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4BDF5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textbox 228"/>
            <p:cNvSpPr/>
            <p:nvPr/>
          </p:nvSpPr>
          <p:spPr>
            <a:xfrm>
              <a:off x="372028" y="385528"/>
              <a:ext cx="28428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584"/>
                </a:lnSpc>
              </a:pPr>
              <a:endParaRPr lang="Arial" altLang="Arial" sz="100"/>
            </a:p>
            <a:p>
              <a:pPr marL="68936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受教育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程度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3047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男性的平均受教育程度相对较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但不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同地区和不同社会群体之间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的教育水平存在差异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29" name="picture 22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30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64BDF5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textbox 231"/>
            <p:cNvSpPr/>
            <p:nvPr/>
          </p:nvSpPr>
          <p:spPr>
            <a:xfrm>
              <a:off x="371838" y="386119"/>
              <a:ext cx="2690495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708"/>
                </a:lnSpc>
              </a:pPr>
              <a:endParaRPr lang="Arial" altLang="Arial" sz="100"/>
            </a:p>
            <a:p>
              <a:pPr marL="835415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育资源方面，男性和女性存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定的不平等现象，例如在高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等教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育和职业教育方面，女性比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例较低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32" name="picture 23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33" name="textbox 233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男性教育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5" name="textbox 255"/>
          <p:cNvSpPr/>
          <p:nvPr/>
        </p:nvSpPr>
        <p:spPr>
          <a:xfrm>
            <a:off x="4090479" y="2009981"/>
            <a:ext cx="4018915" cy="1805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641721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男性面临的问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257" name="picture 2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258" name="picture 2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259" name="textbox 259"/>
          <p:cNvSpPr/>
          <p:nvPr/>
        </p:nvSpPr>
        <p:spPr>
          <a:xfrm>
            <a:off x="8486525" y="4651598"/>
            <a:ext cx="242442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71"/>
              </a:lnSpc>
            </a:pPr>
            <a:endParaRPr lang="Arial" altLang="Arial" sz="100"/>
          </a:p>
          <a:p>
            <a:pPr marL="16300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男性在职业发展方面面临晋升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endParaRPr lang="Microsoft YaHei" altLang="Microsoft YaHei" sz="1300"/>
          </a:p>
          <a:p>
            <a:pPr marL="13900" indent="-1200" algn="l" rtl="0" eaLnBrk="0">
              <a:lnSpc>
                <a:spcPct val="160000"/>
              </a:lnSpc>
              <a:spcBef>
                <a:spcPts val="2"/>
              </a:spcBef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会有限、工资待遇不公等问题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导致职业发展受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阻。</a:t>
            </a:r>
            <a:endParaRPr lang="Microsoft YaHei" altLang="Microsoft YaHei" sz="1300"/>
          </a:p>
        </p:txBody>
      </p:sp>
      <p:sp>
        <p:nvSpPr>
          <p:cNvPr id="260" name="textbox 260"/>
          <p:cNvSpPr/>
          <p:nvPr/>
        </p:nvSpPr>
        <p:spPr>
          <a:xfrm>
            <a:off x="8487726" y="2548298"/>
            <a:ext cx="242316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1"/>
              </a:lnSpc>
            </a:pPr>
            <a:endParaRPr lang="Arial" altLang="Arial" sz="100"/>
          </a:p>
          <a:p>
            <a:pPr marL="15099" algn="l" rtl="0" eaLnBrk="0">
              <a:lnSpc>
                <a:spcPct val="85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男性在职场中面临工作压力，</a:t>
            </a:r>
            <a:r>
              <a:rPr sz="1300" spc="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endParaRPr lang="Microsoft YaHei" altLang="Microsoft YaHei" sz="1300"/>
          </a:p>
          <a:p>
            <a:pPr marL="12700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括工作任务繁重、工作时间长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争激烈等。</a:t>
            </a:r>
            <a:endParaRPr lang="Microsoft YaHei" altLang="Microsoft YaHei" sz="1300"/>
          </a:p>
        </p:txBody>
      </p:sp>
      <p:sp>
        <p:nvSpPr>
          <p:cNvPr id="261" name="textbox 261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549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工作压力和职业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2" name="textbox 282"/>
          <p:cNvSpPr/>
          <p:nvPr/>
        </p:nvSpPr>
        <p:spPr>
          <a:xfrm>
            <a:off x="9533958" y="4136119"/>
            <a:ext cx="82296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3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endParaRPr lang="Microsoft YaHei" altLang="Microsoft YaHei" sz="1500"/>
          </a:p>
        </p:txBody>
      </p:sp>
      <p:sp>
        <p:nvSpPr>
          <p:cNvPr id="283" name="textbox 283"/>
          <p:cNvSpPr/>
          <p:nvPr/>
        </p:nvSpPr>
        <p:spPr>
          <a:xfrm>
            <a:off x="9536158" y="1992372"/>
            <a:ext cx="821055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2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</p:txBody>
      </p:sp>
      <p:sp>
        <p:nvSpPr>
          <p:cNvPr id="284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5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https://d.book118.com/738064136126006046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2024-09-27T20:24:39.379</cp:lastPrinted>
  <dcterms:created xsi:type="dcterms:W3CDTF">2024-09-27T12:24:39Z</dcterms:created>
  <dcterms:modified xsi:type="dcterms:W3CDTF">2024-09-27T12:24:40Z</dcterms:modified>
</cp:coreProperties>
</file>