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75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8A3A0-B533-4C21-B124-5954DA49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20A1E-D035-4EC1-B157-3FB18C4DD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C2481-1EE4-47F2-B037-66CEA934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727E9-3F2D-4F3C-89E7-146C3AAB8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04F2C-000C-4BDA-B3AD-508540493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E72AC-5AAE-43E9-B8EA-73DF7E89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F2388-ECE7-4E05-8FB3-EF799405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881FC-6399-429B-9660-1F98A23D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EFCFC-F90B-4E8C-98FC-19F81E28E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1A5AF-C933-4ABC-9327-4146A86D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52D70-69E4-4564-88A6-4FF271C7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066" r:id="rId2"/>
    <p:sldLayoutId id="2147498067" r:id="rId3"/>
    <p:sldLayoutId id="2147498068" r:id="rId4"/>
    <p:sldLayoutId id="2147498069" r:id="rId5"/>
    <p:sldLayoutId id="2147498070" r:id="rId6"/>
    <p:sldLayoutId id="2147498071" r:id="rId7"/>
    <p:sldLayoutId id="2147498072" r:id="rId8"/>
    <p:sldLayoutId id="2147498073" r:id="rId9"/>
    <p:sldLayoutId id="2147498074" r:id="rId10"/>
    <p:sldLayoutId id="2147498075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67032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管理体系运行情况报告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17752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27928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管理体系概述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64996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75172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管理体系的运行现状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4996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75172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结论与展望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17752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27928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管理体系的优化建议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管理体系概述</a:t>
            </a:r>
            <a:endParaRPr lang="zh-CN" altLang="en-US"/>
          </a:p>
        </p:txBody>
      </p:sp>
      <p:sp>
        <p:nvSpPr>
          <p:cNvPr id="1048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管理体系的定义和作用</a:t>
            </a:r>
            <a:endParaRPr lang="zh-CN" altLang="en-US"/>
          </a:p>
        </p:txBody>
      </p:sp>
      <p:sp>
        <p:nvSpPr>
          <p:cNvPr id="1048896" name="矩形 3"/>
          <p:cNvSpPr/>
          <p:nvPr>
            <p:custDataLst>
              <p:tags r:id="rId2"/>
            </p:custDataLst>
          </p:nvPr>
        </p:nvSpPr>
        <p:spPr>
          <a:xfrm>
            <a:off x="1549858" y="2304341"/>
            <a:ext cx="9623932" cy="1430381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矩形 13"/>
          <p:cNvSpPr/>
          <p:nvPr>
            <p:custDataLst>
              <p:tags r:id="rId3"/>
            </p:custDataLst>
          </p:nvPr>
        </p:nvSpPr>
        <p:spPr>
          <a:xfrm>
            <a:off x="1014984" y="2304341"/>
            <a:ext cx="260998" cy="1430381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文本框 4"/>
          <p:cNvSpPr txBox="1"/>
          <p:nvPr>
            <p:custDataLst>
              <p:tags r:id="rId4"/>
            </p:custDataLst>
          </p:nvPr>
        </p:nvSpPr>
        <p:spPr>
          <a:xfrm>
            <a:off x="1826350" y="2427495"/>
            <a:ext cx="9208410" cy="11832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定义：管理体系是一套系统化的方法，用于组织、协调和控制企业或组织的各项活动，以实现其目标。</a:t>
            </a:r>
            <a:endParaRPr lang="zh-CN" altLang="en-US" sz="2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39"/>
          <p:cNvSpPr/>
          <p:nvPr>
            <p:custDataLst>
              <p:tags r:id="rId5"/>
            </p:custDataLst>
          </p:nvPr>
        </p:nvSpPr>
        <p:spPr>
          <a:xfrm>
            <a:off x="1549858" y="4001932"/>
            <a:ext cx="9623932" cy="1430381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矩形 5"/>
          <p:cNvSpPr/>
          <p:nvPr>
            <p:custDataLst>
              <p:tags r:id="rId6"/>
            </p:custDataLst>
          </p:nvPr>
        </p:nvSpPr>
        <p:spPr>
          <a:xfrm>
            <a:off x="1014984" y="4001932"/>
            <a:ext cx="260998" cy="1430381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文本框 41"/>
          <p:cNvSpPr txBox="1"/>
          <p:nvPr>
            <p:custDataLst>
              <p:tags r:id="rId7"/>
            </p:custDataLst>
          </p:nvPr>
        </p:nvSpPr>
        <p:spPr>
          <a:xfrm>
            <a:off x="1826350" y="4125690"/>
            <a:ext cx="9208410" cy="11832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作用：管理体系可以帮助企业或组织提高效率、降低成本、提高产品质量、增强市场竞争力，以及提高员工满意度和客户满意度。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管理体系的构成要素</a:t>
            </a:r>
            <a:endParaRPr lang="zh-CN" altLang="en-US"/>
          </a:p>
        </p:txBody>
      </p:sp>
      <p:sp>
        <p:nvSpPr>
          <p:cNvPr id="1048944" name="矩形 38"/>
          <p:cNvSpPr/>
          <p:nvPr>
            <p:custDataLst>
              <p:tags r:id="rId2"/>
            </p:custDataLst>
          </p:nvPr>
        </p:nvSpPr>
        <p:spPr>
          <a:xfrm rot="204112">
            <a:off x="1014984" y="2043537"/>
            <a:ext cx="3016426" cy="157512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39"/>
          <p:cNvSpPr/>
          <p:nvPr>
            <p:custDataLst>
              <p:tags r:id="rId3"/>
            </p:custDataLst>
          </p:nvPr>
        </p:nvSpPr>
        <p:spPr>
          <a:xfrm>
            <a:off x="1018549" y="2044131"/>
            <a:ext cx="3016426" cy="15751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TextBox 2"/>
          <p:cNvSpPr txBox="1"/>
          <p:nvPr>
            <p:custDataLst>
              <p:tags r:id="rId4"/>
            </p:custDataLst>
          </p:nvPr>
        </p:nvSpPr>
        <p:spPr>
          <a:xfrm>
            <a:off x="1193233" y="2167123"/>
            <a:ext cx="2679819" cy="130048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组织结构：明确组织内部各部门的职责和权限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0" name="矩形 100"/>
          <p:cNvSpPr/>
          <p:nvPr>
            <p:custDataLst>
              <p:tags r:id="rId5"/>
            </p:custDataLst>
          </p:nvPr>
        </p:nvSpPr>
        <p:spPr>
          <a:xfrm rot="204112">
            <a:off x="4584710" y="2043537"/>
            <a:ext cx="3016426" cy="157512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01"/>
          <p:cNvSpPr/>
          <p:nvPr>
            <p:custDataLst>
              <p:tags r:id="rId6"/>
            </p:custDataLst>
          </p:nvPr>
        </p:nvSpPr>
        <p:spPr>
          <a:xfrm>
            <a:off x="4588275" y="2044131"/>
            <a:ext cx="3016426" cy="15751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TextBox 2"/>
          <p:cNvSpPr txBox="1"/>
          <p:nvPr>
            <p:custDataLst>
              <p:tags r:id="rId7"/>
            </p:custDataLst>
          </p:nvPr>
        </p:nvSpPr>
        <p:spPr>
          <a:xfrm>
            <a:off x="4763553" y="2167123"/>
            <a:ext cx="2679819" cy="130048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流程管理：优化工作流程，提高工作效率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6" name="矩形 122"/>
          <p:cNvSpPr/>
          <p:nvPr>
            <p:custDataLst>
              <p:tags r:id="rId8"/>
            </p:custDataLst>
          </p:nvPr>
        </p:nvSpPr>
        <p:spPr>
          <a:xfrm rot="204112">
            <a:off x="8154436" y="2043537"/>
            <a:ext cx="3016426" cy="157512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23"/>
          <p:cNvSpPr/>
          <p:nvPr>
            <p:custDataLst>
              <p:tags r:id="rId9"/>
            </p:custDataLst>
          </p:nvPr>
        </p:nvSpPr>
        <p:spPr>
          <a:xfrm>
            <a:off x="8158001" y="2044131"/>
            <a:ext cx="3016426" cy="15751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TextBox 2"/>
          <p:cNvSpPr txBox="1"/>
          <p:nvPr>
            <p:custDataLst>
              <p:tags r:id="rId10"/>
            </p:custDataLst>
          </p:nvPr>
        </p:nvSpPr>
        <p:spPr>
          <a:xfrm>
            <a:off x="8332090" y="2167123"/>
            <a:ext cx="2679819" cy="130048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质量管理：确保产品和服务的质量符合标准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2" name="矩形 89"/>
          <p:cNvSpPr/>
          <p:nvPr>
            <p:custDataLst>
              <p:tags r:id="rId11"/>
            </p:custDataLst>
          </p:nvPr>
        </p:nvSpPr>
        <p:spPr>
          <a:xfrm rot="204112">
            <a:off x="1014984" y="4117163"/>
            <a:ext cx="3016426" cy="157512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90"/>
          <p:cNvSpPr/>
          <p:nvPr>
            <p:custDataLst>
              <p:tags r:id="rId12"/>
            </p:custDataLst>
          </p:nvPr>
        </p:nvSpPr>
        <p:spPr>
          <a:xfrm>
            <a:off x="1018549" y="4117757"/>
            <a:ext cx="3016426" cy="1575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TextBox 2"/>
          <p:cNvSpPr txBox="1"/>
          <p:nvPr>
            <p:custDataLst>
              <p:tags r:id="rId13"/>
            </p:custDataLst>
          </p:nvPr>
        </p:nvSpPr>
        <p:spPr>
          <a:xfrm>
            <a:off x="1193233" y="4240749"/>
            <a:ext cx="2679819" cy="130048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风险管理：识别、评估和控制风险，确保组织的稳定运行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8" name="矩形 111"/>
          <p:cNvSpPr/>
          <p:nvPr>
            <p:custDataLst>
              <p:tags r:id="rId14"/>
            </p:custDataLst>
          </p:nvPr>
        </p:nvSpPr>
        <p:spPr>
          <a:xfrm rot="204112">
            <a:off x="4584710" y="4117163"/>
            <a:ext cx="3016426" cy="157512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12"/>
          <p:cNvSpPr/>
          <p:nvPr>
            <p:custDataLst>
              <p:tags r:id="rId15"/>
            </p:custDataLst>
          </p:nvPr>
        </p:nvSpPr>
        <p:spPr>
          <a:xfrm>
            <a:off x="4588275" y="4117757"/>
            <a:ext cx="3016426" cy="157512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16"/>
            </p:custDataLst>
          </p:nvPr>
        </p:nvSpPr>
        <p:spPr>
          <a:xfrm>
            <a:off x="4763553" y="4240749"/>
            <a:ext cx="2679819" cy="130048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人力资源管理：招聘、培训、激励和留住优秀人才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4" name="矩形 8"/>
          <p:cNvSpPr/>
          <p:nvPr>
            <p:custDataLst>
              <p:tags r:id="rId17"/>
            </p:custDataLst>
          </p:nvPr>
        </p:nvSpPr>
        <p:spPr>
          <a:xfrm rot="204112">
            <a:off x="8154436" y="4117163"/>
            <a:ext cx="3016426" cy="1575124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9"/>
          <p:cNvSpPr/>
          <p:nvPr>
            <p:custDataLst>
              <p:tags r:id="rId18"/>
            </p:custDataLst>
          </p:nvPr>
        </p:nvSpPr>
        <p:spPr>
          <a:xfrm>
            <a:off x="8158001" y="4117757"/>
            <a:ext cx="3016426" cy="157512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19"/>
            </p:custDataLst>
          </p:nvPr>
        </p:nvSpPr>
        <p:spPr>
          <a:xfrm>
            <a:off x="8333279" y="4240749"/>
            <a:ext cx="2679819" cy="130048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财务管理：合理规划财务资源，确保组织的财务健康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管理体系的运行机制</a:t>
            </a:r>
            <a:endParaRPr lang="zh-CN" altLang="en-US"/>
          </a:p>
        </p:txBody>
      </p:sp>
      <p:sp>
        <p:nvSpPr>
          <p:cNvPr id="10490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管理体系的构成：包括组织结构、制度体系、流程管理等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管理体系的运行过程：包括制定计划、执行计划、检查效果、改进优化等步骤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管理体系的运行效果：提高工作效率、降低成本、提高产品质量和服务质量等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管理体系的运行原则：遵循PDCA循环（Plan-Do-Check-Act）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管理体系的运行现状</a:t>
            </a:r>
            <a:endParaRPr lang="zh-CN" altLang="en-US"/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管理体系的执行情况</a:t>
            </a:r>
            <a:endParaRPr lang="zh-CN" altLang="en-US"/>
          </a:p>
        </p:txBody>
      </p:sp>
      <p:sp>
        <p:nvSpPr>
          <p:cNvPr id="1049134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6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8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管理体系的实施情况：描述管理体系在各个部门的实施情况，包括执行效果、存在的问题等。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2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4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管理体系的改进情况：介绍管理体系在运行过程中进行的改进措施，包括改进的原因、改进的效果等。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0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管理体系的评估情况：对管理体系的运行效果进行评估，包括评估的标准、评估的结果等。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管理体系的未来规划：根据评估结果，对未来管理体系的运行进行规划，包括改进的方向、实施的计划等。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管理体系的绩效评估</a:t>
            </a:r>
            <a:endParaRPr lang="zh-CN" altLang="en-US"/>
          </a:p>
        </p:txBody>
      </p:sp>
      <p:sp>
        <p:nvSpPr>
          <p:cNvPr id="1049194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评估指标：包括质量、成本、效率等方面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评估方法：采用定量和定性相结合的方法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评估结果：分析管理体系的运行效果和存在的问题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改进措施：根据评估结果提出改进建议和措施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管理体系的改进措施</a:t>
            </a:r>
            <a:endParaRPr lang="zh-CN" altLang="en-US"/>
          </a:p>
        </p:txBody>
      </p:sp>
      <p:sp>
        <p:nvSpPr>
          <p:cNvPr id="1049254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加强内部沟通，提高工作效率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优化流程，减少不必要的环节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加强培训，提高员工素质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引入先进的管理工具和技术，提高管理水平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https://d.book118.com/738067032060006026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管理体系运行情况报告</vt:lpstr>
      <vt:lpstr>目录</vt:lpstr>
      <vt:lpstr>管理体系概述</vt:lpstr>
      <vt:lpstr>管理体系的定义和作用</vt:lpstr>
      <vt:lpstr>管理体系的构成要素</vt:lpstr>
      <vt:lpstr>管理体系的运行机制</vt:lpstr>
      <vt:lpstr>管理体系的运行现状</vt:lpstr>
      <vt:lpstr>管理体系的执行情况</vt:lpstr>
      <vt:lpstr>管理体系的绩效评估</vt:lpstr>
      <vt:lpstr>管理体系的改进措施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2024-09-03T16:47:28.880</cp:lastPrinted>
  <dcterms:created xsi:type="dcterms:W3CDTF">2024-09-03T08:47:28Z</dcterms:created>
  <dcterms:modified xsi:type="dcterms:W3CDTF">2024-09-03T08:47:31Z</dcterms:modified>
</cp:coreProperties>
</file>