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985E2F-9196-462F-83CD-FD06AFBF7B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0FA36D-9112-432F-B461-9CCC454A15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7622BC-92BB-4B2C-AD8F-CE36D19B4E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890852F-6708-4D52-B919-7A98738C21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E742FF4-11C6-4798-A40E-0CEDC54B1F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CBB45B7-E83E-40CC-AE31-F138FF374B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B862394-BCE4-4D37-ABA4-54914541A0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D9AE083-B03D-4B8C-BE0B-1DB9378F47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FB9CF00-52A6-45CA-8FD3-0FAA829F4B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F243E8-B23D-4132-8D65-FE27D6EA45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E63D1A-C31F-4362-8F6C-A3514BB854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38075001035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工程保险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90085" y="5357665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90085" y="5886341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工程保险概述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工程建设保险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船舶工程保险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房屋工程保险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海洋石油开发保险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工程保险的风险评估与管理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工程保险的未来发展趋势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工程保险概述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51" r="3255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51" r="3255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652" r="31652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工程保险是针对工程项目在建设过程中可能出现的自然灾害、意外事故等风险所提供的保障措施。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工程保险具有专业性、综合性、高风险性和长期性等特点，旨在为工程项目提供全面的风险保障。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规避风险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减轻损失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促进融资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6278" r="6278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6969" b="16969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8678" b="8678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工程保险的重要性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工程保险有助于规避工程项目中可能出现的各种风险，确保项目的顺利进行。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在工程项目发生事故时，工程保险可以减轻事故带来的损失，保障项目参与方的利益。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工程保险有助于增强项目投资者的信心，促进项目的融资和资金筹措。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298153" y="3371015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434792" y="2507653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6159720" y="4232582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159720" y="2507653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5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434792" y="4232582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5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988632" y="3127092"/>
            <a:ext cx="489808" cy="358610"/>
          </a:xfrm>
          <a:custGeom>
            <a:rect l="l" t="t" r="r" b="b"/>
            <a:pathLst>
              <a:path w="142" h="104">
                <a:moveTo>
                  <a:pt x="0" y="104"/>
                </a:moveTo>
                <a:cubicBezTo>
                  <a:pt x="142" y="104"/>
                  <a:pt x="142" y="104"/>
                  <a:pt x="142" y="104"/>
                </a:cubicBezTo>
                <a:cubicBezTo>
                  <a:pt x="142" y="0"/>
                  <a:pt x="142" y="0"/>
                  <a:pt x="142" y="0"/>
                </a:cubicBezTo>
                <a:cubicBezTo>
                  <a:pt x="0" y="0"/>
                  <a:pt x="0" y="0"/>
                  <a:pt x="0" y="0"/>
                </a:cubicBezTo>
                <a:lnTo>
                  <a:pt x="0" y="104"/>
                </a:lnTo>
                <a:close/>
                <a:moveTo>
                  <a:pt x="98" y="11"/>
                </a:moveTo>
                <a:cubicBezTo>
                  <a:pt x="127" y="11"/>
                  <a:pt x="127" y="11"/>
                  <a:pt x="127" y="11"/>
                </a:cubicBezTo>
                <a:cubicBezTo>
                  <a:pt x="127" y="29"/>
                  <a:pt x="127" y="29"/>
                  <a:pt x="127" y="29"/>
                </a:cubicBezTo>
                <a:cubicBezTo>
                  <a:pt x="98" y="29"/>
                  <a:pt x="98" y="29"/>
                  <a:pt x="98" y="29"/>
                </a:cubicBezTo>
                <a:lnTo>
                  <a:pt x="98" y="11"/>
                </a:lnTo>
                <a:close/>
                <a:moveTo>
                  <a:pt x="12" y="52"/>
                </a:moveTo>
                <a:cubicBezTo>
                  <a:pt x="12" y="50"/>
                  <a:pt x="13" y="49"/>
                  <a:pt x="13" y="48"/>
                </a:cubicBezTo>
                <a:cubicBezTo>
                  <a:pt x="13" y="46"/>
                  <a:pt x="13" y="45"/>
                  <a:pt x="13" y="44"/>
                </a:cubicBezTo>
                <a:cubicBezTo>
                  <a:pt x="14" y="41"/>
                  <a:pt x="15" y="38"/>
                  <a:pt x="16" y="36"/>
                </a:cubicBezTo>
                <a:cubicBezTo>
                  <a:pt x="16" y="35"/>
                  <a:pt x="17" y="34"/>
                  <a:pt x="17" y="32"/>
                </a:cubicBezTo>
                <a:cubicBezTo>
                  <a:pt x="18" y="31"/>
                  <a:pt x="19" y="30"/>
                  <a:pt x="19" y="29"/>
                </a:cubicBezTo>
                <a:cubicBezTo>
                  <a:pt x="20" y="28"/>
                  <a:pt x="21" y="27"/>
                  <a:pt x="22" y="26"/>
                </a:cubicBezTo>
                <a:cubicBezTo>
                  <a:pt x="22" y="25"/>
                  <a:pt x="23" y="24"/>
                  <a:pt x="24" y="24"/>
                </a:cubicBezTo>
                <a:cubicBezTo>
                  <a:pt x="31" y="16"/>
                  <a:pt x="42" y="11"/>
                  <a:pt x="53" y="11"/>
                </a:cubicBezTo>
                <a:cubicBezTo>
                  <a:pt x="65" y="11"/>
                  <a:pt x="76" y="16"/>
                  <a:pt x="83" y="24"/>
                </a:cubicBezTo>
                <a:cubicBezTo>
                  <a:pt x="85" y="26"/>
                  <a:pt x="86" y="27"/>
                  <a:pt x="87" y="29"/>
                </a:cubicBezTo>
                <a:cubicBezTo>
                  <a:pt x="88" y="30"/>
                  <a:pt x="88" y="31"/>
                  <a:pt x="89" y="32"/>
                </a:cubicBezTo>
                <a:cubicBezTo>
                  <a:pt x="90" y="34"/>
                  <a:pt x="90" y="35"/>
                  <a:pt x="91" y="36"/>
                </a:cubicBezTo>
                <a:cubicBezTo>
                  <a:pt x="92" y="38"/>
                  <a:pt x="93" y="41"/>
                  <a:pt x="93" y="44"/>
                </a:cubicBezTo>
                <a:cubicBezTo>
                  <a:pt x="93" y="45"/>
                  <a:pt x="94" y="46"/>
                  <a:pt x="94" y="48"/>
                </a:cubicBezTo>
                <a:cubicBezTo>
                  <a:pt x="94" y="49"/>
                  <a:pt x="94" y="50"/>
                  <a:pt x="94" y="52"/>
                </a:cubicBezTo>
                <a:cubicBezTo>
                  <a:pt x="94" y="57"/>
                  <a:pt x="93" y="62"/>
                  <a:pt x="91" y="66"/>
                </a:cubicBezTo>
                <a:cubicBezTo>
                  <a:pt x="90" y="69"/>
                  <a:pt x="89" y="72"/>
                  <a:pt x="87" y="75"/>
                </a:cubicBezTo>
                <a:cubicBezTo>
                  <a:pt x="86" y="76"/>
                  <a:pt x="85" y="78"/>
                  <a:pt x="83" y="79"/>
                </a:cubicBezTo>
                <a:cubicBezTo>
                  <a:pt x="76" y="87"/>
                  <a:pt x="65" y="93"/>
                  <a:pt x="53" y="93"/>
                </a:cubicBezTo>
                <a:cubicBezTo>
                  <a:pt x="49" y="93"/>
                  <a:pt x="45" y="92"/>
                  <a:pt x="41" y="91"/>
                </a:cubicBezTo>
                <a:cubicBezTo>
                  <a:pt x="38" y="90"/>
                  <a:pt x="35" y="88"/>
                  <a:pt x="32" y="87"/>
                </a:cubicBezTo>
                <a:cubicBezTo>
                  <a:pt x="31" y="86"/>
                  <a:pt x="30" y="85"/>
                  <a:pt x="29" y="85"/>
                </a:cubicBezTo>
                <a:cubicBezTo>
                  <a:pt x="28" y="84"/>
                  <a:pt x="28" y="84"/>
                  <a:pt x="27" y="83"/>
                </a:cubicBezTo>
                <a:cubicBezTo>
                  <a:pt x="26" y="82"/>
                  <a:pt x="25" y="82"/>
                  <a:pt x="24" y="81"/>
                </a:cubicBezTo>
                <a:cubicBezTo>
                  <a:pt x="24" y="80"/>
                  <a:pt x="23" y="79"/>
                  <a:pt x="22" y="78"/>
                </a:cubicBezTo>
                <a:cubicBezTo>
                  <a:pt x="22" y="78"/>
                  <a:pt x="21" y="77"/>
                  <a:pt x="21" y="77"/>
                </a:cubicBezTo>
                <a:cubicBezTo>
                  <a:pt x="20" y="76"/>
                  <a:pt x="20" y="75"/>
                  <a:pt x="19" y="75"/>
                </a:cubicBezTo>
                <a:cubicBezTo>
                  <a:pt x="19" y="74"/>
                  <a:pt x="18" y="72"/>
                  <a:pt x="17" y="71"/>
                </a:cubicBezTo>
                <a:cubicBezTo>
                  <a:pt x="16" y="70"/>
                  <a:pt x="16" y="68"/>
                  <a:pt x="15" y="66"/>
                </a:cubicBezTo>
                <a:cubicBezTo>
                  <a:pt x="13" y="62"/>
                  <a:pt x="12" y="57"/>
                  <a:pt x="12" y="52"/>
                </a:cubicBezTo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707799" y="4779038"/>
            <a:ext cx="501330" cy="504577"/>
          </a:xfrm>
          <a:custGeom>
            <a:rect l="l" t="t" r="r" b="b"/>
            <a:pathLst>
              <a:path w="196" h="197">
                <a:moveTo>
                  <a:pt x="98" y="197"/>
                </a:moveTo>
                <a:cubicBezTo>
                  <a:pt x="152" y="197"/>
                  <a:pt x="196" y="153"/>
                  <a:pt x="196" y="99"/>
                </a:cubicBezTo>
                <a:cubicBezTo>
                  <a:pt x="196" y="44"/>
                  <a:pt x="152" y="0"/>
                  <a:pt x="98" y="0"/>
                </a:cubicBezTo>
                <a:cubicBezTo>
                  <a:pt x="43" y="0"/>
                  <a:pt x="0" y="44"/>
                  <a:pt x="0" y="99"/>
                </a:cubicBezTo>
                <a:cubicBezTo>
                  <a:pt x="0" y="153"/>
                  <a:pt x="43" y="197"/>
                  <a:pt x="98" y="197"/>
                </a:cubicBezTo>
                <a:moveTo>
                  <a:pt x="38" y="166"/>
                </a:moveTo>
                <a:cubicBezTo>
                  <a:pt x="30" y="158"/>
                  <a:pt x="30" y="158"/>
                  <a:pt x="30" y="158"/>
                </a:cubicBezTo>
                <a:cubicBezTo>
                  <a:pt x="49" y="140"/>
                  <a:pt x="49" y="140"/>
                  <a:pt x="49" y="140"/>
                </a:cubicBezTo>
                <a:cubicBezTo>
                  <a:pt x="57" y="148"/>
                  <a:pt x="57" y="148"/>
                  <a:pt x="57" y="148"/>
                </a:cubicBezTo>
                <a:lnTo>
                  <a:pt x="38" y="166"/>
                </a:lnTo>
                <a:close/>
                <a:moveTo>
                  <a:pt x="103" y="188"/>
                </a:moveTo>
                <a:cubicBezTo>
                  <a:pt x="92" y="188"/>
                  <a:pt x="92" y="188"/>
                  <a:pt x="92" y="188"/>
                </a:cubicBezTo>
                <a:cubicBezTo>
                  <a:pt x="92" y="162"/>
                  <a:pt x="92" y="162"/>
                  <a:pt x="92" y="162"/>
                </a:cubicBezTo>
                <a:cubicBezTo>
                  <a:pt x="103" y="162"/>
                  <a:pt x="103" y="162"/>
                  <a:pt x="103" y="162"/>
                </a:cubicBezTo>
                <a:lnTo>
                  <a:pt x="103" y="188"/>
                </a:lnTo>
                <a:close/>
                <a:moveTo>
                  <a:pt x="188" y="104"/>
                </a:moveTo>
                <a:cubicBezTo>
                  <a:pt x="161" y="104"/>
                  <a:pt x="161" y="104"/>
                  <a:pt x="161" y="104"/>
                </a:cubicBezTo>
                <a:cubicBezTo>
                  <a:pt x="161" y="93"/>
                  <a:pt x="161" y="93"/>
                  <a:pt x="161" y="93"/>
                </a:cubicBezTo>
                <a:cubicBezTo>
                  <a:pt x="188" y="93"/>
                  <a:pt x="188" y="93"/>
                  <a:pt x="188" y="93"/>
                </a:cubicBezTo>
                <a:lnTo>
                  <a:pt x="188" y="104"/>
                </a:lnTo>
                <a:close/>
                <a:moveTo>
                  <a:pt x="157" y="31"/>
                </a:moveTo>
                <a:cubicBezTo>
                  <a:pt x="165" y="39"/>
                  <a:pt x="165" y="39"/>
                  <a:pt x="165" y="39"/>
                </a:cubicBezTo>
                <a:cubicBezTo>
                  <a:pt x="147" y="58"/>
                  <a:pt x="147" y="58"/>
                  <a:pt x="147" y="58"/>
                </a:cubicBezTo>
                <a:cubicBezTo>
                  <a:pt x="139" y="50"/>
                  <a:pt x="139" y="50"/>
                  <a:pt x="139" y="50"/>
                </a:cubicBezTo>
                <a:lnTo>
                  <a:pt x="157" y="31"/>
                </a:lnTo>
                <a:close/>
                <a:moveTo>
                  <a:pt x="147" y="140"/>
                </a:moveTo>
                <a:cubicBezTo>
                  <a:pt x="165" y="158"/>
                  <a:pt x="165" y="158"/>
                  <a:pt x="165" y="158"/>
                </a:cubicBezTo>
                <a:cubicBezTo>
                  <a:pt x="157" y="166"/>
                  <a:pt x="157" y="166"/>
                  <a:pt x="157" y="166"/>
                </a:cubicBezTo>
                <a:cubicBezTo>
                  <a:pt x="139" y="148"/>
                  <a:pt x="139" y="148"/>
                  <a:pt x="139" y="148"/>
                </a:cubicBezTo>
                <a:lnTo>
                  <a:pt x="147" y="140"/>
                </a:lnTo>
                <a:close/>
                <a:moveTo>
                  <a:pt x="92" y="9"/>
                </a:moveTo>
                <a:cubicBezTo>
                  <a:pt x="103" y="9"/>
                  <a:pt x="103" y="9"/>
                  <a:pt x="103" y="9"/>
                </a:cubicBezTo>
                <a:cubicBezTo>
                  <a:pt x="103" y="35"/>
                  <a:pt x="103" y="35"/>
                  <a:pt x="103" y="35"/>
                </a:cubicBezTo>
                <a:cubicBezTo>
                  <a:pt x="92" y="35"/>
                  <a:pt x="92" y="35"/>
                  <a:pt x="92" y="35"/>
                </a:cubicBezTo>
                <a:lnTo>
                  <a:pt x="92" y="9"/>
                </a:lnTo>
                <a:close/>
                <a:moveTo>
                  <a:pt x="82" y="76"/>
                </a:moveTo>
                <a:cubicBezTo>
                  <a:pt x="99" y="92"/>
                  <a:pt x="99" y="92"/>
                  <a:pt x="99" y="92"/>
                </a:cubicBezTo>
                <a:cubicBezTo>
                  <a:pt x="130" y="62"/>
                  <a:pt x="130" y="62"/>
                  <a:pt x="130" y="62"/>
                </a:cubicBezTo>
                <a:cubicBezTo>
                  <a:pt x="137" y="70"/>
                  <a:pt x="137" y="70"/>
                  <a:pt x="137" y="70"/>
                </a:cubicBezTo>
                <a:cubicBezTo>
                  <a:pt x="99" y="108"/>
                  <a:pt x="99" y="108"/>
                  <a:pt x="99" y="108"/>
                </a:cubicBezTo>
                <a:cubicBezTo>
                  <a:pt x="74" y="84"/>
                  <a:pt x="74" y="84"/>
                  <a:pt x="74" y="84"/>
                </a:cubicBezTo>
                <a:lnTo>
                  <a:pt x="82" y="76"/>
                </a:lnTo>
                <a:close/>
                <a:moveTo>
                  <a:pt x="38" y="31"/>
                </a:moveTo>
                <a:cubicBezTo>
                  <a:pt x="57" y="50"/>
                  <a:pt x="57" y="50"/>
                  <a:pt x="57" y="50"/>
                </a:cubicBezTo>
                <a:cubicBezTo>
                  <a:pt x="49" y="58"/>
                  <a:pt x="49" y="58"/>
                  <a:pt x="49" y="58"/>
                </a:cubicBezTo>
                <a:cubicBezTo>
                  <a:pt x="30" y="39"/>
                  <a:pt x="30" y="39"/>
                  <a:pt x="30" y="39"/>
                </a:cubicBezTo>
                <a:lnTo>
                  <a:pt x="38" y="31"/>
                </a:lnTo>
                <a:close/>
                <a:moveTo>
                  <a:pt x="34" y="104"/>
                </a:moveTo>
                <a:cubicBezTo>
                  <a:pt x="8" y="104"/>
                  <a:pt x="8" y="104"/>
                  <a:pt x="8" y="104"/>
                </a:cubicBezTo>
                <a:cubicBezTo>
                  <a:pt x="8" y="93"/>
                  <a:pt x="8" y="93"/>
                  <a:pt x="8" y="93"/>
                </a:cubicBezTo>
                <a:cubicBezTo>
                  <a:pt x="34" y="93"/>
                  <a:pt x="34" y="93"/>
                  <a:pt x="34" y="93"/>
                </a:cubicBezTo>
                <a:lnTo>
                  <a:pt x="34" y="104"/>
                </a:ln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695413" y="3086347"/>
            <a:ext cx="531662" cy="459548"/>
          </a:xfrm>
          <a:custGeom>
            <a:rect l="l" t="t" r="r" b="b"/>
            <a:pathLst>
              <a:path w="184" h="159">
                <a:moveTo>
                  <a:pt x="132" y="124"/>
                </a:moveTo>
                <a:cubicBezTo>
                  <a:pt x="165" y="159"/>
                  <a:pt x="165" y="159"/>
                  <a:pt x="165" y="159"/>
                </a:cubicBezTo>
                <a:cubicBezTo>
                  <a:pt x="165" y="124"/>
                  <a:pt x="165" y="124"/>
                  <a:pt x="165" y="124"/>
                </a:cubicBezTo>
                <a:cubicBezTo>
                  <a:pt x="184" y="124"/>
                  <a:pt x="184" y="124"/>
                  <a:pt x="184" y="124"/>
                </a:cubicBezTo>
                <a:cubicBezTo>
                  <a:pt x="184" y="0"/>
                  <a:pt x="184" y="0"/>
                  <a:pt x="184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47"/>
                  <a:pt x="0" y="47"/>
                  <a:pt x="0" y="47"/>
                </a:cubicBezTo>
                <a:cubicBezTo>
                  <a:pt x="0" y="124"/>
                  <a:pt x="0" y="124"/>
                  <a:pt x="0" y="124"/>
                </a:cubicBezTo>
                <a:cubicBezTo>
                  <a:pt x="115" y="124"/>
                  <a:pt x="115" y="124"/>
                  <a:pt x="115" y="124"/>
                </a:cubicBezTo>
                <a:lnTo>
                  <a:pt x="132" y="124"/>
                </a:lnTo>
                <a:close/>
                <a:moveTo>
                  <a:pt x="154" y="49"/>
                </a:moveTo>
                <a:cubicBezTo>
                  <a:pt x="162" y="49"/>
                  <a:pt x="168" y="56"/>
                  <a:pt x="168" y="63"/>
                </a:cubicBezTo>
                <a:cubicBezTo>
                  <a:pt x="168" y="71"/>
                  <a:pt x="162" y="77"/>
                  <a:pt x="154" y="77"/>
                </a:cubicBezTo>
                <a:cubicBezTo>
                  <a:pt x="146" y="77"/>
                  <a:pt x="140" y="71"/>
                  <a:pt x="140" y="63"/>
                </a:cubicBezTo>
                <a:cubicBezTo>
                  <a:pt x="140" y="56"/>
                  <a:pt x="146" y="49"/>
                  <a:pt x="154" y="49"/>
                </a:cubicBezTo>
                <a:moveTo>
                  <a:pt x="36" y="77"/>
                </a:moveTo>
                <a:cubicBezTo>
                  <a:pt x="28" y="77"/>
                  <a:pt x="22" y="71"/>
                  <a:pt x="22" y="63"/>
                </a:cubicBezTo>
                <a:cubicBezTo>
                  <a:pt x="22" y="56"/>
                  <a:pt x="28" y="49"/>
                  <a:pt x="36" y="49"/>
                </a:cubicBezTo>
                <a:cubicBezTo>
                  <a:pt x="44" y="49"/>
                  <a:pt x="50" y="56"/>
                  <a:pt x="50" y="63"/>
                </a:cubicBezTo>
                <a:cubicBezTo>
                  <a:pt x="50" y="71"/>
                  <a:pt x="44" y="77"/>
                  <a:pt x="36" y="77"/>
                </a:cubicBezTo>
                <a:moveTo>
                  <a:pt x="75" y="77"/>
                </a:moveTo>
                <a:cubicBezTo>
                  <a:pt x="67" y="77"/>
                  <a:pt x="61" y="71"/>
                  <a:pt x="61" y="63"/>
                </a:cubicBezTo>
                <a:cubicBezTo>
                  <a:pt x="61" y="56"/>
                  <a:pt x="67" y="49"/>
                  <a:pt x="75" y="49"/>
                </a:cubicBezTo>
                <a:cubicBezTo>
                  <a:pt x="83" y="49"/>
                  <a:pt x="89" y="56"/>
                  <a:pt x="89" y="63"/>
                </a:cubicBezTo>
                <a:cubicBezTo>
                  <a:pt x="89" y="71"/>
                  <a:pt x="83" y="77"/>
                  <a:pt x="75" y="77"/>
                </a:cubicBezTo>
                <a:moveTo>
                  <a:pt x="115" y="77"/>
                </a:moveTo>
                <a:cubicBezTo>
                  <a:pt x="107" y="77"/>
                  <a:pt x="100" y="71"/>
                  <a:pt x="100" y="63"/>
                </a:cubicBezTo>
                <a:cubicBezTo>
                  <a:pt x="100" y="56"/>
                  <a:pt x="107" y="49"/>
                  <a:pt x="115" y="49"/>
                </a:cubicBezTo>
                <a:cubicBezTo>
                  <a:pt x="115" y="49"/>
                  <a:pt x="115" y="49"/>
                  <a:pt x="115" y="49"/>
                </a:cubicBezTo>
                <a:cubicBezTo>
                  <a:pt x="123" y="50"/>
                  <a:pt x="129" y="56"/>
                  <a:pt x="129" y="63"/>
                </a:cubicBezTo>
                <a:cubicBezTo>
                  <a:pt x="129" y="71"/>
                  <a:pt x="123" y="77"/>
                  <a:pt x="115" y="77"/>
                </a:cubicBezTo>
                <a:cubicBezTo>
                  <a:pt x="115" y="77"/>
                  <a:pt x="115" y="77"/>
                  <a:pt x="115" y="77"/>
                </a:cubicBezTo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5004107" y="4794077"/>
            <a:ext cx="458857" cy="474498"/>
            <a:chOff x="5004107" y="4794077"/>
            <a:chExt cx="458857" cy="474498"/>
          </a:xfrm>
        </p:grpSpPr>
        <p:sp>
          <p:nvSpPr>
            <p:cNvPr id="11" name="AutoShape 11"/>
            <p:cNvSpPr/>
            <p:nvPr/>
          </p:nvSpPr>
          <p:spPr>
            <a:xfrm>
              <a:off x="5130280" y="4794077"/>
              <a:ext cx="206512" cy="224827"/>
            </a:xfrm>
            <a:prstGeom prst="ellipse">
              <a:avLst/>
            </a:pr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5004107" y="5054031"/>
              <a:ext cx="458857" cy="214544"/>
            </a:xfrm>
            <a:custGeom>
              <a:rect l="l" t="t" r="r" b="b"/>
              <a:pathLst>
                <a:path w="200" h="87">
                  <a:moveTo>
                    <a:pt x="35" y="87"/>
                  </a:moveTo>
                  <a:cubicBezTo>
                    <a:pt x="35" y="72"/>
                    <a:pt x="35" y="72"/>
                    <a:pt x="35" y="72"/>
                  </a:cubicBezTo>
                  <a:cubicBezTo>
                    <a:pt x="46" y="72"/>
                    <a:pt x="46" y="72"/>
                    <a:pt x="46" y="72"/>
                  </a:cubicBezTo>
                  <a:cubicBezTo>
                    <a:pt x="46" y="87"/>
                    <a:pt x="46" y="87"/>
                    <a:pt x="46" y="87"/>
                  </a:cubicBezTo>
                  <a:cubicBezTo>
                    <a:pt x="155" y="87"/>
                    <a:pt x="155" y="87"/>
                    <a:pt x="155" y="87"/>
                  </a:cubicBezTo>
                  <a:cubicBezTo>
                    <a:pt x="155" y="72"/>
                    <a:pt x="155" y="72"/>
                    <a:pt x="155" y="72"/>
                  </a:cubicBezTo>
                  <a:cubicBezTo>
                    <a:pt x="166" y="72"/>
                    <a:pt x="166" y="72"/>
                    <a:pt x="166" y="72"/>
                  </a:cubicBezTo>
                  <a:cubicBezTo>
                    <a:pt x="166" y="87"/>
                    <a:pt x="166" y="87"/>
                    <a:pt x="166" y="87"/>
                  </a:cubicBezTo>
                  <a:cubicBezTo>
                    <a:pt x="199" y="87"/>
                    <a:pt x="199" y="87"/>
                    <a:pt x="199" y="87"/>
                  </a:cubicBezTo>
                  <a:cubicBezTo>
                    <a:pt x="199" y="47"/>
                    <a:pt x="200" y="43"/>
                    <a:pt x="200" y="43"/>
                  </a:cubicBezTo>
                  <a:cubicBezTo>
                    <a:pt x="200" y="19"/>
                    <a:pt x="180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40" y="0"/>
                    <a:pt x="140" y="0"/>
                    <a:pt x="140" y="0"/>
                  </a:cubicBezTo>
                  <a:cubicBezTo>
                    <a:pt x="100" y="80"/>
                    <a:pt x="100" y="80"/>
                    <a:pt x="100" y="80"/>
                  </a:cubicBezTo>
                  <a:cubicBezTo>
                    <a:pt x="60" y="0"/>
                    <a:pt x="60" y="0"/>
                    <a:pt x="60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4" y="0"/>
                    <a:pt x="44" y="0"/>
                  </a:cubicBezTo>
                  <a:cubicBezTo>
                    <a:pt x="20" y="0"/>
                    <a:pt x="1" y="19"/>
                    <a:pt x="1" y="43"/>
                  </a:cubicBezTo>
                  <a:cubicBezTo>
                    <a:pt x="1" y="43"/>
                    <a:pt x="0" y="47"/>
                    <a:pt x="0" y="87"/>
                  </a:cubicBezTo>
                  <a:lnTo>
                    <a:pt x="35" y="87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Freeform 13"/>
          <p:cNvSpPr/>
          <p:nvPr/>
        </p:nvSpPr>
        <p:spPr>
          <a:xfrm>
            <a:off x="5820196" y="3941016"/>
            <a:ext cx="553402" cy="457486"/>
          </a:xfrm>
          <a:custGeom>
            <a:rect l="l" t="t" r="r" b="b"/>
            <a:pathLst>
              <a:path w="287" h="236">
                <a:moveTo>
                  <a:pt x="260" y="78"/>
                </a:moveTo>
                <a:cubicBezTo>
                  <a:pt x="251" y="78"/>
                  <a:pt x="244" y="85"/>
                  <a:pt x="244" y="94"/>
                </a:cubicBezTo>
                <a:cubicBezTo>
                  <a:pt x="244" y="103"/>
                  <a:pt x="251" y="111"/>
                  <a:pt x="260" y="111"/>
                </a:cubicBezTo>
                <a:cubicBezTo>
                  <a:pt x="269" y="111"/>
                  <a:pt x="277" y="103"/>
                  <a:pt x="277" y="94"/>
                </a:cubicBezTo>
                <a:cubicBezTo>
                  <a:pt x="277" y="85"/>
                  <a:pt x="269" y="78"/>
                  <a:pt x="260" y="78"/>
                </a:cubicBezTo>
                <a:close/>
                <a:moveTo>
                  <a:pt x="27" y="78"/>
                </a:moveTo>
                <a:cubicBezTo>
                  <a:pt x="18" y="78"/>
                  <a:pt x="11" y="85"/>
                  <a:pt x="11" y="94"/>
                </a:cubicBezTo>
                <a:cubicBezTo>
                  <a:pt x="11" y="103"/>
                  <a:pt x="18" y="111"/>
                  <a:pt x="27" y="111"/>
                </a:cubicBezTo>
                <a:cubicBezTo>
                  <a:pt x="36" y="111"/>
                  <a:pt x="43" y="103"/>
                  <a:pt x="43" y="94"/>
                </a:cubicBezTo>
                <a:cubicBezTo>
                  <a:pt x="43" y="85"/>
                  <a:pt x="36" y="78"/>
                  <a:pt x="27" y="78"/>
                </a:cubicBezTo>
                <a:close/>
                <a:moveTo>
                  <a:pt x="212" y="49"/>
                </a:moveTo>
                <a:cubicBezTo>
                  <a:pt x="199" y="49"/>
                  <a:pt x="188" y="59"/>
                  <a:pt x="188" y="73"/>
                </a:cubicBezTo>
                <a:cubicBezTo>
                  <a:pt x="188" y="86"/>
                  <a:pt x="199" y="97"/>
                  <a:pt x="212" y="97"/>
                </a:cubicBezTo>
                <a:cubicBezTo>
                  <a:pt x="225" y="97"/>
                  <a:pt x="236" y="86"/>
                  <a:pt x="236" y="73"/>
                </a:cubicBezTo>
                <a:cubicBezTo>
                  <a:pt x="236" y="59"/>
                  <a:pt x="225" y="49"/>
                  <a:pt x="212" y="49"/>
                </a:cubicBezTo>
                <a:close/>
                <a:moveTo>
                  <a:pt x="287" y="196"/>
                </a:moveTo>
                <a:cubicBezTo>
                  <a:pt x="259" y="196"/>
                  <a:pt x="259" y="196"/>
                  <a:pt x="259" y="196"/>
                </a:cubicBezTo>
                <a:cubicBezTo>
                  <a:pt x="259" y="145"/>
                  <a:pt x="259" y="145"/>
                  <a:pt x="259" y="145"/>
                </a:cubicBezTo>
                <a:cubicBezTo>
                  <a:pt x="259" y="136"/>
                  <a:pt x="257" y="128"/>
                  <a:pt x="253" y="121"/>
                </a:cubicBezTo>
                <a:cubicBezTo>
                  <a:pt x="255" y="120"/>
                  <a:pt x="258" y="120"/>
                  <a:pt x="260" y="120"/>
                </a:cubicBezTo>
                <a:cubicBezTo>
                  <a:pt x="275" y="120"/>
                  <a:pt x="287" y="132"/>
                  <a:pt x="287" y="147"/>
                </a:cubicBezTo>
                <a:lnTo>
                  <a:pt x="287" y="196"/>
                </a:lnTo>
                <a:close/>
                <a:moveTo>
                  <a:pt x="75" y="49"/>
                </a:moveTo>
                <a:cubicBezTo>
                  <a:pt x="62" y="49"/>
                  <a:pt x="51" y="59"/>
                  <a:pt x="51" y="73"/>
                </a:cubicBezTo>
                <a:cubicBezTo>
                  <a:pt x="51" y="86"/>
                  <a:pt x="62" y="97"/>
                  <a:pt x="75" y="97"/>
                </a:cubicBezTo>
                <a:cubicBezTo>
                  <a:pt x="88" y="97"/>
                  <a:pt x="99" y="86"/>
                  <a:pt x="99" y="73"/>
                </a:cubicBezTo>
                <a:cubicBezTo>
                  <a:pt x="99" y="59"/>
                  <a:pt x="88" y="49"/>
                  <a:pt x="75" y="49"/>
                </a:cubicBezTo>
                <a:close/>
                <a:moveTo>
                  <a:pt x="27" y="120"/>
                </a:moveTo>
                <a:cubicBezTo>
                  <a:pt x="29" y="120"/>
                  <a:pt x="32" y="120"/>
                  <a:pt x="34" y="121"/>
                </a:cubicBezTo>
                <a:cubicBezTo>
                  <a:pt x="30" y="128"/>
                  <a:pt x="28" y="136"/>
                  <a:pt x="28" y="145"/>
                </a:cubicBezTo>
                <a:cubicBezTo>
                  <a:pt x="28" y="196"/>
                  <a:pt x="28" y="196"/>
                  <a:pt x="28" y="196"/>
                </a:cubicBezTo>
                <a:cubicBezTo>
                  <a:pt x="0" y="196"/>
                  <a:pt x="0" y="196"/>
                  <a:pt x="0" y="196"/>
                </a:cubicBezTo>
                <a:cubicBezTo>
                  <a:pt x="0" y="147"/>
                  <a:pt x="0" y="147"/>
                  <a:pt x="0" y="147"/>
                </a:cubicBezTo>
                <a:cubicBezTo>
                  <a:pt x="0" y="132"/>
                  <a:pt x="12" y="120"/>
                  <a:pt x="27" y="120"/>
                </a:cubicBezTo>
                <a:close/>
                <a:moveTo>
                  <a:pt x="144" y="0"/>
                </a:moveTo>
                <a:cubicBezTo>
                  <a:pt x="124" y="0"/>
                  <a:pt x="108" y="16"/>
                  <a:pt x="108" y="36"/>
                </a:cubicBezTo>
                <a:cubicBezTo>
                  <a:pt x="108" y="56"/>
                  <a:pt x="124" y="72"/>
                  <a:pt x="144" y="72"/>
                </a:cubicBezTo>
                <a:cubicBezTo>
                  <a:pt x="163" y="72"/>
                  <a:pt x="179" y="56"/>
                  <a:pt x="179" y="36"/>
                </a:cubicBezTo>
                <a:cubicBezTo>
                  <a:pt x="179" y="16"/>
                  <a:pt x="163" y="0"/>
                  <a:pt x="144" y="0"/>
                </a:cubicBezTo>
                <a:close/>
                <a:moveTo>
                  <a:pt x="251" y="214"/>
                </a:moveTo>
                <a:cubicBezTo>
                  <a:pt x="208" y="214"/>
                  <a:pt x="208" y="214"/>
                  <a:pt x="208" y="214"/>
                </a:cubicBezTo>
                <a:cubicBezTo>
                  <a:pt x="208" y="137"/>
                  <a:pt x="208" y="137"/>
                  <a:pt x="208" y="137"/>
                </a:cubicBezTo>
                <a:cubicBezTo>
                  <a:pt x="208" y="127"/>
                  <a:pt x="206" y="117"/>
                  <a:pt x="201" y="108"/>
                </a:cubicBezTo>
                <a:cubicBezTo>
                  <a:pt x="205" y="107"/>
                  <a:pt x="208" y="106"/>
                  <a:pt x="212" y="106"/>
                </a:cubicBezTo>
                <a:cubicBezTo>
                  <a:pt x="233" y="106"/>
                  <a:pt x="251" y="124"/>
                  <a:pt x="251" y="145"/>
                </a:cubicBezTo>
                <a:lnTo>
                  <a:pt x="251" y="214"/>
                </a:lnTo>
                <a:close/>
                <a:moveTo>
                  <a:pt x="79" y="137"/>
                </a:moveTo>
                <a:cubicBezTo>
                  <a:pt x="79" y="214"/>
                  <a:pt x="79" y="214"/>
                  <a:pt x="79" y="214"/>
                </a:cubicBezTo>
                <a:cubicBezTo>
                  <a:pt x="37" y="214"/>
                  <a:pt x="37" y="214"/>
                  <a:pt x="37" y="214"/>
                </a:cubicBezTo>
                <a:cubicBezTo>
                  <a:pt x="37" y="145"/>
                  <a:pt x="37" y="145"/>
                  <a:pt x="37" y="145"/>
                </a:cubicBezTo>
                <a:cubicBezTo>
                  <a:pt x="37" y="124"/>
                  <a:pt x="54" y="106"/>
                  <a:pt x="75" y="106"/>
                </a:cubicBezTo>
                <a:cubicBezTo>
                  <a:pt x="79" y="106"/>
                  <a:pt x="83" y="107"/>
                  <a:pt x="86" y="108"/>
                </a:cubicBezTo>
                <a:cubicBezTo>
                  <a:pt x="81" y="117"/>
                  <a:pt x="79" y="127"/>
                  <a:pt x="79" y="137"/>
                </a:cubicBezTo>
                <a:close/>
                <a:moveTo>
                  <a:pt x="88" y="237"/>
                </a:moveTo>
                <a:cubicBezTo>
                  <a:pt x="200" y="237"/>
                  <a:pt x="200" y="237"/>
                  <a:pt x="200" y="237"/>
                </a:cubicBezTo>
                <a:cubicBezTo>
                  <a:pt x="200" y="137"/>
                  <a:pt x="200" y="137"/>
                  <a:pt x="200" y="137"/>
                </a:cubicBezTo>
                <a:cubicBezTo>
                  <a:pt x="200" y="106"/>
                  <a:pt x="174" y="81"/>
                  <a:pt x="144" y="81"/>
                </a:cubicBezTo>
                <a:cubicBezTo>
                  <a:pt x="113" y="81"/>
                  <a:pt x="88" y="106"/>
                  <a:pt x="88" y="137"/>
                </a:cubicBezTo>
                <a:lnTo>
                  <a:pt x="88" y="237"/>
                </a:ln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746649" y="1001542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建筑工程保险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46343" y="4040386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安装工程保险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15770" y="1001542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运输工程保险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8015770" y="4040386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科技工程保险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工程保险的种类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8002038" y="144857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主要针对各种机器设备、装置的安装工程，在安装过程中因自然灾害、意外事故等造成的损失进行保障。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32611" y="144857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主要针对建筑工程项目，包括建筑物、构筑物及其附属设施等，在工程建设过程中因自然灾害、意外事故等造成的损失进行保障。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8002038" y="4494712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主要针对高科技产业领域的工程项目，如航空航天、核能等领域，在项目研发、试验、生产等过程中因技术风险、自然灾害等造成的损失进行保障。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732611" y="4494712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主要针对工程项目中涉及的运输环节，包括设备、材料的运输等，在运输过程中因自然灾害、意外事故等造成的损失进行保障。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工程建设保险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涵盖建筑工程项目全过程中的物质损失和第三者责任风险。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保障范围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保险标的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792" r="1679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赔偿处理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包括建筑物、构筑物、机器设备、装修材料等。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根据损失程度和保险合同约定进行赔偿，包括修复、重置、现金赔偿等方式。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建筑工程保险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针对安装工程项目的物质损失、第三者责任风险及试车风险提供保障。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4292" r="1429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5458" r="5458"/>
          <a:stretch>
            <a:fillRect/>
          </a:stretch>
        </p:blipFill>
        <p:spPr>
          <a:xfrm>
            <a:off x="5168348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t="16667" b="16667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保障范围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包括安装设备、机器、装置及其附属设施等。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保险标的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根据损失程度和保险合同约定进行赔偿，包括修复、重置、现金赔偿等方式。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赔偿处理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安装工程保险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保险标的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包括科研项目、技术秘密、专利权、商标权等。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保障范围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为科技工程项目的研发、试验、生产等全过程提供风险保障。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赔偿处理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根据损失程度和保险合同约定进行赔偿，包括研发成本、技术秘密价值、专利权价值等的赔偿。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750" r="1675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67" r="16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科技工程保险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船舶工程保险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船舶建造保险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承保范围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船舶建造过程中因自然灾害、意外事故、工人技术操作失误等原因造成的物质损失和费用。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保险期限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通常与建造合同期限一致，从建造开始到船舶试航完成交付使用为止。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赔偿处理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根据损失程度和保险合同约定，进行相应赔偿，包括修复费用、重置价值等。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拆船过程中因自然灾害、意外事故、工人技术操作失误等原因造成的物质损失和费用。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承保范围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通常与拆船合同期限一致，从拆船开始到拆船完成交付废钢为止。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保险期限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25" r="1662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根据损失程度和保险合同约定，进行相应赔偿，包括废钢价值、清理费用等。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赔偿处理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拆船保险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4969" r="24969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承保范围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海洋石油开发工程建造安装过程中因自然灾害、意外事故、技术操作失误等原因造成的物质损失和费用。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保险期限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通常与工程建造安装合同期限一致，从工程开始到竣工验收合格为止。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赔偿处理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根据损失程度和保险合同约定，进行相应赔偿，包括修复费用、重置价值、延误费用等。同时，对于第三者责任造成的损失，保险公司也承担相应赔偿责任。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海洋石油开发工程建造安装保险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房屋工程保险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https://d.book118.com/738075001035006032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91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2024-09-09T14:43:51.757</cp:lastPrinted>
  <dcterms:created xsi:type="dcterms:W3CDTF">2024-09-09T06:43:51Z</dcterms:created>
  <dcterms:modified xsi:type="dcterms:W3CDTF">2024-09-09T06:43:54Z</dcterms:modified>
</cp:coreProperties>
</file>