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32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49B387-A656-4256-A52C-CCCC136C0C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B279D1-FB72-44CC-86E0-BE64602BC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7D6446-403D-4B7A-8028-B442F0A843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04AC76-ED4F-4A05-9ECA-6C0B1F676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C97B69-CCF5-4C01-88CF-C4157C0F0B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42AB62-26A1-400D-9FC9-E0769956C6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2FCBFE-878B-4EB3-92DA-9D744C6DFC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F14333-BC61-4E60-ABD5-24AC2DE537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CBA653-A0CB-4093-9318-6C4DF54D67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D5C03A-B58F-4DCD-B6A9-34A27EF140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F27C29-5694-4BC9-B466-F880F4163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19" Type="http://schemas.openxmlformats.org/officeDocument/2006/relationships/tags" Target="../tags/tag175.xml" /><Relationship Id="rId2" Type="http://schemas.openxmlformats.org/officeDocument/2006/relationships/tags" Target="../tags/tag158.xml" /><Relationship Id="rId20" Type="http://schemas.openxmlformats.org/officeDocument/2006/relationships/tags" Target="../tags/tag176.xml" /><Relationship Id="rId21" Type="http://schemas.openxmlformats.org/officeDocument/2006/relationships/tags" Target="../tags/tag177.xml" /><Relationship Id="rId22" Type="http://schemas.openxmlformats.org/officeDocument/2006/relationships/tags" Target="../tags/tag178.xml" /><Relationship Id="rId23" Type="http://schemas.openxmlformats.org/officeDocument/2006/relationships/tags" Target="../tags/tag179.xml" /><Relationship Id="rId24" Type="http://schemas.openxmlformats.org/officeDocument/2006/relationships/tags" Target="../tags/tag180.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tags" Target="../tags/tag221.xml" /><Relationship Id="rId16" Type="http://schemas.openxmlformats.org/officeDocument/2006/relationships/tags" Target="../tags/tag222.xml" /><Relationship Id="rId17" Type="http://schemas.openxmlformats.org/officeDocument/2006/relationships/tags" Target="../tags/tag223.xml" /><Relationship Id="rId18" Type="http://schemas.openxmlformats.org/officeDocument/2006/relationships/tags" Target="../tags/tag224.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14" Type="http://schemas.openxmlformats.org/officeDocument/2006/relationships/tags" Target="../tags/tag237.xml" /><Relationship Id="rId15" Type="http://schemas.openxmlformats.org/officeDocument/2006/relationships/tags" Target="../tags/tag238.xml" /><Relationship Id="rId16" Type="http://schemas.openxmlformats.org/officeDocument/2006/relationships/tags" Target="../tags/tag239.xml" /><Relationship Id="rId17" Type="http://schemas.openxmlformats.org/officeDocument/2006/relationships/tags" Target="../tags/tag240.xml" /><Relationship Id="rId18" Type="http://schemas.openxmlformats.org/officeDocument/2006/relationships/tags" Target="../tags/tag241.xml" /><Relationship Id="rId19" Type="http://schemas.openxmlformats.org/officeDocument/2006/relationships/tags" Target="../tags/tag242.xml" /><Relationship Id="rId2" Type="http://schemas.openxmlformats.org/officeDocument/2006/relationships/tags" Target="../tags/tag225.xml" /><Relationship Id="rId20" Type="http://schemas.openxmlformats.org/officeDocument/2006/relationships/tags" Target="../tags/tag243.xml" /><Relationship Id="rId21" Type="http://schemas.openxmlformats.org/officeDocument/2006/relationships/tags" Target="../tags/tag244.xml" /><Relationship Id="rId22" Type="http://schemas.openxmlformats.org/officeDocument/2006/relationships/tags" Target="../tags/tag245.xml" /><Relationship Id="rId23" Type="http://schemas.openxmlformats.org/officeDocument/2006/relationships/tags" Target="../tags/tag246.xml" /><Relationship Id="rId24" Type="http://schemas.openxmlformats.org/officeDocument/2006/relationships/tags" Target="../tags/tag247.xml" /><Relationship Id="rId25" Type="http://schemas.openxmlformats.org/officeDocument/2006/relationships/tags" Target="../tags/tag248.xml" /><Relationship Id="rId26" Type="http://schemas.openxmlformats.org/officeDocument/2006/relationships/tags" Target="../tags/tag249.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tags" Target="../tags/tag260.xml" /><Relationship Id="rId13" Type="http://schemas.openxmlformats.org/officeDocument/2006/relationships/tags" Target="../tags/tag261.xml" /><Relationship Id="rId14" Type="http://schemas.openxmlformats.org/officeDocument/2006/relationships/tags" Target="../tags/tag262.xml" /><Relationship Id="rId15" Type="http://schemas.openxmlformats.org/officeDocument/2006/relationships/tags" Target="../tags/tag263.xml" /><Relationship Id="rId16" Type="http://schemas.openxmlformats.org/officeDocument/2006/relationships/tags" Target="../tags/tag264.xml" /><Relationship Id="rId17" Type="http://schemas.openxmlformats.org/officeDocument/2006/relationships/tags" Target="../tags/tag265.xml" /><Relationship Id="rId18" Type="http://schemas.openxmlformats.org/officeDocument/2006/relationships/tags" Target="../tags/tag266.xml" /><Relationship Id="rId19" Type="http://schemas.openxmlformats.org/officeDocument/2006/relationships/tags" Target="../tags/tag267.xml" /><Relationship Id="rId2" Type="http://schemas.openxmlformats.org/officeDocument/2006/relationships/tags" Target="../tags/tag250.xml" /><Relationship Id="rId20" Type="http://schemas.openxmlformats.org/officeDocument/2006/relationships/tags" Target="../tags/tag268.xml" /><Relationship Id="rId21" Type="http://schemas.openxmlformats.org/officeDocument/2006/relationships/tags" Target="../tags/tag269.xml" /><Relationship Id="rId22" Type="http://schemas.openxmlformats.org/officeDocument/2006/relationships/tags" Target="../tags/tag270.xml" /><Relationship Id="rId23" Type="http://schemas.openxmlformats.org/officeDocument/2006/relationships/tags" Target="../tags/tag271.xml" /><Relationship Id="rId24" Type="http://schemas.openxmlformats.org/officeDocument/2006/relationships/tags" Target="../tags/tag272.xml" /><Relationship Id="rId25" Type="http://schemas.openxmlformats.org/officeDocument/2006/relationships/tags" Target="../tags/tag273.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tags" Target="../tags/tag289.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8.xml" /><Relationship Id="rId11" Type="http://schemas.openxmlformats.org/officeDocument/2006/relationships/tags" Target="../tags/tag299.xml" /><Relationship Id="rId12" Type="http://schemas.openxmlformats.org/officeDocument/2006/relationships/tags" Target="../tags/tag300.xml" /><Relationship Id="rId13" Type="http://schemas.openxmlformats.org/officeDocument/2006/relationships/tags" Target="../tags/tag301.xml" /><Relationship Id="rId14" Type="http://schemas.openxmlformats.org/officeDocument/2006/relationships/tags" Target="../tags/tag302.xml" /><Relationship Id="rId15" Type="http://schemas.openxmlformats.org/officeDocument/2006/relationships/tags" Target="../tags/tag303.xml" /><Relationship Id="rId16" Type="http://schemas.openxmlformats.org/officeDocument/2006/relationships/tags" Target="../tags/tag304.xml" /><Relationship Id="rId17" Type="http://schemas.openxmlformats.org/officeDocument/2006/relationships/tags" Target="../tags/tag305.xml" /><Relationship Id="rId18" Type="http://schemas.openxmlformats.org/officeDocument/2006/relationships/tags" Target="../tags/tag306.xml" /><Relationship Id="rId19" Type="http://schemas.openxmlformats.org/officeDocument/2006/relationships/tags" Target="../tags/tag307.xml" /><Relationship Id="rId2" Type="http://schemas.openxmlformats.org/officeDocument/2006/relationships/tags" Target="../tags/tag290.xml" /><Relationship Id="rId20" Type="http://schemas.openxmlformats.org/officeDocument/2006/relationships/tags" Target="../tags/tag308.xml" /><Relationship Id="rId21" Type="http://schemas.openxmlformats.org/officeDocument/2006/relationships/tags" Target="../tags/tag309.xml" /><Relationship Id="rId22" Type="http://schemas.openxmlformats.org/officeDocument/2006/relationships/tags" Target="../tags/tag310.xml" /><Relationship Id="rId23" Type="http://schemas.openxmlformats.org/officeDocument/2006/relationships/tags" Target="../tags/tag311.xml" /><Relationship Id="rId24" Type="http://schemas.openxmlformats.org/officeDocument/2006/relationships/tags" Target="../tags/tag312.xml" /><Relationship Id="rId25" Type="http://schemas.openxmlformats.org/officeDocument/2006/relationships/tags" Target="../tags/tag313.xml" /><Relationship Id="rId26" Type="http://schemas.openxmlformats.org/officeDocument/2006/relationships/tags" Target="../tags/tag314.xml" /><Relationship Id="rId27" Type="http://schemas.openxmlformats.org/officeDocument/2006/relationships/tags" Target="../tags/tag315.xml" /><Relationship Id="rId28" Type="http://schemas.openxmlformats.org/officeDocument/2006/relationships/tags" Target="../tags/tag316.xml" /><Relationship Id="rId29" Type="http://schemas.openxmlformats.org/officeDocument/2006/relationships/tags" Target="../tags/tag317.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318.xml" /><Relationship Id="rId3" Type="http://schemas.openxmlformats.org/officeDocument/2006/relationships/tags" Target="../tags/tag319.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tags" Target="../tags/tag32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75001067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开放性胸部气管损伤查房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汇报人：刀客特万</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开放性胸部气管损伤概述</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开放性胸部气管损伤概述</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定义和诊断标准</a:t>
            </a:r>
            <a:endParaRPr lang="zh-CN" altLang="en-US"/>
          </a:p>
        </p:txBody>
      </p:sp>
      <p:cxnSp>
        <p:nvCxnSpPr>
          <p:cNvPr id="184" name="直接箭头连接符 183"/>
          <p:cNvCxnSpPr/>
          <p:nvPr>
            <p:custDataLst>
              <p:tags r:id="rId2"/>
            </p:custDataLst>
          </p:nvPr>
        </p:nvCxnSpPr>
        <p:spPr>
          <a:xfrm>
            <a:off x="838200" y="3707950"/>
            <a:ext cx="10516209"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3"/>
            </p:custDataLst>
          </p:nvPr>
        </p:nvCxnSpPr>
        <p:spPr>
          <a:xfrm flipV="1">
            <a:off x="4662608" y="3703077"/>
            <a:ext cx="3655" cy="107458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4"/>
            </p:custDataLst>
          </p:nvPr>
        </p:nvSpPr>
        <p:spPr>
          <a:xfrm>
            <a:off x="3776257" y="4998185"/>
            <a:ext cx="1776358" cy="44652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胸部外伤史</a:t>
            </a:r>
            <a:endParaRPr lang="zh-CN" altLang="en-US" sz="1000" spc="150">
              <a:solidFill>
                <a:schemeClr val="tx1">
                  <a:lumMod val="65000"/>
                  <a:lumOff val="35000"/>
                </a:schemeClr>
              </a:solidFill>
              <a:latin typeface="+mn-ea"/>
              <a:sym typeface="+mn-ea"/>
            </a:endParaRPr>
          </a:p>
        </p:txBody>
      </p:sp>
      <p:cxnSp>
        <p:nvCxnSpPr>
          <p:cNvPr id="7" name="直接连接符 6"/>
          <p:cNvCxnSpPr/>
          <p:nvPr>
            <p:custDataLst>
              <p:tags r:id="rId5"/>
            </p:custDataLst>
          </p:nvPr>
        </p:nvCxnSpPr>
        <p:spPr>
          <a:xfrm flipH="1">
            <a:off x="7509289" y="3748765"/>
            <a:ext cx="0" cy="53729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1" name="正文"/>
          <p:cNvSpPr txBox="1"/>
          <p:nvPr>
            <p:custDataLst>
              <p:tags r:id="rId6"/>
            </p:custDataLst>
          </p:nvPr>
        </p:nvSpPr>
        <p:spPr>
          <a:xfrm>
            <a:off x="6621110" y="4508408"/>
            <a:ext cx="1776358" cy="44652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胸部X线片或CT检查显示气管损伤</a:t>
            </a:r>
            <a:endParaRPr lang="zh-CN" altLang="en-US" sz="1000" spc="150">
              <a:solidFill>
                <a:schemeClr val="tx1">
                  <a:lumMod val="65000"/>
                  <a:lumOff val="35000"/>
                </a:schemeClr>
              </a:solidFill>
              <a:latin typeface="+mn-ea"/>
              <a:sym typeface="+mn-ea"/>
            </a:endParaRPr>
          </a:p>
        </p:txBody>
      </p:sp>
      <p:cxnSp>
        <p:nvCxnSpPr>
          <p:cNvPr id="84" name="直接连接符 83"/>
          <p:cNvCxnSpPr/>
          <p:nvPr>
            <p:custDataLst>
              <p:tags r:id="rId7"/>
            </p:custDataLst>
          </p:nvPr>
        </p:nvCxnSpPr>
        <p:spPr>
          <a:xfrm flipH="1" flipV="1">
            <a:off x="10354142" y="3703077"/>
            <a:ext cx="609" cy="129267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4" name="正文"/>
          <p:cNvSpPr txBox="1"/>
          <p:nvPr>
            <p:custDataLst>
              <p:tags r:id="rId8"/>
            </p:custDataLst>
          </p:nvPr>
        </p:nvSpPr>
        <p:spPr>
          <a:xfrm>
            <a:off x="9465963" y="5230282"/>
            <a:ext cx="1776358" cy="44652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气管修补术或胸腔引流术等治疗措施</a:t>
            </a:r>
            <a:endParaRPr lang="zh-CN" altLang="en-US" sz="1000" spc="150">
              <a:solidFill>
                <a:schemeClr val="tx1">
                  <a:lumMod val="65000"/>
                  <a:lumOff val="35000"/>
                </a:schemeClr>
              </a:solidFill>
              <a:latin typeface="+mn-ea"/>
              <a:sym typeface="+mn-ea"/>
            </a:endParaRPr>
          </a:p>
        </p:txBody>
      </p:sp>
      <p:sp>
        <p:nvSpPr>
          <p:cNvPr id="26" name="正文"/>
          <p:cNvSpPr txBox="1"/>
          <p:nvPr>
            <p:custDataLst>
              <p:tags r:id="rId9"/>
            </p:custDataLst>
          </p:nvPr>
        </p:nvSpPr>
        <p:spPr>
          <a:xfrm>
            <a:off x="931404" y="4108788"/>
            <a:ext cx="1776358" cy="446526"/>
          </a:xfrm>
          <a:prstGeom prst="rect">
            <a:avLst/>
          </a:prstGeom>
          <a:noFill/>
        </p:spPr>
        <p:txBody>
          <a:bodyPr wrap="square" lIns="0" tIns="0" rIns="0" bIns="0" rtlCol="0" anchor="t"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定义：开放性胸部气管损伤是指胸部受到外力作用，导致气管壁破裂，空气进入胸腔，引起呼吸困难、胸痛等症状。</a:t>
            </a:r>
            <a:endParaRPr lang="zh-CN" altLang="en-US" sz="1000" spc="150">
              <a:solidFill>
                <a:schemeClr val="tx1">
                  <a:lumMod val="65000"/>
                  <a:lumOff val="35000"/>
                </a:schemeClr>
              </a:solidFill>
              <a:latin typeface="+mn-ea"/>
              <a:sym typeface="+mn-ea"/>
            </a:endParaRPr>
          </a:p>
        </p:txBody>
      </p:sp>
      <p:cxnSp>
        <p:nvCxnSpPr>
          <p:cNvPr id="33" name="直接连接符 32"/>
          <p:cNvCxnSpPr/>
          <p:nvPr>
            <p:custDataLst>
              <p:tags r:id="rId10"/>
            </p:custDataLst>
          </p:nvPr>
        </p:nvCxnSpPr>
        <p:spPr>
          <a:xfrm flipH="1">
            <a:off x="3242619" y="2753371"/>
            <a:ext cx="0" cy="89670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1"/>
            </p:custDataLst>
          </p:nvPr>
        </p:nvSpPr>
        <p:spPr>
          <a:xfrm>
            <a:off x="2229558" y="2243491"/>
            <a:ext cx="2024902" cy="4428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诊断标准：</a:t>
            </a:r>
            <a:endParaRPr lang="zh-CN" altLang="en-US" sz="1000" spc="150">
              <a:solidFill>
                <a:schemeClr val="tx1">
                  <a:lumMod val="65000"/>
                  <a:lumOff val="35000"/>
                </a:schemeClr>
              </a:solidFill>
              <a:latin typeface="+mn-ea"/>
              <a:sym typeface="+mn-ea"/>
            </a:endParaRPr>
          </a:p>
        </p:txBody>
      </p:sp>
      <p:cxnSp>
        <p:nvCxnSpPr>
          <p:cNvPr id="97" name="直接连接符 96"/>
          <p:cNvCxnSpPr/>
          <p:nvPr>
            <p:custDataLst>
              <p:tags r:id="rId12"/>
            </p:custDataLst>
          </p:nvPr>
        </p:nvCxnSpPr>
        <p:spPr>
          <a:xfrm flipV="1">
            <a:off x="8929888" y="2366544"/>
            <a:ext cx="3655" cy="12780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7" name="正文"/>
          <p:cNvSpPr txBox="1"/>
          <p:nvPr>
            <p:custDataLst>
              <p:tags r:id="rId13"/>
            </p:custDataLst>
          </p:nvPr>
        </p:nvSpPr>
        <p:spPr>
          <a:xfrm>
            <a:off x="7919264" y="1865801"/>
            <a:ext cx="2024902" cy="4428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气管镜检查或支气管镜检查发现气管损伤</a:t>
            </a:r>
            <a:endParaRPr lang="zh-CN" altLang="en-US" sz="1000" spc="150">
              <a:solidFill>
                <a:schemeClr val="tx1">
                  <a:lumMod val="65000"/>
                  <a:lumOff val="35000"/>
                </a:schemeClr>
              </a:solidFill>
              <a:latin typeface="+mn-ea"/>
              <a:sym typeface="+mn-ea"/>
            </a:endParaRPr>
          </a:p>
        </p:txBody>
      </p:sp>
      <p:cxnSp>
        <p:nvCxnSpPr>
          <p:cNvPr id="5" name="直接连接符 4"/>
          <p:cNvCxnSpPr/>
          <p:nvPr>
            <p:custDataLst>
              <p:tags r:id="rId14"/>
            </p:custDataLst>
          </p:nvPr>
        </p:nvCxnSpPr>
        <p:spPr>
          <a:xfrm flipH="1">
            <a:off x="6085035" y="3391788"/>
            <a:ext cx="3655" cy="25646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9" name="正文"/>
          <p:cNvSpPr txBox="1"/>
          <p:nvPr>
            <p:custDataLst>
              <p:tags r:id="rId15"/>
            </p:custDataLst>
          </p:nvPr>
        </p:nvSpPr>
        <p:spPr>
          <a:xfrm>
            <a:off x="5074411" y="2885562"/>
            <a:ext cx="2024902" cy="4428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呼吸困难、胸痛等症状</a:t>
            </a:r>
            <a:endParaRPr lang="zh-CN" altLang="en-US" sz="1000" spc="150">
              <a:solidFill>
                <a:schemeClr val="tx1">
                  <a:lumMod val="65000"/>
                  <a:lumOff val="35000"/>
                </a:schemeClr>
              </a:solidFill>
              <a:latin typeface="+mn-ea"/>
              <a:sym typeface="+mn-ea"/>
            </a:endParaRPr>
          </a:p>
        </p:txBody>
      </p:sp>
      <p:sp>
        <p:nvSpPr>
          <p:cNvPr id="18" name="椭圆 17"/>
          <p:cNvSpPr/>
          <p:nvPr>
            <p:custDataLst>
              <p:tags r:id="rId16"/>
            </p:custDataLst>
          </p:nvPr>
        </p:nvSpPr>
        <p:spPr>
          <a:xfrm>
            <a:off x="4600472" y="3643987"/>
            <a:ext cx="127927" cy="127927"/>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17"/>
            </p:custDataLst>
          </p:nvPr>
        </p:nvSpPr>
        <p:spPr>
          <a:xfrm>
            <a:off x="7445325" y="3643987"/>
            <a:ext cx="127927" cy="127927"/>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18"/>
            </p:custDataLst>
          </p:nvPr>
        </p:nvSpPr>
        <p:spPr>
          <a:xfrm>
            <a:off x="10290178" y="3643987"/>
            <a:ext cx="127927" cy="127927"/>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19"/>
            </p:custDataLst>
          </p:nvPr>
        </p:nvSpPr>
        <p:spPr>
          <a:xfrm>
            <a:off x="1755619" y="3643987"/>
            <a:ext cx="127927" cy="127927"/>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cxnSp>
        <p:nvCxnSpPr>
          <p:cNvPr id="92" name="直接连接符 91"/>
          <p:cNvCxnSpPr/>
          <p:nvPr>
            <p:custDataLst>
              <p:tags r:id="rId20"/>
            </p:custDataLst>
          </p:nvPr>
        </p:nvCxnSpPr>
        <p:spPr>
          <a:xfrm flipV="1">
            <a:off x="1819583" y="3723180"/>
            <a:ext cx="609" cy="17666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9" name="椭圆 18"/>
          <p:cNvSpPr/>
          <p:nvPr>
            <p:custDataLst>
              <p:tags r:id="rId21"/>
            </p:custDataLst>
          </p:nvPr>
        </p:nvSpPr>
        <p:spPr>
          <a:xfrm>
            <a:off x="3178655" y="3643987"/>
            <a:ext cx="127927" cy="127927"/>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2"/>
            </p:custDataLst>
          </p:nvPr>
        </p:nvSpPr>
        <p:spPr>
          <a:xfrm>
            <a:off x="8867752" y="3643987"/>
            <a:ext cx="127927" cy="127927"/>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3"/>
            </p:custDataLst>
          </p:nvPr>
        </p:nvSpPr>
        <p:spPr>
          <a:xfrm>
            <a:off x="6022899" y="3643987"/>
            <a:ext cx="127927" cy="127927"/>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ustDataLst>
      <p:tags r:id="rId2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病因及发病机制</a:t>
            </a:r>
            <a:endParaRPr lang="zh-CN" altLang="en-US"/>
          </a:p>
        </p:txBody>
      </p:sp>
      <p:sp>
        <p:nvSpPr>
          <p:cNvPr id="39" name="矩形 38"/>
          <p:cNvSpPr/>
          <p:nvPr>
            <p:custDataLst>
              <p:tags r:id="rId2"/>
            </p:custDataLst>
          </p:nvPr>
        </p:nvSpPr>
        <p:spPr>
          <a:xfrm rot="204112">
            <a:off x="1478505" y="1364400"/>
            <a:ext cx="4095276" cy="2137548"/>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0" name="矩形 39"/>
          <p:cNvSpPr/>
          <p:nvPr>
            <p:custDataLst>
              <p:tags r:id="rId3"/>
            </p:custDataLst>
          </p:nvPr>
        </p:nvSpPr>
        <p:spPr>
          <a:xfrm>
            <a:off x="1483237" y="1365076"/>
            <a:ext cx="4095276" cy="2137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9" name="TextBox 2"/>
          <p:cNvSpPr txBox="1"/>
          <p:nvPr>
            <p:custDataLst>
              <p:tags r:id="rId4"/>
            </p:custDataLst>
          </p:nvPr>
        </p:nvSpPr>
        <p:spPr>
          <a:xfrm>
            <a:off x="1720517" y="1532051"/>
            <a:ext cx="3638292" cy="1765065"/>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外伤：交通事故、坠落、爆炸等外力作用导致胸部气管损伤</a:t>
            </a:r>
            <a:endParaRPr lang="zh-CN" altLang="en-US" sz="4400" b="1" spc="150">
              <a:solidFill>
                <a:srgbClr val="FFFFFF"/>
              </a:solidFill>
              <a:latin typeface="+mj-ea"/>
              <a:ea typeface="+mj-ea"/>
              <a:cs typeface="微软雅黑" panose="020b0503020204020204" charset="-122"/>
              <a:sym typeface="+mn-lt"/>
            </a:endParaRPr>
          </a:p>
        </p:txBody>
      </p:sp>
      <p:sp>
        <p:nvSpPr>
          <p:cNvPr id="101" name="矩形 100"/>
          <p:cNvSpPr/>
          <p:nvPr>
            <p:custDataLst>
              <p:tags r:id="rId5"/>
            </p:custDataLst>
          </p:nvPr>
        </p:nvSpPr>
        <p:spPr>
          <a:xfrm rot="204112">
            <a:off x="6612811" y="1364400"/>
            <a:ext cx="4095276" cy="2137548"/>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2" name="矩形 101"/>
          <p:cNvSpPr/>
          <p:nvPr>
            <p:custDataLst>
              <p:tags r:id="rId6"/>
            </p:custDataLst>
          </p:nvPr>
        </p:nvSpPr>
        <p:spPr>
          <a:xfrm>
            <a:off x="6618219" y="1365076"/>
            <a:ext cx="4095276" cy="21375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9" name="TextBox 2"/>
          <p:cNvSpPr txBox="1"/>
          <p:nvPr>
            <p:custDataLst>
              <p:tags r:id="rId7"/>
            </p:custDataLst>
          </p:nvPr>
        </p:nvSpPr>
        <p:spPr>
          <a:xfrm>
            <a:off x="6856175" y="1532051"/>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charset="-122"/>
                <a:sym typeface="+mn-lt"/>
              </a:rPr>
              <a:t>医源性损伤：手术、插管等医疗操作不当导致气管损伤</a:t>
            </a:r>
            <a:endParaRPr lang="zh-CN" altLang="en-US" sz="2600" b="1" spc="150">
              <a:solidFill>
                <a:srgbClr val="FFFFFF"/>
              </a:solidFill>
              <a:latin typeface="+mj-ea"/>
              <a:ea typeface="+mj-ea"/>
              <a:cs typeface="微软雅黑" panose="020b0503020204020204" charset="-122"/>
              <a:sym typeface="+mn-lt"/>
            </a:endParaRPr>
          </a:p>
        </p:txBody>
      </p:sp>
      <p:sp>
        <p:nvSpPr>
          <p:cNvPr id="123" name="矩形 122"/>
          <p:cNvSpPr/>
          <p:nvPr>
            <p:custDataLst>
              <p:tags r:id="rId8"/>
            </p:custDataLst>
          </p:nvPr>
        </p:nvSpPr>
        <p:spPr>
          <a:xfrm rot="204112">
            <a:off x="1478505" y="4039376"/>
            <a:ext cx="4095276" cy="2137548"/>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4" name="矩形 123"/>
          <p:cNvSpPr/>
          <p:nvPr>
            <p:custDataLst>
              <p:tags r:id="rId9"/>
            </p:custDataLst>
          </p:nvPr>
        </p:nvSpPr>
        <p:spPr>
          <a:xfrm>
            <a:off x="1483237" y="4040052"/>
            <a:ext cx="4095276" cy="21375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1" name="TextBox 2"/>
          <p:cNvSpPr txBox="1"/>
          <p:nvPr>
            <p:custDataLst>
              <p:tags r:id="rId10"/>
            </p:custDataLst>
          </p:nvPr>
        </p:nvSpPr>
        <p:spPr>
          <a:xfrm>
            <a:off x="1719841" y="4207027"/>
            <a:ext cx="3638292" cy="1765065"/>
          </a:xfrm>
          <a:prstGeom prst="rect">
            <a:avLst/>
          </a:prstGeom>
          <a:noFill/>
        </p:spPr>
        <p:txBody>
          <a:bodyPr wrap="square" bIns="46990" rtlCol="0" anchor="ctr" anchorCtr="0">
            <a:normAutofit fontScale="6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charset="-122"/>
                <a:sym typeface="+mn-lt"/>
              </a:rPr>
              <a:t>疾病：肿瘤、感染等疾病导致气管壁结构破坏，引发损伤</a:t>
            </a:r>
            <a:endParaRPr lang="zh-CN" altLang="en-US" sz="4400" b="1" spc="150">
              <a:solidFill>
                <a:srgbClr val="FFFFFF"/>
              </a:solidFill>
              <a:latin typeface="+mj-ea"/>
              <a:ea typeface="+mj-ea"/>
              <a:cs typeface="微软雅黑" panose="020b0503020204020204" charset="-122"/>
              <a:sym typeface="+mn-lt"/>
            </a:endParaRPr>
          </a:p>
        </p:txBody>
      </p:sp>
      <p:sp>
        <p:nvSpPr>
          <p:cNvPr id="90" name="矩形 89"/>
          <p:cNvSpPr/>
          <p:nvPr>
            <p:custDataLst>
              <p:tags r:id="rId11"/>
            </p:custDataLst>
          </p:nvPr>
        </p:nvSpPr>
        <p:spPr>
          <a:xfrm rot="204112">
            <a:off x="6612811" y="4039376"/>
            <a:ext cx="4095276" cy="2137548"/>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1" name="矩形 90"/>
          <p:cNvSpPr/>
          <p:nvPr>
            <p:custDataLst>
              <p:tags r:id="rId12"/>
            </p:custDataLst>
          </p:nvPr>
        </p:nvSpPr>
        <p:spPr>
          <a:xfrm>
            <a:off x="6618219" y="4040052"/>
            <a:ext cx="4095276" cy="21375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8" name="TextBox 2"/>
          <p:cNvSpPr txBox="1"/>
          <p:nvPr>
            <p:custDataLst>
              <p:tags r:id="rId13"/>
            </p:custDataLst>
          </p:nvPr>
        </p:nvSpPr>
        <p:spPr>
          <a:xfrm>
            <a:off x="6854823" y="4207027"/>
            <a:ext cx="3638292" cy="1765065"/>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charset="-122"/>
                <a:sym typeface="+mn-lt"/>
              </a:rPr>
              <a:t>气管异物：吸入异物导致气管阻塞，引发损伤</a:t>
            </a:r>
            <a:endParaRPr lang="zh-CN" altLang="en-US" sz="2600" b="1" spc="150">
              <a:solidFill>
                <a:srgbClr val="FFFFFF"/>
              </a:solidFill>
              <a:latin typeface="+mj-ea"/>
              <a:ea typeface="+mj-ea"/>
              <a:cs typeface="微软雅黑" panose="020b0503020204020204" charset="-122"/>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分类及临床表现</a:t>
            </a:r>
            <a:endParaRPr lang="zh-CN" altLang="en-US"/>
          </a:p>
        </p:txBody>
      </p:sp>
      <p:sp>
        <p:nvSpPr>
          <p:cNvPr id="65"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6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分类：根据损伤程度和部位，可分为轻、中、重度损伤</a:t>
            </a:r>
            <a:endParaRPr lang="zh-CN" altLang="en-US" sz="2000"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临床表现：呼吸困难、咳嗽、咯血、胸痛、发热等</a:t>
            </a:r>
            <a:endParaRPr lang="zh-CN" altLang="en-US" sz="2000"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75"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诊断：胸部X线片、CT扫描等影像学检查</a:t>
            </a:r>
            <a:endParaRPr lang="zh-CN" altLang="en-US" sz="2000" spc="150">
              <a:solidFill>
                <a:schemeClr val="lt1">
                  <a:lumMod val="100000"/>
                </a:schemeClr>
              </a:solidFill>
              <a:latin typeface="Arial" pitchFamily="34" charset="0"/>
              <a:ea typeface="微软雅黑"/>
              <a:sym typeface="+mn-ea"/>
            </a:endParaRPr>
          </a:p>
        </p:txBody>
      </p:sp>
      <p:sp>
        <p:nvSpPr>
          <p:cNvPr id="7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治疗：根据损伤程度和部位，采取保守治疗或手术治疗</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患者基本信息</a:t>
            </a:r>
            <a:endParaRPr lang="zh-CN" altLang="en-US"/>
          </a:p>
        </p:txBody>
      </p:sp>
      <p:sp>
        <p:nvSpPr>
          <p:cNvPr id="21" name="文本框 20"/>
          <p:cNvSpPr txBox="1"/>
          <p:nvPr>
            <p:custDataLst>
              <p:tags r:id="rId2"/>
            </p:custDataLst>
          </p:nvPr>
        </p:nvSpPr>
        <p:spPr>
          <a:xfrm>
            <a:off x="6781376"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rPr>
              <a:t>03</a:t>
            </a:r>
            <a:endParaRPr lang="en-US" altLang="zh-CN" sz="6600" b="1" spc="100">
              <a:gradFill>
                <a:gsLst>
                  <a:gs pos="67000">
                    <a:schemeClr val="accent3">
                      <a:alpha val="0"/>
                    </a:schemeClr>
                  </a:gs>
                  <a:gs pos="34000">
                    <a:schemeClr val="accent3"/>
                  </a:gs>
                </a:gsLst>
                <a:lin ang="5400000" scaled="1"/>
              </a:gradFill>
              <a:latin typeface="微软雅黑" panose="020b0503020204020204" charset="-122"/>
              <a:sym typeface="+mn-ea"/>
            </a:endParaRPr>
          </a:p>
        </p:txBody>
      </p:sp>
      <p:sp>
        <p:nvSpPr>
          <p:cNvPr id="26" name="文本框 25"/>
          <p:cNvSpPr txBox="1"/>
          <p:nvPr>
            <p:custDataLst>
              <p:tags r:id="rId3"/>
            </p:custDataLst>
          </p:nvPr>
        </p:nvSpPr>
        <p:spPr>
          <a:xfrm>
            <a:off x="6781376"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07</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179" name="文本框 178"/>
          <p:cNvSpPr txBox="1"/>
          <p:nvPr>
            <p:custDataLst>
              <p:tags r:id="rId4"/>
            </p:custDataLst>
          </p:nvPr>
        </p:nvSpPr>
        <p:spPr>
          <a:xfrm>
            <a:off x="6295211"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性别：男</a:t>
            </a:r>
            <a:endParaRPr lang="zh-CN" altLang="en-US" b="0">
              <a:latin typeface="+mn-ea"/>
              <a:ea typeface="+mn-ea"/>
              <a:sym typeface="+mn-ea"/>
            </a:endParaRPr>
          </a:p>
        </p:txBody>
      </p:sp>
      <p:sp>
        <p:nvSpPr>
          <p:cNvPr id="181" name="文本框 180"/>
          <p:cNvSpPr txBox="1"/>
          <p:nvPr>
            <p:custDataLst>
              <p:tags r:id="rId5"/>
            </p:custDataLst>
          </p:nvPr>
        </p:nvSpPr>
        <p:spPr>
          <a:xfrm>
            <a:off x="6293911"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诊断：开放性胸部气管损伤</a:t>
            </a:r>
            <a:endParaRPr lang="zh-CN" altLang="en-US" b="0">
              <a:latin typeface="+mn-ea"/>
              <a:ea typeface="+mn-ea"/>
              <a:sym typeface="+mn-ea"/>
            </a:endParaRPr>
          </a:p>
        </p:txBody>
      </p:sp>
      <p:sp>
        <p:nvSpPr>
          <p:cNvPr id="19" name="文本框 18"/>
          <p:cNvSpPr txBox="1"/>
          <p:nvPr>
            <p:custDataLst>
              <p:tags r:id="rId6"/>
            </p:custDataLst>
          </p:nvPr>
        </p:nvSpPr>
        <p:spPr>
          <a:xfrm>
            <a:off x="1325015"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rPr>
              <a:t>01</a:t>
            </a:r>
            <a:endParaRPr lang="en-US" altLang="zh-CN" sz="6600" b="1" spc="100">
              <a:gradFill>
                <a:gsLst>
                  <a:gs pos="67000">
                    <a:schemeClr val="accent1">
                      <a:alpha val="0"/>
                    </a:schemeClr>
                  </a:gs>
                  <a:gs pos="34000">
                    <a:schemeClr val="accent1"/>
                  </a:gs>
                </a:gsLst>
                <a:lin ang="5400000" scaled="1"/>
              </a:gradFill>
              <a:latin typeface="微软雅黑" panose="020b0503020204020204" charset="-122"/>
              <a:sym typeface="+mn-ea"/>
            </a:endParaRPr>
          </a:p>
        </p:txBody>
      </p:sp>
      <p:sp>
        <p:nvSpPr>
          <p:cNvPr id="24" name="文本框 23"/>
          <p:cNvSpPr txBox="1"/>
          <p:nvPr>
            <p:custDataLst>
              <p:tags r:id="rId7"/>
            </p:custDataLst>
          </p:nvPr>
        </p:nvSpPr>
        <p:spPr>
          <a:xfrm>
            <a:off x="1325015" y="3833720"/>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sym typeface="+mn-ea"/>
              </a:rPr>
              <a:t>05</a:t>
            </a:r>
            <a:endParaRPr lang="en-US" altLang="zh-CN" sz="6600">
              <a:gradFill>
                <a:gsLst>
                  <a:gs pos="67000">
                    <a:schemeClr val="accent5">
                      <a:alpha val="0"/>
                    </a:schemeClr>
                  </a:gs>
                  <a:gs pos="34000">
                    <a:schemeClr val="accent5"/>
                  </a:gs>
                </a:gsLst>
                <a:lin ang="5400000" scaled="1"/>
              </a:gradFill>
              <a:sym typeface="+mn-ea"/>
            </a:endParaRPr>
          </a:p>
        </p:txBody>
      </p:sp>
      <p:sp>
        <p:nvSpPr>
          <p:cNvPr id="177" name="文本框 176"/>
          <p:cNvSpPr txBox="1"/>
          <p:nvPr>
            <p:custDataLst>
              <p:tags r:id="rId8"/>
            </p:custDataLst>
          </p:nvPr>
        </p:nvSpPr>
        <p:spPr>
          <a:xfrm>
            <a:off x="838850"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姓名：张三</a:t>
            </a:r>
            <a:endParaRPr lang="zh-CN" altLang="en-US" b="0">
              <a:latin typeface="+mn-ea"/>
              <a:ea typeface="+mn-ea"/>
              <a:sym typeface="+mn-ea"/>
            </a:endParaRPr>
          </a:p>
        </p:txBody>
      </p:sp>
      <p:sp>
        <p:nvSpPr>
          <p:cNvPr id="182" name="文本框 181"/>
          <p:cNvSpPr txBox="1"/>
          <p:nvPr>
            <p:custDataLst>
              <p:tags r:id="rId9"/>
            </p:custDataLst>
          </p:nvPr>
        </p:nvSpPr>
        <p:spPr>
          <a:xfrm>
            <a:off x="838200" y="471700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病史：高空坠落，胸部外伤</a:t>
            </a:r>
            <a:endParaRPr lang="zh-CN" altLang="en-US" b="0">
              <a:latin typeface="+mn-ea"/>
              <a:ea typeface="+mn-ea"/>
              <a:sym typeface="+mn-ea"/>
            </a:endParaRPr>
          </a:p>
        </p:txBody>
      </p:sp>
      <p:sp>
        <p:nvSpPr>
          <p:cNvPr id="20" name="文本框 19"/>
          <p:cNvSpPr txBox="1"/>
          <p:nvPr>
            <p:custDataLst>
              <p:tags r:id="rId10"/>
            </p:custDataLst>
          </p:nvPr>
        </p:nvSpPr>
        <p:spPr>
          <a:xfrm>
            <a:off x="4053521" y="1390545"/>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02</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25" name="文本框 24"/>
          <p:cNvSpPr txBox="1"/>
          <p:nvPr>
            <p:custDataLst>
              <p:tags r:id="rId11"/>
            </p:custDataLst>
          </p:nvPr>
        </p:nvSpPr>
        <p:spPr>
          <a:xfrm>
            <a:off x="4053521"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微软雅黑" panose="020b0503020204020204" charset="-122"/>
              <a:sym typeface="+mn-ea"/>
            </a:endParaRPr>
          </a:p>
        </p:txBody>
      </p:sp>
      <p:sp>
        <p:nvSpPr>
          <p:cNvPr id="178" name="文本框 177"/>
          <p:cNvSpPr txBox="1"/>
          <p:nvPr>
            <p:custDataLst>
              <p:tags r:id="rId12"/>
            </p:custDataLst>
          </p:nvPr>
        </p:nvSpPr>
        <p:spPr>
          <a:xfrm>
            <a:off x="3566705" y="2254983"/>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年龄：35岁</a:t>
            </a:r>
            <a:endParaRPr lang="zh-CN" altLang="en-US" b="0">
              <a:latin typeface="+mn-ea"/>
              <a:ea typeface="+mn-ea"/>
              <a:sym typeface="+mn-ea"/>
            </a:endParaRPr>
          </a:p>
        </p:txBody>
      </p:sp>
      <p:sp>
        <p:nvSpPr>
          <p:cNvPr id="183" name="文本框 182"/>
          <p:cNvSpPr txBox="1"/>
          <p:nvPr>
            <p:custDataLst>
              <p:tags r:id="rId13"/>
            </p:custDataLst>
          </p:nvPr>
        </p:nvSpPr>
        <p:spPr>
          <a:xfrm>
            <a:off x="3566055" y="4702709"/>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入院时间：2022年10月10日</a:t>
            </a:r>
            <a:endParaRPr lang="zh-CN" altLang="en-US" b="0">
              <a:latin typeface="+mn-ea"/>
              <a:ea typeface="+mn-ea"/>
              <a:sym typeface="+mn-ea"/>
            </a:endParaRPr>
          </a:p>
        </p:txBody>
      </p:sp>
      <p:sp>
        <p:nvSpPr>
          <p:cNvPr id="22" name="文本框 21"/>
          <p:cNvSpPr txBox="1"/>
          <p:nvPr>
            <p:custDataLst>
              <p:tags r:id="rId14"/>
            </p:custDataLst>
          </p:nvPr>
        </p:nvSpPr>
        <p:spPr>
          <a:xfrm>
            <a:off x="9509232" y="1390545"/>
            <a:ext cx="1358068" cy="1189240"/>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t>04</a:t>
            </a:r>
            <a:endParaRPr lang="zh-CN" altLang="en-US" sz="6600"/>
          </a:p>
        </p:txBody>
      </p:sp>
      <p:sp>
        <p:nvSpPr>
          <p:cNvPr id="27" name="文本框 26"/>
          <p:cNvSpPr txBox="1"/>
          <p:nvPr>
            <p:custDataLst>
              <p:tags r:id="rId15"/>
            </p:custDataLst>
          </p:nvPr>
        </p:nvSpPr>
        <p:spPr>
          <a:xfrm>
            <a:off x="9509232" y="3833720"/>
            <a:ext cx="1358068" cy="1189240"/>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rPr>
              <a:t>08</a:t>
            </a:r>
            <a:endParaRPr lang="en-US" altLang="zh-CN" sz="6600" b="1" spc="100">
              <a:gradFill>
                <a:gsLst>
                  <a:gs pos="67000">
                    <a:schemeClr val="accent2">
                      <a:alpha val="0"/>
                    </a:schemeClr>
                  </a:gs>
                  <a:gs pos="34000">
                    <a:schemeClr val="accent2"/>
                  </a:gs>
                </a:gsLst>
                <a:lin ang="5400000" scaled="1"/>
              </a:gradFill>
              <a:latin typeface="微软雅黑" panose="020b0503020204020204" charset="-122"/>
              <a:sym typeface="+mn-ea"/>
            </a:endParaRPr>
          </a:p>
        </p:txBody>
      </p:sp>
      <p:sp>
        <p:nvSpPr>
          <p:cNvPr id="180" name="文本框 179"/>
          <p:cNvSpPr txBox="1"/>
          <p:nvPr>
            <p:custDataLst>
              <p:tags r:id="rId16"/>
            </p:custDataLst>
          </p:nvPr>
        </p:nvSpPr>
        <p:spPr>
          <a:xfrm>
            <a:off x="9023066" y="2178939"/>
            <a:ext cx="2330805"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职业：建筑工人</a:t>
            </a:r>
            <a:endParaRPr lang="zh-CN" altLang="en-US" b="0">
              <a:latin typeface="+mn-ea"/>
              <a:ea typeface="+mn-ea"/>
              <a:sym typeface="+mn-ea"/>
            </a:endParaRPr>
          </a:p>
        </p:txBody>
      </p:sp>
      <p:sp>
        <p:nvSpPr>
          <p:cNvPr id="184" name="文本框 183"/>
          <p:cNvSpPr txBox="1"/>
          <p:nvPr>
            <p:custDataLst>
              <p:tags r:id="rId17"/>
            </p:custDataLst>
          </p:nvPr>
        </p:nvSpPr>
        <p:spPr>
          <a:xfrm>
            <a:off x="9021766" y="4717657"/>
            <a:ext cx="2332606" cy="143393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治疗方案：手术治疗，气管修补，抗感染治疗</a:t>
            </a:r>
            <a:endParaRPr lang="zh-CN" altLang="en-US" b="0">
              <a:latin typeface="+mn-ea"/>
              <a:ea typeface="+mn-ea"/>
              <a:sym typeface="+mn-ea"/>
            </a:endParaRPr>
          </a:p>
        </p:txBody>
      </p:sp>
    </p:spTree>
    <p:custDataLst>
      <p:tags r:id="rId18"/>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病史及症状表现</a:t>
            </a:r>
            <a:endParaRPr lang="zh-CN" altLang="en-US"/>
          </a:p>
        </p:txBody>
      </p:sp>
      <p:cxnSp>
        <p:nvCxnSpPr>
          <p:cNvPr id="184" name="直接箭头连接符 183"/>
          <p:cNvCxnSpPr/>
          <p:nvPr>
            <p:custDataLst>
              <p:tags r:id="rId2"/>
            </p:custDataLst>
          </p:nvPr>
        </p:nvCxnSpPr>
        <p:spPr>
          <a:xfrm>
            <a:off x="917927" y="3543807"/>
            <a:ext cx="10348353"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3071161" y="2604465"/>
            <a:ext cx="599" cy="882394"/>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2049095" y="2089535"/>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受伤原因：外伤、手术等</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88754" y="3232691"/>
            <a:ext cx="3597" cy="25237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470884" y="2735146"/>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症状表现：呼吸困难、咳嗽、胸痛等</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10543" y="2223812"/>
            <a:ext cx="3597" cy="12576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892673" y="1724468"/>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影像学检查：X光片、CT等</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332333" y="3061847"/>
            <a:ext cx="3597" cy="49694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314462" y="2561304"/>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治疗方案：手术、药物等</a:t>
            </a:r>
            <a:endParaRPr lang="zh-CN" altLang="en-US" sz="12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859068" y="3558794"/>
            <a:ext cx="599" cy="17384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838200" y="3968819"/>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患者基本信息：年龄、性别、职业等</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82056" y="3539012"/>
            <a:ext cx="3597" cy="1057435"/>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259989" y="4827236"/>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受伤部位：胸部、气管等</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01447" y="3583971"/>
            <a:ext cx="0" cy="52871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81778" y="4389635"/>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病程：受伤时间、就诊时间、治疗过程等</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122637" y="3539012"/>
            <a:ext cx="1798" cy="138893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03567" y="5159333"/>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诊断：开放性胸部气管损伤等</a:t>
            </a:r>
            <a:endParaRPr lang="zh-CN" altLang="en-US" sz="12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300881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4282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849999"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27178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796125"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2233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39104"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060893"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诊断及治疗过程</a:t>
            </a:r>
            <a:endParaRPr lang="zh-CN" altLang="en-US"/>
          </a:p>
        </p:txBody>
      </p:sp>
      <p:sp>
        <p:nvSpPr>
          <p:cNvPr id="5" name="Freeform 5"/>
          <p:cNvSpPr/>
          <p:nvPr>
            <p:custDataLst>
              <p:tags r:id="rId2"/>
            </p:custDataLst>
          </p:nvPr>
        </p:nvSpPr>
        <p:spPr bwMode="auto">
          <a:xfrm>
            <a:off x="106806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6806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08318"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838200"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诊断：胸部X光片、CT扫描等检查，明确气管损伤的部位、程度和类型</a:t>
            </a:r>
            <a:endParaRPr lang="zh-CN" altLang="en-US" sz="2000" spc="150">
              <a:latin typeface="+mn-ea"/>
              <a:sym typeface="+mn-ea"/>
            </a:endParaRPr>
          </a:p>
        </p:txBody>
      </p:sp>
      <p:sp>
        <p:nvSpPr>
          <p:cNvPr id="17" name="Freeform 5"/>
          <p:cNvSpPr/>
          <p:nvPr>
            <p:custDataLst>
              <p:tags r:id="rId6"/>
            </p:custDataLst>
          </p:nvPr>
        </p:nvSpPr>
        <p:spPr bwMode="auto">
          <a:xfrm>
            <a:off x="2851331"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034732"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3091587"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621469"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治疗：根据损伤程度和类型，选择保守治疗或手术治疗</a:t>
            </a:r>
            <a:endParaRPr lang="zh-CN" altLang="en-US" sz="2000" spc="150">
              <a:latin typeface="+mn-ea"/>
              <a:sym typeface="+mn-ea"/>
            </a:endParaRPr>
          </a:p>
        </p:txBody>
      </p:sp>
      <p:sp>
        <p:nvSpPr>
          <p:cNvPr id="24" name="Freeform 5"/>
          <p:cNvSpPr/>
          <p:nvPr>
            <p:custDataLst>
              <p:tags r:id="rId10"/>
            </p:custDataLst>
          </p:nvPr>
        </p:nvSpPr>
        <p:spPr bwMode="auto">
          <a:xfrm>
            <a:off x="4633989"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633989"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74244"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404126"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保守治疗：包括抗生素治疗、胸腔引流、呼吸支持等</a:t>
            </a:r>
            <a:endParaRPr lang="zh-CN" altLang="en-US" sz="2000" spc="150">
              <a:latin typeface="+mn-ea"/>
              <a:sym typeface="+mn-ea"/>
            </a:endParaRPr>
          </a:p>
        </p:txBody>
      </p:sp>
      <p:sp>
        <p:nvSpPr>
          <p:cNvPr id="31" name="Freeform 5"/>
          <p:cNvSpPr/>
          <p:nvPr>
            <p:custDataLst>
              <p:tags r:id="rId14"/>
            </p:custDataLst>
          </p:nvPr>
        </p:nvSpPr>
        <p:spPr bwMode="auto">
          <a:xfrm>
            <a:off x="6417257"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17257"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57513"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7395"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手术治疗：包括气管修补术、气管置换术等</a:t>
            </a:r>
            <a:endParaRPr lang="zh-CN" altLang="en-US" sz="2000" spc="150">
              <a:latin typeface="+mn-ea"/>
              <a:sym typeface="+mn-ea"/>
            </a:endParaRPr>
          </a:p>
        </p:txBody>
      </p:sp>
      <p:sp>
        <p:nvSpPr>
          <p:cNvPr id="38" name="Freeform 5"/>
          <p:cNvSpPr/>
          <p:nvPr>
            <p:custDataLst>
              <p:tags r:id="rId18"/>
            </p:custDataLst>
          </p:nvPr>
        </p:nvSpPr>
        <p:spPr bwMode="auto">
          <a:xfrm>
            <a:off x="8199915"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199915"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440170"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7970052"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术后护理：包括呼吸管理、营养支持、康复锻炼等</a:t>
            </a:r>
            <a:endParaRPr lang="zh-CN" altLang="en-US" sz="2000" spc="150">
              <a:latin typeface="+mn-ea"/>
              <a:sym typeface="+mn-ea"/>
            </a:endParaRPr>
          </a:p>
        </p:txBody>
      </p:sp>
      <p:sp>
        <p:nvSpPr>
          <p:cNvPr id="4" name="Freeform 5"/>
          <p:cNvSpPr/>
          <p:nvPr>
            <p:custDataLst>
              <p:tags r:id="rId22"/>
            </p:custDataLst>
          </p:nvPr>
        </p:nvSpPr>
        <p:spPr bwMode="auto">
          <a:xfrm>
            <a:off x="998318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223439"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753321"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随访：定期复查，监测病情变化，调整治疗方案</a:t>
            </a:r>
            <a:endParaRPr lang="zh-CN" altLang="en-US" sz="2000" spc="150">
              <a:latin typeface="+mn-ea"/>
              <a:sym typeface="+mn-ea"/>
            </a:endParaRPr>
          </a:p>
        </p:txBody>
      </p:sp>
      <p:sp>
        <p:nvSpPr>
          <p:cNvPr id="11" name="Freeform 6"/>
          <p:cNvSpPr/>
          <p:nvPr>
            <p:custDataLst>
              <p:tags r:id="rId25"/>
            </p:custDataLst>
          </p:nvPr>
        </p:nvSpPr>
        <p:spPr bwMode="auto">
          <a:xfrm>
            <a:off x="998318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护理诊断</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呼吸困难</a:t>
            </a:r>
            <a:endParaRPr lang="zh-CN" altLang="en-US"/>
          </a:p>
        </p:txBody>
      </p:sp>
      <p:sp>
        <p:nvSpPr>
          <p:cNvPr id="21"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病因：胸部气管损伤导致呼吸困难</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症状：呼吸急促、胸闷、气短等</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护理措施：保持呼吸道通畅，吸氧，使用呼吸机等</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预防措施：避免外伤，及时治疗呼吸道疾病等</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ustDataLst>
      <p:tags r:id="rId1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出血</a:t>
            </a:r>
            <a:endParaRPr lang="zh-CN" altLang="en-US"/>
          </a:p>
        </p:txBody>
      </p:sp>
      <p:sp>
        <p:nvSpPr>
          <p:cNvPr id="58" name="矩形 57"/>
          <p:cNvSpPr/>
          <p:nvPr>
            <p:custDataLst>
              <p:tags r:id="rId2"/>
            </p:custDataLst>
          </p:nvPr>
        </p:nvSpPr>
        <p:spPr>
          <a:xfrm>
            <a:off x="838200" y="3935278"/>
            <a:ext cx="5130397" cy="1771633"/>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0" name="矩形 59"/>
          <p:cNvSpPr/>
          <p:nvPr>
            <p:custDataLst>
              <p:tags r:id="rId3"/>
            </p:custDataLst>
          </p:nvPr>
        </p:nvSpPr>
        <p:spPr>
          <a:xfrm>
            <a:off x="1015913" y="4365209"/>
            <a:ext cx="542299" cy="73894"/>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4" name="矩形 63"/>
          <p:cNvSpPr/>
          <p:nvPr>
            <p:custDataLst>
              <p:tags r:id="rId4"/>
            </p:custDataLst>
          </p:nvPr>
        </p:nvSpPr>
        <p:spPr>
          <a:xfrm>
            <a:off x="959729" y="4323681"/>
            <a:ext cx="542299" cy="738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5" name="文本框 64"/>
          <p:cNvSpPr txBox="1"/>
          <p:nvPr>
            <p:custDataLst>
              <p:tags r:id="rId5"/>
            </p:custDataLst>
          </p:nvPr>
        </p:nvSpPr>
        <p:spPr>
          <a:xfrm>
            <a:off x="960339" y="4483073"/>
            <a:ext cx="4781937" cy="113528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出血风险：失血过多导致休克、死亡</a:t>
            </a:r>
            <a:endParaRPr lang="zh-CN" altLang="en-US" sz="2400" spc="100">
              <a:solidFill>
                <a:schemeClr val="tx1">
                  <a:lumMod val="75000"/>
                  <a:lumOff val="25000"/>
                </a:schemeClr>
              </a:solidFill>
              <a:latin typeface="+mn-ea"/>
              <a:sym typeface="+mn-ea"/>
            </a:endParaRPr>
          </a:p>
        </p:txBody>
      </p:sp>
      <p:sp>
        <p:nvSpPr>
          <p:cNvPr id="66" name="三角形 33"/>
          <p:cNvSpPr/>
          <p:nvPr>
            <p:custDataLst>
              <p:tags r:id="rId6"/>
            </p:custDataLst>
          </p:nvPr>
        </p:nvSpPr>
        <p:spPr>
          <a:xfrm>
            <a:off x="5742101" y="5572558"/>
            <a:ext cx="106872" cy="92215"/>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7" name="三角形 7"/>
          <p:cNvSpPr/>
          <p:nvPr>
            <p:custDataLst>
              <p:tags r:id="rId7"/>
            </p:custDataLst>
          </p:nvPr>
        </p:nvSpPr>
        <p:spPr>
          <a:xfrm>
            <a:off x="5702405" y="5550572"/>
            <a:ext cx="106872" cy="9221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8" name="文本框 67"/>
          <p:cNvSpPr txBox="1"/>
          <p:nvPr>
            <p:custDataLst>
              <p:tags r:id="rId8"/>
            </p:custDataLst>
          </p:nvPr>
        </p:nvSpPr>
        <p:spPr>
          <a:xfrm>
            <a:off x="863849" y="3901689"/>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69" name="矩形 68"/>
          <p:cNvSpPr/>
          <p:nvPr>
            <p:custDataLst>
              <p:tags r:id="rId9"/>
            </p:custDataLst>
          </p:nvPr>
        </p:nvSpPr>
        <p:spPr>
          <a:xfrm>
            <a:off x="6223941" y="3935278"/>
            <a:ext cx="5130397" cy="1771633"/>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0" name="矩形 69"/>
          <p:cNvSpPr/>
          <p:nvPr>
            <p:custDataLst>
              <p:tags r:id="rId10"/>
            </p:custDataLst>
          </p:nvPr>
        </p:nvSpPr>
        <p:spPr>
          <a:xfrm>
            <a:off x="6401043" y="4365209"/>
            <a:ext cx="542299" cy="73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2" name="矩形 71"/>
          <p:cNvSpPr/>
          <p:nvPr>
            <p:custDataLst>
              <p:tags r:id="rId11"/>
            </p:custDataLst>
          </p:nvPr>
        </p:nvSpPr>
        <p:spPr>
          <a:xfrm>
            <a:off x="6345470" y="4323681"/>
            <a:ext cx="542299" cy="7389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3" name="文本框 72"/>
          <p:cNvSpPr txBox="1"/>
          <p:nvPr>
            <p:custDataLst>
              <p:tags r:id="rId12"/>
            </p:custDataLst>
          </p:nvPr>
        </p:nvSpPr>
        <p:spPr>
          <a:xfrm>
            <a:off x="6346081" y="4483073"/>
            <a:ext cx="4781937" cy="113528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护理措施：止血、输血、监测生命体征等</a:t>
            </a:r>
            <a:endParaRPr lang="zh-CN" altLang="en-US" sz="2400" spc="100">
              <a:solidFill>
                <a:schemeClr val="tx1">
                  <a:lumMod val="75000"/>
                  <a:lumOff val="25000"/>
                </a:schemeClr>
              </a:solidFill>
              <a:latin typeface="+mn-ea"/>
              <a:sym typeface="+mn-ea"/>
            </a:endParaRPr>
          </a:p>
        </p:txBody>
      </p:sp>
      <p:sp>
        <p:nvSpPr>
          <p:cNvPr id="77" name="三角形 33"/>
          <p:cNvSpPr/>
          <p:nvPr>
            <p:custDataLst>
              <p:tags r:id="rId13"/>
            </p:custDataLst>
          </p:nvPr>
        </p:nvSpPr>
        <p:spPr>
          <a:xfrm>
            <a:off x="11127842" y="5572558"/>
            <a:ext cx="106872" cy="92215"/>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8" name="三角形 7"/>
          <p:cNvSpPr/>
          <p:nvPr>
            <p:custDataLst>
              <p:tags r:id="rId14"/>
            </p:custDataLst>
          </p:nvPr>
        </p:nvSpPr>
        <p:spPr>
          <a:xfrm>
            <a:off x="11087536" y="5550572"/>
            <a:ext cx="106872" cy="92215"/>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9" name="文本框 78"/>
          <p:cNvSpPr txBox="1"/>
          <p:nvPr>
            <p:custDataLst>
              <p:tags r:id="rId15"/>
            </p:custDataLst>
          </p:nvPr>
        </p:nvSpPr>
        <p:spPr>
          <a:xfrm>
            <a:off x="6249590" y="3901689"/>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80" name="矩形 79"/>
          <p:cNvSpPr/>
          <p:nvPr>
            <p:custDataLst>
              <p:tags r:id="rId16"/>
            </p:custDataLst>
          </p:nvPr>
        </p:nvSpPr>
        <p:spPr>
          <a:xfrm>
            <a:off x="838200" y="1869288"/>
            <a:ext cx="5130397" cy="1771633"/>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1" name="矩形 80"/>
          <p:cNvSpPr/>
          <p:nvPr>
            <p:custDataLst>
              <p:tags r:id="rId17"/>
            </p:custDataLst>
          </p:nvPr>
        </p:nvSpPr>
        <p:spPr>
          <a:xfrm>
            <a:off x="1015913" y="2299830"/>
            <a:ext cx="542299" cy="7389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2" name="矩形 81"/>
          <p:cNvSpPr/>
          <p:nvPr>
            <p:custDataLst>
              <p:tags r:id="rId18"/>
            </p:custDataLst>
          </p:nvPr>
        </p:nvSpPr>
        <p:spPr>
          <a:xfrm>
            <a:off x="959729" y="2257692"/>
            <a:ext cx="542299" cy="738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3" name="文本框 82"/>
          <p:cNvSpPr txBox="1"/>
          <p:nvPr>
            <p:custDataLst>
              <p:tags r:id="rId19"/>
            </p:custDataLst>
          </p:nvPr>
        </p:nvSpPr>
        <p:spPr>
          <a:xfrm>
            <a:off x="960339" y="2417694"/>
            <a:ext cx="4781937" cy="113528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出血原因：胸部气管损伤导致血管破裂</a:t>
            </a:r>
            <a:endParaRPr lang="zh-CN" altLang="en-US" sz="2400" spc="100">
              <a:solidFill>
                <a:schemeClr val="tx1">
                  <a:lumMod val="75000"/>
                  <a:lumOff val="25000"/>
                </a:schemeClr>
              </a:solidFill>
              <a:latin typeface="+mn-ea"/>
              <a:sym typeface="+mn-ea"/>
            </a:endParaRPr>
          </a:p>
        </p:txBody>
      </p:sp>
      <p:sp>
        <p:nvSpPr>
          <p:cNvPr id="85" name="三角形 33"/>
          <p:cNvSpPr/>
          <p:nvPr>
            <p:custDataLst>
              <p:tags r:id="rId20"/>
            </p:custDataLst>
          </p:nvPr>
        </p:nvSpPr>
        <p:spPr>
          <a:xfrm>
            <a:off x="5742101" y="3507179"/>
            <a:ext cx="106872" cy="9221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6" name="三角形 7"/>
          <p:cNvSpPr/>
          <p:nvPr>
            <p:custDataLst>
              <p:tags r:id="rId21"/>
            </p:custDataLst>
          </p:nvPr>
        </p:nvSpPr>
        <p:spPr>
          <a:xfrm>
            <a:off x="5702405" y="3485194"/>
            <a:ext cx="106872" cy="9221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7" name="文本框 86"/>
          <p:cNvSpPr txBox="1"/>
          <p:nvPr>
            <p:custDataLst>
              <p:tags r:id="rId22"/>
            </p:custDataLst>
          </p:nvPr>
        </p:nvSpPr>
        <p:spPr>
          <a:xfrm>
            <a:off x="863849" y="1835700"/>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89" name="矩形 88"/>
          <p:cNvSpPr/>
          <p:nvPr>
            <p:custDataLst>
              <p:tags r:id="rId23"/>
            </p:custDataLst>
          </p:nvPr>
        </p:nvSpPr>
        <p:spPr>
          <a:xfrm>
            <a:off x="6223941" y="1869288"/>
            <a:ext cx="5130397" cy="177163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0" name="矩形 89"/>
          <p:cNvSpPr/>
          <p:nvPr>
            <p:custDataLst>
              <p:tags r:id="rId24"/>
            </p:custDataLst>
          </p:nvPr>
        </p:nvSpPr>
        <p:spPr>
          <a:xfrm>
            <a:off x="6401043" y="2299830"/>
            <a:ext cx="542299" cy="73894"/>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1" name="矩形 90"/>
          <p:cNvSpPr/>
          <p:nvPr>
            <p:custDataLst>
              <p:tags r:id="rId25"/>
            </p:custDataLst>
          </p:nvPr>
        </p:nvSpPr>
        <p:spPr>
          <a:xfrm>
            <a:off x="6345470" y="2257692"/>
            <a:ext cx="542299" cy="738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2" name="文本框 91"/>
          <p:cNvSpPr txBox="1"/>
          <p:nvPr>
            <p:custDataLst>
              <p:tags r:id="rId26"/>
            </p:custDataLst>
          </p:nvPr>
        </p:nvSpPr>
        <p:spPr>
          <a:xfrm>
            <a:off x="6346081" y="2417694"/>
            <a:ext cx="4781937" cy="113528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出血表现：咳血、呼吸困难、血压下降等</a:t>
            </a:r>
            <a:endParaRPr lang="zh-CN" altLang="en-US" sz="2400" spc="100">
              <a:solidFill>
                <a:schemeClr val="tx1">
                  <a:lumMod val="75000"/>
                  <a:lumOff val="25000"/>
                </a:schemeClr>
              </a:solidFill>
              <a:latin typeface="+mn-ea"/>
              <a:sym typeface="+mn-ea"/>
            </a:endParaRPr>
          </a:p>
        </p:txBody>
      </p:sp>
      <p:sp>
        <p:nvSpPr>
          <p:cNvPr id="94" name="三角形 33"/>
          <p:cNvSpPr/>
          <p:nvPr>
            <p:custDataLst>
              <p:tags r:id="rId27"/>
            </p:custDataLst>
          </p:nvPr>
        </p:nvSpPr>
        <p:spPr>
          <a:xfrm>
            <a:off x="11127842" y="3507179"/>
            <a:ext cx="106872" cy="92215"/>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5" name="三角形 7"/>
          <p:cNvSpPr/>
          <p:nvPr>
            <p:custDataLst>
              <p:tags r:id="rId28"/>
            </p:custDataLst>
          </p:nvPr>
        </p:nvSpPr>
        <p:spPr>
          <a:xfrm>
            <a:off x="11087536" y="3485194"/>
            <a:ext cx="106872" cy="9221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6" name="文本框 95"/>
          <p:cNvSpPr txBox="1"/>
          <p:nvPr>
            <p:custDataLst>
              <p:tags r:id="rId29"/>
            </p:custDataLst>
          </p:nvPr>
        </p:nvSpPr>
        <p:spPr>
          <a:xfrm>
            <a:off x="6249590" y="1835700"/>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感染</a:t>
            </a:r>
            <a:endParaRPr lang="zh-CN" altLang="en-US"/>
          </a:p>
        </p:txBody>
      </p:sp>
      <p:sp>
        <p:nvSpPr>
          <p:cNvPr id="31"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感染途径：呼吸道、伤口、血液等</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病原体：细菌、病毒、真菌等</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感染症状：发热、咳嗽、呼吸困难等</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预防措施：保持伤口清洁、避免接触感染源、加强营养等</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https://d.book118.com/738075001067006033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6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6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6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6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6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1_1"/>
  <p:tag name="KSO_WM_UNIT_INDEX" val="1_1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6*m_h_i*1_1_2"/>
  <p:tag name="KSO_WM_UNIT_INDEX" val="1_1_2"/>
  <p:tag name="KSO_WM_UNIT_LAYERLEVEL" val="1_1_1"/>
  <p:tag name="KSO_WM_UNIT_LINE_FILL_TYPE" val="2"/>
  <p:tag name="KSO_WM_UNIT_LINE_FORE_SCHEMECOLOR_INDEX" val="5"/>
  <p:tag name="KSO_WM_UNIT_TYPE" val="m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6*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0.xml><?xml version="1.0" encoding="utf-8"?>
<p:tagLst xmlns:p="http://schemas.openxmlformats.org/presentationml/2006/main">
  <p:tag name="KSO_WM_TEMPLATE_CATEGORY" val="custom"/>
  <p:tag name="KSO_WM_TEMPLATE_INDEX" val="20230979"/>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6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66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66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66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66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66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66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66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0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0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0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i*1_8_1"/>
  <p:tag name="KSO_WM_UNIT_INDEX" val="1_8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7*l_h_f*1_8_1"/>
  <p:tag name="KSO_WM_UNIT_INDEX" val="1_8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24.xml><?xml version="1.0" encoding="utf-8"?>
<p:tagLst xmlns:p="http://schemas.openxmlformats.org/presentationml/2006/main">
  <p:tag name="KSO_WM_TEMPLATE_CATEGORY" val="custom"/>
  <p:tag name="KSO_WM_TEMPLATE_INDEX" val="20230979"/>
</p:tagLst>
</file>

<file path=ppt/tags/tag22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76.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89.xml><?xml version="1.0" encoding="utf-8"?>
<p:tagLst xmlns:p="http://schemas.openxmlformats.org/presentationml/2006/main">
  <p:tag name="KSO_WM_TEMPLATE_CATEGORY" val="custom"/>
  <p:tag name="KSO_WM_TEMPLATE_INDEX" val="20230979"/>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3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3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3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3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3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3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3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31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31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32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32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32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32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32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325.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32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开放性胸部气管损伤查房</vt:lpstr>
      <vt:lpstr>目录</vt:lpstr>
      <vt:lpstr>开放性胸部气管损伤概述</vt:lpstr>
      <vt:lpstr>定义和诊断标准</vt:lpstr>
      <vt:lpstr>病因及发病机制</vt:lpstr>
      <vt:lpstr>分类及临床表现</vt:lpstr>
      <vt:lpstr>病例汇报</vt:lpstr>
      <vt:lpstr>患者基本信息</vt:lpstr>
      <vt:lpstr>病史及症状表现</vt:lpstr>
      <vt:lpstr>诊断及治疗过程</vt:lpstr>
      <vt:lpstr>护理诊断</vt:lpstr>
      <vt:lpstr>呼吸困难</vt:lpstr>
      <vt:lpstr>出血</vt:lpstr>
      <vt:lpstr>感染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2024-09-11T13:20:44.463</cp:lastPrinted>
  <dcterms:created xsi:type="dcterms:W3CDTF">2024-09-11T05:20:44Z</dcterms:created>
  <dcterms:modified xsi:type="dcterms:W3CDTF">2024-09-11T05:20:47Z</dcterms:modified>
</cp:coreProperties>
</file>