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3E57E0-81E9-4576-A7B0-C347A973CB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262826-21EA-4EF4-B701-FA966090FE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52F920-641F-45F0-ABC8-9DBA2787E7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EB6D1BE-9D6D-416F-A8FD-721533006C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5D0B865-0557-450E-9314-A6823A141E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A17C3AA-2831-4981-979F-E75907F82B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87658E3-1DC5-4FC7-ABBD-E433A81F17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606B30E-EA54-4C35-9AA5-269091288B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FDCD62-E191-4A0B-89E0-EA0321E51B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758456-32CB-4FFC-BEEC-53B1AB9739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FC1889-82DE-4E88-9F34-3896A8BCC9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38075047032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9816" y="1127918"/>
            <a:ext cx="9829800" cy="21050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物化实验报告：燃烧热的测定苯甲酸萘</a:t>
            </a:r>
          </a:p>
        </p:txBody>
      </p:sp>
      <p:sp>
        <p:nvSpPr>
          <p:cNvPr id="3" name="New shape"/>
          <p:cNvSpPr/>
          <p:nvPr/>
        </p:nvSpPr>
        <p:spPr>
          <a:xfrm>
            <a:off x="635000" y="5588000"/>
            <a:ext cx="1905000" cy="635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b="1">
                <a:solidFill>
                  <a:srgbClr val="816BB7"/>
                </a:solidFill>
              </a:rPr>
              <a:t>作者：凯辰文创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实验目的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实验原理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实验步骤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实验结果与分析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实验目的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了解燃烧热的概念和测定方法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6" name="Group 26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27" name="Freeform 27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" name="Group 31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32" name="AutoShape 32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34" name="Freeform 34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燃烧热是指物质在完全燃烧时所释放出的热量，是热化学的重要参数之一。通过本实验，了解燃烧热的概念、测定方法及其应用。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学习使用热量计测定物质的燃烧热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掌握苯甲酸萘的燃烧反应原理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了解苯甲酸萘的化学性质和反应机理，掌握其燃烧反应的规律和特点。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7716" b="27716"/>
          <a:stretch>
            <a:fillRect/>
          </a:stretch>
        </p:blipFill>
        <p:spPr>
          <a:xfrm>
            <a:off x="3909691" y="1250241"/>
            <a:ext cx="7848600" cy="5248276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实验原理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苯甲酸萘是一种有机化合物，其分子式为C11H8O2。在完全燃烧时，苯甲酸萘会与氧气反应生成二氧化碳和水，同时释放出大量的热量。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本实验采用热量计法测定苯甲酸萘的燃烧热。通过测量苯甲酸萘燃烧前后热量计中水温度的变化，可以计算出苯甲酸萘的燃烧热。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821867" y="3896294"/>
            <a:ext cx="2573020" cy="2567940"/>
          </a:xfrm>
          <a:custGeom>
            <a:rect l="l" t="t" r="r" b="b"/>
            <a:pathLst>
              <a:path w="110" h="110">
                <a:moveTo>
                  <a:pt x="56" y="0"/>
                </a:moveTo>
                <a:cubicBezTo>
                  <a:pt x="71" y="0"/>
                  <a:pt x="85" y="6"/>
                  <a:pt x="95" y="16"/>
                </a:cubicBezTo>
                <a:cubicBezTo>
                  <a:pt x="105" y="26"/>
                  <a:pt x="111" y="40"/>
                  <a:pt x="111" y="55"/>
                </a:cubicBezTo>
                <a:cubicBezTo>
                  <a:pt x="111" y="71"/>
                  <a:pt x="105" y="84"/>
                  <a:pt x="95" y="94"/>
                </a:cubicBezTo>
                <a:cubicBezTo>
                  <a:pt x="85" y="104"/>
                  <a:pt x="71" y="111"/>
                  <a:pt x="56" y="111"/>
                </a:cubicBezTo>
                <a:cubicBezTo>
                  <a:pt x="40" y="111"/>
                  <a:pt x="27" y="104"/>
                  <a:pt x="16" y="94"/>
                </a:cubicBezTo>
                <a:cubicBezTo>
                  <a:pt x="6" y="84"/>
                  <a:pt x="0" y="71"/>
                  <a:pt x="0" y="55"/>
                </a:cubicBezTo>
                <a:cubicBezTo>
                  <a:pt x="0" y="40"/>
                  <a:pt x="6" y="26"/>
                  <a:pt x="16" y="16"/>
                </a:cubicBezTo>
                <a:cubicBezTo>
                  <a:pt x="27" y="6"/>
                  <a:pt x="40" y="0"/>
                  <a:pt x="56" y="0"/>
                </a:cubicBezTo>
                <a:close/>
                <a:moveTo>
                  <a:pt x="51" y="100"/>
                </a:moveTo>
                <a:cubicBezTo>
                  <a:pt x="51" y="87"/>
                  <a:pt x="51" y="87"/>
                  <a:pt x="51" y="87"/>
                </a:cubicBezTo>
                <a:cubicBezTo>
                  <a:pt x="47" y="87"/>
                  <a:pt x="42" y="86"/>
                  <a:pt x="38" y="85"/>
                </a:cubicBezTo>
                <a:cubicBezTo>
                  <a:pt x="39" y="87"/>
                  <a:pt x="40" y="88"/>
                  <a:pt x="40" y="89"/>
                </a:cubicBezTo>
                <a:cubicBezTo>
                  <a:pt x="43" y="94"/>
                  <a:pt x="47" y="98"/>
                  <a:pt x="51" y="100"/>
                </a:cubicBezTo>
                <a:close/>
                <a:moveTo>
                  <a:pt x="51" y="77"/>
                </a:moveTo>
                <a:cubicBezTo>
                  <a:pt x="51" y="60"/>
                  <a:pt x="51" y="60"/>
                  <a:pt x="51" y="60"/>
                </a:cubicBezTo>
                <a:cubicBezTo>
                  <a:pt x="33" y="60"/>
                  <a:pt x="33" y="60"/>
                  <a:pt x="33" y="60"/>
                </a:cubicBezTo>
                <a:cubicBezTo>
                  <a:pt x="33" y="65"/>
                  <a:pt x="34" y="70"/>
                  <a:pt x="35" y="75"/>
                </a:cubicBezTo>
                <a:cubicBezTo>
                  <a:pt x="40" y="76"/>
                  <a:pt x="45" y="77"/>
                  <a:pt x="51" y="77"/>
                </a:cubicBezTo>
                <a:close/>
                <a:moveTo>
                  <a:pt x="51" y="50"/>
                </a:moveTo>
                <a:cubicBezTo>
                  <a:pt x="51" y="33"/>
                  <a:pt x="51" y="33"/>
                  <a:pt x="51" y="33"/>
                </a:cubicBezTo>
                <a:cubicBezTo>
                  <a:pt x="45" y="34"/>
                  <a:pt x="40" y="34"/>
                  <a:pt x="35" y="36"/>
                </a:cubicBezTo>
                <a:cubicBezTo>
                  <a:pt x="34" y="40"/>
                  <a:pt x="33" y="45"/>
                  <a:pt x="33" y="50"/>
                </a:cubicBezTo>
                <a:cubicBezTo>
                  <a:pt x="51" y="50"/>
                  <a:pt x="51" y="50"/>
                  <a:pt x="51" y="50"/>
                </a:cubicBezTo>
                <a:close/>
                <a:moveTo>
                  <a:pt x="51" y="24"/>
                </a:moveTo>
                <a:cubicBezTo>
                  <a:pt x="51" y="10"/>
                  <a:pt x="51" y="10"/>
                  <a:pt x="51" y="10"/>
                </a:cubicBezTo>
                <a:cubicBezTo>
                  <a:pt x="47" y="12"/>
                  <a:pt x="43" y="16"/>
                  <a:pt x="40" y="22"/>
                </a:cubicBezTo>
                <a:cubicBezTo>
                  <a:pt x="40" y="23"/>
                  <a:pt x="39" y="24"/>
                  <a:pt x="38" y="25"/>
                </a:cubicBezTo>
                <a:cubicBezTo>
                  <a:pt x="42" y="24"/>
                  <a:pt x="47" y="24"/>
                  <a:pt x="51" y="24"/>
                </a:cubicBezTo>
                <a:close/>
                <a:moveTo>
                  <a:pt x="61" y="10"/>
                </a:moveTo>
                <a:cubicBezTo>
                  <a:pt x="61" y="24"/>
                  <a:pt x="61" y="24"/>
                  <a:pt x="61" y="24"/>
                </a:cubicBezTo>
                <a:cubicBezTo>
                  <a:pt x="65" y="24"/>
                  <a:pt x="69" y="24"/>
                  <a:pt x="73" y="25"/>
                </a:cubicBezTo>
                <a:cubicBezTo>
                  <a:pt x="72" y="24"/>
                  <a:pt x="72" y="23"/>
                  <a:pt x="71" y="22"/>
                </a:cubicBezTo>
                <a:cubicBezTo>
                  <a:pt x="68" y="16"/>
                  <a:pt x="65" y="12"/>
                  <a:pt x="61" y="10"/>
                </a:cubicBezTo>
                <a:close/>
                <a:moveTo>
                  <a:pt x="61" y="33"/>
                </a:moveTo>
                <a:cubicBezTo>
                  <a:pt x="61" y="50"/>
                  <a:pt x="61" y="50"/>
                  <a:pt x="61" y="50"/>
                </a:cubicBezTo>
                <a:cubicBezTo>
                  <a:pt x="79" y="50"/>
                  <a:pt x="79" y="50"/>
                  <a:pt x="79" y="50"/>
                </a:cubicBezTo>
                <a:cubicBezTo>
                  <a:pt x="78" y="45"/>
                  <a:pt x="78" y="40"/>
                  <a:pt x="77" y="36"/>
                </a:cubicBezTo>
                <a:cubicBezTo>
                  <a:pt x="72" y="34"/>
                  <a:pt x="66" y="34"/>
                  <a:pt x="61" y="33"/>
                </a:cubicBezTo>
                <a:close/>
                <a:moveTo>
                  <a:pt x="61" y="60"/>
                </a:moveTo>
                <a:cubicBezTo>
                  <a:pt x="61" y="77"/>
                  <a:pt x="61" y="77"/>
                  <a:pt x="61" y="77"/>
                </a:cubicBezTo>
                <a:cubicBezTo>
                  <a:pt x="66" y="77"/>
                  <a:pt x="72" y="76"/>
                  <a:pt x="77" y="75"/>
                </a:cubicBezTo>
                <a:cubicBezTo>
                  <a:pt x="78" y="70"/>
                  <a:pt x="78" y="65"/>
                  <a:pt x="79" y="60"/>
                </a:cubicBezTo>
                <a:cubicBezTo>
                  <a:pt x="61" y="60"/>
                  <a:pt x="61" y="60"/>
                  <a:pt x="61" y="60"/>
                </a:cubicBezTo>
                <a:close/>
                <a:moveTo>
                  <a:pt x="61" y="87"/>
                </a:moveTo>
                <a:cubicBezTo>
                  <a:pt x="61" y="100"/>
                  <a:pt x="61" y="100"/>
                  <a:pt x="61" y="100"/>
                </a:cubicBezTo>
                <a:cubicBezTo>
                  <a:pt x="65" y="98"/>
                  <a:pt x="68" y="94"/>
                  <a:pt x="71" y="89"/>
                </a:cubicBezTo>
                <a:cubicBezTo>
                  <a:pt x="72" y="88"/>
                  <a:pt x="72" y="87"/>
                  <a:pt x="73" y="85"/>
                </a:cubicBezTo>
                <a:cubicBezTo>
                  <a:pt x="69" y="86"/>
                  <a:pt x="65" y="87"/>
                  <a:pt x="61" y="87"/>
                </a:cubicBezTo>
                <a:close/>
                <a:moveTo>
                  <a:pt x="11" y="50"/>
                </a:moveTo>
                <a:cubicBezTo>
                  <a:pt x="23" y="50"/>
                  <a:pt x="23" y="50"/>
                  <a:pt x="23" y="50"/>
                </a:cubicBezTo>
                <a:cubicBezTo>
                  <a:pt x="23" y="47"/>
                  <a:pt x="24" y="43"/>
                  <a:pt x="24" y="39"/>
                </a:cubicBezTo>
                <a:cubicBezTo>
                  <a:pt x="24" y="40"/>
                  <a:pt x="23" y="40"/>
                  <a:pt x="22" y="40"/>
                </a:cubicBezTo>
                <a:cubicBezTo>
                  <a:pt x="17" y="43"/>
                  <a:pt x="13" y="47"/>
                  <a:pt x="11" y="50"/>
                </a:cubicBezTo>
                <a:close/>
                <a:moveTo>
                  <a:pt x="88" y="50"/>
                </a:moveTo>
                <a:cubicBezTo>
                  <a:pt x="100" y="50"/>
                  <a:pt x="100" y="50"/>
                  <a:pt x="100" y="50"/>
                </a:cubicBezTo>
                <a:cubicBezTo>
                  <a:pt x="99" y="47"/>
                  <a:pt x="95" y="43"/>
                  <a:pt x="89" y="40"/>
                </a:cubicBezTo>
                <a:cubicBezTo>
                  <a:pt x="89" y="40"/>
                  <a:pt x="88" y="40"/>
                  <a:pt x="87" y="39"/>
                </a:cubicBezTo>
                <a:cubicBezTo>
                  <a:pt x="88" y="43"/>
                  <a:pt x="88" y="47"/>
                  <a:pt x="88" y="50"/>
                </a:cubicBezTo>
                <a:close/>
                <a:moveTo>
                  <a:pt x="100" y="60"/>
                </a:moveTo>
                <a:cubicBezTo>
                  <a:pt x="88" y="60"/>
                  <a:pt x="88" y="60"/>
                  <a:pt x="88" y="60"/>
                </a:cubicBezTo>
                <a:cubicBezTo>
                  <a:pt x="88" y="64"/>
                  <a:pt x="88" y="67"/>
                  <a:pt x="87" y="71"/>
                </a:cubicBezTo>
                <a:cubicBezTo>
                  <a:pt x="88" y="71"/>
                  <a:pt x="89" y="70"/>
                  <a:pt x="89" y="70"/>
                </a:cubicBezTo>
                <a:cubicBezTo>
                  <a:pt x="95" y="67"/>
                  <a:pt x="99" y="64"/>
                  <a:pt x="100" y="60"/>
                </a:cubicBezTo>
                <a:close/>
                <a:moveTo>
                  <a:pt x="23" y="60"/>
                </a:moveTo>
                <a:cubicBezTo>
                  <a:pt x="11" y="60"/>
                  <a:pt x="11" y="60"/>
                  <a:pt x="11" y="60"/>
                </a:cubicBezTo>
                <a:cubicBezTo>
                  <a:pt x="13" y="64"/>
                  <a:pt x="17" y="67"/>
                  <a:pt x="22" y="70"/>
                </a:cubicBezTo>
                <a:cubicBezTo>
                  <a:pt x="23" y="70"/>
                  <a:pt x="24" y="71"/>
                  <a:pt x="24" y="71"/>
                </a:cubicBezTo>
                <a:cubicBezTo>
                  <a:pt x="24" y="67"/>
                  <a:pt x="23" y="64"/>
                  <a:pt x="23" y="60"/>
                </a:cubicBezTo>
                <a:close/>
                <a:moveTo>
                  <a:pt x="96" y="77"/>
                </a:moveTo>
                <a:cubicBezTo>
                  <a:pt x="95" y="78"/>
                  <a:pt x="95" y="78"/>
                  <a:pt x="94" y="78"/>
                </a:cubicBezTo>
                <a:cubicBezTo>
                  <a:pt x="91" y="80"/>
                  <a:pt x="88" y="81"/>
                  <a:pt x="84" y="82"/>
                </a:cubicBezTo>
                <a:cubicBezTo>
                  <a:pt x="83" y="86"/>
                  <a:pt x="81" y="90"/>
                  <a:pt x="80" y="93"/>
                </a:cubicBezTo>
                <a:cubicBezTo>
                  <a:pt x="79" y="94"/>
                  <a:pt x="79" y="94"/>
                  <a:pt x="79" y="95"/>
                </a:cubicBezTo>
                <a:cubicBezTo>
                  <a:pt x="82" y="93"/>
                  <a:pt x="85" y="90"/>
                  <a:pt x="88" y="88"/>
                </a:cubicBezTo>
                <a:cubicBezTo>
                  <a:pt x="91" y="85"/>
                  <a:pt x="94" y="81"/>
                  <a:pt x="96" y="77"/>
                </a:cubicBezTo>
                <a:close/>
                <a:moveTo>
                  <a:pt x="27" y="82"/>
                </a:moveTo>
                <a:cubicBezTo>
                  <a:pt x="24" y="81"/>
                  <a:pt x="20" y="80"/>
                  <a:pt x="18" y="78"/>
                </a:cubicBezTo>
                <a:cubicBezTo>
                  <a:pt x="17" y="78"/>
                  <a:pt x="16" y="78"/>
                  <a:pt x="15" y="77"/>
                </a:cubicBezTo>
                <a:cubicBezTo>
                  <a:pt x="18" y="81"/>
                  <a:pt x="20" y="85"/>
                  <a:pt x="23" y="88"/>
                </a:cubicBezTo>
                <a:cubicBezTo>
                  <a:pt x="26" y="90"/>
                  <a:pt x="29" y="93"/>
                  <a:pt x="33" y="95"/>
                </a:cubicBezTo>
                <a:cubicBezTo>
                  <a:pt x="32" y="94"/>
                  <a:pt x="32" y="94"/>
                  <a:pt x="32" y="93"/>
                </a:cubicBezTo>
                <a:cubicBezTo>
                  <a:pt x="30" y="90"/>
                  <a:pt x="28" y="86"/>
                  <a:pt x="27" y="82"/>
                </a:cubicBezTo>
                <a:close/>
                <a:moveTo>
                  <a:pt x="15" y="33"/>
                </a:moveTo>
                <a:cubicBezTo>
                  <a:pt x="16" y="33"/>
                  <a:pt x="17" y="32"/>
                  <a:pt x="18" y="32"/>
                </a:cubicBezTo>
                <a:cubicBezTo>
                  <a:pt x="20" y="30"/>
                  <a:pt x="24" y="29"/>
                  <a:pt x="27" y="28"/>
                </a:cubicBezTo>
                <a:cubicBezTo>
                  <a:pt x="28" y="24"/>
                  <a:pt x="30" y="20"/>
                  <a:pt x="32" y="17"/>
                </a:cubicBezTo>
                <a:cubicBezTo>
                  <a:pt x="32" y="17"/>
                  <a:pt x="32" y="16"/>
                  <a:pt x="33" y="16"/>
                </a:cubicBezTo>
                <a:cubicBezTo>
                  <a:pt x="29" y="18"/>
                  <a:pt x="26" y="20"/>
                  <a:pt x="23" y="23"/>
                </a:cubicBezTo>
                <a:cubicBezTo>
                  <a:pt x="20" y="26"/>
                  <a:pt x="18" y="29"/>
                  <a:pt x="15" y="33"/>
                </a:cubicBezTo>
                <a:close/>
                <a:moveTo>
                  <a:pt x="84" y="28"/>
                </a:moveTo>
                <a:cubicBezTo>
                  <a:pt x="88" y="29"/>
                  <a:pt x="91" y="30"/>
                  <a:pt x="94" y="32"/>
                </a:cubicBezTo>
                <a:cubicBezTo>
                  <a:pt x="95" y="32"/>
                  <a:pt x="95" y="33"/>
                  <a:pt x="96" y="33"/>
                </a:cubicBezTo>
                <a:cubicBezTo>
                  <a:pt x="94" y="29"/>
                  <a:pt x="91" y="26"/>
                  <a:pt x="88" y="23"/>
                </a:cubicBezTo>
                <a:cubicBezTo>
                  <a:pt x="85" y="20"/>
                  <a:pt x="82" y="18"/>
                  <a:pt x="79" y="16"/>
                </a:cubicBezTo>
                <a:cubicBezTo>
                  <a:pt x="79" y="16"/>
                  <a:pt x="79" y="17"/>
                  <a:pt x="80" y="17"/>
                </a:cubicBezTo>
                <a:cubicBezTo>
                  <a:pt x="81" y="20"/>
                  <a:pt x="83" y="24"/>
                  <a:pt x="84" y="28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4362496" y="5185660"/>
            <a:ext cx="908728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6118543" y="5185660"/>
            <a:ext cx="1756048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 flipV="1">
            <a:off x="6101402" y="3472461"/>
            <a:ext cx="0" cy="654844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H="1" flipV="1">
            <a:off x="4912508" y="3912538"/>
            <a:ext cx="494998" cy="363089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" name="Connector 7"/>
          <p:cNvCxnSpPr/>
          <p:nvPr/>
        </p:nvCxnSpPr>
        <p:spPr>
          <a:xfrm flipV="1">
            <a:off x="6740069" y="3998248"/>
            <a:ext cx="501771" cy="242369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3160139" y="4638125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820875" y="292107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594450" y="226884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192587" y="292107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339" y="4638125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378325" y="4638125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用氧气将苯甲酸萘点燃，观察并记录燃烧过程中热量计中水的温度变化。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1766" y="2377910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将热量计中的水加热至预定温度，并保持稳定。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07262" y="1101076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准备实验器材和试剂，包括热量计、苯甲酸萘、氧气、温度计、搅拌器等。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445647" y="2446258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在热量计中加入适量的苯甲酸萘，并用搅拌器搅拌均匀。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210378" y="4554638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燃烧结束后，再次记录热量计中水的温度，并进行数据处理和分析。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实验步骤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5654863" y="251761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272801" y="316984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901089" y="316984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3240353" y="4886894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8077553" y="4886894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根据实验数据，计算苯甲酸萘的燃烧热。具体方法是通过测量苯甲酸萘燃烧前后热量计中水温度的变化，利用已知的热容和比热容计算出苯甲酸萘的燃烧热。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分析实验结果，比较理论值与实验值的差异，并探讨可能的原因。同时，结合实验结果和数据，对苯甲酸萘的燃烧反应原理进行深入探讨和总结。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数据处理与分析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实验原理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燃烧热的定义和测定方法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燃烧热定义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在25℃、101kPa时，1mol纯物质完全燃烧生成稳定的化合物时所放出的热量，叫做该物质的燃烧热。单位为kJ/mol。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测定方法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通过热量计测量燃烧反应过程中释放的热量，从而确定燃烧热。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371" b="2137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3484" r="33484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8794" r="28794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热量计利用了绝热原理，通过测量反应过程中溶液温度的变化来计算燃烧热。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热量计原理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将苯甲酸萘放入热量计中，加热使其燃烧，同时测量反应过程中溶液温度的变化。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测量过程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热量计的工作原理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苯甲酸萘的化学式：C14H10O2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燃烧反应方程式：C14H10O2 + 16O2 → 14CO2 + 5H2O + 热量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苯甲酸萘的燃烧反应方程式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实验步骤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https://d.book118.com/738075047032006044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55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2024-09-24T04:12:58.102</cp:lastPrinted>
  <dcterms:created xsi:type="dcterms:W3CDTF">2024-09-23T20:12:58Z</dcterms:created>
  <dcterms:modified xsi:type="dcterms:W3CDTF">2024-09-23T20:13:00Z</dcterms:modified>
</cp:coreProperties>
</file>