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14880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42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tags" Target="../tags/tag15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image" Target="../media/image1.png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image" Target="../media/image2.jpeg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10" Type="http://schemas.openxmlformats.org/officeDocument/2006/relationships/tags" Target="../tags/tag39.xml" /><Relationship Id="rId11" Type="http://schemas.openxmlformats.org/officeDocument/2006/relationships/tags" Target="../tags/tag40.xml" /><Relationship Id="rId12" Type="http://schemas.openxmlformats.org/officeDocument/2006/relationships/tags" Target="../tags/tag41.xml" /><Relationship Id="rId13" Type="http://schemas.openxmlformats.org/officeDocument/2006/relationships/tags" Target="../tags/tag4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image" Target="../media/image2.jpe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tags" Target="../tags/tag48.xml" /><Relationship Id="rId7" Type="http://schemas.openxmlformats.org/officeDocument/2006/relationships/tags" Target="../tags/tag49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tags" Target="../tags/tag5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tags" Target="../tags/tag62.xml" /><Relationship Id="rId5" Type="http://schemas.openxmlformats.org/officeDocument/2006/relationships/tags" Target="../tags/tag63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4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2" Type="http://schemas.openxmlformats.org/officeDocument/2006/relationships/tags" Target="../tags/tag68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10" Type="http://schemas.openxmlformats.org/officeDocument/2006/relationships/tags" Target="../tags/tag84.xml" /><Relationship Id="rId11" Type="http://schemas.openxmlformats.org/officeDocument/2006/relationships/tags" Target="../tags/tag85.xml" /><Relationship Id="rId12" Type="http://schemas.openxmlformats.org/officeDocument/2006/relationships/tags" Target="../tags/tag86.xml" /><Relationship Id="rId13" Type="http://schemas.openxmlformats.org/officeDocument/2006/relationships/tags" Target="../tags/tag87.xml" /><Relationship Id="rId14" Type="http://schemas.openxmlformats.org/officeDocument/2006/relationships/tags" Target="../tags/tag88.xml" /><Relationship Id="rId15" Type="http://schemas.openxmlformats.org/officeDocument/2006/relationships/tags" Target="../tags/tag89.xml" /><Relationship Id="rId16" Type="http://schemas.openxmlformats.org/officeDocument/2006/relationships/tags" Target="../tags/tag90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image" Target="../media/image1.png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image" Target="../media/image2.jpeg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B6C3DA-D920-46EB-957E-FA211E1E1D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CDA4F3-4B39-42E9-A5F4-9CF6188F55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95B660-B5F5-4D99-82F7-88A45D7F59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E7F1B1-9C34-4AEC-81D9-DAA0BABA5D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C2380F1-0DE0-492F-95FE-FBAEC1F28E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E18B909-1240-4B9A-B910-216EC55EAF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59C15D4-46E2-468B-B3FB-27D3DB769D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1A5946-67E3-4984-9A7A-4E1D2DB2F2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136F64-3F16-4F84-965E-22C679B163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DFC48B-5B50-4AE9-A631-AE0C98EC7D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7A8494-2B30-4213-951C-6E648C1B1C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cxnSp>
        <p:nvCxnSpPr>
          <p:cNvPr id="3145731" name="直接连接符 17"/>
          <p:cNvCxnSpPr/>
          <p:nvPr>
            <p:custDataLst>
              <p:tags r:id="rId1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/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/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>
            <a:avLst/>
          </a:prstGeom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/>
          <p:nvPr>
            <p:custDataLst>
              <p:tags r:id="rId1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4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sz="54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/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/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/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/>
            <a:r>
              <a:rPr lang="zh-CN" altLang="en-US">
                <a:sym typeface="+mn-ea"/>
              </a:rPr>
              <a:t>第五级</a:t>
            </a:r>
            <a:endParaRPr lang="zh-CN" altLang="en-US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9" name="直接连接符 6"/>
          <p:cNvCxnSpPr/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cxnSp>
        <p:nvCxnSpPr>
          <p:cNvPr id="3145741" name="直接连接符 8"/>
          <p:cNvCxnSpPr/>
          <p:nvPr>
            <p:custDataLst>
              <p:tags r:id="rId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/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/>
          <p:nvPr>
            <p:custDataLst>
              <p:tags r:id="rId3"/>
            </p:custDataLst>
          </p:nvPr>
        </p:nvCxnSpPr>
        <p:spPr>
          <a:xfrm flipH="1" flipV="1">
            <a:off x="2926080" y="604911"/>
            <a:ext cx="0" cy="562707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9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/>
          <p:nvPr>
            <p:custDataLst>
              <p:tags r:id="rId5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/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cxnSp>
        <p:nvCxnSpPr>
          <p:cNvPr id="3145751" name="直接连接符 13"/>
          <p:cNvCxnSpPr/>
          <p:nvPr>
            <p:custDataLst>
              <p:tags r:id="rId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/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/>
          <p:nvPr>
            <p:custDataLst>
              <p:tags r:id="rId3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/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3600" b="0" i="0" u="none" strike="noStrike" kern="1200" cap="none" spc="300" normalizeH="0" baseline="0" noProof="1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96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cxnSp>
        <p:nvCxnSpPr>
          <p:cNvPr id="3145759" name="直接连接符 10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cxnSp>
        <p:nvCxnSpPr>
          <p:cNvPr id="3145761" name="直接连接符 14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cxnSp>
        <p:nvCxnSpPr>
          <p:cNvPr id="3145763" name="直接连接符 6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cxnSp>
        <p:nvCxnSpPr>
          <p:cNvPr id="3145765" name="直接连接符 7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cxnSp>
        <p:nvCxnSpPr>
          <p:cNvPr id="3145767" name="直接连接符 11"/>
          <p:cNvCxnSpPr/>
          <p:nvPr>
            <p:custDataLst>
              <p:tags r:id="rId1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/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/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>
            <a:avLst/>
          </a:prstGeom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/>
          <p:nvPr>
            <p:custDataLst>
              <p:tags r:id="rId1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80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1.xml" /><Relationship Id="rId13" Type="http://schemas.openxmlformats.org/officeDocument/2006/relationships/tags" Target="../tags/tag92.xml" /><Relationship Id="rId14" Type="http://schemas.openxmlformats.org/officeDocument/2006/relationships/tags" Target="../tags/tag93.xml" /><Relationship Id="rId15" Type="http://schemas.openxmlformats.org/officeDocument/2006/relationships/tags" Target="../tags/tag94.xml" /><Relationship Id="rId16" Type="http://schemas.openxmlformats.org/officeDocument/2006/relationships/tags" Target="../tags/tag95.xml" /><Relationship Id="rId17" Type="http://schemas.openxmlformats.org/officeDocument/2006/relationships/tags" Target="../tags/tag96.xml" /><Relationship Id="rId18" Type="http://schemas.openxmlformats.org/officeDocument/2006/relationships/tags" Target="../tags/tag97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cxnSp>
        <p:nvCxnSpPr>
          <p:cNvPr id="3145729" name="直接连接符 7"/>
          <p:cNvCxnSpPr/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/>
            <a:r>
              <a:rPr lang="zh-CN" altLang="en-US"/>
              <a:t>三级</a:t>
            </a:r>
            <a:endParaRPr lang="zh-CN" altLang="en-US"/>
          </a:p>
          <a:p>
            <a:pPr marR="0" lvl="3"/>
            <a:r>
              <a:rPr lang="zh-CN" altLang="en-US"/>
              <a:t>四级</a:t>
            </a:r>
            <a:endParaRPr lang="zh-CN" altLang="en-US"/>
          </a:p>
          <a:p>
            <a:pPr marR="0"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14870" r:id="rId2"/>
    <p:sldLayoutId id="2147514871" r:id="rId3"/>
    <p:sldLayoutId id="2147514872" r:id="rId4"/>
    <p:sldLayoutId id="2147514873" r:id="rId5"/>
    <p:sldLayoutId id="2147514874" r:id="rId6"/>
    <p:sldLayoutId id="2147514875" r:id="rId7"/>
    <p:sldLayoutId id="2147514876" r:id="rId8"/>
    <p:sldLayoutId id="2147514877" r:id="rId9"/>
    <p:sldLayoutId id="2147514878" r:id="rId10"/>
    <p:sldLayoutId id="214751487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Relationship Id="rId6" Type="http://schemas.openxmlformats.org/officeDocument/2006/relationships/tags" Target="../tags/tag10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14" Type="http://schemas.openxmlformats.org/officeDocument/2006/relationships/tags" Target="../tags/tag113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5.xml" /><Relationship Id="rId11" Type="http://schemas.openxmlformats.org/officeDocument/2006/relationships/tags" Target="../tags/tag126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Relationship Id="rId7" Type="http://schemas.openxmlformats.org/officeDocument/2006/relationships/tags" Target="../tags/tag122.xml" /><Relationship Id="rId8" Type="http://schemas.openxmlformats.org/officeDocument/2006/relationships/tags" Target="../tags/tag123.xml" /><Relationship Id="rId9" Type="http://schemas.openxmlformats.org/officeDocument/2006/relationships/tags" Target="../tags/tag12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7.xml" /><Relationship Id="rId11" Type="http://schemas.openxmlformats.org/officeDocument/2006/relationships/tags" Target="../tags/tag138.xml" /><Relationship Id="rId12" Type="http://schemas.openxmlformats.org/officeDocument/2006/relationships/tags" Target="../tags/tag139.xml" /><Relationship Id="rId13" Type="http://schemas.openxmlformats.org/officeDocument/2006/relationships/tags" Target="../tags/tag140.xml" /><Relationship Id="rId14" Type="http://schemas.openxmlformats.org/officeDocument/2006/relationships/tags" Target="../tags/tag141.xml" /><Relationship Id="rId15" Type="http://schemas.openxmlformats.org/officeDocument/2006/relationships/tags" Target="../tags/tag142.xml" /><Relationship Id="rId16" Type="http://schemas.openxmlformats.org/officeDocument/2006/relationships/tags" Target="../tags/tag143.xml" /><Relationship Id="rId17" Type="http://schemas.openxmlformats.org/officeDocument/2006/relationships/tags" Target="../tags/tag144.xml" /><Relationship Id="rId18" Type="http://schemas.openxmlformats.org/officeDocument/2006/relationships/tags" Target="../tags/tag145.xml" /><Relationship Id="rId19" Type="http://schemas.openxmlformats.org/officeDocument/2006/relationships/tags" Target="../tags/tag146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Relationship Id="rId5" Type="http://schemas.openxmlformats.org/officeDocument/2006/relationships/tags" Target="../tags/tag132.xml" /><Relationship Id="rId6" Type="http://schemas.openxmlformats.org/officeDocument/2006/relationships/tags" Target="../tags/tag133.xml" /><Relationship Id="rId7" Type="http://schemas.openxmlformats.org/officeDocument/2006/relationships/tags" Target="../tags/tag134.xml" /><Relationship Id="rId8" Type="http://schemas.openxmlformats.org/officeDocument/2006/relationships/tags" Target="../tags/tag135.xml" /><Relationship Id="rId9" Type="http://schemas.openxmlformats.org/officeDocument/2006/relationships/tags" Target="../tags/tag13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7.xml" /><Relationship Id="rId3" Type="http://schemas.openxmlformats.org/officeDocument/2006/relationships/tags" Target="../tags/tag148.xml" /><Relationship Id="rId4" Type="http://schemas.openxmlformats.org/officeDocument/2006/relationships/tags" Target="../tags/tag149.xml" /><Relationship Id="rId5" Type="http://schemas.openxmlformats.org/officeDocument/2006/relationships/tags" Target="../tags/tag150.xml" /><Relationship Id="rId6" Type="http://schemas.openxmlformats.org/officeDocument/2006/relationships/tags" Target="../tags/tag151.xml" /><Relationship Id="rId7" Type="http://schemas.openxmlformats.org/officeDocument/2006/relationships/tags" Target="../tags/tag152.xml" /><Relationship Id="rId8" Type="http://schemas.openxmlformats.org/officeDocument/2006/relationships/tags" Target="../tags/tag153.xml" /><Relationship Id="rId9" Type="http://schemas.openxmlformats.org/officeDocument/2006/relationships/tags" Target="../tags/tag15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6.xml" /><Relationship Id="rId11" Type="http://schemas.openxmlformats.org/officeDocument/2006/relationships/tags" Target="../tags/tag167.xml" /><Relationship Id="rId12" Type="http://schemas.openxmlformats.org/officeDocument/2006/relationships/tags" Target="../tags/tag168.xml" /><Relationship Id="rId13" Type="http://schemas.openxmlformats.org/officeDocument/2006/relationships/tags" Target="../tags/tag169.xml" /><Relationship Id="rId14" Type="http://schemas.openxmlformats.org/officeDocument/2006/relationships/tags" Target="../tags/tag170.xml" /><Relationship Id="rId15" Type="http://schemas.openxmlformats.org/officeDocument/2006/relationships/tags" Target="../tags/tag171.xml" /><Relationship Id="rId16" Type="http://schemas.openxmlformats.org/officeDocument/2006/relationships/tags" Target="../tags/tag172.xml" /><Relationship Id="rId17" Type="http://schemas.openxmlformats.org/officeDocument/2006/relationships/tags" Target="../tags/tag173.xml" /><Relationship Id="rId2" Type="http://schemas.openxmlformats.org/officeDocument/2006/relationships/tags" Target="../tags/tag158.xml" /><Relationship Id="rId3" Type="http://schemas.openxmlformats.org/officeDocument/2006/relationships/tags" Target="../tags/tag159.xml" /><Relationship Id="rId4" Type="http://schemas.openxmlformats.org/officeDocument/2006/relationships/tags" Target="../tags/tag160.xml" /><Relationship Id="rId5" Type="http://schemas.openxmlformats.org/officeDocument/2006/relationships/tags" Target="../tags/tag161.xml" /><Relationship Id="rId6" Type="http://schemas.openxmlformats.org/officeDocument/2006/relationships/tags" Target="../tags/tag162.xml" /><Relationship Id="rId7" Type="http://schemas.openxmlformats.org/officeDocument/2006/relationships/tags" Target="../tags/tag163.xml" /><Relationship Id="rId8" Type="http://schemas.openxmlformats.org/officeDocument/2006/relationships/tags" Target="../tags/tag164.xml" /><Relationship Id="rId9" Type="http://schemas.openxmlformats.org/officeDocument/2006/relationships/tags" Target="../tags/tag16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2.xml" /><Relationship Id="rId11" Type="http://schemas.openxmlformats.org/officeDocument/2006/relationships/tags" Target="../tags/tag183.xml" /><Relationship Id="rId12" Type="http://schemas.openxmlformats.org/officeDocument/2006/relationships/tags" Target="../tags/tag184.xml" /><Relationship Id="rId13" Type="http://schemas.openxmlformats.org/officeDocument/2006/relationships/tags" Target="../tags/tag185.xml" /><Relationship Id="rId2" Type="http://schemas.openxmlformats.org/officeDocument/2006/relationships/tags" Target="../tags/tag174.xml" /><Relationship Id="rId3" Type="http://schemas.openxmlformats.org/officeDocument/2006/relationships/tags" Target="../tags/tag175.xml" /><Relationship Id="rId4" Type="http://schemas.openxmlformats.org/officeDocument/2006/relationships/tags" Target="../tags/tag176.xml" /><Relationship Id="rId5" Type="http://schemas.openxmlformats.org/officeDocument/2006/relationships/tags" Target="../tags/tag177.xml" /><Relationship Id="rId6" Type="http://schemas.openxmlformats.org/officeDocument/2006/relationships/tags" Target="../tags/tag178.xml" /><Relationship Id="rId7" Type="http://schemas.openxmlformats.org/officeDocument/2006/relationships/tags" Target="../tags/tag179.xml" /><Relationship Id="rId8" Type="http://schemas.openxmlformats.org/officeDocument/2006/relationships/tags" Target="../tags/tag180.xml" /><Relationship Id="rId9" Type="http://schemas.openxmlformats.org/officeDocument/2006/relationships/tags" Target="../tags/tag18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4.xml" /><Relationship Id="rId11" Type="http://schemas.openxmlformats.org/officeDocument/2006/relationships/tags" Target="../tags/tag195.xml" /><Relationship Id="rId12" Type="http://schemas.openxmlformats.org/officeDocument/2006/relationships/tags" Target="../tags/tag196.xml" /><Relationship Id="rId13" Type="http://schemas.openxmlformats.org/officeDocument/2006/relationships/tags" Target="../tags/tag197.xml" /><Relationship Id="rId2" Type="http://schemas.openxmlformats.org/officeDocument/2006/relationships/tags" Target="../tags/tag186.xml" /><Relationship Id="rId3" Type="http://schemas.openxmlformats.org/officeDocument/2006/relationships/tags" Target="../tags/tag187.xml" /><Relationship Id="rId4" Type="http://schemas.openxmlformats.org/officeDocument/2006/relationships/tags" Target="../tags/tag188.xml" /><Relationship Id="rId5" Type="http://schemas.openxmlformats.org/officeDocument/2006/relationships/tags" Target="../tags/tag189.xml" /><Relationship Id="rId6" Type="http://schemas.openxmlformats.org/officeDocument/2006/relationships/tags" Target="../tags/tag190.xml" /><Relationship Id="rId7" Type="http://schemas.openxmlformats.org/officeDocument/2006/relationships/tags" Target="../tags/tag191.xml" /><Relationship Id="rId8" Type="http://schemas.openxmlformats.org/officeDocument/2006/relationships/tags" Target="../tags/tag192.xml" /><Relationship Id="rId9" Type="http://schemas.openxmlformats.org/officeDocument/2006/relationships/tags" Target="../tags/tag19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6.xml" /><Relationship Id="rId11" Type="http://schemas.openxmlformats.org/officeDocument/2006/relationships/tags" Target="../tags/tag207.xml" /><Relationship Id="rId12" Type="http://schemas.openxmlformats.org/officeDocument/2006/relationships/tags" Target="../tags/tag208.xml" /><Relationship Id="rId13" Type="http://schemas.openxmlformats.org/officeDocument/2006/relationships/tags" Target="../tags/tag209.xml" /><Relationship Id="rId2" Type="http://schemas.openxmlformats.org/officeDocument/2006/relationships/tags" Target="../tags/tag198.xml" /><Relationship Id="rId3" Type="http://schemas.openxmlformats.org/officeDocument/2006/relationships/tags" Target="../tags/tag199.xml" /><Relationship Id="rId4" Type="http://schemas.openxmlformats.org/officeDocument/2006/relationships/tags" Target="../tags/tag200.xml" /><Relationship Id="rId5" Type="http://schemas.openxmlformats.org/officeDocument/2006/relationships/tags" Target="../tags/tag201.xml" /><Relationship Id="rId6" Type="http://schemas.openxmlformats.org/officeDocument/2006/relationships/tags" Target="../tags/tag202.xml" /><Relationship Id="rId7" Type="http://schemas.openxmlformats.org/officeDocument/2006/relationships/tags" Target="../tags/tag203.xml" /><Relationship Id="rId8" Type="http://schemas.openxmlformats.org/officeDocument/2006/relationships/tags" Target="../tags/tag204.xml" /><Relationship Id="rId9" Type="http://schemas.openxmlformats.org/officeDocument/2006/relationships/tags" Target="../tags/tag20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10.xml" /><Relationship Id="rId3" Type="http://schemas.openxmlformats.org/officeDocument/2006/relationships/tags" Target="../tags/tag211.xml" /><Relationship Id="rId4" Type="http://schemas.openxmlformats.org/officeDocument/2006/relationships/tags" Target="../tags/tag212.xml" /><Relationship Id="rId5" Type="http://schemas.openxmlformats.org/officeDocument/2006/relationships/tags" Target="../tags/tag213.xml" /><Relationship Id="rId6" Type="http://schemas.openxmlformats.org/officeDocument/2006/relationships/tags" Target="../tags/tag214.xml" /><Relationship Id="rId7" Type="http://schemas.openxmlformats.org/officeDocument/2006/relationships/tags" Target="../tags/tag215.xml" /><Relationship Id="rId8" Type="http://schemas.openxmlformats.org/officeDocument/2006/relationships/tags" Target="../tags/tag216.xml" /><Relationship Id="rId9" Type="http://schemas.openxmlformats.org/officeDocument/2006/relationships/tags" Target="../tags/tag21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6.xml" /><Relationship Id="rId11" Type="http://schemas.openxmlformats.org/officeDocument/2006/relationships/tags" Target="../tags/tag227.xml" /><Relationship Id="rId12" Type="http://schemas.openxmlformats.org/officeDocument/2006/relationships/tags" Target="../tags/tag228.xml" /><Relationship Id="rId13" Type="http://schemas.openxmlformats.org/officeDocument/2006/relationships/tags" Target="../tags/tag229.xml" /><Relationship Id="rId2" Type="http://schemas.openxmlformats.org/officeDocument/2006/relationships/tags" Target="../tags/tag218.xml" /><Relationship Id="rId3" Type="http://schemas.openxmlformats.org/officeDocument/2006/relationships/tags" Target="../tags/tag219.xml" /><Relationship Id="rId4" Type="http://schemas.openxmlformats.org/officeDocument/2006/relationships/tags" Target="../tags/tag220.xml" /><Relationship Id="rId5" Type="http://schemas.openxmlformats.org/officeDocument/2006/relationships/tags" Target="../tags/tag221.xml" /><Relationship Id="rId6" Type="http://schemas.openxmlformats.org/officeDocument/2006/relationships/tags" Target="../tags/tag222.xml" /><Relationship Id="rId7" Type="http://schemas.openxmlformats.org/officeDocument/2006/relationships/tags" Target="../tags/tag223.xml" /><Relationship Id="rId8" Type="http://schemas.openxmlformats.org/officeDocument/2006/relationships/tags" Target="../tags/tag224.xml" /><Relationship Id="rId9" Type="http://schemas.openxmlformats.org/officeDocument/2006/relationships/tags" Target="../tags/tag22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8.xml" /><Relationship Id="rId11" Type="http://schemas.openxmlformats.org/officeDocument/2006/relationships/tags" Target="../tags/tag239.xml" /><Relationship Id="rId12" Type="http://schemas.openxmlformats.org/officeDocument/2006/relationships/tags" Target="../tags/tag240.xml" /><Relationship Id="rId13" Type="http://schemas.openxmlformats.org/officeDocument/2006/relationships/tags" Target="../tags/tag241.xml" /><Relationship Id="rId2" Type="http://schemas.openxmlformats.org/officeDocument/2006/relationships/tags" Target="../tags/tag230.xml" /><Relationship Id="rId3" Type="http://schemas.openxmlformats.org/officeDocument/2006/relationships/tags" Target="../tags/tag231.xml" /><Relationship Id="rId4" Type="http://schemas.openxmlformats.org/officeDocument/2006/relationships/tags" Target="../tags/tag232.xml" /><Relationship Id="rId5" Type="http://schemas.openxmlformats.org/officeDocument/2006/relationships/tags" Target="../tags/tag233.xml" /><Relationship Id="rId6" Type="http://schemas.openxmlformats.org/officeDocument/2006/relationships/tags" Target="../tags/tag234.xml" /><Relationship Id="rId7" Type="http://schemas.openxmlformats.org/officeDocument/2006/relationships/tags" Target="../tags/tag235.xml" /><Relationship Id="rId8" Type="http://schemas.openxmlformats.org/officeDocument/2006/relationships/tags" Target="../tags/tag236.xml" /><Relationship Id="rId9" Type="http://schemas.openxmlformats.org/officeDocument/2006/relationships/tags" Target="../tags/tag23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8103006037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注重多元智能培养的小学教育</a:t>
            </a:r>
            <a:endParaRPr lang="zh-CN" altLang="en-US"/>
          </a:p>
        </p:txBody>
      </p:sp>
    </p:spTree>
    <p:custDataLst>
      <p:tags r:id="rId6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20" name="序号"/>
          <p:cNvSpPr txBox="1"/>
          <p:nvPr>
            <p:custDataLst>
              <p:tags r:id="rId4"/>
            </p:custDataLst>
          </p:nvPr>
        </p:nvSpPr>
        <p:spPr>
          <a:xfrm>
            <a:off x="3189605" y="145161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5"/>
            </p:custDataLst>
          </p:nvPr>
        </p:nvSpPr>
        <p:spPr>
          <a:xfrm>
            <a:off x="4132580" y="1220470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小学教育的多元智能理论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6"/>
            </p:custDataLst>
          </p:nvPr>
        </p:nvSpPr>
        <p:spPr>
          <a:xfrm>
            <a:off x="7381875" y="145161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7"/>
            </p:custDataLst>
          </p:nvPr>
        </p:nvSpPr>
        <p:spPr>
          <a:xfrm>
            <a:off x="8324850" y="1191895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注重多元智能培养的小学教育实践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8"/>
            </p:custDataLst>
          </p:nvPr>
        </p:nvSpPr>
        <p:spPr>
          <a:xfrm>
            <a:off x="3189605" y="311594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9"/>
            </p:custDataLst>
          </p:nvPr>
        </p:nvSpPr>
        <p:spPr>
          <a:xfrm>
            <a:off x="4132580" y="2826385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多元智能培养对小学生的影响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0"/>
            </p:custDataLst>
          </p:nvPr>
        </p:nvSpPr>
        <p:spPr>
          <a:xfrm>
            <a:off x="7381875" y="311594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11"/>
            </p:custDataLst>
          </p:nvPr>
        </p:nvSpPr>
        <p:spPr>
          <a:xfrm>
            <a:off x="8324850" y="2856230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如何更好地在小学教育中实施多元智能培养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2"/>
            </p:custDataLst>
          </p:nvPr>
        </p:nvSpPr>
        <p:spPr>
          <a:xfrm>
            <a:off x="3189605" y="478536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3"/>
            </p:custDataLst>
          </p:nvPr>
        </p:nvSpPr>
        <p:spPr>
          <a:xfrm>
            <a:off x="4132580" y="4525010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总结与展望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4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小学教育的多元智能理论</a:t>
            </a:r>
            <a:endParaRPr lang="zh-CN" altLang="en-US"/>
          </a:p>
        </p:txBody>
      </p:sp>
      <p:sp>
        <p:nvSpPr>
          <p:cNvPr id="1048870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16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多元智能理论的定义</a:t>
            </a:r>
            <a:endParaRPr lang="zh-CN" altLang="en-US"/>
          </a:p>
        </p:txBody>
      </p:sp>
      <p:sp>
        <p:nvSpPr>
          <p:cNvPr id="1048918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156363" y="1289050"/>
            <a:ext cx="4564660" cy="232595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8920" name="矩形 65"/>
          <p:cNvSpPr/>
          <p:nvPr>
            <p:custDataLst>
              <p:tags r:id="rId3"/>
            </p:custDataLst>
          </p:nvPr>
        </p:nvSpPr>
        <p:spPr>
          <a:xfrm>
            <a:off x="1038552" y="1664323"/>
            <a:ext cx="225136" cy="2251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2" name="文本框 66"/>
          <p:cNvSpPr txBox="1"/>
          <p:nvPr>
            <p:custDataLst>
              <p:tags r:id="rId4"/>
            </p:custDataLst>
          </p:nvPr>
        </p:nvSpPr>
        <p:spPr>
          <a:xfrm>
            <a:off x="1432357" y="1561735"/>
            <a:ext cx="4012681" cy="131536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多元智能理论是由美国心理学家加德纳提出的，他认为人的智能是多元化的，包括语言、逻辑、空间、音乐等多种智能。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24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22701" y="1289050"/>
            <a:ext cx="4564660" cy="232595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6" name="矩形 69"/>
          <p:cNvSpPr/>
          <p:nvPr>
            <p:custDataLst>
              <p:tags r:id="rId6"/>
            </p:custDataLst>
          </p:nvPr>
        </p:nvSpPr>
        <p:spPr>
          <a:xfrm>
            <a:off x="6404229" y="1664323"/>
            <a:ext cx="225136" cy="2251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8" name="文本框 70"/>
          <p:cNvSpPr txBox="1"/>
          <p:nvPr>
            <p:custDataLst>
              <p:tags r:id="rId7"/>
            </p:custDataLst>
          </p:nvPr>
        </p:nvSpPr>
        <p:spPr>
          <a:xfrm>
            <a:off x="6798696" y="1561735"/>
            <a:ext cx="4012681" cy="131536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这些智能在每个人身上表现出不同的优势和劣势，每个人都有自己独特的智能组合。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30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156363" y="3923904"/>
            <a:ext cx="4564660" cy="232595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8932" name="文本框 74"/>
          <p:cNvSpPr txBox="1"/>
          <p:nvPr>
            <p:custDataLst>
              <p:tags r:id="rId9"/>
            </p:custDataLst>
          </p:nvPr>
        </p:nvSpPr>
        <p:spPr>
          <a:xfrm>
            <a:off x="1432357" y="4195927"/>
            <a:ext cx="4012681" cy="131536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多元智能理论强调应该尊重每个学生的智能特点和优势，采用多样化的教育方法，帮助学生发挥潜能。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34" name="矩形 73"/>
          <p:cNvSpPr/>
          <p:nvPr>
            <p:custDataLst>
              <p:tags r:id="rId10"/>
            </p:custDataLst>
          </p:nvPr>
        </p:nvSpPr>
        <p:spPr>
          <a:xfrm>
            <a:off x="1038552" y="4299177"/>
            <a:ext cx="225136" cy="2251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6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82930" y="3923904"/>
            <a:ext cx="4564660" cy="232595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8" name="矩形 84"/>
          <p:cNvSpPr/>
          <p:nvPr>
            <p:custDataLst>
              <p:tags r:id="rId12"/>
            </p:custDataLst>
          </p:nvPr>
        </p:nvSpPr>
        <p:spPr>
          <a:xfrm>
            <a:off x="6465120" y="4299177"/>
            <a:ext cx="225136" cy="2251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40" name="文本框 85"/>
          <p:cNvSpPr txBox="1"/>
          <p:nvPr>
            <p:custDataLst>
              <p:tags r:id="rId13"/>
            </p:custDataLst>
          </p:nvPr>
        </p:nvSpPr>
        <p:spPr>
          <a:xfrm>
            <a:off x="6858925" y="4195927"/>
            <a:ext cx="4012681" cy="131536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该理论对于小学教育具有重要的指导意义，可以帮助教师更好地理解学生，设计个性化的教育方案，促进学生全面发展。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多元智能理论在小学教育中的应用</a:t>
            </a:r>
            <a:endParaRPr lang="zh-CN" altLang="en-US"/>
          </a:p>
        </p:txBody>
      </p:sp>
      <p:sp>
        <p:nvSpPr>
          <p:cNvPr id="1048976" name="圆角矩形 3"/>
          <p:cNvSpPr/>
          <p:nvPr>
            <p:custDataLst>
              <p:tags r:id="rId2"/>
            </p:custDataLst>
          </p:nvPr>
        </p:nvSpPr>
        <p:spPr>
          <a:xfrm rot="16200000">
            <a:off x="2710215" y="1110260"/>
            <a:ext cx="1122540" cy="53252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圆角矩形 4"/>
          <p:cNvSpPr/>
          <p:nvPr>
            <p:custDataLst>
              <p:tags r:id="rId3"/>
            </p:custDataLst>
          </p:nvPr>
        </p:nvSpPr>
        <p:spPr>
          <a:xfrm rot="16200000">
            <a:off x="2710215" y="-294220"/>
            <a:ext cx="1122540" cy="532487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圆角矩形 11"/>
          <p:cNvSpPr/>
          <p:nvPr>
            <p:custDataLst>
              <p:tags r:id="rId4"/>
            </p:custDataLst>
          </p:nvPr>
        </p:nvSpPr>
        <p:spPr>
          <a:xfrm rot="16200000">
            <a:off x="8353270" y="-297442"/>
            <a:ext cx="1122540" cy="53252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圆角矩形 10"/>
          <p:cNvSpPr/>
          <p:nvPr>
            <p:custDataLst>
              <p:tags r:id="rId5"/>
            </p:custDataLst>
          </p:nvPr>
        </p:nvSpPr>
        <p:spPr>
          <a:xfrm rot="16200000">
            <a:off x="2710215" y="2510872"/>
            <a:ext cx="1122540" cy="532487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圆角矩形 31"/>
          <p:cNvSpPr/>
          <p:nvPr>
            <p:custDataLst>
              <p:tags r:id="rId6"/>
            </p:custDataLst>
          </p:nvPr>
        </p:nvSpPr>
        <p:spPr>
          <a:xfrm rot="16200000">
            <a:off x="8353270" y="1105748"/>
            <a:ext cx="1122540" cy="53252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圆角矩形 34"/>
          <p:cNvSpPr/>
          <p:nvPr>
            <p:custDataLst>
              <p:tags r:id="rId7"/>
            </p:custDataLst>
          </p:nvPr>
        </p:nvSpPr>
        <p:spPr>
          <a:xfrm rot="16200000">
            <a:off x="8353270" y="2508938"/>
            <a:ext cx="1122540" cy="532526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文本框 5"/>
          <p:cNvSpPr txBox="1"/>
          <p:nvPr>
            <p:custDataLst>
              <p:tags r:id="rId8"/>
            </p:custDataLst>
          </p:nvPr>
        </p:nvSpPr>
        <p:spPr>
          <a:xfrm>
            <a:off x="6446040" y="4611468"/>
            <a:ext cx="5101282" cy="112161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人际关系智能：通过团队合作和社交活动培养孩子的人际交往和合作能力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8990" name="文本框 6"/>
          <p:cNvSpPr txBox="1"/>
          <p:nvPr>
            <p:custDataLst>
              <p:tags r:id="rId9"/>
            </p:custDataLst>
          </p:nvPr>
        </p:nvSpPr>
        <p:spPr>
          <a:xfrm>
            <a:off x="6446040" y="3208277"/>
            <a:ext cx="5101282" cy="112161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身体运动智能：通过体育课程培养孩子的身体素质和运动能力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8992" name="文本框 13"/>
          <p:cNvSpPr txBox="1"/>
          <p:nvPr>
            <p:custDataLst>
              <p:tags r:id="rId10"/>
            </p:custDataLst>
          </p:nvPr>
        </p:nvSpPr>
        <p:spPr>
          <a:xfrm>
            <a:off x="802985" y="4612112"/>
            <a:ext cx="5101282" cy="112254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音乐智能：通过音乐课程培养孩子的音乐感知和表现能力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8994" name="文本框 14"/>
          <p:cNvSpPr txBox="1"/>
          <p:nvPr>
            <p:custDataLst>
              <p:tags r:id="rId11"/>
            </p:custDataLst>
          </p:nvPr>
        </p:nvSpPr>
        <p:spPr>
          <a:xfrm>
            <a:off x="6446040" y="1805087"/>
            <a:ext cx="5101282" cy="112161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空间智能：通过美术、手工制作等方式培养孩子的空间想象和创造能力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8996" name="文本框 15"/>
          <p:cNvSpPr txBox="1"/>
          <p:nvPr>
            <p:custDataLst>
              <p:tags r:id="rId12"/>
            </p:custDataLst>
          </p:nvPr>
        </p:nvSpPr>
        <p:spPr>
          <a:xfrm>
            <a:off x="802985" y="1807021"/>
            <a:ext cx="5101282" cy="112254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语言智能：通过阅读、写作和演讲等方式培养孩子的语言表达能力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8998" name="文本框 16"/>
          <p:cNvSpPr txBox="1"/>
          <p:nvPr>
            <p:custDataLst>
              <p:tags r:id="rId13"/>
            </p:custDataLst>
          </p:nvPr>
        </p:nvSpPr>
        <p:spPr>
          <a:xfrm>
            <a:off x="802985" y="3212789"/>
            <a:ext cx="5101282" cy="112161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逻辑数学智能：通过数学课程培养孩子的逻辑思维和解决问题的能力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000" name="圆角矩形 7"/>
          <p:cNvSpPr/>
          <p:nvPr>
            <p:custDataLst>
              <p:tags r:id="rId14"/>
            </p:custDataLst>
          </p:nvPr>
        </p:nvSpPr>
        <p:spPr>
          <a:xfrm rot="16200000">
            <a:off x="106868" y="3713606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2" name="圆角矩形 8"/>
          <p:cNvSpPr/>
          <p:nvPr>
            <p:custDataLst>
              <p:tags r:id="rId15"/>
            </p:custDataLst>
          </p:nvPr>
        </p:nvSpPr>
        <p:spPr>
          <a:xfrm rot="16200000">
            <a:off x="106868" y="2309127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04" name="圆角矩形 12"/>
          <p:cNvSpPr/>
          <p:nvPr>
            <p:custDataLst>
              <p:tags r:id="rId16"/>
            </p:custDataLst>
          </p:nvPr>
        </p:nvSpPr>
        <p:spPr>
          <a:xfrm rot="16200000">
            <a:off x="5749923" y="2306549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6" name="圆角矩形 27"/>
          <p:cNvSpPr/>
          <p:nvPr>
            <p:custDataLst>
              <p:tags r:id="rId17"/>
            </p:custDataLst>
          </p:nvPr>
        </p:nvSpPr>
        <p:spPr>
          <a:xfrm rot="16200000">
            <a:off x="106868" y="5113574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08" name="圆角矩形 32"/>
          <p:cNvSpPr/>
          <p:nvPr>
            <p:custDataLst>
              <p:tags r:id="rId18"/>
            </p:custDataLst>
          </p:nvPr>
        </p:nvSpPr>
        <p:spPr>
          <a:xfrm rot="16200000">
            <a:off x="5749923" y="3709739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0" name="圆角矩形 35"/>
          <p:cNvSpPr/>
          <p:nvPr>
            <p:custDataLst>
              <p:tags r:id="rId19"/>
            </p:custDataLst>
          </p:nvPr>
        </p:nvSpPr>
        <p:spPr>
          <a:xfrm rot="16200000">
            <a:off x="5749923" y="5112929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44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多元智能理论对小学教育的意义</a:t>
            </a:r>
            <a:endParaRPr lang="zh-CN" altLang="en-US"/>
          </a:p>
        </p:txBody>
      </p:sp>
      <p:sp>
        <p:nvSpPr>
          <p:cNvPr id="1049046" name="文本框 5"/>
          <p:cNvSpPr txBox="1"/>
          <p:nvPr>
            <p:custDataLst>
              <p:tags r:id="rId2"/>
            </p:custDataLst>
          </p:nvPr>
        </p:nvSpPr>
        <p:spPr>
          <a:xfrm>
            <a:off x="3242583" y="2528373"/>
            <a:ext cx="5700484" cy="374927"/>
          </a:xfrm>
          <a:prstGeom prst="rect">
            <a:avLst/>
          </a:prstGeom>
          <a:noFill/>
        </p:spPr>
        <p:txBody>
          <a:bodyPr wrap="square" lIns="0" bIns="0" rtlCol="0" anchor="b" anchorCtr="0">
            <a:normAutofit fontScale="95455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SzTx/>
              <a:buFontTx/>
            </a:pPr>
            <a:r>
              <a:rPr lang="zh-CN" sz="2200" b="1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lang="zh-CN" sz="2200" b="1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048" name="正文"/>
          <p:cNvSpPr txBox="1"/>
          <p:nvPr>
            <p:custDataLst>
              <p:tags r:id="rId3"/>
            </p:custDataLst>
          </p:nvPr>
        </p:nvSpPr>
        <p:spPr>
          <a:xfrm>
            <a:off x="3242583" y="2933267"/>
            <a:ext cx="5700484" cy="69258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defTabSz="457200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提高学生的学习兴趣：多元智能理论强调学生的个性化需求，通过多样化的教学方式和活动，提高学生的学习兴趣和积极性。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文本框 7"/>
          <p:cNvSpPr txBox="1"/>
          <p:nvPr>
            <p:custDataLst>
              <p:tags r:id="rId4"/>
            </p:custDataLst>
          </p:nvPr>
        </p:nvSpPr>
        <p:spPr>
          <a:xfrm>
            <a:off x="3242583" y="1289050"/>
            <a:ext cx="5701150" cy="364938"/>
          </a:xfrm>
          <a:prstGeom prst="rect">
            <a:avLst/>
          </a:prstGeom>
          <a:noFill/>
        </p:spPr>
        <p:txBody>
          <a:bodyPr wrap="square" lIns="0" bIns="0" rtlCol="0" anchor="b" anchorCtr="0">
            <a:normAutofit fontScale="95455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SzTx/>
              <a:buFontTx/>
            </a:pPr>
            <a:r>
              <a:rPr lang="zh-CN" sz="2200" b="1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lang="zh-CN" sz="2200" b="1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052" name="正文"/>
          <p:cNvSpPr txBox="1"/>
          <p:nvPr>
            <p:custDataLst>
              <p:tags r:id="rId5"/>
            </p:custDataLst>
          </p:nvPr>
        </p:nvSpPr>
        <p:spPr>
          <a:xfrm>
            <a:off x="3242583" y="1677296"/>
            <a:ext cx="5700484" cy="6739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defTabSz="457200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促进学生的全面发展：多元智能理论认为每个人都有不同的智能优势，小学教育应该注重发现和培养学生的各种智能，促进学生全面发展。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文本框 12"/>
          <p:cNvSpPr txBox="1"/>
          <p:nvPr>
            <p:custDataLst>
              <p:tags r:id="rId6"/>
            </p:custDataLst>
          </p:nvPr>
        </p:nvSpPr>
        <p:spPr>
          <a:xfrm>
            <a:off x="3242583" y="3802990"/>
            <a:ext cx="5700484" cy="388246"/>
          </a:xfrm>
          <a:prstGeom prst="rect">
            <a:avLst/>
          </a:prstGeom>
          <a:noFill/>
        </p:spPr>
        <p:txBody>
          <a:bodyPr wrap="square" lIns="0" bIns="0" rtlCol="0" anchor="b" anchorCtr="0">
            <a:normAutofit fontScale="90909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SzTx/>
              <a:buFontTx/>
            </a:pPr>
            <a:r>
              <a:rPr lang="zh-CN" sz="2200" b="1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lang="zh-CN" sz="2200" b="1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056" name="正文"/>
          <p:cNvSpPr txBox="1"/>
          <p:nvPr>
            <p:custDataLst>
              <p:tags r:id="rId7"/>
            </p:custDataLst>
          </p:nvPr>
        </p:nvSpPr>
        <p:spPr>
          <a:xfrm>
            <a:off x="3242583" y="4221203"/>
            <a:ext cx="5700484" cy="71722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defTabSz="457200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培养学生的创新能力：多元智能理论提倡开放性的思维方式，鼓励学生从多个角度思考问题，培养学生的创新思维和创新能力。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文本框 15"/>
          <p:cNvSpPr txBox="1"/>
          <p:nvPr>
            <p:custDataLst>
              <p:tags r:id="rId8"/>
            </p:custDataLst>
          </p:nvPr>
        </p:nvSpPr>
        <p:spPr>
          <a:xfrm>
            <a:off x="3242583" y="5114901"/>
            <a:ext cx="5700484" cy="388246"/>
          </a:xfrm>
          <a:prstGeom prst="rect">
            <a:avLst/>
          </a:prstGeom>
          <a:noFill/>
        </p:spPr>
        <p:txBody>
          <a:bodyPr wrap="square" lIns="0" bIns="0" rtlCol="0" anchor="b" anchorCtr="0">
            <a:normAutofit fontScale="90909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SzTx/>
              <a:buFontTx/>
            </a:pPr>
            <a:r>
              <a:rPr lang="zh-CN" sz="2200" b="1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lang="zh-CN" sz="2200" b="1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060" name="正文"/>
          <p:cNvSpPr txBox="1"/>
          <p:nvPr>
            <p:custDataLst>
              <p:tags r:id="rId9"/>
            </p:custDataLst>
          </p:nvPr>
        </p:nvSpPr>
        <p:spPr>
          <a:xfrm>
            <a:off x="3242583" y="5533114"/>
            <a:ext cx="5700484" cy="71722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defTabSz="457200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提升教师的专业素养：为了更好地实施多元智能理论，教师需要不断学习和提升自己的专业素养，从而更好地满足学生的个性化需求。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94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注重多元智能培养的小学教育实践</a:t>
            </a:r>
            <a:endParaRPr lang="zh-CN" altLang="en-US"/>
          </a:p>
        </p:txBody>
      </p:sp>
      <p:sp>
        <p:nvSpPr>
          <p:cNvPr id="1049096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42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语言智能的培养</a:t>
            </a:r>
            <a:endParaRPr lang="zh-CN" altLang="en-US"/>
          </a:p>
        </p:txBody>
      </p:sp>
      <p:sp>
        <p:nvSpPr>
          <p:cNvPr id="1049144" name="对角圆角矩形 15"/>
          <p:cNvSpPr/>
          <p:nvPr>
            <p:custDataLst>
              <p:tags r:id="rId2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6" name="对角圆角矩形 16"/>
          <p:cNvSpPr/>
          <p:nvPr>
            <p:custDataLst>
              <p:tags r:id="rId3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8" name="直角三角形 17"/>
          <p:cNvSpPr/>
          <p:nvPr>
            <p:custDataLst>
              <p:tags r:id="rId4"/>
            </p:custDataLst>
          </p:nvPr>
        </p:nvSpPr>
        <p:spPr>
          <a:xfrm>
            <a:off x="1887930" y="3960981"/>
            <a:ext cx="87808" cy="146346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0" name="文本框 27"/>
          <p:cNvSpPr txBox="1"/>
          <p:nvPr>
            <p:custDataLst>
              <p:tags r:id="rId5"/>
            </p:custDataLst>
          </p:nvPr>
        </p:nvSpPr>
        <p:spPr>
          <a:xfrm>
            <a:off x="1925582" y="4118311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鼓励阅读和写作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对角圆角矩形 52"/>
          <p:cNvSpPr/>
          <p:nvPr>
            <p:custDataLst>
              <p:tags r:id="rId6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4" name="对角圆角矩形 53"/>
          <p:cNvSpPr/>
          <p:nvPr>
            <p:custDataLst>
              <p:tags r:id="rId7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6" name="直角三角形 54"/>
          <p:cNvSpPr/>
          <p:nvPr>
            <p:custDataLst>
              <p:tags r:id="rId8"/>
            </p:custDataLst>
          </p:nvPr>
        </p:nvSpPr>
        <p:spPr>
          <a:xfrm>
            <a:off x="1887930" y="1289722"/>
            <a:ext cx="87808" cy="146346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8" name="文本框 56"/>
          <p:cNvSpPr txBox="1"/>
          <p:nvPr>
            <p:custDataLst>
              <p:tags r:id="rId9"/>
            </p:custDataLst>
          </p:nvPr>
        </p:nvSpPr>
        <p:spPr>
          <a:xfrm>
            <a:off x="1925582" y="1439657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重视口语表达和听力理解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对角圆角矩形 5"/>
          <p:cNvSpPr/>
          <p:nvPr>
            <p:custDataLst>
              <p:tags r:id="rId10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2" name="对角圆角矩形 6"/>
          <p:cNvSpPr/>
          <p:nvPr>
            <p:custDataLst>
              <p:tags r:id="rId11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4" name="直角三角形 7"/>
          <p:cNvSpPr/>
          <p:nvPr>
            <p:custDataLst>
              <p:tags r:id="rId12"/>
            </p:custDataLst>
          </p:nvPr>
        </p:nvSpPr>
        <p:spPr>
          <a:xfrm>
            <a:off x="1887930" y="2625688"/>
            <a:ext cx="87808" cy="146346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6" name="文本框 8"/>
          <p:cNvSpPr txBox="1"/>
          <p:nvPr>
            <p:custDataLst>
              <p:tags r:id="rId13"/>
            </p:custDataLst>
          </p:nvPr>
        </p:nvSpPr>
        <p:spPr>
          <a:xfrm>
            <a:off x="1925582" y="2783018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提供丰富多样的语言环境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对角圆角矩形 9"/>
          <p:cNvSpPr/>
          <p:nvPr>
            <p:custDataLst>
              <p:tags r:id="rId14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70" name="对角圆角矩形 10"/>
          <p:cNvSpPr/>
          <p:nvPr>
            <p:custDataLst>
              <p:tags r:id="rId15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72" name="直角三角形 11"/>
          <p:cNvSpPr/>
          <p:nvPr>
            <p:custDataLst>
              <p:tags r:id="rId16"/>
            </p:custDataLst>
          </p:nvPr>
        </p:nvSpPr>
        <p:spPr>
          <a:xfrm>
            <a:off x="1887930" y="5296274"/>
            <a:ext cx="87808" cy="146346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74" name="文本框 12"/>
          <p:cNvSpPr txBox="1"/>
          <p:nvPr>
            <p:custDataLst>
              <p:tags r:id="rId17"/>
            </p:custDataLst>
          </p:nvPr>
        </p:nvSpPr>
        <p:spPr>
          <a:xfrm>
            <a:off x="1925582" y="5453604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开展语言游戏和活动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08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逻辑数学智能的培养</a:t>
            </a:r>
            <a:endParaRPr lang="zh-CN" altLang="en-US"/>
          </a:p>
        </p:txBody>
      </p:sp>
      <p:sp>
        <p:nvSpPr>
          <p:cNvPr id="1049210" name="矩形 5"/>
          <p:cNvSpPr/>
          <p:nvPr>
            <p:custDataLst>
              <p:tags r:id="rId2"/>
            </p:custDataLst>
          </p:nvPr>
        </p:nvSpPr>
        <p:spPr>
          <a:xfrm>
            <a:off x="608330" y="2463528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12" name="矩形 10"/>
          <p:cNvSpPr/>
          <p:nvPr>
            <p:custDataLst>
              <p:tags r:id="rId3"/>
            </p:custDataLst>
          </p:nvPr>
        </p:nvSpPr>
        <p:spPr>
          <a:xfrm>
            <a:off x="962930" y="2457788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14" name="TextBox 2"/>
          <p:cNvSpPr txBox="1"/>
          <p:nvPr>
            <p:custDataLst>
              <p:tags r:id="rId4"/>
            </p:custDataLst>
          </p:nvPr>
        </p:nvSpPr>
        <p:spPr>
          <a:xfrm>
            <a:off x="763308" y="3036882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逻辑数学智能的定义和重要性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16" name="矩形 6"/>
          <p:cNvSpPr/>
          <p:nvPr>
            <p:custDataLst>
              <p:tags r:id="rId5"/>
            </p:custDataLst>
          </p:nvPr>
        </p:nvSpPr>
        <p:spPr>
          <a:xfrm>
            <a:off x="3406861" y="2463528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18" name="矩形 11"/>
          <p:cNvSpPr/>
          <p:nvPr>
            <p:custDataLst>
              <p:tags r:id="rId6"/>
            </p:custDataLst>
          </p:nvPr>
        </p:nvSpPr>
        <p:spPr>
          <a:xfrm>
            <a:off x="3780593" y="2457788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20" name="TextBox 2"/>
          <p:cNvSpPr txBox="1"/>
          <p:nvPr>
            <p:custDataLst>
              <p:tags r:id="rId7"/>
            </p:custDataLst>
          </p:nvPr>
        </p:nvSpPr>
        <p:spPr>
          <a:xfrm>
            <a:off x="3561201" y="3036882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小学阶段逻辑数学智能培养的目标和内容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22" name="矩形 33"/>
          <p:cNvSpPr/>
          <p:nvPr>
            <p:custDataLst>
              <p:tags r:id="rId8"/>
            </p:custDataLst>
          </p:nvPr>
        </p:nvSpPr>
        <p:spPr>
          <a:xfrm>
            <a:off x="6200927" y="2463528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24" name="矩形 37"/>
          <p:cNvSpPr/>
          <p:nvPr>
            <p:custDataLst>
              <p:tags r:id="rId9"/>
            </p:custDataLst>
          </p:nvPr>
        </p:nvSpPr>
        <p:spPr>
          <a:xfrm>
            <a:off x="6555527" y="2457788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26" name="TextBox 2"/>
          <p:cNvSpPr txBox="1"/>
          <p:nvPr>
            <p:custDataLst>
              <p:tags r:id="rId10"/>
            </p:custDataLst>
          </p:nvPr>
        </p:nvSpPr>
        <p:spPr>
          <a:xfrm>
            <a:off x="6355905" y="3036882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小学教育中逻辑数学智能培养的方法和策略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28" name="矩形 34"/>
          <p:cNvSpPr/>
          <p:nvPr>
            <p:custDataLst>
              <p:tags r:id="rId11"/>
            </p:custDataLst>
          </p:nvPr>
        </p:nvSpPr>
        <p:spPr>
          <a:xfrm>
            <a:off x="8989253" y="2463528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30" name="矩形 38"/>
          <p:cNvSpPr/>
          <p:nvPr>
            <p:custDataLst>
              <p:tags r:id="rId12"/>
            </p:custDataLst>
          </p:nvPr>
        </p:nvSpPr>
        <p:spPr>
          <a:xfrm>
            <a:off x="9362986" y="2457788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32" name="TextBox 2"/>
          <p:cNvSpPr txBox="1"/>
          <p:nvPr>
            <p:custDataLst>
              <p:tags r:id="rId13"/>
            </p:custDataLst>
          </p:nvPr>
        </p:nvSpPr>
        <p:spPr>
          <a:xfrm>
            <a:off x="9144231" y="3036882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逻辑数学智能培养的实践案例和效果评估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66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音乐智能的培养</a:t>
            </a:r>
            <a:endParaRPr lang="zh-CN" altLang="en-US"/>
          </a:p>
        </p:txBody>
      </p:sp>
      <p:sp>
        <p:nvSpPr>
          <p:cNvPr id="1049268" name="圆角矩形 3"/>
          <p:cNvSpPr/>
          <p:nvPr>
            <p:custDataLst>
              <p:tags r:id="rId2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圆角矩形 4"/>
          <p:cNvSpPr/>
          <p:nvPr>
            <p:custDataLst>
              <p:tags r:id="rId3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2" name="圆角矩形 5"/>
          <p:cNvSpPr/>
          <p:nvPr>
            <p:custDataLst>
              <p:tags r:id="rId4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圆角矩形 6"/>
          <p:cNvSpPr/>
          <p:nvPr>
            <p:custDataLst>
              <p:tags r:id="rId5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6" name="圆角矩形 9"/>
          <p:cNvSpPr/>
          <p:nvPr>
            <p:custDataLst>
              <p:tags r:id="rId6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圆角矩形 10"/>
          <p:cNvSpPr/>
          <p:nvPr>
            <p:custDataLst>
              <p:tags r:id="rId7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80" name="圆角矩形 11"/>
          <p:cNvSpPr/>
          <p:nvPr>
            <p:custDataLst>
              <p:tags r:id="rId8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圆角矩形 12"/>
          <p:cNvSpPr/>
          <p:nvPr>
            <p:custDataLst>
              <p:tags r:id="rId9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4" name="文本框 7"/>
          <p:cNvSpPr txBox="1"/>
          <p:nvPr>
            <p:custDataLst>
              <p:tags r:id="rId10"/>
            </p:custDataLst>
          </p:nvPr>
        </p:nvSpPr>
        <p:spPr>
          <a:xfrm>
            <a:off x="1069249" y="3910568"/>
            <a:ext cx="10506261" cy="96632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多元智能培养理念下的音乐教育实践案例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86" name="文本框 8"/>
          <p:cNvSpPr txBox="1"/>
          <p:nvPr>
            <p:custDataLst>
              <p:tags r:id="rId11"/>
            </p:custDataLst>
          </p:nvPr>
        </p:nvSpPr>
        <p:spPr>
          <a:xfrm>
            <a:off x="1069249" y="5184313"/>
            <a:ext cx="10506261" cy="96552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音乐智能培养对小学生全面发展的影响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88" name="文本框 13"/>
          <p:cNvSpPr txBox="1"/>
          <p:nvPr>
            <p:custDataLst>
              <p:tags r:id="rId12"/>
            </p:custDataLst>
          </p:nvPr>
        </p:nvSpPr>
        <p:spPr>
          <a:xfrm>
            <a:off x="1069249" y="1388580"/>
            <a:ext cx="10506261" cy="96632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音乐智能的定义和重要性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90" name="文本框 14"/>
          <p:cNvSpPr txBox="1"/>
          <p:nvPr>
            <p:custDataLst>
              <p:tags r:id="rId13"/>
            </p:custDataLst>
          </p:nvPr>
        </p:nvSpPr>
        <p:spPr>
          <a:xfrm>
            <a:off x="1069249" y="2663600"/>
            <a:ext cx="10506261" cy="96552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小学阶段音乐智能培养的目标和内容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24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空间智能的培养</a:t>
            </a:r>
            <a:endParaRPr lang="zh-CN" altLang="en-US"/>
          </a:p>
        </p:txBody>
      </p:sp>
      <p:sp>
        <p:nvSpPr>
          <p:cNvPr id="1049326" name="矩形 5"/>
          <p:cNvSpPr/>
          <p:nvPr>
            <p:custDataLst>
              <p:tags r:id="rId2"/>
            </p:custDataLst>
          </p:nvPr>
        </p:nvSpPr>
        <p:spPr>
          <a:xfrm>
            <a:off x="608330" y="2463528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28" name="矩形 10"/>
          <p:cNvSpPr/>
          <p:nvPr>
            <p:custDataLst>
              <p:tags r:id="rId3"/>
            </p:custDataLst>
          </p:nvPr>
        </p:nvSpPr>
        <p:spPr>
          <a:xfrm>
            <a:off x="962930" y="2457788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30" name="TextBox 2"/>
          <p:cNvSpPr txBox="1"/>
          <p:nvPr>
            <p:custDataLst>
              <p:tags r:id="rId4"/>
            </p:custDataLst>
          </p:nvPr>
        </p:nvSpPr>
        <p:spPr>
          <a:xfrm>
            <a:off x="763308" y="3036882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 fontScale="9375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定义：空间智能是指个体对空间关系的感知和表达能力，包括方向感、距离感和立体感等方面。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32" name="矩形 6"/>
          <p:cNvSpPr/>
          <p:nvPr>
            <p:custDataLst>
              <p:tags r:id="rId5"/>
            </p:custDataLst>
          </p:nvPr>
        </p:nvSpPr>
        <p:spPr>
          <a:xfrm>
            <a:off x="3406861" y="2463528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34" name="矩形 11"/>
          <p:cNvSpPr/>
          <p:nvPr>
            <p:custDataLst>
              <p:tags r:id="rId6"/>
            </p:custDataLst>
          </p:nvPr>
        </p:nvSpPr>
        <p:spPr>
          <a:xfrm>
            <a:off x="3780593" y="2457788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36" name="TextBox 2"/>
          <p:cNvSpPr txBox="1"/>
          <p:nvPr>
            <p:custDataLst>
              <p:tags r:id="rId7"/>
            </p:custDataLst>
          </p:nvPr>
        </p:nvSpPr>
        <p:spPr>
          <a:xfrm>
            <a:off x="3561201" y="3036882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 fontScale="9375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培养方法：利用实物教具、模型、图片等辅助教学，引导学生观察、想象和表达空间关系。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38" name="矩形 33"/>
          <p:cNvSpPr/>
          <p:nvPr>
            <p:custDataLst>
              <p:tags r:id="rId8"/>
            </p:custDataLst>
          </p:nvPr>
        </p:nvSpPr>
        <p:spPr>
          <a:xfrm>
            <a:off x="6200927" y="2463528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40" name="矩形 37"/>
          <p:cNvSpPr/>
          <p:nvPr>
            <p:custDataLst>
              <p:tags r:id="rId9"/>
            </p:custDataLst>
          </p:nvPr>
        </p:nvSpPr>
        <p:spPr>
          <a:xfrm>
            <a:off x="6555527" y="2457788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42" name="TextBox 2"/>
          <p:cNvSpPr txBox="1"/>
          <p:nvPr>
            <p:custDataLst>
              <p:tags r:id="rId10"/>
            </p:custDataLst>
          </p:nvPr>
        </p:nvSpPr>
        <p:spPr>
          <a:xfrm>
            <a:off x="6355905" y="3036882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 fontScale="7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实际应用：在数学、地理、美术等学科中，注重空间智能的培养，提高学生的空间思维和创新能力。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44" name="矩形 34"/>
          <p:cNvSpPr/>
          <p:nvPr>
            <p:custDataLst>
              <p:tags r:id="rId11"/>
            </p:custDataLst>
          </p:nvPr>
        </p:nvSpPr>
        <p:spPr>
          <a:xfrm>
            <a:off x="8989253" y="2463528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46" name="矩形 38"/>
          <p:cNvSpPr/>
          <p:nvPr>
            <p:custDataLst>
              <p:tags r:id="rId12"/>
            </p:custDataLst>
          </p:nvPr>
        </p:nvSpPr>
        <p:spPr>
          <a:xfrm>
            <a:off x="9362986" y="2457788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48" name="TextBox 2"/>
          <p:cNvSpPr txBox="1"/>
          <p:nvPr>
            <p:custDataLst>
              <p:tags r:id="rId13"/>
            </p:custDataLst>
          </p:nvPr>
        </p:nvSpPr>
        <p:spPr>
          <a:xfrm>
            <a:off x="9144231" y="3036882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 fontScale="7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意义：空间智能的培养有助于提高学生的思维能力和创造力，为未来的学习和工作打下坚实的基础。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82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身体运动智能的培养</a:t>
            </a:r>
            <a:endParaRPr lang="zh-CN" altLang="en-US"/>
          </a:p>
        </p:txBody>
      </p:sp>
      <p:sp>
        <p:nvSpPr>
          <p:cNvPr id="1049384" name="五边形 30"/>
          <p:cNvSpPr/>
          <p:nvPr>
            <p:custDataLst>
              <p:tags r:id="rId2"/>
            </p:custDataLst>
          </p:nvPr>
        </p:nvSpPr>
        <p:spPr>
          <a:xfrm>
            <a:off x="608330" y="3192578"/>
            <a:ext cx="2907263" cy="1181764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86" name="燕尾形 36"/>
          <p:cNvSpPr/>
          <p:nvPr>
            <p:custDataLst>
              <p:tags r:id="rId3"/>
            </p:custDataLst>
          </p:nvPr>
        </p:nvSpPr>
        <p:spPr>
          <a:xfrm>
            <a:off x="3220372" y="319257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88" name="燕尾形 37"/>
          <p:cNvSpPr/>
          <p:nvPr>
            <p:custDataLst>
              <p:tags r:id="rId4"/>
            </p:custDataLst>
          </p:nvPr>
        </p:nvSpPr>
        <p:spPr>
          <a:xfrm>
            <a:off x="8444456" y="319257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90" name="燕尾形 38"/>
          <p:cNvSpPr/>
          <p:nvPr>
            <p:custDataLst>
              <p:tags r:id="rId5"/>
            </p:custDataLst>
          </p:nvPr>
        </p:nvSpPr>
        <p:spPr>
          <a:xfrm>
            <a:off x="5832414" y="319257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92" name="文本框 3"/>
          <p:cNvSpPr txBox="1"/>
          <p:nvPr>
            <p:custDataLst>
              <p:tags r:id="rId6"/>
            </p:custDataLst>
          </p:nvPr>
        </p:nvSpPr>
        <p:spPr>
          <a:xfrm>
            <a:off x="3159565" y="462638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培养方法：通过体育活动、舞蹈、戏剧表演等方式，提高学生的身体协调性和灵活性。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4" name="文本框 6"/>
          <p:cNvSpPr txBox="1"/>
          <p:nvPr>
            <p:custDataLst>
              <p:tags r:id="rId7"/>
            </p:custDataLst>
          </p:nvPr>
        </p:nvSpPr>
        <p:spPr>
          <a:xfrm>
            <a:off x="608330" y="153934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定义：身体运动智能是指通过身体协调和动作来表达思维和情感的能力。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6" name="文本框 7"/>
          <p:cNvSpPr txBox="1"/>
          <p:nvPr>
            <p:custDataLst>
              <p:tags r:id="rId8"/>
            </p:custDataLst>
          </p:nvPr>
        </p:nvSpPr>
        <p:spPr>
          <a:xfrm>
            <a:off x="5830652" y="153934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实践案例：组织户外拓展活动，让学生在实践中锻炼身体素质和团队协作能力。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8" name="文本框 8"/>
          <p:cNvSpPr txBox="1"/>
          <p:nvPr>
            <p:custDataLst>
              <p:tags r:id="rId9"/>
            </p:custDataLst>
          </p:nvPr>
        </p:nvSpPr>
        <p:spPr>
          <a:xfrm>
            <a:off x="8441812" y="462638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效果评估：通过观察学生在活动中的表现，评估其身体运动智能的发展水平。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32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人际关系智能的培养</a:t>
            </a:r>
            <a:endParaRPr lang="zh-CN" altLang="en-US"/>
          </a:p>
        </p:txBody>
      </p:sp>
      <p:sp>
        <p:nvSpPr>
          <p:cNvPr id="1049434" name="任意多边形 20"/>
          <p:cNvSpPr/>
          <p:nvPr>
            <p:custDataLst>
              <p:tags r:id="rId2"/>
            </p:custDataLst>
          </p:nvPr>
        </p:nvSpPr>
        <p:spPr>
          <a:xfrm rot="2700000">
            <a:off x="1537429" y="1289050"/>
            <a:ext cx="1331163" cy="1333475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36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168000" y="3091622"/>
            <a:ext cx="2070509" cy="31579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定义：指个体理解和处理人际关系的能力，包括有效沟通、团队协作、解决冲突等。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矩形 42"/>
          <p:cNvSpPr/>
          <p:nvPr>
            <p:custDataLst>
              <p:tags r:id="rId4"/>
            </p:custDataLst>
          </p:nvPr>
        </p:nvSpPr>
        <p:spPr>
          <a:xfrm>
            <a:off x="1305101" y="2699906"/>
            <a:ext cx="1795952" cy="12718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40" name="任意多边形 18"/>
          <p:cNvSpPr/>
          <p:nvPr>
            <p:custDataLst>
              <p:tags r:id="rId5"/>
            </p:custDataLst>
          </p:nvPr>
        </p:nvSpPr>
        <p:spPr>
          <a:xfrm rot="5400000">
            <a:off x="4130864" y="1289050"/>
            <a:ext cx="1331163" cy="1333475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42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760760" y="3091622"/>
            <a:ext cx="2070509" cy="31579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培养方法：通过角色扮演、团队合作、模拟社交场景等方式，帮助学生提高人际交往能力。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矩形 43"/>
          <p:cNvSpPr/>
          <p:nvPr>
            <p:custDataLst>
              <p:tags r:id="rId7"/>
            </p:custDataLst>
          </p:nvPr>
        </p:nvSpPr>
        <p:spPr>
          <a:xfrm>
            <a:off x="3898536" y="2699906"/>
            <a:ext cx="1795952" cy="12718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46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48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54195" y="3091622"/>
            <a:ext cx="2070509" cy="31579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实践案例：组织学生参加社交活动、志愿服务等，让学生在实践中锻炼人际关系智能。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矩形 44"/>
          <p:cNvSpPr/>
          <p:nvPr>
            <p:custDataLst>
              <p:tags r:id="rId10"/>
            </p:custDataLst>
          </p:nvPr>
        </p:nvSpPr>
        <p:spPr>
          <a:xfrm>
            <a:off x="6490620" y="2699906"/>
            <a:ext cx="1795952" cy="12718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52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5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946954" y="3091622"/>
            <a:ext cx="2070509" cy="31579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评估与反馈：定期评估学生的人际关系智能发展情况，及时给予反馈和指导，促进学生全面发展。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矩形 45"/>
          <p:cNvSpPr/>
          <p:nvPr>
            <p:custDataLst>
              <p:tags r:id="rId13"/>
            </p:custDataLst>
          </p:nvPr>
        </p:nvSpPr>
        <p:spPr>
          <a:xfrm>
            <a:off x="9084055" y="2699906"/>
            <a:ext cx="1795952" cy="12718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90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自我认知智能的培养</a:t>
            </a:r>
            <a:endParaRPr lang="zh-CN" altLang="en-US"/>
          </a:p>
        </p:txBody>
      </p:sp>
      <p:sp>
        <p:nvSpPr>
          <p:cNvPr id="1049492" name="矩形 5"/>
          <p:cNvSpPr/>
          <p:nvPr>
            <p:custDataLst>
              <p:tags r:id="rId2"/>
            </p:custDataLst>
          </p:nvPr>
        </p:nvSpPr>
        <p:spPr>
          <a:xfrm>
            <a:off x="608330" y="2463528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94" name="矩形 10"/>
          <p:cNvSpPr/>
          <p:nvPr>
            <p:custDataLst>
              <p:tags r:id="rId3"/>
            </p:custDataLst>
          </p:nvPr>
        </p:nvSpPr>
        <p:spPr>
          <a:xfrm>
            <a:off x="962930" y="2457788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96" name="TextBox 2"/>
          <p:cNvSpPr txBox="1"/>
          <p:nvPr>
            <p:custDataLst>
              <p:tags r:id="rId4"/>
            </p:custDataLst>
          </p:nvPr>
        </p:nvSpPr>
        <p:spPr>
          <a:xfrm>
            <a:off x="763308" y="3036882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自我认知智能的定义和重要性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498" name="矩形 6"/>
          <p:cNvSpPr/>
          <p:nvPr>
            <p:custDataLst>
              <p:tags r:id="rId5"/>
            </p:custDataLst>
          </p:nvPr>
        </p:nvSpPr>
        <p:spPr>
          <a:xfrm>
            <a:off x="3406861" y="2463528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00" name="矩形 11"/>
          <p:cNvSpPr/>
          <p:nvPr>
            <p:custDataLst>
              <p:tags r:id="rId6"/>
            </p:custDataLst>
          </p:nvPr>
        </p:nvSpPr>
        <p:spPr>
          <a:xfrm>
            <a:off x="3780593" y="2457788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02" name="TextBox 2"/>
          <p:cNvSpPr txBox="1"/>
          <p:nvPr>
            <p:custDataLst>
              <p:tags r:id="rId7"/>
            </p:custDataLst>
          </p:nvPr>
        </p:nvSpPr>
        <p:spPr>
          <a:xfrm>
            <a:off x="3561201" y="3036882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如何在小学教育中培养自我认知智能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504" name="矩形 33"/>
          <p:cNvSpPr/>
          <p:nvPr>
            <p:custDataLst>
              <p:tags r:id="rId8"/>
            </p:custDataLst>
          </p:nvPr>
        </p:nvSpPr>
        <p:spPr>
          <a:xfrm>
            <a:off x="6200927" y="2463528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06" name="矩形 37"/>
          <p:cNvSpPr/>
          <p:nvPr>
            <p:custDataLst>
              <p:tags r:id="rId9"/>
            </p:custDataLst>
          </p:nvPr>
        </p:nvSpPr>
        <p:spPr>
          <a:xfrm>
            <a:off x="6555527" y="2457788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08" name="TextBox 2"/>
          <p:cNvSpPr txBox="1"/>
          <p:nvPr>
            <p:custDataLst>
              <p:tags r:id="rId10"/>
            </p:custDataLst>
          </p:nvPr>
        </p:nvSpPr>
        <p:spPr>
          <a:xfrm>
            <a:off x="6355905" y="3036882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实践案例：如何运用多元智能理论进行自我认知智能的培养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510" name="矩形 34"/>
          <p:cNvSpPr/>
          <p:nvPr>
            <p:custDataLst>
              <p:tags r:id="rId11"/>
            </p:custDataLst>
          </p:nvPr>
        </p:nvSpPr>
        <p:spPr>
          <a:xfrm>
            <a:off x="8989253" y="2463528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12" name="矩形 38"/>
          <p:cNvSpPr/>
          <p:nvPr>
            <p:custDataLst>
              <p:tags r:id="rId12"/>
            </p:custDataLst>
          </p:nvPr>
        </p:nvSpPr>
        <p:spPr>
          <a:xfrm>
            <a:off x="9362986" y="2457788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14" name="TextBox 2"/>
          <p:cNvSpPr txBox="1"/>
          <p:nvPr>
            <p:custDataLst>
              <p:tags r:id="rId13"/>
            </p:custDataLst>
          </p:nvPr>
        </p:nvSpPr>
        <p:spPr>
          <a:xfrm>
            <a:off x="9144231" y="3036882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培养自我认知智能的挑战与应对策略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https://d.book118.com/738103006037006026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S"/>
  <p:tag name="KSO_WM_UNIT_TYPE" val="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  <p:tag name="KSO_WM_TEMPLATE_THUMBS_INDEX" val="1、9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SLIDE_CONTENT_AREA" val="{&quot;left&quot;:&quot;413.45&quot;,&quot;top&quot;:&quot;89.95&quot;,&quot;width&quot;:&quot;493.5&quot;,&quot;height&quot;:&quot;323.95&quot;}"/>
  <p:tag name="KSO_WM_SLIDE_ID" val="custom2023028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  <p:tag name="KSO_WM_TEMPLATE_THUMBS_INDEX" val="1、9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13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80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16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2_1"/>
  <p:tag name="KSO_WM_UNIT_INDEX" val="1_2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1_1"/>
  <p:tag name="KSO_WM_UNIT_INDEX" val="1_1_1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4_1"/>
  <p:tag name="KSO_WM_UNIT_INDEX" val="1_4_1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3_1"/>
  <p:tag name="KSO_WM_UNIT_INDEX" val="1_3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5_1"/>
  <p:tag name="KSO_WM_UNIT_INDEX" val="1_5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6_1"/>
  <p:tag name="KSO_WM_UNIT_INDEX" val="1_6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2_2"/>
  <p:tag name="KSO_WM_UNIT_INDEX" val="1_2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1_2"/>
  <p:tag name="KSO_WM_UNIT_INDEX" val="1_1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4_2"/>
  <p:tag name="KSO_WM_UNIT_INDEX" val="1_4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3_2"/>
  <p:tag name="KSO_WM_UNIT_INDEX" val="1_3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5_2"/>
  <p:tag name="KSO_WM_UNIT_INDEX" val="1_5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6_2"/>
  <p:tag name="KSO_WM_UNIT_INDEX" val="1_6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VERSION" val="3"/>
  <p:tag name="KSO_WM_DIAGRAM_VIRTUALLY_FRAME" val="{&quot;height&quot;:390.8999938964844,&quot;width&quot;:428.04998779296875}"/>
  <p:tag name="KSO_WM_TAG_VERSION" val="3.0"/>
  <p:tag name="KSO_WM_TEMPLATE_CATEGORY" val="diagram"/>
  <p:tag name="KSO_WM_TEMPLATE_INDEX" val="20231261"/>
  <p:tag name="KSO_WM_UNIT_COMPATIBLE" val="0"/>
  <p:tag name="KSO_WM_UNIT_DIAGRAM_ISNUMVISUAL" val="0"/>
  <p:tag name="KSO_WM_UNIT_DIAGRAM_ISREFERUNIT" val="0"/>
  <p:tag name="KSO_WM_UNIT_HIGHLIGHT" val="0"/>
  <p:tag name="KSO_WM_UNIT_ID" val="diagram20231261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2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VERSION" val="3"/>
  <p:tag name="KSO_WM_DIAGRAM_VIRTUALLY_FRAME" val="{&quot;height&quot;:390.8999938964844,&quot;width&quot;:428.04998779296875}"/>
  <p:tag name="KSO_WM_TAG_VERSION" val="3.0"/>
  <p:tag name="KSO_WM_TEMPLATE_CATEGORY" val="diagram"/>
  <p:tag name="KSO_WM_TEMPLATE_INDEX" val="20231261"/>
  <p:tag name="KSO_WM_UNIT_COMPATIBLE" val="0"/>
  <p:tag name="KSO_WM_UNIT_DIAGRAM_ISNUMVISUAL" val="0"/>
  <p:tag name="KSO_WM_UNIT_DIAGRAM_ISREFERUNIT" val="0"/>
  <p:tag name="KSO_WM_UNIT_HIGHLIGHT" val="0"/>
  <p:tag name="KSO_WM_UNIT_ID" val="diagram20231261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UNIT_SUBTYPE" val="a"/>
  <p:tag name="KSO_WM_UNIT_TYPE" val="l_h_f"/>
  <p:tag name="KSO_WM_UNIT_VALUE" val="6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VERSION" val="3"/>
  <p:tag name="KSO_WM_DIAGRAM_VIRTUALLY_FRAME" val="{&quot;height&quot;:390.8999938964844,&quot;width&quot;:428.04998779296875}"/>
  <p:tag name="KSO_WM_TAG_VERSION" val="3.0"/>
  <p:tag name="KSO_WM_TEMPLATE_CATEGORY" val="diagram"/>
  <p:tag name="KSO_WM_TEMPLATE_INDEX" val="20231261"/>
  <p:tag name="KSO_WM_UNIT_COMPATIBLE" val="0"/>
  <p:tag name="KSO_WM_UNIT_DIAGRAM_ISNUMVISUAL" val="0"/>
  <p:tag name="KSO_WM_UNIT_DIAGRAM_ISREFERUNIT" val="0"/>
  <p:tag name="KSO_WM_UNIT_HIGHLIGHT" val="0"/>
  <p:tag name="KSO_WM_UNIT_ID" val="diagram20231261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2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VERSION" val="3"/>
  <p:tag name="KSO_WM_DIAGRAM_VIRTUALLY_FRAME" val="{&quot;height&quot;:390.8999938964844,&quot;width&quot;:428.04998779296875}"/>
  <p:tag name="KSO_WM_TAG_VERSION" val="3.0"/>
  <p:tag name="KSO_WM_TEMPLATE_CATEGORY" val="diagram"/>
  <p:tag name="KSO_WM_TEMPLATE_INDEX" val="20231261"/>
  <p:tag name="KSO_WM_UNIT_COMPATIBLE" val="0"/>
  <p:tag name="KSO_WM_UNIT_DIAGRAM_ISNUMVISUAL" val="0"/>
  <p:tag name="KSO_WM_UNIT_DIAGRAM_ISREFERUNIT" val="0"/>
  <p:tag name="KSO_WM_UNIT_HIGHLIGHT" val="0"/>
  <p:tag name="KSO_WM_UNIT_ID" val="diagram20231261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UNIT_SUBTYPE" val="a"/>
  <p:tag name="KSO_WM_UNIT_TYPE" val="l_h_f"/>
  <p:tag name="KSO_WM_UNIT_VALUE" val="6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VERSION" val="3"/>
  <p:tag name="KSO_WM_DIAGRAM_VIRTUALLY_FRAME" val="{&quot;height&quot;:390.8999938964844,&quot;width&quot;:428.04998779296875}"/>
  <p:tag name="KSO_WM_TAG_VERSION" val="3.0"/>
  <p:tag name="KSO_WM_TEMPLATE_CATEGORY" val="diagram"/>
  <p:tag name="KSO_WM_TEMPLATE_INDEX" val="20231261"/>
  <p:tag name="KSO_WM_UNIT_COMPATIBLE" val="0"/>
  <p:tag name="KSO_WM_UNIT_DIAGRAM_ISNUMVISUAL" val="0"/>
  <p:tag name="KSO_WM_UNIT_DIAGRAM_ISREFERUNIT" val="0"/>
  <p:tag name="KSO_WM_UNIT_HIGHLIGHT" val="0"/>
  <p:tag name="KSO_WM_UNIT_ID" val="diagram20231261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2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VERSION" val="3"/>
  <p:tag name="KSO_WM_DIAGRAM_VIRTUALLY_FRAME" val="{&quot;height&quot;:390.8999938964844,&quot;width&quot;:428.04998779296875}"/>
  <p:tag name="KSO_WM_TAG_VERSION" val="3.0"/>
  <p:tag name="KSO_WM_TEMPLATE_CATEGORY" val="diagram"/>
  <p:tag name="KSO_WM_TEMPLATE_INDEX" val="20231261"/>
  <p:tag name="KSO_WM_UNIT_COMPATIBLE" val="0"/>
  <p:tag name="KSO_WM_UNIT_DIAGRAM_ISNUMVISUAL" val="0"/>
  <p:tag name="KSO_WM_UNIT_DIAGRAM_ISREFERUNIT" val="0"/>
  <p:tag name="KSO_WM_UNIT_HIGHLIGHT" val="0"/>
  <p:tag name="KSO_WM_UNIT_ID" val="diagram20231261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UNIT_SUBTYPE" val="a"/>
  <p:tag name="KSO_WM_UNIT_TYPE" val="l_h_f"/>
  <p:tag name="KSO_WM_UNIT_VALUE" val="6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VERSION" val="3"/>
  <p:tag name="KSO_WM_DIAGRAM_VIRTUALLY_FRAME" val="{&quot;height&quot;:390.8999938964844,&quot;width&quot;:428.04998779296875}"/>
  <p:tag name="KSO_WM_TAG_VERSION" val="3.0"/>
  <p:tag name="KSO_WM_TEMPLATE_CATEGORY" val="diagram"/>
  <p:tag name="KSO_WM_TEMPLATE_INDEX" val="20231261"/>
  <p:tag name="KSO_WM_UNIT_COMPATIBLE" val="0"/>
  <p:tag name="KSO_WM_UNIT_DIAGRAM_ISNUMVISUAL" val="0"/>
  <p:tag name="KSO_WM_UNIT_DIAGRAM_ISREFERUNIT" val="0"/>
  <p:tag name="KSO_WM_UNIT_HIGHLIGHT" val="0"/>
  <p:tag name="KSO_WM_UNIT_ID" val="diagram20231261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2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VERSION" val="3"/>
  <p:tag name="KSO_WM_DIAGRAM_VIRTUALLY_FRAME" val="{&quot;height&quot;:390.8999938964844,&quot;width&quot;:428.04998779296875}"/>
  <p:tag name="KSO_WM_TAG_VERSION" val="3.0"/>
  <p:tag name="KSO_WM_TEMPLATE_CATEGORY" val="diagram"/>
  <p:tag name="KSO_WM_TEMPLATE_INDEX" val="20231261"/>
  <p:tag name="KSO_WM_UNIT_COMPATIBLE" val="0"/>
  <p:tag name="KSO_WM_UNIT_DIAGRAM_ISNUMVISUAL" val="0"/>
  <p:tag name="KSO_WM_UNIT_DIAGRAM_ISREFERUNIT" val="0"/>
  <p:tag name="KSO_WM_UNIT_HIGHLIGHT" val="0"/>
  <p:tag name="KSO_WM_UNIT_ID" val="diagram20231261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UNIT_SUBTYPE" val="a"/>
  <p:tag name="KSO_WM_UNIT_TYPE" val="l_h_f"/>
  <p:tag name="KSO_WM_UNIT_VALUE" val="60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6"/>
</p:tagLst>
</file>

<file path=ppt/tags/tag157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4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15</Slides>
  <Notes>4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5">
      <vt:lpstr>Arial</vt:lpstr>
      <vt:lpstr>Calibri</vt:lpstr>
      <vt:lpstr>汉仪书宋二简</vt:lpstr>
      <vt:lpstr>MiSans Normal</vt:lpstr>
      <vt:lpstr>Wingdings</vt:lpstr>
      <vt:lpstr>Calibri Light</vt:lpstr>
      <vt:lpstr>微软雅黑</vt:lpstr>
      <vt:lpstr>+中文标题</vt:lpstr>
      <vt:lpstr>思源黑体 CN Normal</vt:lpstr>
      <vt:lpstr>Office Theme</vt:lpstr>
      <vt:lpstr>注重多元智能培养的小学教育</vt:lpstr>
      <vt:lpstr>目录</vt:lpstr>
      <vt:lpstr>小学教育的多元智能理论</vt:lpstr>
      <vt:lpstr>多元智能理论的定义</vt:lpstr>
      <vt:lpstr>多元智能理论在小学教育中的应用</vt:lpstr>
      <vt:lpstr>多元智能理论对小学教育的意义</vt:lpstr>
      <vt:lpstr>注重多元智能培养的小学教育实践</vt:lpstr>
      <vt:lpstr>语言智能的培养</vt:lpstr>
      <vt:lpstr>逻辑数学智能的培养</vt:lpstr>
      <vt:lpstr>音乐智能的培养</vt:lpstr>
      <vt:lpstr>空间智能的培养</vt:lpstr>
      <vt:lpstr>身体运动智能的培养</vt:lpstr>
      <vt:lpstr>人际关系智能的培养</vt:lpstr>
      <vt:lpstr>自我认知智能的培养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2024-09-03T09:01:13.989</cp:lastPrinted>
  <dcterms:created xsi:type="dcterms:W3CDTF">2024-09-03T01:01:14Z</dcterms:created>
  <dcterms:modified xsi:type="dcterms:W3CDTF">2024-09-03T01:01:16Z</dcterms:modified>
</cp:coreProperties>
</file>