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7017C-D35B-4CCB-B02D-E41F200A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7E71D-C02B-48E9-A500-7C3828847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B3353-7638-4A1E-9616-A0BDEB583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2264B-1E25-41E1-A3B1-4A315C062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10861-E9D4-4F35-A1D4-3861E1AD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E6F09-C35D-47D2-9BA4-FE6E818A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38E8A-4F2A-46C1-A7B7-40FC2AAC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9100C-2078-4762-B5CF-E87EB1B3B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5DABA-3F78-4243-A78B-94549662D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96EAD-BFD0-4DE2-AD6C-37E7FC7F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8E1BC-98D6-454A-B981-88A6111A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descr="C:\Users\Administrator\Desktop\未标题-1-01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5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51" y="800522"/>
            <a:ext cx="10515599" cy="845717"/>
          </a:xfrm>
        </p:spPr>
        <p:txBody>
          <a:bodyPr>
            <a:normAutofit/>
          </a:bodyPr>
          <a:lstStyle>
            <a:lvl1pPr>
              <a:defRPr sz="3810" b="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745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745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BEC5447-96EF-4655-A9C1-40F439176B9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D9D9D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6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5.png" /><Relationship Id="rId3" Type="http://schemas.openxmlformats.org/officeDocument/2006/relationships/image" Target="../media/image2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604300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3" descr="C:\Users\Administrator\Desktop\未标题-1-01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350" y="-635"/>
            <a:ext cx="12198350" cy="6858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文本框 6"/>
          <p:cNvSpPr txBox="1"/>
          <p:nvPr/>
        </p:nvSpPr>
        <p:spPr>
          <a:xfrm>
            <a:off x="532047" y="2345818"/>
            <a:ext cx="7956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第六章  十字滑块建模与运动仿真</a:t>
            </a:r>
            <a:endParaRPr lang="en-US" altLang="zh-CN" sz="3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57781" y="1017016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技能目标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897428" y="1090396"/>
            <a:ext cx="830039" cy="693355"/>
            <a:chOff x="2888831" y="1838137"/>
            <a:chExt cx="1106719" cy="693355"/>
          </a:xfrm>
        </p:grpSpPr>
        <p:sp>
          <p:nvSpPr>
            <p:cNvPr id="14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椭圆 80"/>
            <p:cNvSpPr/>
            <p:nvPr/>
          </p:nvSpPr>
          <p:spPr bwMode="auto">
            <a:xfrm>
              <a:off x="2888831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9" name="圆角矩形 42"/>
          <p:cNvSpPr/>
          <p:nvPr/>
        </p:nvSpPr>
        <p:spPr>
          <a:xfrm>
            <a:off x="4115267" y="2160123"/>
            <a:ext cx="5313480" cy="592863"/>
          </a:xfrm>
          <a:prstGeom prst="roundRect">
            <a:avLst/>
          </a:prstGeom>
          <a:gradFill>
            <a:gsLst>
              <a:gs pos="49000">
                <a:schemeClr val="bg1"/>
              </a:gs>
              <a:gs pos="45000">
                <a:schemeClr val="bg1"/>
              </a:gs>
              <a:gs pos="50000">
                <a:schemeClr val="bg1">
                  <a:lumMod val="95000"/>
                </a:schemeClr>
              </a:gs>
            </a:gsLst>
            <a:lin ang="5400000" scaled="0"/>
          </a:gradFill>
          <a:ln>
            <a:noFill/>
          </a:ln>
          <a:effectLst>
            <a:outerShdw blurRad="152400" dist="76200" algn="l" rotWithShape="0">
              <a:prstClr val="black">
                <a:alpha val="62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1270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3" rIns="68567" bIns="34283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初步具有机械关联设计的认识</a:t>
            </a:r>
            <a:endParaRPr lang="zh-CN" altLang="en-US" sz="21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20" name="圆角矩形 43"/>
          <p:cNvSpPr/>
          <p:nvPr/>
        </p:nvSpPr>
        <p:spPr>
          <a:xfrm>
            <a:off x="4115267" y="1142964"/>
            <a:ext cx="5313480" cy="592863"/>
          </a:xfrm>
          <a:prstGeom prst="roundRect">
            <a:avLst/>
          </a:prstGeom>
          <a:gradFill>
            <a:gsLst>
              <a:gs pos="49000">
                <a:schemeClr val="bg1"/>
              </a:gs>
              <a:gs pos="45000">
                <a:schemeClr val="bg1"/>
              </a:gs>
              <a:gs pos="50000">
                <a:schemeClr val="bg1">
                  <a:lumMod val="95000"/>
                </a:schemeClr>
              </a:gs>
            </a:gsLst>
            <a:lin ang="5400000" scaled="0"/>
          </a:gradFill>
          <a:ln>
            <a:noFill/>
          </a:ln>
          <a:effectLst>
            <a:outerShdw blurRad="152400" dist="76200" algn="l" rotWithShape="0">
              <a:prstClr val="black">
                <a:alpha val="62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1270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3" rIns="68567" bIns="34283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深入了解联轴器的位移补偿结构</a:t>
            </a:r>
            <a:endParaRPr lang="zh-CN" altLang="en-US" sz="21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2897428" y="2059631"/>
            <a:ext cx="830039" cy="693355"/>
            <a:chOff x="2888831" y="1838137"/>
            <a:chExt cx="1106719" cy="693355"/>
          </a:xfrm>
        </p:grpSpPr>
        <p:sp>
          <p:nvSpPr>
            <p:cNvPr id="24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椭圆 80"/>
            <p:cNvSpPr/>
            <p:nvPr/>
          </p:nvSpPr>
          <p:spPr bwMode="auto">
            <a:xfrm>
              <a:off x="2888831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2887314" y="3028866"/>
            <a:ext cx="830039" cy="693355"/>
            <a:chOff x="2888831" y="1838137"/>
            <a:chExt cx="1106719" cy="693355"/>
          </a:xfrm>
        </p:grpSpPr>
        <p:sp>
          <p:nvSpPr>
            <p:cNvPr id="27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椭圆 80"/>
            <p:cNvSpPr/>
            <p:nvPr/>
          </p:nvSpPr>
          <p:spPr bwMode="auto">
            <a:xfrm>
              <a:off x="2888831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9" name="圆角矩形 42"/>
          <p:cNvSpPr/>
          <p:nvPr/>
        </p:nvSpPr>
        <p:spPr>
          <a:xfrm>
            <a:off x="4115267" y="3133585"/>
            <a:ext cx="5802456" cy="592863"/>
          </a:xfrm>
          <a:prstGeom prst="roundRect">
            <a:avLst/>
          </a:prstGeom>
          <a:gradFill>
            <a:gsLst>
              <a:gs pos="49000">
                <a:schemeClr val="bg1"/>
              </a:gs>
              <a:gs pos="45000">
                <a:schemeClr val="bg1"/>
              </a:gs>
              <a:gs pos="50000">
                <a:schemeClr val="bg1">
                  <a:lumMod val="95000"/>
                </a:schemeClr>
              </a:gs>
            </a:gsLst>
            <a:lin ang="5400000" scaled="0"/>
          </a:gradFill>
          <a:ln>
            <a:noFill/>
          </a:ln>
          <a:effectLst>
            <a:outerShdw blurRad="152400" dist="76200" algn="l" rotWithShape="0">
              <a:prstClr val="black">
                <a:alpha val="62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1270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3" rIns="68567" bIns="34283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熟悉 </a:t>
            </a:r>
            <a:r>
              <a:rPr lang="en-US" altLang="zh-CN" sz="21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UG </a:t>
            </a:r>
            <a:r>
              <a:rPr lang="zh-CN" altLang="en-US" sz="2100" b="1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特征建模</a:t>
            </a:r>
            <a:endParaRPr lang="zh-CN" altLang="en-US" sz="21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75366" y="903383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任务引入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75366" y="1782031"/>
            <a:ext cx="11738211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rgbClr val="0070C0"/>
                </a:solidFill>
                <a:latin typeface="+mn-ea"/>
              </a:rPr>
              <a:t>滑块联轴器</a:t>
            </a:r>
            <a:r>
              <a:rPr lang="zh-CN" altLang="en-US">
                <a:solidFill>
                  <a:srgbClr val="0070C0"/>
                </a:solidFill>
                <a:latin typeface="+mn-ea"/>
              </a:rPr>
              <a:t>是一种可移式刚性联轴器，又称补偿式刚性联轴器，其结构特点是能够联接中心线不重合的两根轴，并使中心线不重合的两根轴具有同向且相等的角速</a:t>
            </a:r>
            <a:r>
              <a:rPr lang="zh-CN" altLang="en-US" smtClean="0">
                <a:solidFill>
                  <a:srgbClr val="0070C0"/>
                </a:solidFill>
                <a:latin typeface="+mn-ea"/>
              </a:rPr>
              <a:t>度。</a:t>
            </a:r>
            <a:endParaRPr lang="zh-CN" altLang="en-US">
              <a:solidFill>
                <a:srgbClr val="0070C0"/>
              </a:solidFill>
              <a:latin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381" y="2811699"/>
            <a:ext cx="3812863" cy="161962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0588" y="2638058"/>
            <a:ext cx="2571473" cy="1793264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821380" y="4939956"/>
            <a:ext cx="10652581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0070C0"/>
                </a:solidFill>
                <a:latin typeface="+mn-ea"/>
              </a:rPr>
              <a:t>任务：</a:t>
            </a:r>
            <a:r>
              <a:rPr lang="zh-CN" altLang="en-US" smtClean="0">
                <a:solidFill>
                  <a:srgbClr val="0070C0"/>
                </a:solidFill>
                <a:latin typeface="+mn-ea"/>
              </a:rPr>
              <a:t>进</a:t>
            </a:r>
            <a:r>
              <a:rPr lang="zh-CN" altLang="en-US">
                <a:solidFill>
                  <a:srgbClr val="0070C0"/>
                </a:solidFill>
                <a:latin typeface="+mn-ea"/>
              </a:rPr>
              <a:t>行建模、 装配和运动仿真</a:t>
            </a:r>
            <a:r>
              <a:rPr lang="en-US" altLang="zh-CN">
                <a:solidFill>
                  <a:srgbClr val="0070C0"/>
                </a:solidFill>
                <a:latin typeface="+mn-ea"/>
              </a:rPr>
              <a:t>, </a:t>
            </a:r>
            <a:r>
              <a:rPr lang="zh-CN" altLang="en-US">
                <a:solidFill>
                  <a:srgbClr val="0070C0"/>
                </a:solidFill>
                <a:latin typeface="+mn-ea"/>
              </a:rPr>
              <a:t>从而验证半联轴</a:t>
            </a:r>
            <a:r>
              <a:rPr lang="zh-CN" altLang="en-US" smtClean="0">
                <a:solidFill>
                  <a:srgbClr val="0070C0"/>
                </a:solidFill>
                <a:latin typeface="+mn-ea"/>
              </a:rPr>
              <a:t>器</a:t>
            </a:r>
            <a:r>
              <a:rPr lang="en-US" altLang="zh-CN" smtClean="0">
                <a:solidFill>
                  <a:srgbClr val="0070C0"/>
                </a:solidFill>
                <a:latin typeface="+mn-ea"/>
              </a:rPr>
              <a:t>2 </a:t>
            </a:r>
            <a:r>
              <a:rPr lang="zh-CN" altLang="en-US">
                <a:solidFill>
                  <a:srgbClr val="0070C0"/>
                </a:solidFill>
                <a:latin typeface="+mn-ea"/>
              </a:rPr>
              <a:t>和半联轴</a:t>
            </a:r>
            <a:r>
              <a:rPr lang="zh-CN" altLang="en-US" smtClean="0">
                <a:solidFill>
                  <a:srgbClr val="0070C0"/>
                </a:solidFill>
                <a:latin typeface="+mn-ea"/>
              </a:rPr>
              <a:t>器</a:t>
            </a:r>
            <a:r>
              <a:rPr lang="en-US" altLang="zh-CN" smtClean="0">
                <a:solidFill>
                  <a:srgbClr val="0070C0"/>
                </a:solidFill>
                <a:latin typeface="+mn-ea"/>
              </a:rPr>
              <a:t>1</a:t>
            </a:r>
            <a:r>
              <a:rPr lang="zh-CN" altLang="en-US" smtClean="0">
                <a:solidFill>
                  <a:srgbClr val="0070C0"/>
                </a:solidFill>
                <a:latin typeface="+mn-ea"/>
              </a:rPr>
              <a:t>是</a:t>
            </a:r>
            <a:r>
              <a:rPr lang="zh-CN" altLang="en-US">
                <a:solidFill>
                  <a:srgbClr val="0070C0"/>
                </a:solidFill>
                <a:latin typeface="+mn-ea"/>
              </a:rPr>
              <a:t>否具有相同的转</a:t>
            </a:r>
            <a:r>
              <a:rPr lang="zh-CN" altLang="en-US" smtClean="0">
                <a:solidFill>
                  <a:srgbClr val="0070C0"/>
                </a:solidFill>
                <a:latin typeface="+mn-ea"/>
              </a:rPr>
              <a:t>速。</a:t>
            </a:r>
            <a:endParaRPr lang="zh-CN" altLang="en-US">
              <a:solidFill>
                <a:srgbClr val="0070C0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29" y="848147"/>
            <a:ext cx="3518655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零件造型</a:t>
            </a:r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机架建模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048" y="2376560"/>
            <a:ext cx="3668775" cy="2643848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218" y="2376560"/>
            <a:ext cx="3588077" cy="26438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29" y="848147"/>
            <a:ext cx="3896725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零件造型</a:t>
            </a:r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活动机架建模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723" y="2429522"/>
            <a:ext cx="3173880" cy="296411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231" y="2532185"/>
            <a:ext cx="2549089" cy="286652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29" y="848147"/>
            <a:ext cx="3896725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零件造型</a:t>
            </a:r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半联轴器建模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7325" y="2673030"/>
            <a:ext cx="2052499" cy="260806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3625" y="2811201"/>
            <a:ext cx="3027609" cy="246989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29" y="848147"/>
            <a:ext cx="3896725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 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零件造型</a:t>
            </a:r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滑块建模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938" y="2210876"/>
            <a:ext cx="3095911" cy="289745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271" y="2210876"/>
            <a:ext cx="2933671" cy="289745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30" y="848147"/>
            <a:ext cx="3843970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 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装配</a:t>
            </a:r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十字滑块的装配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618245" y="3629062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959937" y="3629062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2</a:t>
            </a:r>
            <a:endParaRPr lang="zh-CN" altLang="en-US" b="1">
              <a:solidFill>
                <a:srgbClr val="0070C0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908" y="2068351"/>
            <a:ext cx="3487214" cy="156071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1681" y="2129316"/>
            <a:ext cx="2609314" cy="149974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0394" y="2178088"/>
            <a:ext cx="2237426" cy="1450974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258" y="4540492"/>
            <a:ext cx="3694496" cy="1298561"/>
          </a:xfrm>
          <a:prstGeom prst="rect">
            <a:avLst/>
          </a:prstGeom>
        </p:spPr>
      </p:pic>
      <p:pic>
        <p:nvPicPr>
          <p:cNvPr id="12" name="图片 11"/>
          <p:cNvPicPr/>
          <p:nvPr/>
        </p:nvPicPr>
        <p:blipFill>
          <a:blip r:embed="rId6"/>
          <a:stretch>
            <a:fillRect/>
          </a:stretch>
        </p:blipFill>
        <p:spPr>
          <a:xfrm>
            <a:off x="6166338" y="4292431"/>
            <a:ext cx="3497580" cy="20447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14076" y="4456479"/>
            <a:ext cx="1089754" cy="1127858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9859107" y="3603963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3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942234" y="5839053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4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974036" y="6337131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5</a:t>
            </a:r>
            <a:endParaRPr lang="zh-CN" altLang="en-US" b="1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30" y="848147"/>
            <a:ext cx="5215570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 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装配</a:t>
            </a:r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带传动的装配（三角带）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918596" y="2947485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1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3210949" y="3033971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2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7931935" y="3333522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3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390267" y="5859346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4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596142" y="5776371"/>
            <a:ext cx="272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70C0"/>
                </a:solidFill>
              </a:rPr>
              <a:t>5</a:t>
            </a:r>
            <a:endParaRPr lang="zh-CN" altLang="en-US" b="1">
              <a:solidFill>
                <a:srgbClr val="0070C0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40" y="1957092"/>
            <a:ext cx="1694835" cy="98154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3637" y="2075681"/>
            <a:ext cx="1499746" cy="871804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5863" y="1562201"/>
            <a:ext cx="4045144" cy="1771321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396" y="3486278"/>
            <a:ext cx="5205875" cy="23730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2159" y="3708270"/>
            <a:ext cx="3568847" cy="2068101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24635" y="1815385"/>
            <a:ext cx="1165961" cy="13869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29" y="817685"/>
            <a:ext cx="3940685" cy="71920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运动仿真</a:t>
            </a:r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基本流程</a:t>
            </a:r>
            <a:endParaRPr lang="en-US" alt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711851" y="1871107"/>
            <a:ext cx="830039" cy="693355"/>
            <a:chOff x="2888831" y="1838137"/>
            <a:chExt cx="1106719" cy="693355"/>
          </a:xfrm>
        </p:grpSpPr>
        <p:sp>
          <p:nvSpPr>
            <p:cNvPr id="10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80"/>
            <p:cNvSpPr/>
            <p:nvPr/>
          </p:nvSpPr>
          <p:spPr bwMode="auto">
            <a:xfrm>
              <a:off x="2888831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2" name="圆角矩形 43"/>
          <p:cNvSpPr/>
          <p:nvPr/>
        </p:nvSpPr>
        <p:spPr>
          <a:xfrm>
            <a:off x="3091031" y="1927270"/>
            <a:ext cx="5313480" cy="592863"/>
          </a:xfrm>
          <a:prstGeom prst="roundRect">
            <a:avLst/>
          </a:prstGeom>
          <a:gradFill>
            <a:gsLst>
              <a:gs pos="49000">
                <a:schemeClr val="bg1"/>
              </a:gs>
              <a:gs pos="45000">
                <a:schemeClr val="bg1"/>
              </a:gs>
              <a:gs pos="50000">
                <a:schemeClr val="bg1">
                  <a:lumMod val="95000"/>
                </a:schemeClr>
              </a:gs>
            </a:gsLst>
            <a:lin ang="5400000" scaled="0"/>
          </a:gradFill>
          <a:ln>
            <a:noFill/>
          </a:ln>
          <a:effectLst>
            <a:outerShdw blurRad="152400" dist="76200" algn="l" rotWithShape="0">
              <a:prstClr val="black">
                <a:alpha val="62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1270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3" rIns="68567" bIns="34283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确定运动构件</a:t>
            </a:r>
            <a:endParaRPr lang="zh-CN" altLang="en-US" sz="21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701737" y="2691723"/>
            <a:ext cx="830039" cy="693355"/>
            <a:chOff x="2888831" y="1838137"/>
            <a:chExt cx="1106719" cy="693355"/>
          </a:xfrm>
        </p:grpSpPr>
        <p:sp>
          <p:nvSpPr>
            <p:cNvPr id="14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椭圆 80"/>
            <p:cNvSpPr/>
            <p:nvPr/>
          </p:nvSpPr>
          <p:spPr bwMode="auto">
            <a:xfrm>
              <a:off x="2888831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6" name="圆角矩形 43"/>
          <p:cNvSpPr/>
          <p:nvPr/>
        </p:nvSpPr>
        <p:spPr>
          <a:xfrm>
            <a:off x="3091031" y="2704495"/>
            <a:ext cx="5313480" cy="592863"/>
          </a:xfrm>
          <a:prstGeom prst="roundRect">
            <a:avLst/>
          </a:prstGeom>
          <a:gradFill>
            <a:gsLst>
              <a:gs pos="49000">
                <a:schemeClr val="bg1"/>
              </a:gs>
              <a:gs pos="45000">
                <a:schemeClr val="bg1"/>
              </a:gs>
              <a:gs pos="50000">
                <a:schemeClr val="bg1">
                  <a:lumMod val="95000"/>
                </a:schemeClr>
              </a:gs>
            </a:gsLst>
            <a:lin ang="5400000" scaled="0"/>
          </a:gradFill>
          <a:ln>
            <a:noFill/>
          </a:ln>
          <a:effectLst>
            <a:outerShdw blurRad="152400" dist="76200" algn="l" rotWithShape="0">
              <a:prstClr val="black">
                <a:alpha val="62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1270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3" rIns="68567" bIns="34283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确定两构件的运动副类型</a:t>
            </a:r>
            <a:endParaRPr lang="zh-CN" altLang="en-US" sz="21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17" name="圆角矩形 43"/>
          <p:cNvSpPr/>
          <p:nvPr/>
        </p:nvSpPr>
        <p:spPr>
          <a:xfrm>
            <a:off x="3091031" y="4471177"/>
            <a:ext cx="5313480" cy="592863"/>
          </a:xfrm>
          <a:prstGeom prst="roundRect">
            <a:avLst/>
          </a:prstGeom>
          <a:gradFill>
            <a:gsLst>
              <a:gs pos="49000">
                <a:schemeClr val="bg1"/>
              </a:gs>
              <a:gs pos="45000">
                <a:schemeClr val="bg1"/>
              </a:gs>
              <a:gs pos="50000">
                <a:schemeClr val="bg1">
                  <a:lumMod val="95000"/>
                </a:schemeClr>
              </a:gs>
            </a:gsLst>
            <a:lin ang="5400000" scaled="0"/>
          </a:gradFill>
          <a:ln>
            <a:noFill/>
          </a:ln>
          <a:effectLst>
            <a:outerShdw blurRad="152400" dist="76200" algn="l" rotWithShape="0">
              <a:prstClr val="black">
                <a:alpha val="62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1270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3" rIns="68567" bIns="34283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确定驱动参数，求解</a:t>
            </a:r>
            <a:endParaRPr lang="zh-CN" altLang="en-US" sz="21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sp>
        <p:nvSpPr>
          <p:cNvPr id="18" name="圆角矩形 43"/>
          <p:cNvSpPr/>
          <p:nvPr/>
        </p:nvSpPr>
        <p:spPr>
          <a:xfrm>
            <a:off x="3076377" y="3526499"/>
            <a:ext cx="5313480" cy="592863"/>
          </a:xfrm>
          <a:prstGeom prst="roundRect">
            <a:avLst/>
          </a:prstGeom>
          <a:gradFill>
            <a:gsLst>
              <a:gs pos="49000">
                <a:schemeClr val="bg1"/>
              </a:gs>
              <a:gs pos="45000">
                <a:schemeClr val="bg1"/>
              </a:gs>
              <a:gs pos="50000">
                <a:schemeClr val="bg1">
                  <a:lumMod val="95000"/>
                </a:schemeClr>
              </a:gs>
            </a:gsLst>
            <a:lin ang="5400000" scaled="0"/>
          </a:gradFill>
          <a:ln>
            <a:noFill/>
          </a:ln>
          <a:effectLst>
            <a:outerShdw blurRad="152400" dist="76200" algn="l" rotWithShape="0">
              <a:prstClr val="black">
                <a:alpha val="62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 contourW="44450" prstMaterial="matte">
            <a:bevelT w="1270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3" rIns="68567" bIns="34283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100" b="1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确定原动件，即驱动运动副</a:t>
            </a:r>
            <a:endParaRPr lang="zh-CN" altLang="en-US" sz="2100" b="1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宋体" panose="02010600030101010101" pitchFamily="2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1680219" y="4420932"/>
            <a:ext cx="830039" cy="752476"/>
            <a:chOff x="2875346" y="1717034"/>
            <a:chExt cx="1106719" cy="752476"/>
          </a:xfrm>
        </p:grpSpPr>
        <p:sp>
          <p:nvSpPr>
            <p:cNvPr id="20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椭圆 80"/>
            <p:cNvSpPr/>
            <p:nvPr/>
          </p:nvSpPr>
          <p:spPr bwMode="auto">
            <a:xfrm>
              <a:off x="2875346" y="1717034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1711851" y="3597781"/>
            <a:ext cx="830039" cy="693355"/>
            <a:chOff x="2888831" y="1838137"/>
            <a:chExt cx="1106719" cy="693355"/>
          </a:xfrm>
        </p:grpSpPr>
        <p:sp>
          <p:nvSpPr>
            <p:cNvPr id="23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椭圆 80"/>
            <p:cNvSpPr/>
            <p:nvPr/>
          </p:nvSpPr>
          <p:spPr bwMode="auto">
            <a:xfrm>
              <a:off x="2888831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29" y="817685"/>
            <a:ext cx="3940685" cy="71920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运动仿真</a:t>
            </a:r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操作过程</a:t>
            </a:r>
            <a:endParaRPr lang="en-US" alt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81278" y="2446487"/>
            <a:ext cx="3377558" cy="693355"/>
            <a:chOff x="2888830" y="1838137"/>
            <a:chExt cx="1106719" cy="693355"/>
          </a:xfrm>
        </p:grpSpPr>
        <p:sp>
          <p:nvSpPr>
            <p:cNvPr id="10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80"/>
            <p:cNvSpPr/>
            <p:nvPr/>
          </p:nvSpPr>
          <p:spPr bwMode="auto">
            <a:xfrm>
              <a:off x="2888830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02 </a:t>
              </a:r>
              <a:r>
                <a:rPr lang="zh-CN" altLang="en-US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添加旋转副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3839440" y="1665832"/>
            <a:ext cx="3009617" cy="693355"/>
            <a:chOff x="2888831" y="1838137"/>
            <a:chExt cx="1106719" cy="693355"/>
          </a:xfrm>
        </p:grpSpPr>
        <p:sp>
          <p:nvSpPr>
            <p:cNvPr id="27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椭圆 80"/>
            <p:cNvSpPr/>
            <p:nvPr/>
          </p:nvSpPr>
          <p:spPr bwMode="auto">
            <a:xfrm>
              <a:off x="2888831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01 </a:t>
              </a:r>
              <a:r>
                <a:rPr lang="zh-CN" altLang="en-US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新建仿真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562" y="3439227"/>
            <a:ext cx="2737341" cy="2054530"/>
          </a:xfrm>
          <a:prstGeom prst="rect">
            <a:avLst/>
          </a:prstGeom>
        </p:spPr>
      </p:pic>
      <p:grpSp>
        <p:nvGrpSpPr>
          <p:cNvPr id="16" name="组合 15"/>
          <p:cNvGrpSpPr/>
          <p:nvPr/>
        </p:nvGrpSpPr>
        <p:grpSpPr>
          <a:xfrm>
            <a:off x="6345485" y="2475977"/>
            <a:ext cx="3377558" cy="693355"/>
            <a:chOff x="2888830" y="1838137"/>
            <a:chExt cx="1106719" cy="693355"/>
          </a:xfrm>
        </p:grpSpPr>
        <p:sp>
          <p:nvSpPr>
            <p:cNvPr id="17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椭圆 80"/>
            <p:cNvSpPr/>
            <p:nvPr/>
          </p:nvSpPr>
          <p:spPr bwMode="auto">
            <a:xfrm>
              <a:off x="2888830" y="1838137"/>
              <a:ext cx="1106719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02 </a:t>
              </a:r>
              <a:r>
                <a:rPr lang="zh-CN" altLang="en-US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添加滑动副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483" y="3439227"/>
            <a:ext cx="2453088" cy="205676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3195738" y="0"/>
            <a:ext cx="2552033" cy="688741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任务实施</a:t>
            </a:r>
            <a:endParaRPr lang="en-US" altLang="zh-CN" sz="32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56529" y="817685"/>
            <a:ext cx="3940685" cy="71920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</a:t>
            </a:r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运动仿真</a:t>
            </a:r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操作过程</a:t>
            </a:r>
            <a:endParaRPr lang="en-US" alt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4" name="组合 43"/>
          <p:cNvGrpSpPr/>
          <p:nvPr/>
        </p:nvGrpSpPr>
        <p:grpSpPr>
          <a:xfrm>
            <a:off x="0" y="1665833"/>
            <a:ext cx="3683977" cy="763690"/>
            <a:chOff x="2888831" y="1838137"/>
            <a:chExt cx="1332068" cy="693355"/>
          </a:xfrm>
        </p:grpSpPr>
        <p:sp>
          <p:nvSpPr>
            <p:cNvPr id="45" name="圆角矩形 16"/>
            <p:cNvSpPr/>
            <p:nvPr/>
          </p:nvSpPr>
          <p:spPr>
            <a:xfrm>
              <a:off x="2966653" y="1867627"/>
              <a:ext cx="1015412" cy="601883"/>
            </a:xfrm>
            <a:prstGeom prst="roundRect">
              <a:avLst/>
            </a:prstGeom>
            <a:solidFill>
              <a:srgbClr val="0170C1"/>
            </a:solidFill>
            <a:ln>
              <a:noFill/>
            </a:ln>
            <a:effectLst>
              <a:outerShdw blurRad="215900" dist="63500" dir="5400000" algn="l" rotWithShape="0">
                <a:prstClr val="black">
                  <a:alpha val="7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80"/>
            <p:cNvSpPr/>
            <p:nvPr/>
          </p:nvSpPr>
          <p:spPr bwMode="auto">
            <a:xfrm>
              <a:off x="2888831" y="1838137"/>
              <a:ext cx="1332068" cy="693355"/>
            </a:xfrm>
            <a:prstGeom prst="ellipse">
              <a:avLst/>
            </a:prstGeom>
            <a:noFill/>
            <a:ln w="25400" cap="flat" cmpd="sng" algn="ctr">
              <a:noFill/>
              <a:prstDash val="solid"/>
            </a:ln>
            <a:effectLst>
              <a:innerShdw blurRad="63500" dist="25400" dir="18660000">
                <a:prstClr val="black">
                  <a:alpha val="35000"/>
                </a:prstClr>
              </a:innerShdw>
            </a:effectLst>
          </p:spPr>
          <p:txBody>
            <a:bodyPr lIns="68580" tIns="34290" rIns="68580" bIns="34290" anchor="ctr"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03 </a:t>
              </a:r>
              <a:r>
                <a:rPr lang="zh-CN" altLang="en-US" sz="2400" b="1" kern="0" smtClean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仿真结果分析</a:t>
              </a:r>
              <a:endParaRPr lang="zh-CN" altLang="en-US" sz="2700" b="1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560" y="2628801"/>
            <a:ext cx="5005250" cy="2286198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1854" y="2665380"/>
            <a:ext cx="4865030" cy="221304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049213" y="5611642"/>
            <a:ext cx="737381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0070C0"/>
                </a:solidFill>
                <a:latin typeface="+mn-ea"/>
              </a:rPr>
              <a:t>通过角速度曲线输出可以得知主动轴和从动轴的转速是</a:t>
            </a:r>
            <a:r>
              <a:rPr lang="zh-CN" altLang="zh-CN" b="1">
                <a:solidFill>
                  <a:srgbClr val="0070C0"/>
                </a:solidFill>
                <a:latin typeface="+mn-ea"/>
              </a:rPr>
              <a:t>相等的</a:t>
            </a:r>
            <a:endParaRPr lang="zh-CN" altLang="en-US" b="1">
              <a:solidFill>
                <a:srgbClr val="0070C0"/>
              </a:solidFill>
              <a:latin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06590" y="5175224"/>
            <a:ext cx="830652" cy="124216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https://d.book118.com/738116043004006027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2024-09-04T12:56:45.496</cp:lastPrinted>
  <dcterms:created xsi:type="dcterms:W3CDTF">2024-09-04T04:56:45Z</dcterms:created>
  <dcterms:modified xsi:type="dcterms:W3CDTF">2024-09-04T04:56:47Z</dcterms:modified>
</cp:coreProperties>
</file>