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401D385-F2E9-4935-A9AD-81EC3BBD4B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D058FB-4269-43B8-BF53-39F54F501F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13502A-70A6-4B8B-AC27-6801E8CE6E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8BBE52-FF2C-433F-9767-0C3B952B07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ED5724-7DCB-42A1-8AEF-1B92959F719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3AB2603-E224-40F6-9199-9A4F02B611D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D0CD69-A996-4843-9269-14CB8E0B3F0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AA2D12-9687-4EAD-8C07-DF9ECC26C5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36446C-2A78-49F1-9C17-E63A4B84D0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75C8B9-F5D8-4D5B-93D4-DFC8624D1C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AC0459-B4C5-4F69-B57E-4E84E61575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8126117064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硬件安全设计</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硬件安全概述
 威胁模型与攻击面分析
 硬件加密与解密技术
 安全启动与固件验证
 侧信道攻击与防护
 物理安全设计与防篡改
 硬件安全审计与测试
 未来硬件安全趋势与挑战</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硬件安全概述</a:t>
            </a:r>
          </a:p>
        </p:txBody>
      </p:sp>
      <p:sp>
        <p:nvSpPr>
          <p:cNvPr id="3" name="Subtitle 2"/>
          <p:cNvSpPr>
            <a:spLocks noGrp="1"/>
          </p:cNvSpPr>
          <p:nvPr>
            <p:ph type="subTitle" idx="1"/>
          </p:nvPr>
        </p:nvSpPr>
        <p:spPr/>
        <p:txBody>
          <a:bodyPr/>
          <a:lstStyle/>
          <a:p>
            <a:r>
              <a:t>硬件安全设计</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硬件安全概述</a:t>
            </a:r>
          </a:p>
        </p:txBody>
      </p:sp>
      <p:sp>
        <p:nvSpPr>
          <p:cNvPr id="3" name="Text Placeholder 2"/>
          <p:cNvSpPr>
            <a:spLocks noGrp="1"/>
          </p:cNvSpPr>
          <p:nvPr>
            <p:ph type="body" idx="1"/>
          </p:nvPr>
        </p:nvSpPr>
        <p:spPr/>
        <p:txBody>
          <a:bodyPr/>
          <a:lstStyle/>
          <a:p>
            <a:r>
              <a:t>硬件安全概述</a:t>
            </a:r>
          </a:p>
        </p:txBody>
      </p:sp>
      <p:sp>
        <p:nvSpPr>
          <p:cNvPr id="4" name="Content Placeholder 3"/>
          <p:cNvSpPr>
            <a:spLocks noGrp="1"/>
          </p:cNvSpPr>
          <p:nvPr>
            <p:ph sz="half" idx="2"/>
          </p:nvPr>
        </p:nvSpPr>
        <p:spPr/>
        <p:txBody>
          <a:bodyPr/>
          <a:lstStyle/>
          <a:p>
            <a:r>
              <a:t>1.硬件安全的重要性：随着信息技术的飞速发展，硬件安全成为保障整个系统安全稳定运行的关键。硬件安全设计能够防止硬件被恶意攻击或篡改，保护系统敏感数据和关键信息基础设施。</a:t>
            </a:r>
          </a:p>
          <a:p>
            <a:r>
              <a:t>2.硬件安全威胁：硬件安全面临多种威胁，包括物理攻击、侧信道攻击、硬件木马等。这些攻击手段可能对硬件造成不可逆的损害，导致数据泄露或系统崩溃。</a:t>
            </a:r>
          </a:p>
          <a:p>
            <a:r>
              <a:t>3.硬件安全发展趋势：随着人工智能、物联网等技术的不断发展，硬件安全需求不断提升。未来，硬件安全将更加注重防御多元化攻击手段，强化安全芯片、可信计算等技术的研究与应用。</a:t>
            </a:r>
          </a:p>
          <a:p/>
        </p:txBody>
      </p:sp>
      <p:sp>
        <p:nvSpPr>
          <p:cNvPr id="5" name="Text Placeholder 4"/>
          <p:cNvSpPr>
            <a:spLocks noGrp="1"/>
          </p:cNvSpPr>
          <p:nvPr>
            <p:ph type="body" idx="3"/>
          </p:nvPr>
        </p:nvSpPr>
        <p:spPr/>
        <p:txBody>
          <a:bodyPr/>
          <a:lstStyle/>
          <a:p>
            <a:r>
              <a:t>硬件安全设计原则</a:t>
            </a:r>
          </a:p>
        </p:txBody>
      </p:sp>
      <p:sp>
        <p:nvSpPr>
          <p:cNvPr id="6" name="Content Placeholder 5"/>
          <p:cNvSpPr>
            <a:spLocks noGrp="1"/>
          </p:cNvSpPr>
          <p:nvPr>
            <p:ph sz="half" idx="4"/>
          </p:nvPr>
        </p:nvSpPr>
        <p:spPr/>
        <p:txBody>
          <a:bodyPr/>
          <a:lstStyle/>
          <a:p>
            <a:r>
              <a:t>1.保密性：确保硬件系统中的敏感信息不被泄露，通过加密存储、传输等技术手段保护数据安全。</a:t>
            </a:r>
          </a:p>
          <a:p>
            <a:r>
              <a:t>2.完整性：防止硬件系统被篡改或破坏，确保硬件的正常运行和功能完整。</a:t>
            </a:r>
          </a:p>
          <a:p>
            <a:r>
              <a:t>3.可用性：确保硬件系统能够稳定可靠地运行，避免因为硬件故障导致整个系统瘫痪。</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硬件安全概述</a:t>
            </a:r>
          </a:p>
        </p:txBody>
      </p:sp>
      <p:sp>
        <p:nvSpPr>
          <p:cNvPr id="3" name="Text Placeholder 2"/>
          <p:cNvSpPr>
            <a:spLocks noGrp="1"/>
          </p:cNvSpPr>
          <p:nvPr>
            <p:ph type="body" idx="1"/>
          </p:nvPr>
        </p:nvSpPr>
        <p:spPr/>
        <p:txBody>
          <a:bodyPr/>
          <a:lstStyle/>
          <a:p>
            <a:r>
              <a:t>硬件安全技术手段</a:t>
            </a:r>
          </a:p>
        </p:txBody>
      </p:sp>
      <p:sp>
        <p:nvSpPr>
          <p:cNvPr id="4" name="Content Placeholder 3"/>
          <p:cNvSpPr>
            <a:spLocks noGrp="1"/>
          </p:cNvSpPr>
          <p:nvPr>
            <p:ph sz="half" idx="2"/>
          </p:nvPr>
        </p:nvSpPr>
        <p:spPr/>
        <p:txBody>
          <a:bodyPr/>
          <a:lstStyle/>
          <a:p>
            <a:r>
              <a:t>1.安全芯片：采用专门设计的安全芯片，提高硬件系统的安全性能，防止恶意攻击。</a:t>
            </a:r>
          </a:p>
          <a:p>
            <a:r>
              <a:t>2.可信计算：通过可信计算技术，确保硬件系统的启动、运行等过程都是可信的，防止被植入恶意代码。</a:t>
            </a:r>
          </a:p>
          <a:p>
            <a:r>
              <a:t>3.侧信道防护：采用侧信道防护技术，防止侧信道攻击手段对硬件系统造成威胁。</a:t>
            </a:r>
          </a:p>
          <a:p/>
        </p:txBody>
      </p:sp>
      <p:sp>
        <p:nvSpPr>
          <p:cNvPr id="5" name="Text Placeholder 4"/>
          <p:cNvSpPr>
            <a:spLocks noGrp="1"/>
          </p:cNvSpPr>
          <p:nvPr>
            <p:ph type="body" idx="3"/>
          </p:nvPr>
        </p:nvSpPr>
        <p:spPr/>
        <p:txBody>
          <a:bodyPr/>
          <a:lstStyle/>
          <a:p>
            <a:r>
              <a:t>硬件安全评估与测试</a:t>
            </a:r>
          </a:p>
        </p:txBody>
      </p:sp>
      <p:sp>
        <p:nvSpPr>
          <p:cNvPr id="6" name="Content Placeholder 5"/>
          <p:cNvSpPr>
            <a:spLocks noGrp="1"/>
          </p:cNvSpPr>
          <p:nvPr>
            <p:ph sz="half" idx="4"/>
          </p:nvPr>
        </p:nvSpPr>
        <p:spPr/>
        <p:txBody>
          <a:bodyPr/>
          <a:lstStyle/>
          <a:p>
            <a:r>
              <a:t>1.安全性评估：对硬件系统进行全面的安全性评估，发现潜在的安全漏洞和风险。</a:t>
            </a:r>
          </a:p>
          <a:p>
            <a:r>
              <a:t>2.测试技术：采用多种测试技术，如模糊测试、漏洞扫描等，验证硬件系统的安全性能。</a:t>
            </a:r>
          </a:p>
          <a:p>
            <a:r>
              <a:t>3.持续改进：根据评估和测试结果，对硬件系统进行持续改进和优化，提高安全性能。</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硬件安全概述</a:t>
            </a:r>
          </a:p>
        </p:txBody>
      </p:sp>
      <p:sp>
        <p:nvSpPr>
          <p:cNvPr id="3" name="Text Placeholder 2"/>
          <p:cNvSpPr>
            <a:spLocks noGrp="1"/>
          </p:cNvSpPr>
          <p:nvPr>
            <p:ph type="body" idx="1"/>
          </p:nvPr>
        </p:nvSpPr>
        <p:spPr/>
        <p:txBody>
          <a:bodyPr/>
          <a:lstStyle/>
          <a:p>
            <a:r>
              <a:t>硬件安全法规与标准</a:t>
            </a:r>
          </a:p>
        </p:txBody>
      </p:sp>
      <p:sp>
        <p:nvSpPr>
          <p:cNvPr id="4" name="Content Placeholder 3"/>
          <p:cNvSpPr>
            <a:spLocks noGrp="1"/>
          </p:cNvSpPr>
          <p:nvPr>
            <p:ph sz="half" idx="2"/>
          </p:nvPr>
        </p:nvSpPr>
        <p:spPr/>
        <p:txBody>
          <a:bodyPr/>
          <a:lstStyle/>
          <a:p>
            <a:r>
              <a:t>1.法规框架：建立完善的硬件安全法规框架，为硬件安全设计、评估和管理提供法律依据。</a:t>
            </a:r>
          </a:p>
          <a:p>
            <a:r>
              <a:t>2.标准体系：制定一系列硬件安全标准，规范硬件安全设计、测试和评估等环节的操作流程。</a:t>
            </a:r>
          </a:p>
          <a:p>
            <a:r>
              <a:t>3.合规性要求：确保硬件产品符合相关法规和标准的要求，通过合规性审查获得市场准入。</a:t>
            </a:r>
          </a:p>
          <a:p/>
        </p:txBody>
      </p:sp>
      <p:sp>
        <p:nvSpPr>
          <p:cNvPr id="5" name="Text Placeholder 4"/>
          <p:cNvSpPr>
            <a:spLocks noGrp="1"/>
          </p:cNvSpPr>
          <p:nvPr>
            <p:ph type="body" idx="3"/>
          </p:nvPr>
        </p:nvSpPr>
        <p:spPr/>
        <p:txBody>
          <a:bodyPr/>
          <a:lstStyle/>
          <a:p>
            <a:r>
              <a:t>未来展望与挑战</a:t>
            </a:r>
          </a:p>
        </p:txBody>
      </p:sp>
      <p:sp>
        <p:nvSpPr>
          <p:cNvPr id="6" name="Content Placeholder 5"/>
          <p:cNvSpPr>
            <a:spLocks noGrp="1"/>
          </p:cNvSpPr>
          <p:nvPr>
            <p:ph sz="half" idx="4"/>
          </p:nvPr>
        </p:nvSpPr>
        <p:spPr/>
        <p:txBody>
          <a:bodyPr/>
          <a:lstStyle/>
          <a:p>
            <a:r>
              <a:t>1.技术创新：推动硬件安全技术的不断创新和发展，提升防御能力和应对新型威胁的能力。</a:t>
            </a:r>
          </a:p>
          <a:p>
            <a:r>
              <a:t>2.产业链协作：加强产业链上下游企业之间的协作与交流，共同提高整个产业链的硬件安全水平。</a:t>
            </a:r>
          </a:p>
          <a:p>
            <a:r>
              <a:t>3.人才培养：重视硬件安全人才培养，加强专业培训和教育投入，为硬件安全发展提供人才保障。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威胁模型与攻击面分析</a:t>
            </a:r>
          </a:p>
        </p:txBody>
      </p:sp>
      <p:sp>
        <p:nvSpPr>
          <p:cNvPr id="3" name="Subtitle 2"/>
          <p:cNvSpPr>
            <a:spLocks noGrp="1"/>
          </p:cNvSpPr>
          <p:nvPr>
            <p:ph type="subTitle" idx="1"/>
          </p:nvPr>
        </p:nvSpPr>
        <p:spPr/>
        <p:txBody>
          <a:bodyPr/>
          <a:lstStyle/>
          <a:p>
            <a:r>
              <a:t>硬件安全设计</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威胁模型与攻击面分析</a:t>
            </a:r>
          </a:p>
        </p:txBody>
      </p:sp>
      <p:sp>
        <p:nvSpPr>
          <p:cNvPr id="3" name="Text Placeholder 2"/>
          <p:cNvSpPr>
            <a:spLocks noGrp="1"/>
          </p:cNvSpPr>
          <p:nvPr>
            <p:ph type="body" idx="1"/>
          </p:nvPr>
        </p:nvSpPr>
        <p:spPr/>
        <p:txBody>
          <a:bodyPr/>
          <a:lstStyle/>
          <a:p>
            <a:r>
              <a:t>威胁模型概述</a:t>
            </a:r>
          </a:p>
        </p:txBody>
      </p:sp>
      <p:sp>
        <p:nvSpPr>
          <p:cNvPr id="4" name="Content Placeholder 3"/>
          <p:cNvSpPr>
            <a:spLocks noGrp="1"/>
          </p:cNvSpPr>
          <p:nvPr>
            <p:ph sz="half" idx="2"/>
          </p:nvPr>
        </p:nvSpPr>
        <p:spPr/>
        <p:txBody>
          <a:bodyPr/>
          <a:lstStyle/>
          <a:p>
            <a:r>
              <a:t>1.威胁模型是对可能攻击者、攻击手段、攻击目标和攻击影响的分析和描述。</a:t>
            </a:r>
          </a:p>
          <a:p>
            <a:r>
              <a:t>2.构建威胁模型有助于理解和预测潜在的攻击，从而进行有针对性的防御。</a:t>
            </a:r>
          </a:p>
          <a:p>
            <a:r>
              <a:t>3.威胁模型需要考虑技术、操作、物理等多个层面的安全因素。</a:t>
            </a:r>
          </a:p>
          <a:p/>
        </p:txBody>
      </p:sp>
      <p:sp>
        <p:nvSpPr>
          <p:cNvPr id="5" name="Text Placeholder 4"/>
          <p:cNvSpPr>
            <a:spLocks noGrp="1"/>
          </p:cNvSpPr>
          <p:nvPr>
            <p:ph type="body" idx="3"/>
          </p:nvPr>
        </p:nvSpPr>
        <p:spPr/>
        <p:txBody>
          <a:bodyPr/>
          <a:lstStyle/>
          <a:p>
            <a:r>
              <a:t>攻击面分析</a:t>
            </a:r>
          </a:p>
        </p:txBody>
      </p:sp>
      <p:sp>
        <p:nvSpPr>
          <p:cNvPr id="6" name="Content Placeholder 5"/>
          <p:cNvSpPr>
            <a:spLocks noGrp="1"/>
          </p:cNvSpPr>
          <p:nvPr>
            <p:ph sz="half" idx="4"/>
          </p:nvPr>
        </p:nvSpPr>
        <p:spPr/>
        <p:txBody>
          <a:bodyPr/>
          <a:lstStyle/>
          <a:p>
            <a:r>
              <a:t>1.攻击面是系统可能被攻击的所有入口点和攻击途径的总和。</a:t>
            </a:r>
          </a:p>
          <a:p>
            <a:r>
              <a:t>2.分析攻击面需要全面考虑系统的硬件、软件、网络等多个方面。</a:t>
            </a:r>
          </a:p>
          <a:p>
            <a:r>
              <a:t>3.通过减少攻击面和加强防御措施，可以降低系统被成功攻击的风险。</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威胁模型与攻击面分析</a:t>
            </a:r>
          </a:p>
        </p:txBody>
      </p:sp>
      <p:sp>
        <p:nvSpPr>
          <p:cNvPr id="3" name="Text Placeholder 2"/>
          <p:cNvSpPr>
            <a:spLocks noGrp="1"/>
          </p:cNvSpPr>
          <p:nvPr>
            <p:ph type="body" idx="1"/>
          </p:nvPr>
        </p:nvSpPr>
        <p:spPr/>
        <p:txBody>
          <a:bodyPr/>
          <a:lstStyle/>
          <a:p>
            <a:r>
              <a:t>常见的硬件安全威胁</a:t>
            </a:r>
          </a:p>
        </p:txBody>
      </p:sp>
      <p:sp>
        <p:nvSpPr>
          <p:cNvPr id="4" name="Content Placeholder 3"/>
          <p:cNvSpPr>
            <a:spLocks noGrp="1"/>
          </p:cNvSpPr>
          <p:nvPr>
            <p:ph sz="half" idx="2"/>
          </p:nvPr>
        </p:nvSpPr>
        <p:spPr/>
        <p:txBody>
          <a:bodyPr/>
          <a:lstStyle/>
          <a:p>
            <a:r>
              <a:t>1.硬件木马：恶意修改硬件设计，以实现窃取信息或破坏功能的目的。</a:t>
            </a:r>
          </a:p>
          <a:p>
            <a:r>
              <a:t>2.侧信道攻击：通过观察设备功耗、电磁辐射等侧信道信息，推断出敏感数据。</a:t>
            </a:r>
          </a:p>
          <a:p>
            <a:r>
              <a:t>3.物理攻击：通过直接破坏或篡改硬件设备，达到攻击目的。</a:t>
            </a:r>
          </a:p>
          <a:p/>
        </p:txBody>
      </p:sp>
      <p:sp>
        <p:nvSpPr>
          <p:cNvPr id="5" name="Text Placeholder 4"/>
          <p:cNvSpPr>
            <a:spLocks noGrp="1"/>
          </p:cNvSpPr>
          <p:nvPr>
            <p:ph type="body" idx="3"/>
          </p:nvPr>
        </p:nvSpPr>
        <p:spPr/>
        <p:txBody>
          <a:bodyPr/>
          <a:lstStyle/>
          <a:p>
            <a:r>
              <a:t>硬件安全防御技术</a:t>
            </a:r>
          </a:p>
        </p:txBody>
      </p:sp>
      <p:sp>
        <p:nvSpPr>
          <p:cNvPr id="6" name="Content Placeholder 5"/>
          <p:cNvSpPr>
            <a:spLocks noGrp="1"/>
          </p:cNvSpPr>
          <p:nvPr>
            <p:ph sz="half" idx="4"/>
          </p:nvPr>
        </p:nvSpPr>
        <p:spPr/>
        <p:txBody>
          <a:bodyPr/>
          <a:lstStyle/>
          <a:p>
            <a:r>
              <a:t>1.硬件加密：使用加密技术对硬件中的敏感数据进行保护。</a:t>
            </a:r>
          </a:p>
          <a:p>
            <a:r>
              <a:t>2.硬件验证：通过校验码、指纹技术等方式，确保硬件的完整性和可信度。</a:t>
            </a:r>
          </a:p>
          <a:p>
            <a:r>
              <a:t>3.物理安全：加强设备物理防护，防止物理攻击和数据泄露。</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威胁模型与攻击面分析</a:t>
            </a:r>
          </a:p>
        </p:txBody>
      </p:sp>
      <p:sp>
        <p:nvSpPr>
          <p:cNvPr id="3" name="Text Placeholder 2"/>
          <p:cNvSpPr>
            <a:spLocks noGrp="1"/>
          </p:cNvSpPr>
          <p:nvPr>
            <p:ph type="body" idx="1"/>
          </p:nvPr>
        </p:nvSpPr>
        <p:spPr/>
        <p:txBody>
          <a:bodyPr/>
          <a:lstStyle/>
          <a:p>
            <a:r>
              <a:t>前沿技术与应用</a:t>
            </a:r>
          </a:p>
        </p:txBody>
      </p:sp>
      <p:sp>
        <p:nvSpPr>
          <p:cNvPr id="4" name="Content Placeholder 3"/>
          <p:cNvSpPr>
            <a:spLocks noGrp="1"/>
          </p:cNvSpPr>
          <p:nvPr>
            <p:ph sz="half" idx="2"/>
          </p:nvPr>
        </p:nvSpPr>
        <p:spPr/>
        <p:txBody>
          <a:bodyPr/>
          <a:lstStyle/>
          <a:p>
            <a:r>
              <a:t>1.人工智能在硬件安全中的应用：利用AI技术进行威胁预测和防御。</a:t>
            </a:r>
          </a:p>
          <a:p>
            <a:r>
              <a:t>2.区块链技术在硬件安全中的应用：利用区块链技术的分布式特性，提高硬件设备的信任度和数据安全性。</a:t>
            </a:r>
          </a:p>
          <a:p/>
        </p:txBody>
      </p:sp>
      <p:sp>
        <p:nvSpPr>
          <p:cNvPr id="5" name="Text Placeholder 4"/>
          <p:cNvSpPr>
            <a:spLocks noGrp="1"/>
          </p:cNvSpPr>
          <p:nvPr>
            <p:ph type="body" idx="3"/>
          </p:nvPr>
        </p:nvSpPr>
        <p:spPr/>
        <p:txBody>
          <a:bodyPr/>
          <a:lstStyle/>
          <a:p>
            <a:r>
              <a:t>法规与标准</a:t>
            </a:r>
          </a:p>
        </p:txBody>
      </p:sp>
      <p:sp>
        <p:nvSpPr>
          <p:cNvPr id="6" name="Content Placeholder 5"/>
          <p:cNvSpPr>
            <a:spLocks noGrp="1"/>
          </p:cNvSpPr>
          <p:nvPr>
            <p:ph sz="half" idx="4"/>
          </p:nvPr>
        </p:nvSpPr>
        <p:spPr/>
        <p:txBody>
          <a:bodyPr/>
          <a:lstStyle/>
          <a:p>
            <a:r>
              <a:t>1.遵循国家网络安全法规和标准，确保硬件产品的合规性。</a:t>
            </a:r>
          </a:p>
          <a:p>
            <a:r>
              <a:t>2.建立完善的硬件安全设计和测试流程，提高产品的安全性。</a:t>
            </a:r>
          </a:p>
          <a:p>
            <a:r>
              <a:t>3.加强与国际标准的对接，提高我国硬件安全技术的国际竞争力。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硬件加密与解密技术</a:t>
            </a:r>
          </a:p>
        </p:txBody>
      </p:sp>
      <p:sp>
        <p:nvSpPr>
          <p:cNvPr id="3" name="Subtitle 2"/>
          <p:cNvSpPr>
            <a:spLocks noGrp="1"/>
          </p:cNvSpPr>
          <p:nvPr>
            <p:ph type="subTitle" idx="1"/>
          </p:nvPr>
        </p:nvSpPr>
        <p:spPr/>
        <p:txBody>
          <a:bodyPr/>
          <a:lstStyle/>
          <a:p>
            <a:r>
              <a:t>硬件安全设计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硬件加密与解密技术</a:t>
            </a:r>
          </a:p>
        </p:txBody>
      </p:sp>
      <p:sp>
        <p:nvSpPr>
          <p:cNvPr id="3" name="Text Placeholder 2"/>
          <p:cNvSpPr>
            <a:spLocks noGrp="1"/>
          </p:cNvSpPr>
          <p:nvPr>
            <p:ph type="body" idx="1"/>
          </p:nvPr>
        </p:nvSpPr>
        <p:spPr/>
        <p:txBody>
          <a:bodyPr/>
          <a:lstStyle/>
          <a:p>
            <a:r>
              <a:t>硬件加密概述</a:t>
            </a:r>
          </a:p>
        </p:txBody>
      </p:sp>
      <p:sp>
        <p:nvSpPr>
          <p:cNvPr id="4" name="Content Placeholder 3"/>
          <p:cNvSpPr>
            <a:spLocks noGrp="1"/>
          </p:cNvSpPr>
          <p:nvPr>
            <p:ph sz="half" idx="2"/>
          </p:nvPr>
        </p:nvSpPr>
        <p:spPr/>
        <p:txBody>
          <a:bodyPr/>
          <a:lstStyle/>
          <a:p>
            <a:r>
              <a:t>1.硬件加密的重要性：随着网络攻击的增加和数据安全的需求，硬件加密成为保护信息安全的重要手段。</a:t>
            </a:r>
          </a:p>
          <a:p>
            <a:r>
              <a:t>2.硬件加密的原理：通过硬件设备对数据进行加密和解密，增加数据在传输和存储过程中的安全性。</a:t>
            </a:r>
          </a:p>
          <a:p>
            <a:r>
              <a:t>3.硬件加密的优势：相比软件加密，硬件加密具有更高的性能和更强的抗攻击能力。</a:t>
            </a:r>
          </a:p>
          <a:p/>
        </p:txBody>
      </p:sp>
      <p:sp>
        <p:nvSpPr>
          <p:cNvPr id="5" name="Text Placeholder 4"/>
          <p:cNvSpPr>
            <a:spLocks noGrp="1"/>
          </p:cNvSpPr>
          <p:nvPr>
            <p:ph type="body" idx="3"/>
          </p:nvPr>
        </p:nvSpPr>
        <p:spPr/>
        <p:txBody>
          <a:bodyPr/>
          <a:lstStyle/>
          <a:p>
            <a:r>
              <a:t>硬件加密技术分类</a:t>
            </a:r>
          </a:p>
        </p:txBody>
      </p:sp>
      <p:sp>
        <p:nvSpPr>
          <p:cNvPr id="6" name="Content Placeholder 5"/>
          <p:cNvSpPr>
            <a:spLocks noGrp="1"/>
          </p:cNvSpPr>
          <p:nvPr>
            <p:ph sz="half" idx="4"/>
          </p:nvPr>
        </p:nvSpPr>
        <p:spPr/>
        <p:txBody>
          <a:bodyPr/>
          <a:lstStyle/>
          <a:p>
            <a:r>
              <a:t>1.对称加密技术：使用相同的密钥进行加密和解密，如AES、DES等算法。</a:t>
            </a:r>
          </a:p>
          <a:p>
            <a:r>
              <a:t>2.非对称加密技术：使用公钥和私钥进行加密和解密，如RSA、椭圆曲线等算法。</a:t>
            </a:r>
          </a:p>
          <a:p>
            <a:r>
              <a:t>3.混合加密技术：结合对称和非对称加密技术的优点，提高加密性能和安全性。</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硬件加密与解密技术</a:t>
            </a:r>
          </a:p>
        </p:txBody>
      </p:sp>
      <p:sp>
        <p:nvSpPr>
          <p:cNvPr id="3" name="Text Placeholder 2"/>
          <p:cNvSpPr>
            <a:spLocks noGrp="1"/>
          </p:cNvSpPr>
          <p:nvPr>
            <p:ph type="body" idx="1"/>
          </p:nvPr>
        </p:nvSpPr>
        <p:spPr/>
        <p:txBody>
          <a:bodyPr/>
          <a:lstStyle/>
          <a:p>
            <a:r>
              <a:t>硬件加密实现方法</a:t>
            </a:r>
          </a:p>
        </p:txBody>
      </p:sp>
      <p:sp>
        <p:nvSpPr>
          <p:cNvPr id="4" name="Content Placeholder 3"/>
          <p:cNvSpPr>
            <a:spLocks noGrp="1"/>
          </p:cNvSpPr>
          <p:nvPr>
            <p:ph sz="half" idx="2"/>
          </p:nvPr>
        </p:nvSpPr>
        <p:spPr/>
        <p:txBody>
          <a:bodyPr/>
          <a:lstStyle/>
          <a:p>
            <a:r>
              <a:t>1.专用硬件加密芯片：通过专门的加密芯片进行加密和解密操作，提高安全性。</a:t>
            </a:r>
          </a:p>
          <a:p>
            <a:r>
              <a:t>2.可编程硬件加密模块：使用FPGA等可编程硬件实现加密和解密操作，具有更高的灵活性。</a:t>
            </a:r>
          </a:p>
          <a:p/>
        </p:txBody>
      </p:sp>
      <p:sp>
        <p:nvSpPr>
          <p:cNvPr id="5" name="Text Placeholder 4"/>
          <p:cNvSpPr>
            <a:spLocks noGrp="1"/>
          </p:cNvSpPr>
          <p:nvPr>
            <p:ph type="body" idx="3"/>
          </p:nvPr>
        </p:nvSpPr>
        <p:spPr/>
        <p:txBody>
          <a:bodyPr/>
          <a:lstStyle/>
          <a:p>
            <a:r>
              <a:t>硬件解密技术</a:t>
            </a:r>
          </a:p>
        </p:txBody>
      </p:sp>
      <p:sp>
        <p:nvSpPr>
          <p:cNvPr id="6" name="Content Placeholder 5"/>
          <p:cNvSpPr>
            <a:spLocks noGrp="1"/>
          </p:cNvSpPr>
          <p:nvPr>
            <p:ph sz="half" idx="4"/>
          </p:nvPr>
        </p:nvSpPr>
        <p:spPr/>
        <p:txBody>
          <a:bodyPr/>
          <a:lstStyle/>
          <a:p>
            <a:r>
              <a:t>1.暴力破解：尝试所有可能的密钥组合进行解密，需要大量的计算资源和时间。</a:t>
            </a:r>
          </a:p>
          <a:p>
            <a:r>
              <a:t>2.侧信道攻击：通过分析加密设备在运行过程中的功耗、电磁辐射等信息，推断出密钥。</a:t>
            </a:r>
          </a:p>
          <a:p>
            <a:r>
              <a:t>3.社会工程学：通过欺骗、诱导等手段获取密钥或访问权限，进行解密操作。</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硬件加密与解密技术</a:t>
            </a:r>
          </a:p>
        </p:txBody>
      </p:sp>
      <p:sp>
        <p:nvSpPr>
          <p:cNvPr id="3" name="Text Placeholder 2"/>
          <p:cNvSpPr>
            <a:spLocks noGrp="1"/>
          </p:cNvSpPr>
          <p:nvPr>
            <p:ph type="body" idx="1"/>
          </p:nvPr>
        </p:nvSpPr>
        <p:spPr/>
        <p:txBody>
          <a:bodyPr/>
          <a:lstStyle/>
          <a:p>
            <a:r>
              <a:t>硬件加密安全性评估</a:t>
            </a:r>
          </a:p>
        </p:txBody>
      </p:sp>
      <p:sp>
        <p:nvSpPr>
          <p:cNvPr id="4" name="Content Placeholder 3"/>
          <p:cNvSpPr>
            <a:spLocks noGrp="1"/>
          </p:cNvSpPr>
          <p:nvPr>
            <p:ph sz="half" idx="2"/>
          </p:nvPr>
        </p:nvSpPr>
        <p:spPr/>
        <p:txBody>
          <a:bodyPr/>
          <a:lstStyle/>
          <a:p>
            <a:r>
              <a:t>1.密钥长度和随机性：密钥长度越长、随机性越好，安全性越高。</a:t>
            </a:r>
          </a:p>
          <a:p>
            <a:r>
              <a:t>2.加密算法的强度和漏洞：加密算法需要经过严格的安全评估和漏洞修补，确保安全性。</a:t>
            </a:r>
          </a:p>
          <a:p>
            <a:r>
              <a:t>3.硬件设备的物理安全性：防止硬件设备被篡改或窃取，提高设备的安全性。</a:t>
            </a:r>
          </a:p>
          <a:p/>
        </p:txBody>
      </p:sp>
      <p:sp>
        <p:nvSpPr>
          <p:cNvPr id="5" name="Text Placeholder 4"/>
          <p:cNvSpPr>
            <a:spLocks noGrp="1"/>
          </p:cNvSpPr>
          <p:nvPr>
            <p:ph type="body" idx="3"/>
          </p:nvPr>
        </p:nvSpPr>
        <p:spPr/>
        <p:txBody>
          <a:bodyPr/>
          <a:lstStyle/>
          <a:p>
            <a:r>
              <a:t>硬件加密发展趋势和挑战</a:t>
            </a:r>
          </a:p>
        </p:txBody>
      </p:sp>
      <p:sp>
        <p:nvSpPr>
          <p:cNvPr id="6" name="Content Placeholder 5"/>
          <p:cNvSpPr>
            <a:spLocks noGrp="1"/>
          </p:cNvSpPr>
          <p:nvPr>
            <p:ph sz="half" idx="4"/>
          </p:nvPr>
        </p:nvSpPr>
        <p:spPr/>
        <p:txBody>
          <a:bodyPr/>
          <a:lstStyle/>
          <a:p>
            <a:r>
              <a:t>1.随着技术的不断发展，硬件加密技术将不断提高性能和安全性。</a:t>
            </a:r>
          </a:p>
          <a:p>
            <a:r>
              <a:t>2.新兴技术如量子计算、人工智能等对硬件加密技术提出了新的挑战和要求。</a:t>
            </a:r>
          </a:p>
          <a:p>
            <a:r>
              <a:t>3.需要加强国际合作和法规制定，保障硬件加密技术的健康发展和应用。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安全启动与固件验证</a:t>
            </a:r>
          </a:p>
        </p:txBody>
      </p:sp>
      <p:sp>
        <p:nvSpPr>
          <p:cNvPr id="3" name="Subtitle 2"/>
          <p:cNvSpPr>
            <a:spLocks noGrp="1"/>
          </p:cNvSpPr>
          <p:nvPr>
            <p:ph type="subTitle" idx="1"/>
          </p:nvPr>
        </p:nvSpPr>
        <p:spPr/>
        <p:txBody>
          <a:bodyPr/>
          <a:lstStyle/>
          <a:p>
            <a:r>
              <a:t>硬件安全设计</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安全启动与固件验证</a:t>
            </a:r>
          </a:p>
        </p:txBody>
      </p:sp>
      <p:sp>
        <p:nvSpPr>
          <p:cNvPr id="3" name="Text Placeholder 2"/>
          <p:cNvSpPr>
            <a:spLocks noGrp="1"/>
          </p:cNvSpPr>
          <p:nvPr>
            <p:ph type="body" idx="1"/>
          </p:nvPr>
        </p:nvSpPr>
        <p:spPr/>
        <p:txBody>
          <a:bodyPr/>
          <a:lstStyle/>
          <a:p>
            <a:r>
              <a:t>安全启动原理</a:t>
            </a:r>
          </a:p>
        </p:txBody>
      </p:sp>
      <p:sp>
        <p:nvSpPr>
          <p:cNvPr id="4" name="Content Placeholder 3"/>
          <p:cNvSpPr>
            <a:spLocks noGrp="1"/>
          </p:cNvSpPr>
          <p:nvPr>
            <p:ph sz="half" idx="2"/>
          </p:nvPr>
        </p:nvSpPr>
        <p:spPr/>
        <p:txBody>
          <a:bodyPr/>
          <a:lstStyle/>
          <a:p>
            <a:r>
              <a:t>1.安全启动是一种防止恶意软件或者恶意操作在系统启动过程中加载的方法，它保证了系统从最开始的启动阶段就是安全的。</a:t>
            </a:r>
          </a:p>
          <a:p>
            <a:r>
              <a:t>2.安全启动通过验证启动过程中所有组件的完整性，确保只有经过授权和验证的代码才会被执行。</a:t>
            </a:r>
          </a:p>
          <a:p>
            <a:r>
              <a:t>3.安全启动采用了加密的签名验证机制，只有通过验证的固件才会被加载，从而防止了固件被篡改或替换的风险。</a:t>
            </a:r>
          </a:p>
          <a:p/>
        </p:txBody>
      </p:sp>
      <p:sp>
        <p:nvSpPr>
          <p:cNvPr id="5" name="Text Placeholder 4"/>
          <p:cNvSpPr>
            <a:spLocks noGrp="1"/>
          </p:cNvSpPr>
          <p:nvPr>
            <p:ph type="body" idx="3"/>
          </p:nvPr>
        </p:nvSpPr>
        <p:spPr/>
        <p:txBody>
          <a:bodyPr/>
          <a:lstStyle/>
          <a:p>
            <a:r>
              <a:t>固件验证机制</a:t>
            </a:r>
          </a:p>
        </p:txBody>
      </p:sp>
      <p:sp>
        <p:nvSpPr>
          <p:cNvPr id="6" name="Content Placeholder 5"/>
          <p:cNvSpPr>
            <a:spLocks noGrp="1"/>
          </p:cNvSpPr>
          <p:nvPr>
            <p:ph sz="half" idx="4"/>
          </p:nvPr>
        </p:nvSpPr>
        <p:spPr/>
        <p:txBody>
          <a:bodyPr/>
          <a:lstStyle/>
          <a:p>
            <a:r>
              <a:t>1.固件验证是一种确保固件代码完整性和安全性的方法，它通过对固件进行数字签名，保证固件没有被篡改。</a:t>
            </a:r>
          </a:p>
          <a:p>
            <a:r>
              <a:t>2.固件验证机制采用了公钥密码体系，其中，公钥用于验证数字签名，私钥用于生成数字签名。</a:t>
            </a:r>
          </a:p>
          <a:p>
            <a:r>
              <a:t>3.在固件更新过程中，固件验证机制能够防止恶意固件或未经授权的固件被加载到系统中，从而保证了系统的安全性。</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安全启动与固件验证</a:t>
            </a:r>
          </a:p>
        </p:txBody>
      </p:sp>
      <p:sp>
        <p:nvSpPr>
          <p:cNvPr id="3" name="Content Placeholder 2"/>
          <p:cNvSpPr>
            <a:spLocks noGrp="1"/>
          </p:cNvSpPr>
          <p:nvPr>
            <p:ph sz="half" idx="2"/>
          </p:nvPr>
        </p:nvSpPr>
        <p:spPr/>
        <p:txBody>
          <a:bodyPr/>
          <a:lstStyle/>
          <a:p>
            <a:r>
              <a:t>1.安全启动可以通过在硬件中嵌入安全芯片来实现，安全芯片存储了公钥和验证算法，用于验证固件的数字签名。</a:t>
            </a:r>
          </a:p>
          <a:p>
            <a:r>
              <a:t>2.另外，安全启动也可以通过采用UEFI（统一可扩展固件接口）规范来实现，UEFI规范提供了安全启动的功能和标准。</a:t>
            </a:r>
          </a:p>
          <a:p>
            <a:r>
              <a:t>3.实现安全启动需要整个硬件和软件生态系统的支持，包括芯片制造商、操作系统厂商和应用程序开发商等。</a:t>
            </a:r>
          </a:p>
          <a:p/>
        </p:txBody>
      </p:sp>
      <p:sp>
        <p:nvSpPr>
          <p:cNvPr id="4" name="Text Placeholder 3"/>
          <p:cNvSpPr>
            <a:spLocks noGrp="1"/>
          </p:cNvSpPr>
          <p:nvPr>
            <p:ph type="body" idx="3"/>
          </p:nvPr>
        </p:nvSpPr>
        <p:spPr/>
        <p:txBody>
          <a:bodyPr/>
          <a:lstStyle/>
          <a:p>
            <a:r>
              <a:t>安全启动的挑战与解决方案</a:t>
            </a:r>
          </a:p>
        </p:txBody>
      </p:sp>
      <p:sp>
        <p:nvSpPr>
          <p:cNvPr id="5" name="Content Placeholder 4"/>
          <p:cNvSpPr>
            <a:spLocks noGrp="1"/>
          </p:cNvSpPr>
          <p:nvPr>
            <p:ph sz="half" idx="4"/>
          </p:nvPr>
        </p:nvSpPr>
        <p:spPr/>
        <p:txBody>
          <a:bodyPr/>
          <a:lstStyle/>
          <a:p>
            <a:r>
              <a:t>1.安全启动面临着一些挑战，例如如何保证公钥的安全性、如何防止侧信道攻击等。</a:t>
            </a:r>
          </a:p>
          <a:p>
            <a:r>
              <a:t>2.针对这些挑战，可以采取一些解决方案，例如采用物理不可克隆函数（PUF）生成公钥、采用防御性编程防止侧信道攻击等。</a:t>
            </a:r>
          </a:p>
          <a:p>
            <a:r>
              <a:t>3.另外，需要加强对安全启动的监管和标准化工作，推动整个生态系统共同采用安全启动技术，提高系统的安全性。</a:t>
            </a:r>
          </a:p>
          <a:p/>
        </p:txBody>
      </p:sp>
      <p:sp>
        <p:nvSpPr>
          <p:cNvPr id="6" name="Text Placeholder 5"/>
          <p:cNvSpPr>
            <a:spLocks noGrp="1"/>
          </p:cNvSpPr>
          <p:nvPr>
            <p:ph type="body" idx="1"/>
          </p:nvPr>
        </p:nvSpPr>
        <p:spPr/>
        <p:txBody>
          <a:bodyPr/>
          <a:lstStyle/>
          <a:p>
            <a:r>
              <a:t>安全启动的实现方式</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https://d.book118.com/738126117064006026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18</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18</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硬件安全概述</vt:lpstr>
      <vt:lpstr> 硬件安全概述</vt:lpstr>
      <vt:lpstr> 硬件安全概述</vt:lpstr>
      <vt:lpstr> 硬件安全概述</vt:lpstr>
      <vt:lpstr> 威胁模型与攻击面分析</vt:lpstr>
      <vt:lpstr> 威胁模型与攻击面分析</vt:lpstr>
      <vt:lpstr> 威胁模型与攻击面分析</vt:lpstr>
      <vt:lpstr> 威胁模型与攻击面分析</vt:lpstr>
      <vt:lpstr> 硬件加密与解密技术</vt:lpstr>
      <vt:lpstr> 硬件加密与解密技术</vt:lpstr>
      <vt:lpstr> 硬件加密与解密技术</vt:lpstr>
      <vt:lpstr> 硬件加密与解密技术</vt:lpstr>
      <vt:lpstr> 安全启动与固件验证</vt:lpstr>
      <vt:lpstr> 安全启动与固件验证</vt:lpstr>
      <vt:lpstr> 安全启动与固件验证</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2024-09-03T20:08:37.474</cp:lastPrinted>
  <dcterms:created xsi:type="dcterms:W3CDTF">2024-09-03T12:08:37Z</dcterms:created>
  <dcterms:modified xsi:type="dcterms:W3CDTF">2024-09-03T12:08:39Z</dcterms:modified>
</cp:coreProperties>
</file>