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49F2DB-5DC7-472D-9A03-3D9B79CF6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24ABB-8F7E-43A6-9B1D-08CEDC97F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AAE4A6-1A05-4549-B049-88FE0D0EA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AA021C-161B-492F-B1B7-A8DFBACD51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823510-CA49-44D6-8025-A166AE2A84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5CA51D-6E47-46B5-B73E-4951F39357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7C3141-7885-41B6-BA82-663070E820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73C880-A017-4612-96EE-29C92711E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E31919-DE72-4DCB-A04B-48E7646746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5B2AB3-0873-46D4-95C1-BA19432EA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5FE8BE-8829-4B03-917C-C0E7DDD24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4101310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胃出血病人的观察与护理</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胃出血概述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观察要点</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护理措施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药物治疗与护理配合</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并发症预防与处理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康复期管理与健康教育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胃出血概述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92" r="318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胃出血是指胃黏膜或胃壁血管破裂导致血液流出胃部进入消化道的现象。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胃出血的常见原因包括胃溃疡、胃炎、胃癌、食管胃底静脉曲张破裂等。此外，应激、药物使用、酗酒等也可能导致胃出血。</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患者可能出现呕血，呕吐物中带有鲜血或咖啡渣样物质。</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由于血液在消化道内停留时间较长，患者可能出现黑色或柏油样大便。</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当出血量较大时，患者可能出现红色或暗红色血便。</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患者可能伴有腹痛、腹胀、恶心、呕吐、头晕、乏力等症状。</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呕血</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黑便</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血便</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其他症状</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患者口服钡剂后，通过X线检查观察胃肠道形态及蠕动情况，有助于发现胃肠道病变。</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通过胃镜直接观察胃黏膜病变及出血情况，是诊断胃出血的首选方法。</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包括血常规、便常规、凝血功能等检查，有助于了解患者出血程度及凝血功能状况。</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根据患者病情需要，可能还需进行腹部CT、MRI等检查以进一步明确诊断。</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胃镜检查</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实验室检查</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X线钡餐检查</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其他检查</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观察要点</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7760" y="154524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定期监测血压变化，低血压可能提示出血量较大。</a:t>
            </a:r>
            <a:endParaRPr lang="en-US" sz="1100"/>
          </a:p>
        </p:txBody>
      </p:sp>
      <p:sp>
        <p:nvSpPr>
          <p:cNvPr id="8" name="AutoShape 8"/>
          <p:cNvSpPr/>
          <p:nvPr/>
        </p:nvSpPr>
        <p:spPr>
          <a:xfrm>
            <a:off x="7077760" y="280796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观察脉搏速率和节律，不规则或快速脉搏可能表示出血严重或休克。</a:t>
            </a:r>
            <a:endParaRPr lang="en-US" sz="1100"/>
          </a:p>
        </p:txBody>
      </p:sp>
      <p:sp>
        <p:nvSpPr>
          <p:cNvPr id="9" name="AutoShape 9"/>
          <p:cNvSpPr/>
          <p:nvPr/>
        </p:nvSpPr>
        <p:spPr>
          <a:xfrm>
            <a:off x="7077760" y="414173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注意呼吸频率和深度，呼吸急促或困难可能表示病情恶化。</a:t>
            </a:r>
            <a:endParaRPr lang="en-US" sz="1100"/>
          </a:p>
        </p:txBody>
      </p:sp>
      <p:sp>
        <p:nvSpPr>
          <p:cNvPr id="10" name="AutoShape 10"/>
          <p:cNvSpPr/>
          <p:nvPr/>
        </p:nvSpPr>
        <p:spPr>
          <a:xfrm>
            <a:off x="7077760" y="544511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异常体温可能表示感染或其他并发症。</a:t>
            </a:r>
            <a:endParaRPr lang="en-US" sz="1100"/>
          </a:p>
        </p:txBody>
      </p:sp>
      <p:sp>
        <p:nvSpPr>
          <p:cNvPr id="11" name="AutoShape 11"/>
          <p:cNvSpPr/>
          <p:nvPr/>
        </p:nvSpPr>
        <p:spPr>
          <a:xfrm>
            <a:off x="7077760" y="113743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血压</a:t>
            </a:r>
            <a:endParaRPr lang="en-US" sz="1100"/>
          </a:p>
        </p:txBody>
      </p:sp>
      <p:sp>
        <p:nvSpPr>
          <p:cNvPr id="12" name="AutoShape 12"/>
          <p:cNvSpPr/>
          <p:nvPr/>
        </p:nvSpPr>
        <p:spPr>
          <a:xfrm>
            <a:off x="7077760" y="248702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脉搏</a:t>
            </a:r>
            <a:endParaRPr lang="en-US" sz="1100"/>
          </a:p>
        </p:txBody>
      </p:sp>
      <p:sp>
        <p:nvSpPr>
          <p:cNvPr id="13" name="AutoShape 13"/>
          <p:cNvSpPr/>
          <p:nvPr/>
        </p:nvSpPr>
        <p:spPr>
          <a:xfrm>
            <a:off x="7077760" y="378635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a:t>
            </a:r>
            <a:endParaRPr lang="en-US" sz="1100"/>
          </a:p>
        </p:txBody>
      </p:sp>
      <p:sp>
        <p:nvSpPr>
          <p:cNvPr id="14" name="AutoShape 14"/>
          <p:cNvSpPr/>
          <p:nvPr/>
        </p:nvSpPr>
        <p:spPr>
          <a:xfrm>
            <a:off x="7077760" y="510765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体温</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生命体征观察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记录呕血或黑便的量和频率，以评估出血程度。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呕血和/或黑便</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定期监测以了解贫血程度。</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血红蛋白和红细胞压积</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观察尿量变化，少尿或无尿可能表示休克或肾功能不全。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尿量</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意识模糊或昏迷可能表示大量出血或严重并发症。</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意识状态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出血量及速度评估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950757" y="2706136"/>
            <a:ext cx="1730898" cy="1730898"/>
          </a:xfrm>
          <a:prstGeom prst="ellipse">
            <a:avLst/>
          </a:prstGeom>
          <a:noFill/>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rot="-2700000">
            <a:off x="0" y="0"/>
            <a:ext cx="19050" cy="19050"/>
          </a:xfrm>
          <a:prstGeom prst="chord">
            <a:avLst/>
          </a:prstGeom>
          <a:solidFill>
            <a:srgbClr val="828181">
              <a:alpha val="100000"/>
            </a:srgbClr>
          </a:solidFill>
          <a:ln w="9525">
            <a:solidFill>
              <a:schemeClr val="dk1">
                <a:lumMod val="50000"/>
                <a:alpha val="100000"/>
              </a:schemeClr>
            </a:solidFill>
            <a:prstDash val="solid"/>
          </a:ln>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3392143" y="1634008"/>
            <a:ext cx="2882266" cy="89765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表现为血压下降、脉搏细速、呼吸急促、四肢湿冷等。</a:t>
            </a:r>
            <a:endParaRPr lang="en-US" sz="1100"/>
          </a:p>
        </p:txBody>
      </p:sp>
      <p:sp>
        <p:nvSpPr>
          <p:cNvPr id="5" name="AutoShape 5"/>
          <p:cNvSpPr/>
          <p:nvPr/>
        </p:nvSpPr>
        <p:spPr>
          <a:xfrm>
            <a:off x="937284" y="5070172"/>
            <a:ext cx="2882266" cy="95761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可能出现发热、白细胞计数升高等感染征象。</a:t>
            </a:r>
            <a:endParaRPr lang="en-US" sz="1100"/>
          </a:p>
        </p:txBody>
      </p:sp>
      <p:sp>
        <p:nvSpPr>
          <p:cNvPr id="6" name="AutoShape 6"/>
          <p:cNvSpPr/>
          <p:nvPr/>
        </p:nvSpPr>
        <p:spPr>
          <a:xfrm>
            <a:off x="5935698" y="5070172"/>
            <a:ext cx="2882266" cy="95761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表现为呕血、黑便等消化道出血症状再次出现或加重。</a:t>
            </a:r>
            <a:endParaRPr lang="en-US" sz="1100"/>
          </a:p>
        </p:txBody>
      </p:sp>
      <p:sp>
        <p:nvSpPr>
          <p:cNvPr id="7" name="AutoShape 7"/>
          <p:cNvSpPr/>
          <p:nvPr/>
        </p:nvSpPr>
        <p:spPr>
          <a:xfrm>
            <a:off x="8375135" y="1634006"/>
            <a:ext cx="2882266" cy="8847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150"/>
              </a:spcBef>
              <a:defRPr/>
            </a:pPr>
            <a:r>
              <a:rPr lang="en-US" sz="1500">
                <a:solidFill>
                  <a:schemeClr val="dk1">
                    <a:alpha val="100000"/>
                  </a:schemeClr>
                </a:solidFill>
                <a:latin typeface="Microsoft Yahei"/>
                <a:ea typeface="Microsoft Yahei"/>
                <a:cs typeface="Microsoft Yahei"/>
              </a:rPr>
              <a:t>大量呕血可能导致窒息，表现为呼吸困难、面色青紫等。</a:t>
            </a:r>
            <a:endParaRPr lang="en-US" sz="1100"/>
          </a:p>
        </p:txBody>
      </p:sp>
      <p:sp>
        <p:nvSpPr>
          <p:cNvPr id="8" name="AutoShape 8"/>
          <p:cNvSpPr/>
          <p:nvPr/>
        </p:nvSpPr>
        <p:spPr>
          <a:xfrm rot="-2700000">
            <a:off x="9015253" y="2773924"/>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438230" y="2709428"/>
            <a:ext cx="1730898" cy="1730898"/>
          </a:xfrm>
          <a:prstGeom prst="ellipse">
            <a:avLst/>
          </a:prstGeom>
          <a:noFill/>
          <a:ln w="28575">
            <a:solidFill>
              <a:schemeClr val="accent2">
                <a:lumMod val="60000"/>
                <a:lumMod val="40000"/>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3962278" y="2706136"/>
            <a:ext cx="1730898" cy="1730898"/>
          </a:xfrm>
          <a:prstGeom prst="ellipse">
            <a:avLst/>
          </a:prstGeom>
          <a:noFill/>
          <a:ln w="2857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1512905" y="2706136"/>
            <a:ext cx="1730898" cy="173089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516014" y="2777094"/>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a:off x="4026713" y="2770571"/>
            <a:ext cx="1602029" cy="1602029"/>
          </a:xfrm>
          <a:prstGeom prst="chord">
            <a:avLst/>
          </a:prstGeom>
          <a:solidFill>
            <a:schemeClr val="accent1">
              <a:alpha val="100000"/>
            </a:schemeClr>
          </a:solid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rot="-2700000">
            <a:off x="1577401" y="2770632"/>
            <a:ext cx="1602029" cy="1602029"/>
          </a:xfrm>
          <a:prstGeom prst="chor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35" y="3532144"/>
            <a:ext cx="307970" cy="128504"/>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04644" y="3419856"/>
            <a:ext cx="547543" cy="46293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619793" y="3385353"/>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723181" y="3542508"/>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723181" y="3479963"/>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3389" y="3494837"/>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7077347" y="3467608"/>
            <a:ext cx="452663" cy="386080"/>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617111" y="3388336"/>
            <a:ext cx="398191" cy="464271"/>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720499" y="3545491"/>
            <a:ext cx="94122"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720499" y="3482946"/>
            <a:ext cx="125456" cy="26579"/>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860706" y="3497821"/>
            <a:ext cx="95707" cy="310164"/>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3392143" y="1219497"/>
            <a:ext cx="3170677"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休克</a:t>
            </a:r>
            <a:endParaRPr lang="en-US" sz="1100"/>
          </a:p>
        </p:txBody>
      </p:sp>
      <p:sp>
        <p:nvSpPr>
          <p:cNvPr id="27" name="AutoShape 27"/>
          <p:cNvSpPr/>
          <p:nvPr/>
        </p:nvSpPr>
        <p:spPr>
          <a:xfrm>
            <a:off x="8375135" y="1219497"/>
            <a:ext cx="2882266"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窒息</a:t>
            </a:r>
            <a:endParaRPr lang="en-US" sz="1100"/>
          </a:p>
        </p:txBody>
      </p:sp>
      <p:sp>
        <p:nvSpPr>
          <p:cNvPr id="28" name="AutoShape 28"/>
          <p:cNvSpPr/>
          <p:nvPr/>
        </p:nvSpPr>
        <p:spPr>
          <a:xfrm>
            <a:off x="937284" y="4693066"/>
            <a:ext cx="3170677"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感染</a:t>
            </a:r>
            <a:endParaRPr lang="en-US" sz="1100"/>
          </a:p>
        </p:txBody>
      </p:sp>
      <p:sp>
        <p:nvSpPr>
          <p:cNvPr id="29" name="AutoShape 29"/>
          <p:cNvSpPr/>
          <p:nvPr/>
        </p:nvSpPr>
        <p:spPr>
          <a:xfrm>
            <a:off x="5920275" y="4693066"/>
            <a:ext cx="2882266" cy="4729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再次出血</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护理措施</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7943" b="7943"/>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胃出血患者应保持卧床休息，减少活动，以降低出血风险。</a:t>
            </a:r>
            <a:endParaRPr lang="en-US" sz="1100"/>
          </a:p>
        </p:txBody>
      </p:sp>
      <p:sp>
        <p:nvSpPr>
          <p:cNvPr id="8" name="AutoShape 8"/>
          <p:cNvSpPr/>
          <p:nvPr/>
        </p:nvSpPr>
        <p:spPr>
          <a:xfrm>
            <a:off x="6443776" y="3332225"/>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定期测量患者的体温、脉搏、呼吸和血压，及时发现异常情况。</a:t>
            </a:r>
            <a:endParaRPr lang="en-US" sz="1100"/>
          </a:p>
        </p:txBody>
      </p:sp>
      <p:sp>
        <p:nvSpPr>
          <p:cNvPr id="9" name="AutoShape 9"/>
          <p:cNvSpPr/>
          <p:nvPr/>
        </p:nvSpPr>
        <p:spPr>
          <a:xfrm>
            <a:off x="6443776" y="4665990"/>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密切观察患者的症状、体征和出血量，记录并报告医生。</a:t>
            </a:r>
            <a:endParaRPr lang="en-US" sz="1100"/>
          </a:p>
        </p:txBody>
      </p:sp>
      <p:sp>
        <p:nvSpPr>
          <p:cNvPr id="10" name="AutoShape 10"/>
          <p:cNvSpPr/>
          <p:nvPr/>
        </p:nvSpPr>
        <p:spPr>
          <a:xfrm>
            <a:off x="6443776" y="166169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卧床休息</a:t>
            </a:r>
            <a:endParaRPr lang="en-US" sz="1100"/>
          </a:p>
        </p:txBody>
      </p:sp>
      <p:sp>
        <p:nvSpPr>
          <p:cNvPr id="11" name="AutoShape 11"/>
          <p:cNvSpPr/>
          <p:nvPr/>
        </p:nvSpPr>
        <p:spPr>
          <a:xfrm>
            <a:off x="6443776" y="3011282"/>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监测生命体征</a:t>
            </a:r>
            <a:endParaRPr lang="en-US" sz="1100"/>
          </a:p>
        </p:txBody>
      </p:sp>
      <p:sp>
        <p:nvSpPr>
          <p:cNvPr id="12" name="AutoShape 12"/>
          <p:cNvSpPr/>
          <p:nvPr/>
        </p:nvSpPr>
        <p:spPr>
          <a:xfrm>
            <a:off x="6443776" y="4310611"/>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观察病情变化</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一般护理措施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避免辛辣、油腻、过硬等刺激性食物，以免加重胃黏膜损伤。</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在医生指导下，逐渐过渡到流质或半流质饮食，如米汤、稀粥等。</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注意饮食卫生，避免感染病菌导致胃肠道炎症。</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禁食刺激性食物</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流质或半流质饮食</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饮食卫生</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饮食调整建议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https://d.book118.com/738141013105006036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2024-09-16T02:20:24.038</cp:lastPrinted>
  <dcterms:created xsi:type="dcterms:W3CDTF">2024-09-15T18:20:24Z</dcterms:created>
  <dcterms:modified xsi:type="dcterms:W3CDTF">2024-09-15T18:20:26Z</dcterms:modified>
</cp:coreProperties>
</file>