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EADFB0-E889-4D9D-83BD-C5E5D7A62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ADAF5D-C1C8-41E5-989A-25A59D21D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972180-E83D-428C-B9E3-81B8F0C87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9CDBFC-A489-4D80-953F-1092CE44E1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0E1AA6-6EC7-4782-91E4-E12DBBCD6B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96D395-0C46-4B78-8442-DC14CF9A34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2E93D9-1461-41C3-A95D-340ED68E54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02440-F1FC-42A0-8118-57CC36B0F4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EB2115-9414-4DD4-86B3-0CC0B6FB0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A7C10-E628-4D0F-BDA8-8225E384A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8FB2D-BDAA-4017-9018-1304A84BF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42106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服务营销学教学课件\n## 1.服务营销学的基本概念与重要性\n### 1.1服务营销学的定义与核心概念\n### 1.2服务营销学的发展历程与趋势\n### 1.3服务营销学在现代企业中的应用与重要性\n## 2.服务产品的特点与分类\n### 2.1服务产品的定义与特点\n### 2.2服务产品的分类与类型\n### 2.3服务产品的生命周期与营销策略\n## 3.服务定价策略与方法\n### 3.1服务定价的基本原则与影响因素\n### 3.2服务定价的策略与方法\n### 3.3服务定价的案例分析与实践\n## 4.服务分销渠道的选择与优化\n### 4.1服务分销渠道的定义与类型\n### 4.2服务分销渠道的选择与优化策略\n### 4.3服务分销渠道的案例分析与实践\n## 5.服务促销策略与方法\n### 5.1服务促销的定义与目的\n### 5.2服务促销的策略与方法\n### 5.3服务促销的案例分析与实践\n## 6.服务人员的培训与管理\n### 6.1服务人员的培训与激励策略\n### 6.2服务人员的管理与团队建设\n### 6.3服务人员培训与管理的案例分析与实践\n## 7.客户服务与管理\n### 7.1客户服务的定义与重要性\n### 7.2客户服务的策略与技巧\n### 7.3客户服务的案例分析与实践\n## 8.服务创新与技术应用\n### 8.1服务创新的定义与类型\n### 8.2服务创新的技术应用与案例\n### 8.3服务创新的策略与管理\n## 9.服务营销的组织与实施\n### 9.1服务营销的组织架构与团队建设\n### 9.2服务营销的实施与监控\n### 9.3服务营销的绩效评估与改进\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服务营销学教学课件</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2}"/>
        <p:cNvGrpSpPr/>
        <p:nvPr/>
      </p:nvGrpSpPr>
      <p:grpSpPr>
        <a:xfrm>
          <a:off x="0" y="0"/>
          <a:ext cx="0" cy="0"/>
        </a:xfrm>
      </p:grpSpPr>
      <p:sp>
        <p:nvSpPr>
          <p:cNvPr id="129"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30"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服务营销学的基本概念与重要性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8" name="" descr="{&quot;isTemplate&quot;:true,&quot;type&quot;:3}"/>
        <p:cNvGrpSpPr/>
        <p:nvPr/>
      </p:nvGrpSpPr>
      <p:grpSpPr>
        <a:xfrm>
          <a:off x="0" y="0"/>
          <a:ext cx="0" cy="0"/>
        </a:xfrm>
      </p:grpSpPr>
      <p:sp>
        <p:nvSpPr>
          <p:cNvPr id="26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服务营销学的定义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服务营销学是研究如何通过服务来满足客户需求、提升客户满意度和忠诚度的学科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服务营销学关注服务质量、服务过程、服务接触和服务创新等方面</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服务营销学的核心概念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服务质量（Service Quality）：衡量服务水平的标准，包括服务效果、服务过程和服务态度等方面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服务过程（Service Process）：服务交付的过程，包括服务设计、服务生产和服务交付等环节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服务接触（Service Encounter）：服务提供者与顾客之间的互动，包括面对面交流、远程交流和自助服务等形式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服务创新（Service Innovation）：开发新的服务产品、服务过程或服务交付方式，以提高服务质量和满足客户需求</a:t>
            </a:r>
            <a:endParaRPr/>
          </a:p>
        </p:txBody>
      </p:sp>
      <p:sp>
        <p:nvSpPr>
          <p:cNvPr id="27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服务营销学的定义与核心概念</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75" name="" descr="{&quot;isTemplate&quot;:true,&quot;type&quot;:3}"/>
        <p:cNvGrpSpPr/>
        <p:nvPr/>
      </p:nvGrpSpPr>
      <p:grpSpPr>
        <a:xfrm>
          <a:off x="0" y="0"/>
          <a:ext cx="0" cy="0"/>
        </a:xfrm>
      </p:grpSpPr>
      <p:grpSp>
        <p:nvGrpSpPr>
          <p:cNvPr id="376"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377" name="Group 628"/>
            <p:cNvGrpSpPr/>
            <p:nvPr/>
          </p:nvGrpSpPr>
          <p:grpSpPr>
            <a:xfrm>
              <a:off x="1197254" y="3971227"/>
              <a:ext cx="11008530" cy="2106887"/>
              <a:chOff x="1197254" y="3971227"/>
              <a:chExt cx="11008530" cy="2106887"/>
            </a:xfrm>
          </p:grpSpPr>
          <p:sp>
            <p:nvSpPr>
              <p:cNvPr id="378"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9"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0"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81"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82"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服务营销学的发展历程</a:t>
                </a:r>
                <a:endParaRPr/>
              </a:p>
            </p:txBody>
          </p:sp>
          <p:sp>
            <p:nvSpPr>
              <p:cNvPr id="383"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20世纪70年代：服务营销学作为一门独立的学科诞生，重点关注服务质量和服务过程的研究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20世纪80年代：服务营销学开始关注服务接触和服务创新的研究，以及服务质量的评估方法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20世纪90年代至今：服务营销学关注服务文化、服务品牌和服务伦理等方面的问题，以及服务营销策略的组合与实施</a:t>
                </a:r>
                <a:endParaRPr/>
              </a:p>
            </p:txBody>
          </p:sp>
        </p:grpSp>
        <p:grpSp>
          <p:nvGrpSpPr>
            <p:cNvPr id="384" name="Group 635"/>
            <p:cNvGrpSpPr/>
            <p:nvPr/>
          </p:nvGrpSpPr>
          <p:grpSpPr>
            <a:xfrm>
              <a:off x="3499345" y="1423099"/>
              <a:ext cx="11008530" cy="2005901"/>
              <a:chOff x="3499345" y="1423099"/>
              <a:chExt cx="11008530" cy="2005901"/>
            </a:xfrm>
          </p:grpSpPr>
          <p:sp>
            <p:nvSpPr>
              <p:cNvPr id="385"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服务营销学的趋势</a:t>
                </a:r>
                <a:endParaRPr/>
              </a:p>
            </p:txBody>
          </p:sp>
          <p:sp>
            <p:nvSpPr>
              <p:cNvPr id="386"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服务智能化：利用人工智能、大数据等技术手段，提高服务效率和服务质量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服务个性化：根据客户需求和偏好，提供定制化的服务和解决方案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服务生态化：构建服务生态系统，实现服务产业链的协同和共赢</a:t>
                </a:r>
                <a:endParaRPr/>
              </a:p>
            </p:txBody>
          </p:sp>
          <p:sp>
            <p:nvSpPr>
              <p:cNvPr id="387"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8"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9"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90"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9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服务营销学的发展历程与趋势</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92" name="" descr="{&quot;isTemplate&quot;:true,&quot;type&quot;:3}"/>
        <p:cNvGrpSpPr/>
        <p:nvPr/>
      </p:nvGrpSpPr>
      <p:grpSpPr>
        <a:xfrm>
          <a:off x="0" y="0"/>
          <a:ext cx="0" cy="0"/>
        </a:xfrm>
      </p:grpSpPr>
      <p:grpSp>
        <p:nvGrpSpPr>
          <p:cNvPr id="39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94" name="Group 686"/>
            <p:cNvGrpSpPr/>
            <p:nvPr/>
          </p:nvGrpSpPr>
          <p:grpSpPr>
            <a:xfrm>
              <a:off x="1075314" y="1520189"/>
              <a:ext cx="9868911" cy="2072418"/>
              <a:chOff x="1075314" y="1520189"/>
              <a:chExt cx="9868911" cy="2072418"/>
            </a:xfrm>
          </p:grpSpPr>
          <p:sp>
            <p:nvSpPr>
              <p:cNvPr id="39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服务产品开发：企业通过市场调研和客户需求分析，开发具有竞争力的服务产品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服务定价策略：企业根据服务成本、市场竞争和客户需求，制定合理的服务定价策略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服务分销渠道：企业选择合适的服务分销渠道，扩大服务产品的市场覆盖范围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服务促销策略：企业通过促销活动，提高服务产品的知名度和客户满意度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服务人员培训与管理：企业通过培训和管理，提高服务人员的素质和能力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客户服务与管理：企业通过优质的客户服务和管理，提高客户满意度和忠诚度</a:t>
                </a:r>
                <a:endParaRPr/>
              </a:p>
            </p:txBody>
          </p:sp>
          <p:sp>
            <p:nvSpPr>
              <p:cNvPr id="39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服务营销学在现代企业中的应用</a:t>
                </a:r>
                <a:endParaRPr/>
              </a:p>
            </p:txBody>
          </p:sp>
          <p:sp>
            <p:nvSpPr>
              <p:cNvPr id="39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99" name="Group 691"/>
            <p:cNvGrpSpPr/>
            <p:nvPr/>
          </p:nvGrpSpPr>
          <p:grpSpPr>
            <a:xfrm>
              <a:off x="1075314" y="3881882"/>
              <a:ext cx="9868911" cy="2072418"/>
              <a:chOff x="1075314" y="3881882"/>
              <a:chExt cx="9868911" cy="2072418"/>
            </a:xfrm>
          </p:grpSpPr>
          <p:sp>
            <p:nvSpPr>
              <p:cNvPr id="40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提高服务质量和客户满意度：服务营销学为企业提供了一套理论和方法，帮助提高服务质量和客户满意度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增强企业竞争力：服务营销学有助于企业开发具有竞争力的服务产品，提高市场份额和盈利能力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促进企业创新和发展：服务营销学鼓励企业关注服务创新，开发新的服务产品和市场，实现可持续发展</a:t>
                </a:r>
                <a:endParaRPr/>
              </a:p>
            </p:txBody>
          </p:sp>
          <p:sp>
            <p:nvSpPr>
              <p:cNvPr id="40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服务营销学的重要性</a:t>
                </a:r>
                <a:endParaRPr/>
              </a:p>
            </p:txBody>
          </p:sp>
          <p:sp>
            <p:nvSpPr>
              <p:cNvPr id="40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40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服务营销学在现代企业中的应用与重要性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5" name="" descr="{&quot;isTemplate&quot;:true,&quot;type&quot;:2}"/>
        <p:cNvGrpSpPr/>
        <p:nvPr/>
      </p:nvGrpSpPr>
      <p:grpSpPr>
        <a:xfrm>
          <a:off x="0" y="0"/>
          <a:ext cx="0" cy="0"/>
        </a:xfrm>
      </p:grpSpPr>
      <p:sp>
        <p:nvSpPr>
          <p:cNvPr id="406"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407"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服务产品的特点与分类</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8" name="" descr="{&quot;isTemplate&quot;:true,&quot;type&quot;:3}"/>
        <p:cNvGrpSpPr/>
        <p:nvPr/>
      </p:nvGrpSpPr>
      <p:grpSpPr>
        <a:xfrm>
          <a:off x="0" y="0"/>
          <a:ext cx="0" cy="0"/>
        </a:xfrm>
      </p:grpSpPr>
      <p:grpSp>
        <p:nvGrpSpPr>
          <p:cNvPr id="40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410" name="Group 686"/>
            <p:cNvGrpSpPr/>
            <p:nvPr/>
          </p:nvGrpSpPr>
          <p:grpSpPr>
            <a:xfrm>
              <a:off x="1075314" y="1520189"/>
              <a:ext cx="9868911" cy="2072418"/>
              <a:chOff x="1075314" y="1520189"/>
              <a:chExt cx="9868911" cy="2072418"/>
            </a:xfrm>
          </p:grpSpPr>
          <p:sp>
            <p:nvSpPr>
              <p:cNvPr id="41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服务产品是指企业为满足客户需求而提供的无形产品，包括服务、知识、技能、体验等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服务产品具有不可储存性、不可分离性、异质性和易逝性等特点</a:t>
                </a:r>
                <a:endParaRPr/>
              </a:p>
            </p:txBody>
          </p:sp>
          <p:sp>
            <p:nvSpPr>
              <p:cNvPr id="41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服务产品的定义</a:t>
                </a:r>
                <a:endParaRPr/>
              </a:p>
            </p:txBody>
          </p:sp>
          <p:sp>
            <p:nvSpPr>
              <p:cNvPr id="41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5" name="Group 691"/>
            <p:cNvGrpSpPr/>
            <p:nvPr/>
          </p:nvGrpSpPr>
          <p:grpSpPr>
            <a:xfrm>
              <a:off x="1075314" y="3881882"/>
              <a:ext cx="9868911" cy="2072418"/>
              <a:chOff x="1075314" y="3881882"/>
              <a:chExt cx="9868911" cy="2072418"/>
            </a:xfrm>
          </p:grpSpPr>
          <p:sp>
            <p:nvSpPr>
              <p:cNvPr id="41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无形性：服务产品是无形的，无法像实物产品那样直接展示和触摸</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生产与消费同时进行：服务产品的生产过程与消费过程同时进行，客户参与服务产品的生产过程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顾客参与度高：服务产品的质量受到顾客参与度的影响，顾客对服务产品的评价具有主观性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易逝性：服务产品无法储存，一旦提供即消失，难以回收和再利用</a:t>
                </a:r>
                <a:endParaRPr/>
              </a:p>
            </p:txBody>
          </p:sp>
          <p:sp>
            <p:nvSpPr>
              <p:cNvPr id="41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服务产品的特点</a:t>
                </a:r>
                <a:endParaRPr/>
              </a:p>
            </p:txBody>
          </p:sp>
          <p:sp>
            <p:nvSpPr>
              <p:cNvPr id="41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4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服务产品的定义与特点</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21" name="" descr="{&quot;isTemplate&quot;:true,&quot;type&quot;:3}"/>
        <p:cNvGrpSpPr/>
        <p:nvPr/>
      </p:nvGrpSpPr>
      <p:grpSpPr>
        <a:xfrm>
          <a:off x="0" y="0"/>
          <a:ext cx="0" cy="0"/>
        </a:xfrm>
      </p:grpSpPr>
      <p:grpSp>
        <p:nvGrpSpPr>
          <p:cNvPr id="42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423" name="Group 686"/>
            <p:cNvGrpSpPr/>
            <p:nvPr/>
          </p:nvGrpSpPr>
          <p:grpSpPr>
            <a:xfrm>
              <a:off x="1075314" y="1520189"/>
              <a:ext cx="9868911" cy="2072418"/>
              <a:chOff x="1075314" y="1520189"/>
              <a:chExt cx="9868911" cy="2072418"/>
            </a:xfrm>
          </p:grpSpPr>
          <p:sp>
            <p:nvSpPr>
              <p:cNvPr id="42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根据服务产品的性质，可以分为教育、医疗、旅游、金融、餐饮等服务产品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根据服务产品的形式，可以分为线上服务、线下服务和混合服务等类型</a:t>
                </a:r>
                <a:endParaRPr/>
              </a:p>
            </p:txBody>
          </p:sp>
          <p:sp>
            <p:nvSpPr>
              <p:cNvPr id="42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服务产品的分类</a:t>
                </a:r>
                <a:endParaRPr/>
              </a:p>
            </p:txBody>
          </p:sp>
          <p:sp>
            <p:nvSpPr>
              <p:cNvPr id="42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28" name="Group 691"/>
            <p:cNvGrpSpPr/>
            <p:nvPr/>
          </p:nvGrpSpPr>
          <p:grpSpPr>
            <a:xfrm>
              <a:off x="1075314" y="3881882"/>
              <a:ext cx="9868911" cy="2072418"/>
              <a:chOff x="1075314" y="3881882"/>
              <a:chExt cx="9868911" cy="2072418"/>
            </a:xfrm>
          </p:grpSpPr>
          <p:sp>
            <p:nvSpPr>
              <p:cNvPr id="42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教育服务：包括学校教育、职业培训、在线教育等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医疗服务：包括门诊、住院、体检、健康管理等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旅游服务：包括旅行社服务、景区服务、酒店服务等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金融服务：包括银行服务、保险服务、证券服务等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餐饮服务：包括中餐、西餐、快餐、自助餐等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信息服务：包括互联网服务、电信服务、咨询服务等</a:t>
                </a:r>
                <a:endParaRPr/>
              </a:p>
            </p:txBody>
          </p:sp>
          <p:sp>
            <p:nvSpPr>
              <p:cNvPr id="43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服务产品的类型</a:t>
                </a:r>
                <a:endParaRPr/>
              </a:p>
            </p:txBody>
          </p:sp>
          <p:sp>
            <p:nvSpPr>
              <p:cNvPr id="43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43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服务产品的分类与类型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34" name="" descr="{&quot;isTemplate&quot;:true,&quot;type&quot;:3}"/>
        <p:cNvGrpSpPr/>
        <p:nvPr/>
      </p:nvGrpSpPr>
      <p:grpSpPr>
        <a:xfrm>
          <a:off x="0" y="0"/>
          <a:ext cx="0" cy="0"/>
        </a:xfrm>
      </p:grpSpPr>
      <p:sp>
        <p:nvSpPr>
          <p:cNvPr id="43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服务产品的生命周期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服务产品的生命周期包括导入期、成长期、成熟期和衰退期四个阶段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服务产品的生命周期较短，需要企业不断创新和优化服务产品，以应对市场竞争和客户需求的变化</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服务产品的营销策略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在导入期，企业需要通过市场调研和需求分析，确定目标市场和客户群体，开发具有竞争力的服务产品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在成长期，企业需要加大宣传力度，扩大服务产品的市场影响力和知名度，提高客户满意度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在成熟期，企业需要通过优化服务过程、提高服务质量和创新服务产品，保持客户忠诚度和市场份额</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在衰退期，企业需要通过市场细分和定位，开发新的服务市场，实现服务产品的更新换代</a:t>
            </a:r>
            <a:endParaRPr/>
          </a:p>
        </p:txBody>
      </p:sp>
      <p:sp>
        <p:nvSpPr>
          <p:cNvPr id="43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服务产品的生命周期与营销策略</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服务定价策略与方法</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1" name="Group 628"/>
            <p:cNvGrpSpPr/>
            <p:nvPr/>
          </p:nvGrpSpPr>
          <p:grpSpPr>
            <a:xfrm>
              <a:off x="1197254" y="3971227"/>
              <a:ext cx="11008530" cy="2106887"/>
              <a:chOff x="1197254" y="3971227"/>
              <a:chExt cx="11008530" cy="2106887"/>
            </a:xfrm>
          </p:grpSpPr>
          <p:sp>
            <p:nvSpPr>
              <p:cNvPr id="1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服务定价的基本原则</a:t>
                </a:r>
                <a:endParaRPr/>
              </a:p>
            </p:txBody>
          </p:sp>
          <p:sp>
            <p:nvSpPr>
              <p:cNvPr id="1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公平性原则：服务定价要保证消费者能够公平地享受服务，避免价格歧视和不公平定价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补偿性原则：服务定价要能够补偿服务产品的生产成本、运营成本和风险成本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竞争性原则：服务定价要充分考虑市场竞争状况，制定具有竞争力的价格策略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合法性原则：服务定价要符合国家和地方的相关法律法规，遵循价格政策和法规</a:t>
                </a:r>
                <a:endParaRPr/>
              </a:p>
            </p:txBody>
          </p:sp>
        </p:grpSp>
        <p:grpSp>
          <p:nvGrpSpPr>
            <p:cNvPr id="18" name="Group 635"/>
            <p:cNvGrpSpPr/>
            <p:nvPr/>
          </p:nvGrpSpPr>
          <p:grpSpPr>
            <a:xfrm>
              <a:off x="3499345" y="1423099"/>
              <a:ext cx="11008530" cy="2005901"/>
              <a:chOff x="3499345" y="1423099"/>
              <a:chExt cx="11008530" cy="2005901"/>
            </a:xfrm>
          </p:grpSpPr>
          <p:sp>
            <p:nvSpPr>
              <p:cNvPr id="1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服务定价的影响因素</a:t>
                </a:r>
                <a:endParaRPr/>
              </a:p>
            </p:txBody>
          </p:sp>
          <p:sp>
            <p:nvSpPr>
              <p:cNvPr id="2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成本因素：服务产品的生产成本、运营成本和风险成本是服务定价的基础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市场需求：市场需求状况、消费者购买力和需求弹性等因素影响服务定价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竞争状况：市场竞争状况、竞争对手的价格策略和市场份额等因素影响服务定价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政策法规：国家和地方的相关法律法规、价格政策和法规等因素影响服务定价</a:t>
                </a:r>
                <a:endParaRPr/>
              </a:p>
            </p:txBody>
          </p:sp>
          <p:sp>
            <p:nvSpPr>
              <p:cNvPr id="2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服务定价的基本原则与影响因素</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 name="" descr="{&quot;isTemplate&quot;:true,&quot;type&quot;:3}"/>
        <p:cNvGrpSpPr/>
        <p:nvPr/>
      </p:nvGrpSpPr>
      <p:grpSpPr>
        <a:xfrm>
          <a:off x="0" y="0"/>
          <a:ext cx="0" cy="0"/>
        </a:xfrm>
      </p:grpSpPr>
      <p:grpSp>
        <p:nvGrpSpPr>
          <p:cNvPr id="2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8" name="Group 628"/>
            <p:cNvGrpSpPr/>
            <p:nvPr/>
          </p:nvGrpSpPr>
          <p:grpSpPr>
            <a:xfrm>
              <a:off x="1197254" y="3971227"/>
              <a:ext cx="11008530" cy="2106887"/>
              <a:chOff x="1197254" y="3971227"/>
              <a:chExt cx="11008530" cy="2106887"/>
            </a:xfrm>
          </p:grpSpPr>
          <p:sp>
            <p:nvSpPr>
              <p:cNvPr id="2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服务定价的策略</a:t>
                </a:r>
                <a:endParaRPr/>
              </a:p>
            </p:txBody>
          </p:sp>
          <p:sp>
            <p:nvSpPr>
              <p:cNvPr id="3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市场导向定价策略：根据市场需求状况和竞争状况，制定具有竞争力的服务价格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成本导向定价策略：以补偿服务产品成本为目标，制定服务价格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价值导向定价策略：以消费者认知价值为基础，制定服务价格</a:t>
                </a:r>
                <a:endParaRPr/>
              </a:p>
            </p:txBody>
          </p:sp>
        </p:grpSp>
        <p:grpSp>
          <p:nvGrpSpPr>
            <p:cNvPr id="35" name="Group 635"/>
            <p:cNvGrpSpPr/>
            <p:nvPr/>
          </p:nvGrpSpPr>
          <p:grpSpPr>
            <a:xfrm>
              <a:off x="3499345" y="1423099"/>
              <a:ext cx="11008530" cy="2005901"/>
              <a:chOff x="3499345" y="1423099"/>
              <a:chExt cx="11008530" cy="2005901"/>
            </a:xfrm>
          </p:grpSpPr>
          <p:sp>
            <p:nvSpPr>
              <p:cNvPr id="3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服务定价的方法</a:t>
                </a:r>
                <a:endParaRPr/>
              </a:p>
            </p:txBody>
          </p:sp>
          <p:sp>
            <p:nvSpPr>
              <p:cNvPr id="3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成本加成法：在服务成本的基础上，加上一定的利润，制定服务价格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市场调查法：通过市场调查，了解消费者对于服务价格的接受程度，制定服务价格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需求导向法：根据消费者需求弹性，制定服务价格，以平衡供需关系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竞争定价法：参考竞争对手的价格策略，制定具有竞争力的服务价格</a:t>
                </a:r>
                <a:endParaRPr/>
              </a:p>
            </p:txBody>
          </p:sp>
          <p:sp>
            <p:nvSpPr>
              <p:cNvPr id="3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服务定价的策略与方法</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3" name="" descr="{&quot;isTemplate&quot;:true,&quot;type&quot;:3}"/>
        <p:cNvGrpSpPr/>
        <p:nvPr/>
      </p:nvGrpSpPr>
      <p:grpSpPr>
        <a:xfrm>
          <a:off x="0" y="0"/>
          <a:ext cx="0" cy="0"/>
        </a:xfrm>
      </p:grpSpPr>
      <p:grpSp>
        <p:nvGrpSpPr>
          <p:cNvPr id="4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45" name="Group 686"/>
            <p:cNvGrpSpPr/>
            <p:nvPr/>
          </p:nvGrpSpPr>
          <p:grpSpPr>
            <a:xfrm>
              <a:off x="1075314" y="1520189"/>
              <a:ext cx="9868911" cy="2072418"/>
              <a:chOff x="1075314" y="1520189"/>
              <a:chExt cx="9868911" cy="2072418"/>
            </a:xfrm>
          </p:grpSpPr>
          <p:sp>
            <p:nvSpPr>
              <p:cNvPr id="4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成本分析：分析景区的运营成本、维护成本和开发成本等，确定门票的最低价格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市场需求分析：分析游客数量、游客结构和消费水平等，确定门票的最高价格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竞争状况分析：分析周边景区的门票价格策略和市场竞争状况，制定合理的门票价格策略</a:t>
                </a:r>
                <a:endParaRPr/>
              </a:p>
            </p:txBody>
          </p:sp>
          <p:sp>
            <p:nvSpPr>
              <p:cNvPr id="4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案例分析：某旅游景点门票定价策略</a:t>
                </a:r>
                <a:endParaRPr/>
              </a:p>
            </p:txBody>
          </p:sp>
          <p:sp>
            <p:nvSpPr>
              <p:cNvPr id="4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0" name="Group 691"/>
            <p:cNvGrpSpPr/>
            <p:nvPr/>
          </p:nvGrpSpPr>
          <p:grpSpPr>
            <a:xfrm>
              <a:off x="1075314" y="3881882"/>
              <a:ext cx="9868911" cy="2072418"/>
              <a:chOff x="1075314" y="3881882"/>
              <a:chExt cx="9868911" cy="2072418"/>
            </a:xfrm>
          </p:grpSpPr>
          <p:sp>
            <p:nvSpPr>
              <p:cNvPr id="5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市场导向定价策略：根据消费者对于流量需求和使用习惯，制定不同档次的流量套餐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成本导向定价策略：综合考虑电信公司的网络成本、运营成本和人力成本等，制定合理的流量套餐价格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价值导向定价策略：通过市场调查，了解消费者对于流量套餐的价值认知，制定具有竞争力的流量套餐价格</a:t>
                </a:r>
                <a:endParaRPr/>
              </a:p>
            </p:txBody>
          </p:sp>
          <p:sp>
            <p:nvSpPr>
              <p:cNvPr id="5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实践：某电信公司手机流量套餐定价策略</a:t>
                </a:r>
                <a:endParaRPr/>
              </a:p>
            </p:txBody>
          </p:sp>
          <p:sp>
            <p:nvSpPr>
              <p:cNvPr id="5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5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服务定价的案例分析与实践</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6" name="" descr="{&quot;isTemplate&quot;:true,&quot;type&quot;:2}"/>
        <p:cNvGrpSpPr/>
        <p:nvPr/>
      </p:nvGrpSpPr>
      <p:grpSpPr>
        <a:xfrm>
          <a:off x="0" y="0"/>
          <a:ext cx="0" cy="0"/>
        </a:xfrm>
      </p:grpSpPr>
      <p:sp>
        <p:nvSpPr>
          <p:cNvPr id="5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04</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5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服务分销渠道的选择与优化</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9" name="" descr="{&quot;isTemplate&quot;:true,&quot;type&quot;:3}"/>
        <p:cNvGrpSpPr/>
        <p:nvPr/>
      </p:nvGrpSpPr>
      <p:grpSpPr>
        <a:xfrm>
          <a:off x="0" y="0"/>
          <a:ext cx="0" cy="0"/>
        </a:xfrm>
      </p:grpSpPr>
      <p:pic>
        <p:nvPicPr>
          <p:cNvPr id="6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6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62" name="Group 598"/>
            <p:cNvGrpSpPr/>
            <p:nvPr/>
          </p:nvGrpSpPr>
          <p:grpSpPr>
            <a:xfrm>
              <a:off x="763829" y="1414808"/>
              <a:ext cx="6972294" cy="2337649"/>
              <a:chOff x="763829" y="1414808"/>
              <a:chExt cx="6972294" cy="2337649"/>
            </a:xfrm>
          </p:grpSpPr>
          <p:sp>
            <p:nvSpPr>
              <p:cNvPr id="6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服务分销渠道的定义</a:t>
                </a:r>
                <a:endParaRPr/>
              </a:p>
            </p:txBody>
          </p:sp>
          <p:sp>
            <p:nvSpPr>
              <p:cNvPr id="6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服务分销渠道是指企业将服务产品从生产地向消费地转移的通道和途径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服务分销渠道包括直接分销渠道和间接分销渠道两种类型</a:t>
                </a:r>
                <a:endParaRPr/>
              </a:p>
            </p:txBody>
          </p:sp>
          <p:sp>
            <p:nvSpPr>
              <p:cNvPr id="6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69" name="Group 591"/>
            <p:cNvGrpSpPr/>
            <p:nvPr/>
          </p:nvGrpSpPr>
          <p:grpSpPr>
            <a:xfrm>
              <a:off x="689593" y="3949139"/>
              <a:ext cx="7078256" cy="2128975"/>
              <a:chOff x="689593" y="3949139"/>
              <a:chExt cx="7078256" cy="2128975"/>
            </a:xfrm>
          </p:grpSpPr>
          <p:sp>
            <p:nvSpPr>
              <p:cNvPr id="7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服务分销渠道的类型</a:t>
                </a:r>
                <a:endParaRPr/>
              </a:p>
            </p:txBody>
          </p:sp>
          <p:sp>
            <p:nvSpPr>
              <p:cNvPr id="7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直接分销渠道：企业通过自己的销售团队、门店、网站等直接面向消费者提供服务的渠道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间接分销渠道：企业通过代理商、经销商、电商平台等中间环节，将服务产品推向市场的渠道</a:t>
                </a:r>
                <a:endParaRPr/>
              </a:p>
            </p:txBody>
          </p:sp>
          <p:sp>
            <p:nvSpPr>
              <p:cNvPr id="7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7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服务分销渠道的定义与类型</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7" name="" descr="{&quot;isTemplate&quot;:true,&quot;type&quot;:3}"/>
        <p:cNvGrpSpPr/>
        <p:nvPr/>
      </p:nvGrpSpPr>
      <p:grpSpPr>
        <a:xfrm>
          <a:off x="0" y="0"/>
          <a:ext cx="0" cy="0"/>
        </a:xfrm>
      </p:grpSpPr>
      <p:grpSp>
        <p:nvGrpSpPr>
          <p:cNvPr id="7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79" name="Group 686"/>
            <p:cNvGrpSpPr/>
            <p:nvPr/>
          </p:nvGrpSpPr>
          <p:grpSpPr>
            <a:xfrm>
              <a:off x="1075314" y="1520189"/>
              <a:ext cx="9868911" cy="2072418"/>
              <a:chOff x="1075314" y="1520189"/>
              <a:chExt cx="9868911" cy="2072418"/>
            </a:xfrm>
          </p:grpSpPr>
          <p:sp>
            <p:nvSpPr>
              <p:cNvPr id="8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分析目标市场和客户群体：企业需要分析目标市场和客户群体的特点，选择合适的服务分销渠道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评估渠道的经济性和可控性：企业需要评估不同渠道的经济性和可控性，选择成本效益和风险可控的渠道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考虑渠道的覆盖范围和适应性：企业需要考虑渠道的覆盖范围和适应性，选择能够覆盖目标市场和客户群体的渠道</a:t>
                </a:r>
                <a:endParaRPr/>
              </a:p>
            </p:txBody>
          </p:sp>
          <p:sp>
            <p:nvSpPr>
              <p:cNvPr id="8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服务分销渠道的选择策略</a:t>
                </a:r>
                <a:endParaRPr/>
              </a:p>
            </p:txBody>
          </p:sp>
          <p:sp>
            <p:nvSpPr>
              <p:cNvPr id="8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4" name="Group 691"/>
            <p:cNvGrpSpPr/>
            <p:nvPr/>
          </p:nvGrpSpPr>
          <p:grpSpPr>
            <a:xfrm>
              <a:off x="1075314" y="3881882"/>
              <a:ext cx="9868911" cy="2072418"/>
              <a:chOff x="1075314" y="3881882"/>
              <a:chExt cx="9868911" cy="2072418"/>
            </a:xfrm>
          </p:grpSpPr>
          <p:sp>
            <p:nvSpPr>
              <p:cNvPr id="8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加强渠道管理：企业需要加强对分销渠道的管理，确保渠道的稳定性和执行力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优化渠道组合：企业需要优化渠道组合，实现渠道之间的互补和协同，提高服务产品的市场覆盖率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提升渠道能力：企业需要提升渠道能力，提高服务产品的销售和服务水平</a:t>
                </a:r>
                <a:endParaRPr/>
              </a:p>
            </p:txBody>
          </p:sp>
          <p:sp>
            <p:nvSpPr>
              <p:cNvPr id="8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服务分销渠道的优化策略</a:t>
                </a:r>
                <a:endParaRPr/>
              </a:p>
            </p:txBody>
          </p:sp>
          <p:sp>
            <p:nvSpPr>
              <p:cNvPr id="8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8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服务分销渠道的选择与优化策略</a:t>
            </a:r>
            <a:endParaRPr lang="en-US" altLang="zh-CN" sz="2800" b="1">
              <a:latin typeface="+mj-ea"/>
              <a:ea typeface="+mj-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0" name="" descr="{&quot;isTemplate&quot;:true,&quot;type&quot;:3}"/>
        <p:cNvGrpSpPr/>
        <p:nvPr/>
      </p:nvGrpSpPr>
      <p:grpSpPr>
        <a:xfrm>
          <a:off x="0" y="0"/>
          <a:ext cx="0" cy="0"/>
        </a:xfrm>
      </p:grpSpPr>
      <p:pic>
        <p:nvPicPr>
          <p:cNvPr id="9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9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93" name="Group 598"/>
            <p:cNvGrpSpPr/>
            <p:nvPr/>
          </p:nvGrpSpPr>
          <p:grpSpPr>
            <a:xfrm>
              <a:off x="763829" y="1414808"/>
              <a:ext cx="6972294" cy="2337649"/>
              <a:chOff x="763829" y="1414808"/>
              <a:chExt cx="6972294" cy="2337649"/>
            </a:xfrm>
          </p:grpSpPr>
          <p:sp>
            <p:nvSpPr>
              <p:cNvPr id="9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案例分析：某教育培训机构的分销渠道策略</a:t>
                </a:r>
                <a:endParaRPr/>
              </a:p>
            </p:txBody>
          </p:sp>
          <p:sp>
            <p:nvSpPr>
              <p:cNvPr id="9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直接分销渠道：通过自己的门店、网站和电话销售等直接面向消费者提供培训课程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间接分销渠道：通过与代理商、经销商合作，将培训课程推向市场</a:t>
                </a:r>
                <a:endParaRPr/>
              </a:p>
            </p:txBody>
          </p:sp>
          <p:sp>
            <p:nvSpPr>
              <p:cNvPr id="9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9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00" name="Group 591"/>
            <p:cNvGrpSpPr/>
            <p:nvPr/>
          </p:nvGrpSpPr>
          <p:grpSpPr>
            <a:xfrm>
              <a:off x="689593" y="3949139"/>
              <a:ext cx="7078256" cy="2128975"/>
              <a:chOff x="689593" y="3949139"/>
              <a:chExt cx="7078256" cy="2128975"/>
            </a:xfrm>
          </p:grpSpPr>
          <p:sp>
            <p:nvSpPr>
              <p:cNvPr id="10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实践：某快递公司的服务分销渠道策略</a:t>
                </a:r>
                <a:endParaRPr/>
              </a:p>
            </p:txBody>
          </p:sp>
          <p:sp>
            <p:nvSpPr>
              <p:cNvPr id="10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直接分销渠道：通过自己的快递网点、门店和网站等直接面向消费者提供快递服务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间接分销渠道：通过与电商平台、代理商合作，将快递服务推向市场</a:t>
                </a:r>
                <a:endParaRPr/>
              </a:p>
            </p:txBody>
          </p:sp>
          <p:sp>
            <p:nvSpPr>
              <p:cNvPr id="10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0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服务分销渠道的案例分析与实践</a:t>
            </a:r>
            <a:endParaRPr lang="en-US" altLang="zh-CN" sz="2800" b="1">
              <a:latin typeface="+mj-ea"/>
              <a:ea typeface="+mj-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8" name="" descr="{&quot;isTemplate&quot;:true,&quot;type&quot;:2}"/>
        <p:cNvGrpSpPr/>
        <p:nvPr/>
      </p:nvGrpSpPr>
      <p:grpSpPr>
        <a:xfrm>
          <a:off x="0" y="0"/>
          <a:ext cx="0" cy="0"/>
        </a:xfrm>
      </p:grpSpPr>
      <p:sp>
        <p:nvSpPr>
          <p:cNvPr id="109"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05</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10"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服务促销策略与方法</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descr="{&quot;isTemplate&quot;:true,&quot;type&quot;:3}"/>
        <p:cNvGrpSpPr/>
        <p:nvPr/>
      </p:nvGrpSpPr>
      <p:grpSpPr>
        <a:xfrm>
          <a:off x="0" y="0"/>
          <a:ext cx="0" cy="0"/>
        </a:xfrm>
      </p:grpSpPr>
      <p:grpSp>
        <p:nvGrpSpPr>
          <p:cNvPr id="112"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13" name="Group 628"/>
            <p:cNvGrpSpPr/>
            <p:nvPr/>
          </p:nvGrpSpPr>
          <p:grpSpPr>
            <a:xfrm>
              <a:off x="1197254" y="3971227"/>
              <a:ext cx="11008530" cy="2106887"/>
              <a:chOff x="1197254" y="3971227"/>
              <a:chExt cx="11008530" cy="2106887"/>
            </a:xfrm>
          </p:grpSpPr>
          <p:sp>
            <p:nvSpPr>
              <p:cNvPr id="114"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17"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8"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服务促销的定义</a:t>
                </a:r>
                <a:endParaRPr/>
              </a:p>
            </p:txBody>
          </p:sp>
          <p:sp>
            <p:nvSpPr>
              <p:cNvPr id="119"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服务促销是指企业通过各种营销活动，刺激消费者购买服务产品的行为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服务促销包括广告宣传、促销活动、公关活动等多种形式</a:t>
                </a:r>
                <a:endParaRPr/>
              </a:p>
            </p:txBody>
          </p:sp>
        </p:grpSp>
        <p:grpSp>
          <p:nvGrpSpPr>
            <p:cNvPr id="120" name="Group 635"/>
            <p:cNvGrpSpPr/>
            <p:nvPr/>
          </p:nvGrpSpPr>
          <p:grpSpPr>
            <a:xfrm>
              <a:off x="3499345" y="1423099"/>
              <a:ext cx="11008530" cy="2005901"/>
              <a:chOff x="3499345" y="1423099"/>
              <a:chExt cx="11008530" cy="2005901"/>
            </a:xfrm>
          </p:grpSpPr>
          <p:sp>
            <p:nvSpPr>
              <p:cNvPr id="121"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服务促销的目的</a:t>
                </a:r>
                <a:endParaRPr/>
              </a:p>
            </p:txBody>
          </p:sp>
          <p:sp>
            <p:nvSpPr>
              <p:cNvPr id="122"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提高服务产品的知名度：通过服务促销活动，提高服务产品的市场知名度，吸引潜在客户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增加服务产品的购买意愿：通过服务促销活动，增强消费者的购买意愿，提高服务产品的销售量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提升客户满意度和忠诚度：通过服务促销活动，提高客户满意度和忠诚度，增强企业形象</a:t>
                </a:r>
                <a:endParaRPr/>
              </a:p>
            </p:txBody>
          </p:sp>
          <p:sp>
            <p:nvSpPr>
              <p:cNvPr id="123"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6"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服务促销的定义与目的</a:t>
            </a:r>
            <a:endParaRPr lang="en-US" altLang="zh-CN" sz="2800" b="1">
              <a:latin typeface="+mj-ea"/>
              <a:ea typeface="+mj-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https://d.book118.com/738142106030006041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20</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Arial Black</vt:lpstr>
      <vt:lpstr>微软雅黑</vt:lpstr>
      <vt:lpstr>黑体</vt:lpstr>
      <vt:lpstr>Microsoft YaHei</vt:lpstr>
      <vt:lpstr>Microsoft YaHei Light</vt:lpstr>
      <vt:lpstr>Microsoft Yahei</vt:lpstr>
      <vt:lpstr>Office Theme</vt:lpstr>
      <vt:lpstr>服务营销学教学课件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2024-09-19T21:44:03.750</cp:lastPrinted>
  <dcterms:created xsi:type="dcterms:W3CDTF">2024-09-19T13:44:03Z</dcterms:created>
  <dcterms:modified xsi:type="dcterms:W3CDTF">2024-09-19T13:44:05Z</dcterms:modified>
</cp:coreProperties>
</file>