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398E0-6826-4C65-A94E-3760E4D93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09EE7-85ED-4EF8-AA93-0B4220E9B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16EEF-32BB-45F5-92B0-5ACD2B6F3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40738-901E-486D-A5A8-B2729C13E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1CF42-73C2-494E-BCB9-996B0D20C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33A466-6F1D-4802-892C-852BCAE97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CC191-4000-493A-96B0-2AB68EC2B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3EBB2-8F3C-4692-BAB0-E44105EC8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DE633-8D19-44D1-ACA4-64E2811F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1D547-0A43-4191-AC5E-F5B9E8F60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846A3-5279-4CF9-BC34-B9C8C1482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noFill/>
        <a:effectLst>
          <a:outerShdw dist="107763" dir="2699999" algn="ctr" rotWithShape="0">
            <a:srgbClr val="02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>
          <a:outerShdw dist="107763" dir="2699999" algn="ctr" rotWithShape="0">
            <a:srgbClr val="020000"/>
          </a:outerShdw>
        </a:effectLst>
      </p:bgPr>
    </p:bg>
    <p:spTree>
      <p:nvGrpSpPr>
        <p:cNvPr id="1" nam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Tahoma" panose="020b0604030504040204" pitchFamily="2" charset="0"/>
          <a:ea typeface="Times New Roman" panose="02020603050405020304" pitchFamily="2" charset="0"/>
          <a:cs typeface="+mn-cs"/>
        </a:defRPr>
      </a:lvl2pPr>
      <a:lvl3pPr marL="914400" lvl="2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Tahoma" panose="020b0604030504040204" pitchFamily="2" charset="0"/>
          <a:ea typeface="Times New Roman" panose="02020603050405020304" pitchFamily="2" charset="0"/>
          <a:cs typeface="+mn-cs"/>
        </a:defRPr>
      </a:lvl3pPr>
      <a:lvl4pPr marL="1371600" lvl="3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Tahoma" panose="020b0604030504040204" pitchFamily="2" charset="0"/>
          <a:ea typeface="Times New Roman" panose="02020603050405020304" pitchFamily="2" charset="0"/>
          <a:cs typeface="+mn-cs"/>
        </a:defRPr>
      </a:lvl4pPr>
      <a:lvl5pPr marL="1828800" lvl="4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Tahoma" panose="020b0604030504040204" pitchFamily="2" charset="0"/>
          <a:ea typeface="Times New Roman" panose="02020603050405020304" pitchFamily="2" charset="0"/>
          <a:cs typeface="+mn-cs"/>
        </a:defRPr>
      </a:lvl5pPr>
      <a:lvl6pPr marL="2286000" lvl="5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Tahoma" panose="020b0604030504040204" pitchFamily="2" charset="0"/>
          <a:ea typeface="Times New Roman" panose="02020603050405020304" pitchFamily="2" charset="0"/>
          <a:cs typeface="+mn-cs"/>
        </a:defRPr>
      </a:lvl6pPr>
      <a:lvl7pPr marL="2743200" lvl="6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Tahoma" panose="020b0604030504040204" pitchFamily="2" charset="0"/>
          <a:ea typeface="Times New Roman" panose="02020603050405020304" pitchFamily="2" charset="0"/>
          <a:cs typeface="+mn-cs"/>
        </a:defRPr>
      </a:lvl7pPr>
      <a:lvl8pPr marL="3200400" lvl="7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Tahoma" panose="020b0604030504040204" pitchFamily="2" charset="0"/>
          <a:ea typeface="Times New Roman" panose="02020603050405020304" pitchFamily="2" charset="0"/>
          <a:cs typeface="+mn-cs"/>
        </a:defRPr>
      </a:lvl8pPr>
      <a:lvl9pPr marL="3657600" lvl="8" indent="0" algn="l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None/>
        <a:defRPr sz="3200" b="0" i="0" u="none" kern="1200" baseline="0">
          <a:solidFill>
            <a:schemeClr val="tx1"/>
          </a:solidFill>
          <a:latin typeface="Tahoma" panose="020b0604030504040204" pitchFamily="2" charset="0"/>
          <a:ea typeface="Times New Roman" panose="02020603050405020304" pitchFamily="2" charset="0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wmf" /><Relationship Id="rId4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gi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gi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4304512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6145" title=""/>
          <p:cNvSpPr/>
          <p:nvPr/>
        </p:nvSpPr>
        <p:spPr>
          <a:xfrm>
            <a:off x="900113" y="2205038"/>
            <a:ext cx="7632700" cy="1284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FF0000"/>
                  </a:solidFill>
                  <a:prstDash val="solid"/>
                  <a:round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0000FF">
                        <a:alpha val="100000"/>
                      </a:srgbClr>
                    </a:gs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path path="shape">
                    <a:fillToRect/>
                  </a:path>
                </a:gradFill>
                <a:effectLst>
                  <a:outerShdw dist="35921" dir="2699999" sy="50000" kx="2115830" algn="bl" rotWithShape="0">
                    <a:srgbClr val="C0C0C0">
                      <a:alpha val="75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依法行使权利</a:t>
            </a:r>
            <a:endParaRPr lang="zh-CN" altLang="en-US" sz="3600">
              <a:ln w="12700" cap="flat" cmpd="sng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0000FF">
                      <a:alpha val="100000"/>
                    </a:srgbClr>
                  </a:gs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path path="shape">
                  <a:fillToRect/>
                </a:path>
              </a:gradFill>
              <a:effectLst>
                <a:outerShdw dist="35921" dir="2699999" sy="50000" kx="2115830" algn="bl" rotWithShape="0">
                  <a:srgbClr val="C0C0C0">
                    <a:alpha val="75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7169" title=""/>
          <p:cNvSpPr txBox="1"/>
          <p:nvPr/>
        </p:nvSpPr>
        <p:spPr>
          <a:xfrm>
            <a:off x="323850" y="1412875"/>
            <a:ext cx="8497888" cy="3932238"/>
          </a:xfrm>
          <a:prstGeom prst="rect">
            <a:avLst/>
          </a:prstGeom>
          <a:solidFill>
            <a:srgbClr val="FFFF99">
              <a:alpha val="100000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</a:pPr>
            <a:r>
              <a:rPr kumimoji="0" lang="zh-CN" altLang="en-US" sz="2800" b="1" kern="1200" cap="none" spc="0" normalizeH="0" baseline="0" noProof="1">
                <a:solidFill>
                  <a:srgbClr val="00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</a:t>
            </a:r>
            <a:r>
              <a:rPr kumimoji="0" lang="zh-CN" altLang="en-US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1" charset="-122"/>
                <a:ea typeface="楷体_GB2312" pitchFamily="1" charset="-122"/>
                <a:cs typeface="+mn-cs"/>
              </a:rPr>
              <a:t>在一辆旅游车上，旅途的劳累使绝大部分旅客们正在闭目养神，只有张亮等四个小青年喝着啤酒在旁若无人地高声谈笑。旅客们皱起了眉头。旅客王虎站起来拍拍张亮的肩膀说道：“小兄弟，请声音轻点，别影响大家休息”。张亮不耐烦地说道：“言论自由是我的权利，我想怎么说就怎么说，你管得着吗？”</a:t>
            </a:r>
            <a:endParaRPr kumimoji="0" lang="zh-CN" altLang="en-US" b="1" kern="1200" cap="none" spc="0" normalizeH="0" baseline="0" noProof="1">
              <a:effectLst>
                <a:outerShdw blurRad="38100" dist="38100" dir="2700000">
                  <a:srgbClr val="FFFFFF"/>
                </a:outerShdw>
              </a:effectLst>
              <a:latin typeface="楷体_GB2312" pitchFamily="1" charset="-122"/>
              <a:ea typeface="楷体_GB2312" pitchFamily="1" charset="-122"/>
              <a:cs typeface="+mn-cs"/>
            </a:endParaRPr>
          </a:p>
          <a:p>
            <a:pPr marR="0" defTabSz="914400">
              <a:buClrTx/>
              <a:buSzTx/>
              <a:buFontTx/>
              <a:buNone/>
            </a:pPr>
            <a:r>
              <a:rPr kumimoji="0" lang="zh-CN" altLang="en-US" sz="2800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</a:t>
            </a:r>
            <a:endParaRPr kumimoji="0" lang="zh-CN" altLang="en-US" sz="2800" b="1" kern="1200" cap="none" spc="0" normalizeH="0" baseline="0" noProof="1">
              <a:solidFill>
                <a:srgbClr val="FF9900"/>
              </a:solidFill>
              <a:effectLst>
                <a:outerShdw blurRad="38100" dist="38100" dir="2700000">
                  <a:srgbClr val="00000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7171" name="文本框 7170" title=""/>
          <p:cNvSpPr txBox="1"/>
          <p:nvPr/>
        </p:nvSpPr>
        <p:spPr>
          <a:xfrm>
            <a:off x="2844800" y="692150"/>
            <a:ext cx="4248150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spcBef>
                <a:spcPct val="5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None/>
            </a:pPr>
            <a:r>
              <a:rPr kumimoji="0" lang="zh-CN" altLang="en-US" sz="3600" kern="1200" cap="none" spc="0" normalizeH="0" baseline="0" noProof="1">
                <a:solidFill>
                  <a:srgbClr val="66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迷你简中特广告" panose="020b0602010101010101" pitchFamily="1" charset="-122"/>
                <a:cs typeface="+mn-cs"/>
              </a:rPr>
              <a:t>王虎的遭遇（一）</a:t>
            </a:r>
            <a:endParaRPr kumimoji="0" lang="zh-CN" altLang="en-US" sz="3600" kern="1200" cap="none" spc="0" normalizeH="0" baseline="0" noProof="1">
              <a:solidFill>
                <a:srgbClr val="6600CC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迷你简中特广告" panose="020b0602010101010101" pitchFamily="1" charset="-122"/>
              <a:cs typeface="+mn-cs"/>
            </a:endParaRPr>
          </a:p>
        </p:txBody>
      </p:sp>
      <p:sp>
        <p:nvSpPr>
          <p:cNvPr id="7172" name="文本框 7171" title=""/>
          <p:cNvSpPr txBox="1"/>
          <p:nvPr/>
        </p:nvSpPr>
        <p:spPr>
          <a:xfrm>
            <a:off x="828675" y="5445125"/>
            <a:ext cx="5897563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</a:pPr>
            <a:r>
              <a:rPr kumimoji="0" lang="zh-CN" altLang="en-US" sz="4000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你对张亮的说法怎么看？ </a:t>
            </a:r>
            <a:endParaRPr kumimoji="0" lang="zh-CN" altLang="en-US" sz="4000" b="1" kern="1200" cap="none" spc="0" normalizeH="0" baseline="0" noProof="1">
              <a:solidFill>
                <a:srgbClr val="FF9900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Times New Roman" panose="02020603050405020304" pitchFamily="2" charset="0"/>
              <a:cs typeface="+mn-cs"/>
            </a:endParaRPr>
          </a:p>
        </p:txBody>
      </p:sp>
      <p:pic>
        <p:nvPicPr>
          <p:cNvPr id="2" name="图片 7172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34200" y="4548188"/>
            <a:ext cx="1847850" cy="1966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文本占位符 8193" title=""/>
          <p:cNvSpPr/>
          <p:nvPr>
            <p:ph idx="1"/>
          </p:nvPr>
        </p:nvSpPr>
        <p:spPr>
          <a:noFill/>
          <a:ln>
            <a:noFill/>
          </a:ln>
        </p:spPr>
        <p:txBody>
          <a:bodyPr anchor="t" anchorCtr="0"/>
          <a:lstStyle/>
          <a:p>
            <a:endParaRPr lang="zh-CN" altLang="zh-CN"/>
          </a:p>
        </p:txBody>
      </p:sp>
      <p:sp>
        <p:nvSpPr>
          <p:cNvPr id="8195" name="文本框 8194" title=""/>
          <p:cNvSpPr txBox="1"/>
          <p:nvPr/>
        </p:nvSpPr>
        <p:spPr>
          <a:xfrm>
            <a:off x="1403350" y="2924493"/>
            <a:ext cx="6408738" cy="2051050"/>
          </a:xfrm>
          <a:prstGeom prst="rect">
            <a:avLst/>
          </a:prstGeom>
          <a:solidFill>
            <a:srgbClr val="FFFF99">
              <a:alpha val="100000"/>
            </a:srgbClr>
          </a:solidFill>
          <a:ln w="9525" cap="flat" cmpd="sng">
            <a:solidFill>
              <a:srgbClr val="FFFF99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</a:pPr>
            <a:r>
              <a:rPr kumimoji="0" lang="en-US" altLang="zh-CN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、</a:t>
            </a:r>
            <a:r>
              <a:rPr kumimoji="0" lang="zh-CN" altLang="en-US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  <a:sym typeface="Arial" pitchFamily="34" charset="0"/>
              </a:rPr>
              <a:t>任何权利都是有界限的。公民行使权利不能超越它的本身的界限，不能滥用权利。</a:t>
            </a:r>
            <a:r>
              <a:rPr kumimoji="0" lang="zh-CN" altLang="en-US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公民在行使权利时要尊重他人的权利</a:t>
            </a:r>
            <a:endParaRPr kumimoji="0" lang="zh-CN" altLang="en-US" b="1" kern="1200" cap="none" spc="0" normalizeH="0" baseline="0" noProof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  <a:ea typeface="宋体" panose="02010600030101010101" pitchFamily="2" charset="-122"/>
              <a:cs typeface="+mn-cs"/>
              <a:sym typeface="宋体" panose="02010600030101010101" pitchFamily="2" charset="-122"/>
            </a:endParaRPr>
          </a:p>
        </p:txBody>
      </p:sp>
      <p:sp>
        <p:nvSpPr>
          <p:cNvPr id="8196" name="矩形 8195" title=""/>
          <p:cNvSpPr/>
          <p:nvPr/>
        </p:nvSpPr>
        <p:spPr>
          <a:xfrm>
            <a:off x="2123440" y="980123"/>
            <a:ext cx="4105275" cy="1052512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algn="ctr"/>
            <a:r>
              <a:rPr lang="zh-CN" altLang="en-US" sz="3600" b="1" spc="-360">
                <a:ln w="15875" cap="sq" cmpd="sng">
                  <a:solidFill>
                    <a:srgbClr val="000099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一、用权有界</a:t>
            </a:r>
            <a:endParaRPr lang="zh-CN" altLang="en-US" sz="3600" b="1" spc="-360">
              <a:ln w="15875" cap="sq" cmpd="sng">
                <a:solidFill>
                  <a:srgbClr val="000099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FFFF00"/>
              </a:solidFill>
              <a:effectLst>
                <a:outerShdw dist="125724" dir="18900000" algn="ctr" rotWithShape="0">
                  <a:srgbClr val="000099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645900" y="10553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6" presetClass="emph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819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9217" title=""/>
          <p:cNvSpPr txBox="1"/>
          <p:nvPr/>
        </p:nvSpPr>
        <p:spPr>
          <a:xfrm>
            <a:off x="611188" y="1556703"/>
            <a:ext cx="8137525" cy="3538220"/>
          </a:xfrm>
          <a:prstGeom prst="rect">
            <a:avLst/>
          </a:prstGeom>
          <a:solidFill>
            <a:schemeClr val="bg1">
              <a:alpha val="10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</a:pPr>
            <a:r>
              <a:rPr kumimoji="0" lang="zh-CN" altLang="en-US" sz="2800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      </a:t>
            </a:r>
            <a:r>
              <a:rPr kumimoji="0" lang="zh-CN" altLang="en-US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1" charset="-122"/>
                <a:ea typeface="楷体_GB2312" pitchFamily="1" charset="-122"/>
                <a:cs typeface="+mn-cs"/>
                <a:sym typeface="Arial" pitchFamily="34" charset="0"/>
              </a:rPr>
              <a:t>汽车在继续行驶，张亮四人仍在谈笑，兴致勃勃的张亮边喝着啤酒，边拿出记号笔把刚编的打油诗写在车座背上和车厢上。随行的导游小姐看见了走过来阻止，张亮蛮横地说：“今天怎么都和我过不去，我是掏了钱给旅游公司的，我爱怎么着就怎么着，汽车又不是你的，你管得着吗？”</a:t>
            </a:r>
            <a:r>
              <a:rPr kumimoji="0" lang="zh-CN" altLang="en-US" sz="2800" b="1" kern="1200" cap="none" spc="0" normalizeH="0" baseline="0" noProof="1">
                <a:solidFill>
                  <a:srgbClr val="99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</a:t>
            </a:r>
            <a:endParaRPr kumimoji="0" lang="zh-CN" altLang="en-US" sz="2800" b="1" kern="1200" cap="none" spc="0" normalizeH="0" baseline="0" noProof="1">
              <a:solidFill>
                <a:srgbClr val="9900CC"/>
              </a:solidFill>
              <a:effectLst>
                <a:outerShdw blurRad="38100" dist="38100" dir="2700000">
                  <a:srgbClr val="00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219" name="文本框 9218" title=""/>
          <p:cNvSpPr txBox="1"/>
          <p:nvPr/>
        </p:nvSpPr>
        <p:spPr>
          <a:xfrm>
            <a:off x="2987675" y="692468"/>
            <a:ext cx="4464050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L="342900" marR="0" indent="-342900" defTabSz="914400" eaLnBrk="0" hangingPunct="0">
              <a:spcBef>
                <a:spcPct val="5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None/>
            </a:pPr>
            <a:r>
              <a:rPr kumimoji="0" lang="zh-CN" altLang="en-US" sz="3600" kern="1200" cap="none" spc="0" normalizeH="0" baseline="0" noProof="1">
                <a:solidFill>
                  <a:srgbClr val="66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迷你简中特广告" panose="020b0602010101010101" pitchFamily="1" charset="-122"/>
                <a:cs typeface="+mn-cs"/>
              </a:rPr>
              <a:t>王虎的遭遇（二）</a:t>
            </a:r>
            <a:endParaRPr kumimoji="0" lang="zh-CN" altLang="en-US" sz="3600" kern="1200" cap="none" spc="0" normalizeH="0" baseline="0" noProof="1">
              <a:solidFill>
                <a:srgbClr val="6600CC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迷你简中特广告" panose="020b0602010101010101" pitchFamily="1" charset="-122"/>
              <a:cs typeface="+mn-cs"/>
            </a:endParaRPr>
          </a:p>
        </p:txBody>
      </p:sp>
      <p:sp>
        <p:nvSpPr>
          <p:cNvPr id="9220" name="文本框 9219" title=""/>
          <p:cNvSpPr txBox="1"/>
          <p:nvPr/>
        </p:nvSpPr>
        <p:spPr>
          <a:xfrm>
            <a:off x="828675" y="5229225"/>
            <a:ext cx="7497763" cy="5794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</a:pPr>
            <a:r>
              <a:rPr kumimoji="0" lang="zh-CN" altLang="en-US" b="1" kern="1200" cap="none" spc="0" normalizeH="0" baseline="0" noProof="1">
                <a:solidFill>
                  <a:srgbClr val="99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你认为张亮的说法和做法对吗？为什么？</a:t>
            </a:r>
            <a:endParaRPr kumimoji="0" lang="zh-CN" altLang="en-US" b="1" kern="1200" cap="none" spc="0" normalizeH="0" baseline="0" noProof="1">
              <a:solidFill>
                <a:srgbClr val="9900CC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Times New Roman" panose="02020603050405020304" pitchFamily="2" charset="0"/>
              <a:cs typeface="+mn-cs"/>
            </a:endParaRPr>
          </a:p>
        </p:txBody>
      </p:sp>
      <p:pic>
        <p:nvPicPr>
          <p:cNvPr id="2" name="图片 9220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5373688"/>
            <a:ext cx="920750" cy="9794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charRg st="0" end="1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9218">
                                            <p:txEl>
                                              <p:charRg st="0" end="1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矩形标注 4" title=""/>
          <p:cNvSpPr/>
          <p:nvPr/>
        </p:nvSpPr>
        <p:spPr>
          <a:xfrm>
            <a:off x="1187450" y="3213100"/>
            <a:ext cx="6870700" cy="2305050"/>
          </a:xfrm>
          <a:prstGeom prst="wedgeRectCallout">
            <a:avLst>
              <a:gd name="adj1" fmla="val -20833"/>
              <a:gd name="adj2" fmla="val 62500"/>
            </a:avLst>
          </a:prstGeom>
          <a:solidFill>
            <a:srgbClr val="C00000"/>
          </a:solidFill>
          <a:ln w="12700" cap="flat" cmpd="sng">
            <a:solidFill>
              <a:srgbClr val="41719C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L="0" marR="0" indent="0" algn="ctr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1" i="0" u="none" strike="noStrike" kern="1200" cap="none" spc="0" normalizeH="0" baseline="0" noProof="1">
                <a:solidFill>
                  <a:srgbClr val="FFFFFF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宋体" panose="02010600030101010101" pitchFamily="2" charset="-122"/>
              </a:rPr>
              <a:t>   </a:t>
            </a:r>
            <a:r>
              <a:rPr kumimoji="0" lang="zh-CN" altLang="en-US" sz="2800" b="1" i="0" u="none" strike="noStrike" kern="1200" cap="none" spc="0" normalizeH="0" baseline="0" noProof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宋体" panose="02010600030101010101" pitchFamily="2" charset="-122"/>
              </a:rPr>
              <a:t>我国宪法规定，公民在行使自由和权利的时候，不得损害</a:t>
            </a:r>
            <a:r>
              <a:rPr kumimoji="0" lang="zh-CN" altLang="en-US" sz="2800" b="1" i="0" u="none" strike="noStrike" kern="1200" cap="none" spc="0" normalizeH="0" baseline="0" noProof="1">
                <a:solidFill>
                  <a:schemeClr val="accent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" panose="02010609060101010101" charset="-122"/>
                <a:ea typeface="楷体" panose="02010609060101010101" charset="-122"/>
                <a:cs typeface="+mn-cs"/>
                <a:sym typeface="宋体" panose="02010600030101010101" pitchFamily="2" charset="-122"/>
              </a:rPr>
              <a:t>国家的、社会的、集体的</a:t>
            </a:r>
            <a:r>
              <a:rPr kumimoji="0" lang="zh-CN" altLang="en-US" sz="2800" b="1" i="0" u="none" strike="noStrike" kern="1200" cap="none" spc="0" normalizeH="0" baseline="0" noProof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宋体" panose="02010600030101010101" pitchFamily="2" charset="-122"/>
              </a:rPr>
              <a:t>利益和</a:t>
            </a:r>
            <a:r>
              <a:rPr kumimoji="0" lang="zh-CN" altLang="en-US" sz="2800" b="1" i="0" u="none" strike="noStrike" kern="1200" cap="none" spc="0" normalizeH="0" baseline="0" noProof="1">
                <a:solidFill>
                  <a:schemeClr val="accent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楷体" panose="02010609060101010101" charset="-122"/>
                <a:ea typeface="楷体" panose="02010609060101010101" charset="-122"/>
                <a:cs typeface="+mn-cs"/>
                <a:sym typeface="宋体" panose="02010600030101010101" pitchFamily="2" charset="-122"/>
              </a:rPr>
              <a:t>其他公民的合法的</a:t>
            </a:r>
            <a:r>
              <a:rPr kumimoji="0" lang="zh-CN" altLang="en-US" sz="2800" b="1" i="0" u="none" strike="noStrike" kern="1200" cap="none" spc="0" normalizeH="0" baseline="0" noProof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  <a:cs typeface="+mn-cs"/>
                <a:sym typeface="宋体" panose="02010600030101010101" pitchFamily="2" charset="-122"/>
              </a:rPr>
              <a:t>自由和权利。</a:t>
            </a:r>
            <a:endParaRPr kumimoji="0" lang="en-US" altLang="zh-CN" sz="2800" b="0" i="0" u="none" strike="noStrike" kern="1200" cap="none" spc="0" normalizeH="0" baseline="0" noProof="1">
              <a:solidFill>
                <a:srgbClr val="FFFFFF"/>
              </a:solidFill>
              <a:latin typeface="Calibri" panose="020f0502020204030204" pitchFamily="2" charset="0"/>
              <a:ea typeface="宋体" panose="02010600030101010101" pitchFamily="2" charset="-122"/>
              <a:cs typeface="+mn-cs"/>
            </a:endParaRPr>
          </a:p>
        </p:txBody>
      </p:sp>
      <p:graphicFrame>
        <p:nvGraphicFramePr>
          <p:cNvPr id="2" name="对象 7" title=""/>
          <p:cNvGraphicFramePr>
            <a:graphicFrameLocks noChangeAspect="1"/>
          </p:cNvGraphicFramePr>
          <p:nvPr/>
        </p:nvGraphicFramePr>
        <p:xfrm>
          <a:off x="3635375" y="836930"/>
          <a:ext cx="1660525" cy="2320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3619500" imgH="4733925" progId="Paint.Picture">
                  <p:embed/>
                </p:oleObj>
              </mc:Choice>
              <mc:Fallback>
                <p:oleObj r:id="rId2" imgW="3619500" imgH="47339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635375" y="836930"/>
                        <a:ext cx="1660525" cy="23209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文本框 11265" title=""/>
          <p:cNvSpPr txBox="1"/>
          <p:nvPr/>
        </p:nvSpPr>
        <p:spPr>
          <a:xfrm>
            <a:off x="179388" y="1052513"/>
            <a:ext cx="8642350" cy="4906963"/>
          </a:xfrm>
          <a:prstGeom prst="rect">
            <a:avLst/>
          </a:prstGeom>
          <a:solidFill>
            <a:srgbClr val="FFFF99">
              <a:alpha val="100000"/>
            </a:srgb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</a:pPr>
            <a:r>
              <a:rPr kumimoji="0" lang="zh-CN" altLang="en-US" sz="2800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       </a:t>
            </a:r>
            <a:r>
              <a:rPr kumimoji="0" lang="zh-CN" altLang="en-US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1" charset="-122"/>
                <a:ea typeface="楷体_GB2312" pitchFamily="1" charset="-122"/>
                <a:cs typeface="+mn-cs"/>
                <a:sym typeface="Arial" pitchFamily="34" charset="0"/>
              </a:rPr>
              <a:t>汽车在继续行驶，突然张亮捂着口袋大叫起来：“我的钱包不见了，谁偷了我的钱包？”汽车内一阵骚动。稍许，张亮盯着王虎说到：“刚才就你靠近过我，肯定是你偷了我的钱包，你那贼眉鼠眼的样子一看就是个小偷，我要搜你的身。”王虎急了红着脸答道：“你别侮辱人，我没偷，你凭啥要搜我的身。”这时有其它旅客也附和道：既然你没偷就让他搜一搜，以证明你的清白。</a:t>
            </a:r>
            <a:endParaRPr kumimoji="0" lang="zh-CN" altLang="en-US" b="1" kern="1200" cap="none" spc="0" normalizeH="0" baseline="0" noProof="1">
              <a:effectLst>
                <a:outerShdw blurRad="38100" dist="38100" dir="2700000">
                  <a:srgbClr val="FFFFFF"/>
                </a:outerShdw>
              </a:effectLst>
              <a:latin typeface="楷体_GB2312" pitchFamily="1" charset="-122"/>
              <a:ea typeface="楷体_GB2312" pitchFamily="1" charset="-122"/>
              <a:cs typeface="+mn-cs"/>
              <a:sym typeface="Arial" pitchFamily="34" charset="0"/>
            </a:endParaRPr>
          </a:p>
          <a:p>
            <a:pPr marR="0" defTabSz="914400">
              <a:buClrTx/>
              <a:buSzTx/>
              <a:buFontTx/>
              <a:buNone/>
            </a:pPr>
            <a:r>
              <a:rPr kumimoji="0" lang="zh-CN" altLang="en-US" sz="2800" b="1" kern="1200" cap="none" spc="0" normalizeH="0" baseline="0" noProof="1">
                <a:solidFill>
                  <a:srgbClr val="0000FF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     如果你是王虎会怎么做？</a:t>
            </a:r>
            <a:endParaRPr kumimoji="0" lang="zh-CN" altLang="en-US" sz="2800" b="1" kern="1200" cap="none" spc="0" normalizeH="0" baseline="0" noProof="1">
              <a:solidFill>
                <a:srgbClr val="0000FF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267" name="文本框 11266" title=""/>
          <p:cNvSpPr txBox="1"/>
          <p:nvPr/>
        </p:nvSpPr>
        <p:spPr>
          <a:xfrm>
            <a:off x="684213" y="5949950"/>
            <a:ext cx="8083550" cy="5842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</a:pPr>
            <a:r>
              <a:rPr kumimoji="0" lang="zh-CN" altLang="en-US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公民要在法律允许的范围内行使权利</a:t>
            </a:r>
            <a:endParaRPr kumimoji="0" lang="zh-CN" altLang="en-US" b="1" kern="1200" cap="none" spc="0" normalizeH="0" baseline="0" noProof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268" name="文本框 11267" title=""/>
          <p:cNvSpPr txBox="1"/>
          <p:nvPr/>
        </p:nvSpPr>
        <p:spPr>
          <a:xfrm>
            <a:off x="2987675" y="476568"/>
            <a:ext cx="4464050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L="342900" marR="0" indent="-342900" defTabSz="914400" eaLnBrk="0" hangingPunct="0">
              <a:spcBef>
                <a:spcPct val="5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None/>
            </a:pPr>
            <a:r>
              <a:rPr kumimoji="0" lang="zh-CN" altLang="en-US" sz="3600" kern="1200" cap="none" spc="0" normalizeH="0" baseline="0" noProof="1">
                <a:solidFill>
                  <a:srgbClr val="66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迷你简中特广告" panose="020b0602010101010101" pitchFamily="1" charset="-122"/>
                <a:cs typeface="+mn-cs"/>
              </a:rPr>
              <a:t>王虎的遭遇（三）</a:t>
            </a:r>
            <a:endParaRPr kumimoji="0" lang="zh-CN" altLang="en-US" sz="3600" kern="1200" cap="none" spc="0" normalizeH="0" baseline="0" noProof="1">
              <a:solidFill>
                <a:srgbClr val="6600CC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迷你简中特广告" panose="020b0602010101010101" pitchFamily="1" charset="-122"/>
              <a:cs typeface="+mn-cs"/>
            </a:endParaRPr>
          </a:p>
        </p:txBody>
      </p:sp>
      <p:pic>
        <p:nvPicPr>
          <p:cNvPr id="2" name="图片 11268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029575" y="4941888"/>
            <a:ext cx="1008063" cy="12017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12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2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charRg st="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1267">
                                            <p:txEl>
                                              <p:charRg st="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12289" title=""/>
          <p:cNvSpPr txBox="1"/>
          <p:nvPr/>
        </p:nvSpPr>
        <p:spPr>
          <a:xfrm>
            <a:off x="395288" y="1341438"/>
            <a:ext cx="7993063" cy="4419600"/>
          </a:xfrm>
          <a:prstGeom prst="rect">
            <a:avLst/>
          </a:prstGeom>
          <a:solidFill>
            <a:srgbClr val="FFFF99">
              <a:alpha val="100000"/>
            </a:srgb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</a:pPr>
            <a:r>
              <a:rPr kumimoji="0" lang="zh-CN" altLang="en-US" sz="2800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       </a:t>
            </a:r>
            <a:r>
              <a:rPr kumimoji="0" lang="zh-CN" altLang="en-US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1" charset="-122"/>
                <a:ea typeface="楷体_GB2312" pitchFamily="1" charset="-122"/>
                <a:cs typeface="+mn-cs"/>
                <a:sym typeface="Arial" pitchFamily="34" charset="0"/>
              </a:rPr>
              <a:t>四个青年围住了王虎，局面僵持着，有几个旅客起哄着要下车，这时司机同志说道：“前面有个派出所，我们去请民警协助调查吧！”征得绝大多数旅客的同意，司机将车开到派出所，寻求警察的帮助。没多久，警察就查出了混在游客中的小偷，帮张亮找回了失窃的钱包，在事实面前，张亮为自己的鲁莽而感到羞愧。</a:t>
            </a:r>
            <a:endParaRPr kumimoji="0" lang="zh-CN" altLang="en-US" b="1" kern="1200" cap="none" spc="0" normalizeH="0" baseline="0" noProof="1">
              <a:effectLst>
                <a:outerShdw blurRad="38100" dist="38100" dir="2700000">
                  <a:srgbClr val="FFFFFF"/>
                </a:outerShdw>
              </a:effectLst>
              <a:latin typeface="楷体_GB2312" pitchFamily="1" charset="-122"/>
              <a:ea typeface="楷体_GB2312" pitchFamily="1" charset="-122"/>
              <a:cs typeface="+mn-cs"/>
              <a:sym typeface="Arial" pitchFamily="34" charset="0"/>
            </a:endParaRPr>
          </a:p>
          <a:p>
            <a:pPr marR="0" defTabSz="914400">
              <a:buClrTx/>
              <a:buSzTx/>
              <a:buFontTx/>
              <a:buNone/>
            </a:pPr>
            <a:r>
              <a:rPr kumimoji="0" lang="zh-CN" altLang="en-US" sz="2800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     </a:t>
            </a:r>
            <a:endParaRPr kumimoji="0" lang="zh-CN" altLang="en-US" sz="2800" b="1" kern="1200" cap="none" spc="0" normalizeH="0" baseline="0" noProof="1">
              <a:solidFill>
                <a:srgbClr val="FF9900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291" name="文本框 12290" title=""/>
          <p:cNvSpPr txBox="1"/>
          <p:nvPr/>
        </p:nvSpPr>
        <p:spPr>
          <a:xfrm>
            <a:off x="2987675" y="692468"/>
            <a:ext cx="4464050" cy="6397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L="342900" marR="0" indent="-342900" defTabSz="914400" eaLnBrk="0" hangingPunct="0">
              <a:spcBef>
                <a:spcPct val="5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None/>
            </a:pPr>
            <a:r>
              <a:rPr kumimoji="0" lang="zh-CN" altLang="en-US" sz="3600" kern="1200" cap="none" spc="0" normalizeH="0" baseline="0" noProof="1">
                <a:solidFill>
                  <a:srgbClr val="66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迷你简中特广告" panose="020b0602010101010101" pitchFamily="1" charset="-122"/>
                <a:cs typeface="+mn-cs"/>
              </a:rPr>
              <a:t>王虎的遭遇（四）</a:t>
            </a:r>
            <a:endParaRPr kumimoji="0" lang="zh-CN" altLang="en-US" sz="3600" kern="1200" cap="none" spc="0" normalizeH="0" baseline="0" noProof="1">
              <a:solidFill>
                <a:srgbClr val="6600CC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迷你简中特广告" panose="020b0602010101010101" pitchFamily="1" charset="-122"/>
              <a:cs typeface="+mn-cs"/>
            </a:endParaRPr>
          </a:p>
        </p:txBody>
      </p:sp>
      <p:sp>
        <p:nvSpPr>
          <p:cNvPr id="12292" name="文本框 12291" title=""/>
          <p:cNvSpPr txBox="1"/>
          <p:nvPr/>
        </p:nvSpPr>
        <p:spPr>
          <a:xfrm>
            <a:off x="900113" y="5661025"/>
            <a:ext cx="5770563" cy="11890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buNone/>
            </a:pPr>
            <a:r>
              <a:rPr kumimoji="0" lang="zh-CN" altLang="en-US" sz="4000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司机的做法给我们启示？</a:t>
            </a:r>
            <a:endParaRPr kumimoji="0" lang="zh-CN" altLang="en-US" sz="4000" b="1" kern="1200" cap="none" spc="0" normalizeH="0" baseline="0" noProof="1">
              <a:solidFill>
                <a:srgbClr val="FF9900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  <a:ea typeface="宋体" panose="02010600030101010101" pitchFamily="2" charset="-122"/>
              <a:cs typeface="+mn-cs"/>
            </a:endParaRPr>
          </a:p>
          <a:p>
            <a:pPr marR="0" defTabSz="914400" eaLnBrk="0" hangingPunct="0">
              <a:buClrTx/>
              <a:buSzTx/>
              <a:buFontTx/>
              <a:buNone/>
            </a:pPr>
            <a:endParaRPr kumimoji="0" lang="zh-CN" altLang="en-US" kern="1200" cap="none" spc="0" normalizeH="0" baseline="0" noProof="1">
              <a:effectLst>
                <a:outerShdw blurRad="38100" dist="38100" dir="2700000">
                  <a:srgbClr val="FFFFFF"/>
                </a:outerShdw>
              </a:effectLst>
              <a:latin typeface="Tahoma" panose="020b0604030504040204" pitchFamily="2" charset="0"/>
              <a:ea typeface="Times New Roman" panose="02020603050405020304" pitchFamily="2" charset="0"/>
              <a:cs typeface="+mn-cs"/>
            </a:endParaRPr>
          </a:p>
        </p:txBody>
      </p:sp>
      <p:pic>
        <p:nvPicPr>
          <p:cNvPr id="2" name="图片 1229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050" y="4652963"/>
            <a:ext cx="1905000" cy="1905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标题 13313" title=""/>
          <p:cNvSpPr/>
          <p:nvPr>
            <p:ph type="title"/>
          </p:nvPr>
        </p:nvSpPr>
        <p:spPr>
          <a:noFill/>
          <a:ln w="0">
            <a:noFill/>
          </a:ln>
        </p:spPr>
        <p:txBody>
          <a:bodyPr anchor="ctr" anchorCtr="0"/>
          <a:lstStyle/>
          <a:p>
            <a:endParaRPr lang="zh-CN" altLang="zh-CN"/>
          </a:p>
        </p:txBody>
      </p:sp>
      <p:sp>
        <p:nvSpPr>
          <p:cNvPr id="13315" name="文本框 13314" title=""/>
          <p:cNvSpPr txBox="1"/>
          <p:nvPr/>
        </p:nvSpPr>
        <p:spPr>
          <a:xfrm>
            <a:off x="684213" y="2852738"/>
            <a:ext cx="7561263" cy="173831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</a:pPr>
            <a:r>
              <a:rPr kumimoji="0" lang="zh-CN" altLang="en-US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   </a:t>
            </a:r>
            <a:r>
              <a:rPr kumimoji="0" lang="zh-CN" altLang="en-US" sz="3600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黑体" panose="02010609060101010101" pitchFamily="2" charset="-122"/>
                <a:cs typeface="+mn-cs"/>
              </a:rPr>
              <a:t>公民的合法权利受到侵害，要采用合法的方式，按照法定程序进行，不能采取非法手段。</a:t>
            </a:r>
            <a:endParaRPr kumimoji="0" lang="zh-CN" altLang="en-US" sz="3600" b="1" kern="1200" cap="none" spc="0" normalizeH="0" baseline="0" noProof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3316" name="矩形 13315" title=""/>
          <p:cNvSpPr/>
          <p:nvPr/>
        </p:nvSpPr>
        <p:spPr>
          <a:xfrm>
            <a:off x="2266950" y="692150"/>
            <a:ext cx="4105275" cy="1052513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algn="ctr"/>
            <a:r>
              <a:rPr lang="zh-CN" altLang="en-US" sz="3600" b="1" spc="-360">
                <a:ln w="15875" cap="sq" cmpd="sng">
                  <a:solidFill>
                    <a:srgbClr val="000099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00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二、护权有序</a:t>
            </a:r>
            <a:endParaRPr lang="zh-CN" altLang="en-US" sz="3600" b="1" spc="-360">
              <a:ln w="15875" cap="sq" cmpd="sng">
                <a:solidFill>
                  <a:srgbClr val="000099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FFFF00"/>
              </a:solidFill>
              <a:effectLst>
                <a:outerShdw dist="125724" dir="18900000" algn="ctr" rotWithShape="0">
                  <a:srgbClr val="000099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" name="内容占位符 13316" title=""/>
          <p:cNvPicPr>
            <a:picLocks noChangeAspect="1"/>
          </p:cNvPicPr>
          <p:nvPr>
            <p:ph/>
          </p:nvPr>
        </p:nvPicPr>
        <p:blipFill>
          <a:blip r:embed="rId2"/>
          <a:stretch>
            <a:fillRect/>
          </a:stretch>
        </p:blipFill>
        <p:spPr>
          <a:xfrm>
            <a:off x="6011863" y="4292600"/>
            <a:ext cx="3071812" cy="16891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6" presetClass="emph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文本框 14337" title=""/>
          <p:cNvSpPr txBox="1"/>
          <p:nvPr/>
        </p:nvSpPr>
        <p:spPr>
          <a:xfrm>
            <a:off x="757238" y="836613"/>
            <a:ext cx="7777163" cy="1322388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</a:pPr>
            <a:r>
              <a:rPr kumimoji="0" lang="zh-CN" altLang="en-US" sz="4000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隶书" pitchFamily="1" charset="-122"/>
                <a:cs typeface="+mn-cs"/>
              </a:rPr>
              <a:t>    通过张亮的旅途，对我们正确维护和行使权利有何启示？</a:t>
            </a:r>
            <a:r>
              <a:rPr kumimoji="0" lang="zh-CN" altLang="en-US" sz="2800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</a:t>
            </a:r>
            <a:endParaRPr kumimoji="0" lang="zh-CN" altLang="en-US" sz="2800" b="1" kern="1200" cap="none" spc="0" normalizeH="0" baseline="0" noProof="1">
              <a:solidFill>
                <a:srgbClr val="FF9900"/>
              </a:solidFill>
              <a:effectLst>
                <a:outerShdw blurRad="38100" dist="38100" dir="2700000">
                  <a:srgbClr val="000000"/>
                </a:outerShdw>
              </a:effectLst>
              <a:latin typeface="Times New Roman" panose="02020603050405020304" pitchFamily="2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339" name="文本框 14338" title=""/>
          <p:cNvSpPr txBox="1"/>
          <p:nvPr/>
        </p:nvSpPr>
        <p:spPr>
          <a:xfrm>
            <a:off x="611188" y="2997200"/>
            <a:ext cx="7777163" cy="2552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buFontTx/>
              <a:buNone/>
            </a:pPr>
            <a:r>
              <a:rPr kumimoji="0" lang="zh-CN" altLang="en-US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  公民行使权利不能超越它本身的界限，不能滥用权利。公民在行使自由和权利的时候，不得损害国家的、社会的、集体的利益和其他公民的合法的自由和权利。要依照法定程序维护自己的合法权利。</a:t>
            </a:r>
            <a:r>
              <a:rPr kumimoji="0" lang="zh-CN" altLang="en-US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2" charset="0"/>
                <a:ea typeface="宋体" panose="02010600030101010101" pitchFamily="2" charset="-122"/>
                <a:cs typeface="+mn-cs"/>
              </a:rPr>
              <a:t> </a:t>
            </a:r>
            <a:endParaRPr kumimoji="0" lang="zh-CN" altLang="en-US" b="1" kern="1200" cap="none" spc="0" normalizeH="0" baseline="0" noProof="1">
              <a:effectLst>
                <a:outerShdw blurRad="38100" dist="38100" dir="2700000">
                  <a:srgbClr val="FFFFFF"/>
                </a:outerShdw>
              </a:effectLst>
              <a:latin typeface="Times New Roman" panose="02020603050405020304" pitchFamily="2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charRg st="0" end="6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charRg st="0" end="6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文本占位符 15361" title=""/>
          <p:cNvSpPr/>
          <p:nvPr>
            <p:ph idx="1"/>
          </p:nvPr>
        </p:nvSpPr>
        <p:spPr>
          <a:xfrm>
            <a:off x="323850" y="1052513"/>
            <a:ext cx="8229600" cy="4525963"/>
          </a:xfrm>
          <a:solidFill>
            <a:srgbClr val="FFFF99">
              <a:alpha val="100000"/>
            </a:srgbClr>
          </a:solidFill>
          <a:ln>
            <a:noFill/>
          </a:ln>
        </p:spPr>
        <p:txBody>
          <a:bodyPr/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</a:t>
            </a:r>
            <a:r>
              <a: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1" charset="-122"/>
                <a:ea typeface="楷体_GB2312" pitchFamily="1" charset="-122"/>
                <a:cs typeface="+mn-cs"/>
                <a:sym typeface="Arial" pitchFamily="34" charset="0"/>
              </a:rPr>
              <a:t>王虎准备结婚了，在一家婚纱摄影店预订了一套价值8000多的婚纱照套系，婚纱照付了全款。后来他的对象不满意，想退款。于是打电话给影店经理，经理说要扣除45%的违约金。但是王虎记得付款时没说退款要付违约金，他自然是不同意，可经理也不多退，他左右为难。</a:t>
            </a:r>
            <a:endParaRPr kumimoji="0" lang="zh-CN" altLang="en-US" sz="3200" b="1" i="0" u="none" strike="noStrike" kern="1200" cap="none" spc="0" normalizeH="0" baseline="0" noProof="1">
              <a:solidFill>
                <a:schemeClr val="tx1"/>
              </a:solidFill>
              <a:effectLst>
                <a:outerShdw blurRad="38100" dist="38100" dir="2700000">
                  <a:srgbClr val="FFFFFF"/>
                </a:outerShdw>
              </a:effectLst>
              <a:latin typeface="楷体_GB2312" pitchFamily="1" charset="-122"/>
              <a:ea typeface="楷体_GB2312" pitchFamily="1" charset="-122"/>
              <a:cs typeface="+mn-cs"/>
              <a:sym typeface="Arial" pitchFamily="34" charset="0"/>
            </a:endParaRPr>
          </a:p>
        </p:txBody>
      </p:sp>
      <p:sp>
        <p:nvSpPr>
          <p:cNvPr id="15363" name="文本框 15362" title=""/>
          <p:cNvSpPr txBox="1"/>
          <p:nvPr/>
        </p:nvSpPr>
        <p:spPr>
          <a:xfrm>
            <a:off x="828675" y="5674678"/>
            <a:ext cx="2084388" cy="587375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</a:pPr>
            <a:r>
              <a:rPr kumimoji="0" lang="zh-CN" altLang="en-US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Tahoma" panose="020b0604030504040204" pitchFamily="2" charset="0"/>
                <a:ea typeface="黑体" panose="02010609060101010101" pitchFamily="2" charset="-122"/>
                <a:cs typeface="+mn-cs"/>
              </a:rPr>
              <a:t>忍气吞声</a:t>
            </a:r>
            <a:endParaRPr kumimoji="0" lang="zh-CN" altLang="en-US" b="1" kern="1200" cap="none" spc="0" normalizeH="0" baseline="0" noProof="1">
              <a:effectLst>
                <a:outerShdw blurRad="38100" dist="38100" dir="2700000">
                  <a:srgbClr val="FFFFFF"/>
                </a:outerShdw>
              </a:effectLst>
              <a:latin typeface="Tahoma" panose="020b0604030504040204" pitchFamily="2" charset="0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5364" name="文本框 15363" title=""/>
          <p:cNvSpPr txBox="1"/>
          <p:nvPr/>
        </p:nvSpPr>
        <p:spPr>
          <a:xfrm>
            <a:off x="3811588" y="5674995"/>
            <a:ext cx="1368425" cy="587375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</a:pPr>
            <a:r>
              <a:rPr kumimoji="0" lang="zh-CN" altLang="en-US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Tahoma" panose="020b0604030504040204" pitchFamily="2" charset="0"/>
                <a:ea typeface="黑体" panose="02010609060101010101" pitchFamily="2" charset="-122"/>
                <a:cs typeface="+mn-cs"/>
              </a:rPr>
              <a:t>暴力</a:t>
            </a:r>
            <a:endParaRPr kumimoji="0" lang="zh-CN" altLang="en-US" b="1" kern="1200" cap="none" spc="0" normalizeH="0" baseline="0" noProof="1">
              <a:effectLst>
                <a:outerShdw blurRad="38100" dist="38100" dir="2700000">
                  <a:srgbClr val="FFFFFF"/>
                </a:outerShdw>
              </a:effectLst>
              <a:latin typeface="Tahoma" panose="020b0604030504040204" pitchFamily="2" charset="0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5365" name="文本框 15364" title=""/>
          <p:cNvSpPr txBox="1"/>
          <p:nvPr/>
        </p:nvSpPr>
        <p:spPr>
          <a:xfrm>
            <a:off x="5868988" y="5661025"/>
            <a:ext cx="2084388" cy="587375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</a:pPr>
            <a:r>
              <a:rPr kumimoji="0" lang="zh-CN" altLang="en-US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Tahoma" panose="020b0604030504040204" pitchFamily="2" charset="0"/>
                <a:ea typeface="黑体" panose="02010609060101010101" pitchFamily="2" charset="-122"/>
                <a:cs typeface="+mn-cs"/>
              </a:rPr>
              <a:t>依法维权</a:t>
            </a:r>
            <a:endParaRPr kumimoji="0" lang="zh-CN" altLang="en-US" b="1" kern="1200" cap="none" spc="0" normalizeH="0" baseline="0" noProof="1">
              <a:effectLst>
                <a:outerShdw blurRad="38100" dist="38100" dir="2700000">
                  <a:srgbClr val="FFFFFF"/>
                </a:outerShdw>
              </a:effectLst>
              <a:latin typeface="Tahoma" panose="020b0604030504040204" pitchFamily="2" charset="0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5366" name="文本框 15365" title=""/>
          <p:cNvSpPr txBox="1"/>
          <p:nvPr/>
        </p:nvSpPr>
        <p:spPr>
          <a:xfrm>
            <a:off x="828675" y="4593908"/>
            <a:ext cx="6991350" cy="10668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</a:pPr>
            <a:r>
              <a:rPr kumimoji="0" lang="zh-CN" altLang="en-US" b="1" kern="1200" cap="none" spc="0" normalizeH="0" baseline="0" noProof="1">
                <a:solidFill>
                  <a:srgbClr val="FF99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宋体" panose="02010600030101010101" pitchFamily="2" charset="-122"/>
                <a:cs typeface="+mn-cs"/>
              </a:rPr>
              <a:t>小组讨论：王虎应如何维护自身的合法权益？</a:t>
            </a:r>
            <a:endParaRPr kumimoji="0" lang="zh-CN" altLang="en-US" b="1" kern="1200" cap="none" spc="0" normalizeH="0" baseline="0" noProof="1">
              <a:solidFill>
                <a:srgbClr val="FF9900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Times New Roman" panose="02020603050405020304" pitchFamily="2" charset="0"/>
              <a:cs typeface="+mn-cs"/>
            </a:endParaRPr>
          </a:p>
        </p:txBody>
      </p:sp>
      <p:sp>
        <p:nvSpPr>
          <p:cNvPr id="15367" name="文本框 15366" title=""/>
          <p:cNvSpPr txBox="1"/>
          <p:nvPr/>
        </p:nvSpPr>
        <p:spPr>
          <a:xfrm>
            <a:off x="2987675" y="548323"/>
            <a:ext cx="4464050" cy="639763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L="342900" marR="0" indent="-342900" defTabSz="914400" eaLnBrk="0" hangingPunct="0">
              <a:spcBef>
                <a:spcPct val="5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None/>
            </a:pPr>
            <a:r>
              <a:rPr kumimoji="0" lang="zh-CN" altLang="en-US" sz="3600" kern="1200" cap="none" spc="0" normalizeH="0" baseline="0" noProof="1">
                <a:solidFill>
                  <a:srgbClr val="66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迷你简中特广告" panose="020b0602010101010101" pitchFamily="1" charset="-122"/>
                <a:cs typeface="+mn-cs"/>
              </a:rPr>
              <a:t>王虎的遭遇（五）</a:t>
            </a:r>
            <a:endParaRPr kumimoji="0" lang="zh-CN" altLang="en-US" sz="3600" kern="1200" cap="none" spc="0" normalizeH="0" baseline="0" noProof="1">
              <a:solidFill>
                <a:srgbClr val="6600CC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迷你简中特广告" panose="020b0602010101010101" pitchFamily="1" charset="-122"/>
              <a:cs typeface="+mn-cs"/>
            </a:endParaRPr>
          </a:p>
        </p:txBody>
      </p:sp>
      <p:sp>
        <p:nvSpPr>
          <p:cNvPr id="15368" name="文本框 15367" title=""/>
          <p:cNvSpPr txBox="1"/>
          <p:nvPr/>
        </p:nvSpPr>
        <p:spPr>
          <a:xfrm>
            <a:off x="2483168" y="5300980"/>
            <a:ext cx="639763" cy="1189038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</a:pPr>
            <a:r>
              <a:rPr kumimoji="0" lang="zh-CN" altLang="en-US" sz="7200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Times New Roman" panose="02020603050405020304" pitchFamily="2" charset="0"/>
              </a:rPr>
              <a:t>x</a:t>
            </a:r>
            <a:endParaRPr kumimoji="0" lang="zh-CN" altLang="en-US" sz="7200" kern="1200" cap="none" spc="0" normalizeH="0" baseline="0" noProof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Times New Roman" panose="02020603050405020304" pitchFamily="2" charset="0"/>
              <a:cs typeface="+mn-cs"/>
            </a:endParaRPr>
          </a:p>
        </p:txBody>
      </p:sp>
      <p:sp>
        <p:nvSpPr>
          <p:cNvPr id="15369" name="文本框 15368" title=""/>
          <p:cNvSpPr txBox="1"/>
          <p:nvPr/>
        </p:nvSpPr>
        <p:spPr>
          <a:xfrm>
            <a:off x="4572000" y="5373688"/>
            <a:ext cx="639763" cy="1189038"/>
          </a:xfrm>
          <a:prstGeom prst="rect">
            <a:avLst/>
          </a:prstGeom>
          <a:noFill/>
          <a:ln w="9525">
            <a:noFill/>
          </a:ln>
        </p:spPr>
        <p:txBody>
          <a:bodyPr vert="horz"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</a:pPr>
            <a:r>
              <a:rPr kumimoji="0" lang="zh-CN" altLang="en-US" sz="7200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宋体" panose="02010600030101010101" pitchFamily="2" charset="-122"/>
                <a:cs typeface="Times New Roman" panose="02020603050405020304" pitchFamily="2" charset="0"/>
              </a:rPr>
              <a:t>x</a:t>
            </a:r>
            <a:endParaRPr kumimoji="0" lang="zh-CN" altLang="en-US" sz="7200" kern="1200" cap="none" spc="0" normalizeH="0" baseline="0" noProof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Times New Roman" panose="02020603050405020304" pitchFamily="2" charset="0"/>
              <a:cs typeface="+mn-cs"/>
            </a:endParaRPr>
          </a:p>
        </p:txBody>
      </p:sp>
      <p:sp>
        <p:nvSpPr>
          <p:cNvPr id="15370" name="文本框 15369" title=""/>
          <p:cNvSpPr txBox="1"/>
          <p:nvPr/>
        </p:nvSpPr>
        <p:spPr>
          <a:xfrm>
            <a:off x="7524750" y="5661025"/>
            <a:ext cx="558800" cy="9144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buNone/>
            </a:pPr>
            <a:r>
              <a:rPr kumimoji="0" lang="en-US" altLang="zh-CN" sz="5400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宋体" panose="02010600030101010101" pitchFamily="2" charset="-122"/>
                <a:cs typeface="Times New Roman" panose="02020603050405020304" pitchFamily="2" charset="0"/>
                <a:sym typeface="Arial" pitchFamily="34" charset="0"/>
              </a:rPr>
              <a:t>√</a:t>
            </a:r>
            <a:endParaRPr kumimoji="0" lang="en-US" altLang="zh-CN" sz="5400" kern="1200" cap="none" spc="0" normalizeH="0" baseline="0" noProof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Times New Roman" panose="02020603050405020304" pitchFamily="2" charset="0"/>
              <a:cs typeface="+mn-cs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5364" grpId="0"/>
      <p:bldP spid="15365" grpId="0"/>
      <p:bldP spid="15368" grpId="0"/>
      <p:bldP spid="15369" grpId="0"/>
      <p:bldP spid="1537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文本占位符 16385" title=""/>
          <p:cNvSpPr/>
          <p:nvPr>
            <p:ph idx="1"/>
          </p:nvPr>
        </p:nvSpPr>
        <p:spPr>
          <a:xfrm>
            <a:off x="457200" y="2204720"/>
            <a:ext cx="8229600" cy="2046288"/>
          </a:xfrm>
          <a:solidFill>
            <a:srgbClr val="FFFF99">
              <a:alpha val="100000"/>
            </a:srgbClr>
          </a:solidFill>
          <a:ln>
            <a:noFill/>
          </a:ln>
        </p:spPr>
        <p:txBody>
          <a:bodyPr/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</a:t>
            </a:r>
            <a:r>
              <a:rPr kumimoji="0" lang="zh-CN" altLang="en-US" sz="3600" b="1" i="0" u="none" strike="noStrike" kern="1200" cap="none" spc="0" normalizeH="0" baseline="0" noProof="1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楷体_GB2312" pitchFamily="1" charset="-122"/>
                <a:ea typeface="楷体_GB2312" pitchFamily="1" charset="-122"/>
                <a:cs typeface="+mn-cs"/>
                <a:sym typeface="Arial" pitchFamily="34" charset="0"/>
              </a:rPr>
              <a:t>王虎找到该店经理，与经理进行了长时间的沟通协商，最后经理答应只赔偿35%的违约金，王虎也只好同意。</a:t>
            </a:r>
            <a:endParaRPr kumimoji="0" lang="zh-CN" altLang="en-US" sz="3600" b="1" i="0" u="none" strike="noStrike" kern="1200" cap="none" spc="0" normalizeH="0" baseline="0" noProof="1">
              <a:solidFill>
                <a:schemeClr val="tx1"/>
              </a:solidFill>
              <a:effectLst>
                <a:outerShdw blurRad="38100" dist="38100" dir="2700000">
                  <a:srgbClr val="FFFFFF"/>
                </a:outerShdw>
              </a:effectLst>
              <a:latin typeface="楷体_GB2312" pitchFamily="1" charset="-122"/>
              <a:ea typeface="楷体_GB2312" pitchFamily="1" charset="-122"/>
              <a:cs typeface="+mn-cs"/>
              <a:sym typeface="Arial" pitchFamily="34" charset="0"/>
            </a:endParaRPr>
          </a:p>
        </p:txBody>
      </p:sp>
      <p:sp>
        <p:nvSpPr>
          <p:cNvPr id="16387" name="文本框 16386" title=""/>
          <p:cNvSpPr txBox="1"/>
          <p:nvPr/>
        </p:nvSpPr>
        <p:spPr>
          <a:xfrm>
            <a:off x="2699068" y="1052830"/>
            <a:ext cx="4464050" cy="6413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marL="342900" marR="0" indent="-342900" defTabSz="914400" eaLnBrk="0" hangingPunct="0">
              <a:spcBef>
                <a:spcPct val="5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None/>
            </a:pPr>
            <a:r>
              <a:rPr kumimoji="0" lang="zh-CN" altLang="en-US" sz="3600" kern="1200" cap="none" spc="0" normalizeH="0" baseline="0" noProof="1">
                <a:solidFill>
                  <a:srgbClr val="6600CC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2" charset="0"/>
                <a:ea typeface="迷你简中特广告" panose="020b0602010101010101" pitchFamily="1" charset="-122"/>
                <a:cs typeface="+mn-cs"/>
              </a:rPr>
              <a:t>王虎的遭遇（六）</a:t>
            </a:r>
            <a:endParaRPr kumimoji="0" lang="zh-CN" altLang="en-US" sz="3600" kern="1200" cap="none" spc="0" normalizeH="0" baseline="0" noProof="1">
              <a:solidFill>
                <a:srgbClr val="6600CC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2" charset="0"/>
              <a:ea typeface="迷你简中特广告" panose="020b0602010101010101" pitchFamily="1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MH_Other_1" title=""/>
          <p:cNvSpPr/>
          <p:nvPr/>
        </p:nvSpPr>
        <p:spPr>
          <a:xfrm>
            <a:off x="755650" y="4941888"/>
            <a:ext cx="1320800" cy="981075"/>
          </a:xfrm>
          <a:prstGeom prst="roundRect">
            <a:avLst>
              <a:gd name="adj" fmla="val 18565"/>
            </a:avLst>
          </a:prstGeom>
          <a:solidFill>
            <a:srgbClr val="B4C7E7"/>
          </a:solidFill>
          <a:ln w="12700" cap="flat" cmpd="sng">
            <a:solidFill>
              <a:srgbClr val="B2B2B2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Times New Roman" panose="02020603050405020304" pitchFamily="2" charset="0"/>
                <a:ea typeface="宋体" panose="02010600030101010101" pitchFamily="2" charset="-122"/>
              </a:rPr>
              <a:t>④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维护过程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411" name="MH_Other_3" title=""/>
          <p:cNvSpPr/>
          <p:nvPr/>
        </p:nvSpPr>
        <p:spPr>
          <a:xfrm>
            <a:off x="900113" y="3860800"/>
            <a:ext cx="1208087" cy="981075"/>
          </a:xfrm>
          <a:prstGeom prst="roundRect">
            <a:avLst>
              <a:gd name="adj" fmla="val 18565"/>
            </a:avLst>
          </a:prstGeom>
          <a:solidFill>
            <a:srgbClr val="E2F0D9"/>
          </a:solidFill>
          <a:ln w="12700" cap="flat" cmpd="sng">
            <a:solidFill>
              <a:srgbClr val="B2B2B2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Times New Roman" panose="02020603050405020304" pitchFamily="2" charset="0"/>
                <a:ea typeface="宋体" panose="02010600030101010101" pitchFamily="2" charset="-122"/>
              </a:rPr>
              <a:t>③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原则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7412" name="MH_Other_5" title=""/>
          <p:cNvSpPr/>
          <p:nvPr/>
        </p:nvSpPr>
        <p:spPr>
          <a:xfrm>
            <a:off x="900113" y="2781300"/>
            <a:ext cx="1244600" cy="981075"/>
          </a:xfrm>
          <a:prstGeom prst="roundRect">
            <a:avLst>
              <a:gd name="adj" fmla="val 18565"/>
            </a:avLst>
          </a:prstGeom>
          <a:solidFill>
            <a:srgbClr val="F4B183"/>
          </a:solidFill>
          <a:ln w="12700" cap="flat" cmpd="sng">
            <a:solidFill>
              <a:srgbClr val="B2B2B2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Times New Roman" panose="02020603050405020304" pitchFamily="2" charset="0"/>
                <a:ea typeface="宋体" panose="02010600030101010101" pitchFamily="2" charset="-122"/>
              </a:rPr>
              <a:t>②</a:t>
            </a:r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特点</a:t>
            </a:r>
            <a:endParaRPr lang="zh-CN" altLang="en-US" sz="24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7413" name="MH_Other_7" title="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275" y="1677988"/>
            <a:ext cx="1300163" cy="993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4" name="MH_SubTitle_4" title=""/>
          <p:cNvSpPr txBox="1"/>
          <p:nvPr/>
        </p:nvSpPr>
        <p:spPr>
          <a:xfrm>
            <a:off x="2435225" y="1684338"/>
            <a:ext cx="5900738" cy="887412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一些常见的消费、劳动争议和交通事故纠纷</a:t>
            </a:r>
            <a:endParaRPr lang="zh-CN" altLang="en-US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5" name="MH_SubTitle_3" title=""/>
          <p:cNvSpPr txBox="1"/>
          <p:nvPr/>
        </p:nvSpPr>
        <p:spPr>
          <a:xfrm>
            <a:off x="2628900" y="3068638"/>
            <a:ext cx="2208213" cy="45402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快速、简便</a:t>
            </a:r>
            <a:endParaRPr lang="zh-CN" altLang="en-US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6" name="MH_SubTitle_2" title=""/>
          <p:cNvSpPr txBox="1"/>
          <p:nvPr/>
        </p:nvSpPr>
        <p:spPr>
          <a:xfrm>
            <a:off x="2555875" y="4221163"/>
            <a:ext cx="2271713" cy="45402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自愿、互谅</a:t>
            </a:r>
            <a:endParaRPr lang="zh-CN" altLang="en-US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417" name="MH_SubTitle_1" title=""/>
          <p:cNvSpPr txBox="1"/>
          <p:nvPr/>
        </p:nvSpPr>
        <p:spPr>
          <a:xfrm>
            <a:off x="2268538" y="5086350"/>
            <a:ext cx="6396037" cy="98107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</a:rPr>
              <a:t>依据法律，通过直接对话，摆事实、讲道理，分清责任，达成协议，使纠纷得以解决</a:t>
            </a:r>
            <a:endParaRPr lang="zh-CN" altLang="en-US" sz="2400" b="1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83895" y="764540"/>
            <a:ext cx="2219960" cy="583565"/>
          </a:xfrm>
          <a:prstGeom prst="rect">
            <a:avLst/>
          </a:prstGeom>
          <a:gradFill>
            <a:gsLst>
              <a:gs pos="0">
                <a:srgbClr val="FE4444"/>
              </a:gs>
              <a:gs pos="100000">
                <a:srgbClr val="832B2B"/>
              </a:gs>
            </a:gsLst>
            <a:lin ang="5400000" scaled="0"/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ahoma" panose="020b0604030504040204" pitchFamily="2" charset="0"/>
                <a:ea typeface="Times New Roman" panose="02020603050405020304" pitchFamily="2" charset="0"/>
                <a:cs typeface="+mn-cs"/>
              </a:defRPr>
            </a:lvl9pPr>
          </a:lstStyle>
          <a:p>
            <a:r>
              <a:rPr lang="zh-CN" altLang="en-US" b="1">
                <a:solidFill>
                  <a:srgbClr val="FFFF00"/>
                </a:solidFill>
              </a:rPr>
              <a:t>（</a:t>
            </a:r>
            <a:r>
              <a:rPr lang="en-US" altLang="zh-CN" b="1">
                <a:solidFill>
                  <a:srgbClr val="FFFF00"/>
                </a:solidFill>
              </a:rPr>
              <a:t>1</a:t>
            </a:r>
            <a:r>
              <a:rPr lang="zh-CN" altLang="en-US" b="1">
                <a:solidFill>
                  <a:srgbClr val="FFFF00"/>
                </a:solidFill>
              </a:rPr>
              <a:t>）和解</a:t>
            </a:r>
            <a:endParaRPr lang="zh-CN" altLang="en-US" b="1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https://d.book118.com/738143045124006023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Notebook">
  <a:themeElements>
    <a:clrScheme name="">
      <a:dk1>
        <a:srgbClr val="000000"/>
      </a:dk1>
      <a:lt1>
        <a:srgbClr val="FEFDE3"/>
      </a:lt1>
      <a:dk2>
        <a:srgbClr val="221304"/>
      </a:dk2>
      <a:lt2>
        <a:srgbClr val="CBBD83"/>
      </a:lt2>
      <a:accent1>
        <a:srgbClr val="A1BD69"/>
      </a:accent1>
      <a:accent2>
        <a:srgbClr val="3694B6"/>
      </a:accent2>
      <a:accent3>
        <a:srgbClr val="FFFEEE"/>
      </a:accent3>
      <a:accent4>
        <a:srgbClr val="000000"/>
      </a:accent4>
      <a:accent5>
        <a:srgbClr val="CDDAB9"/>
      </a:accent5>
      <a:accent6>
        <a:srgbClr val="3084A3"/>
      </a:accent6>
      <a:hlink>
        <a:srgbClr val="660066"/>
      </a:hlink>
      <a:folHlink>
        <a:srgbClr val="666699"/>
      </a:folHlink>
    </a:clrScheme>
    <a:fontScheme name="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EFDE3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FFEEE"/>
        </a:accent3>
        <a:accent4>
          <a:srgbClr val="000000"/>
        </a:accent4>
        <a:accent5>
          <a:srgbClr val="CDDAB9"/>
        </a:accent5>
        <a:accent6>
          <a:srgbClr val="3084A3"/>
        </a:accent6>
        <a:hlink>
          <a:srgbClr val="660066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221304"/>
        </a:dk2>
        <a:lt2>
          <a:srgbClr val="CBBD83"/>
        </a:lt2>
        <a:accent1>
          <a:srgbClr val="A1BD69"/>
        </a:accent1>
        <a:accent2>
          <a:srgbClr val="3694B6"/>
        </a:accent2>
        <a:accent3>
          <a:srgbClr val="FFFFFF"/>
        </a:accent3>
        <a:accent4>
          <a:srgbClr val="000000"/>
        </a:accent4>
        <a:accent5>
          <a:srgbClr val="CDDAB9"/>
        </a:accent5>
        <a:accent6>
          <a:srgbClr val="3084A3"/>
        </a:accent6>
        <a:hlink>
          <a:srgbClr val="660066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1E1E1"/>
        </a:accent5>
        <a:accent6>
          <a:srgbClr val="787878"/>
        </a:accent6>
        <a:hlink>
          <a:srgbClr val="4D4D4D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Times New Roman</vt:lpstr>
      <vt:lpstr>宋体</vt:lpstr>
      <vt:lpstr>Tahoma</vt:lpstr>
      <vt:lpstr>黑体</vt:lpstr>
      <vt:lpstr>楷体_GB2312</vt:lpstr>
      <vt:lpstr>Wingdings</vt:lpstr>
      <vt:lpstr>迷你简中特广告</vt:lpstr>
      <vt:lpstr>楷体</vt:lpstr>
      <vt:lpstr>隶书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2024-08-30T15:10:28.130</cp:lastPrinted>
  <dcterms:created xsi:type="dcterms:W3CDTF">2024-08-30T07:10:28Z</dcterms:created>
  <dcterms:modified xsi:type="dcterms:W3CDTF">2024-08-30T07:10:30Z</dcterms:modified>
</cp:coreProperties>
</file>