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6135E5E-ED52-453E-9501-4ED4DF89CB5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137B36B-5D5D-4790-BFF1-C802855470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94E3434-266E-4122-AD0B-E228F040878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F13367F-F596-42F4-8AD5-949F27DF8A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504E7E6-6377-46E5-A3E6-F5E27C8DFD3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3B88C39-C029-4C08-910C-AA8FB49E044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CE81DBB-5D14-49A1-952D-54A6EA19B30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BF6A571-9883-4D93-9AD1-5A2C6EE78C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24C3041-5A7F-436D-837E-732486578E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2E3F909-5CCB-4BA7-AC98-7C7EA4C298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D530651-B8E7-41DC-89BF-47A1310F74F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45001242122011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31392"/>
            <a:ext cx="4887796" cy="3079623"/>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Microsoft Yahei"/>
                <a:ea typeface="Microsoft Yahei"/>
                <a:cs typeface="Microsoft Yahei"/>
              </a:rPr>
              <a:t>《商业数据分析》ppt课件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商业数据分析概述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数据收集与处理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数据分析方法与工具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商业案例分析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商业数据分析的未来发展</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商业数据分析概述</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01</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定义</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商业数据分析是指运用统计学和数据分析工具对企业的数据进行分析，以揭示数据背后的规律和趋势，为企业的决策提供支持。</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目的</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商业数据分析旨在帮助企业更好地理解市场和客户需求，优化业务流程，提高决策效率和准确性，从而提升企业的竞争力和盈利能力。</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在激烈的市场竞争中，商业数据分析能够帮助企业了解市场和竞争对手的动态，制定针对性的营销策略，抢占市场份额。</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市场竞争</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商业数据分析能够提供准确的数据支持，帮助企业做出科学、合理的决策，提高企业的战略规划和执行能力。</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决策支持</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商业数据分析能够发现数据中的问题和瓶颈，为企业提供改进和优化的方向，提高企业的运营效率和客户满意度。</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业务优化</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商业数据分析的重要性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341061" y="1169291"/>
            <a:ext cx="2281112" cy="2281112"/>
          </a:xfrm>
          <a:prstGeom prst="ellips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6177468" y="1976779"/>
            <a:ext cx="608297" cy="608297"/>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69827" y="2585076"/>
            <a:ext cx="1911789" cy="1911789"/>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156399" y="3235877"/>
            <a:ext cx="738646" cy="610186"/>
          </a:xfrm>
          <a:custGeom>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905908" y="3792072"/>
            <a:ext cx="1520741" cy="152074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301722" y="4207073"/>
            <a:ext cx="729113" cy="690739"/>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227005" y="4767462"/>
            <a:ext cx="1336080" cy="1336080"/>
          </a:xfrm>
          <a:prstGeom prst="ellipse">
            <a:avLst/>
          </a:pr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3397" y="5196504"/>
            <a:ext cx="523295" cy="477996"/>
          </a:xfrm>
          <a:custGeom>
            <a:rect l="l" t="t" r="r" b="b"/>
            <a:pathLst>
              <a:path w="304800" h="304800">
                <a:moveTo>
                  <a:pt x="285750" y="171450"/>
                </a:moveTo>
                <a:lnTo>
                  <a:pt x="266700" y="171450"/>
                </a:lnTo>
                <a:lnTo>
                  <a:pt x="266700" y="133350"/>
                </a:lnTo>
                <a:cubicBezTo>
                  <a:pt x="266700" y="70247"/>
                  <a:pt x="215503" y="19050"/>
                  <a:pt x="152400" y="19050"/>
                </a:cubicBezTo>
                <a:cubicBezTo>
                  <a:pt x="89297" y="19050"/>
                  <a:pt x="38100" y="70247"/>
                  <a:pt x="38100" y="133350"/>
                </a:cubicBezTo>
                <a:lnTo>
                  <a:pt x="38100" y="171450"/>
                </a:lnTo>
                <a:lnTo>
                  <a:pt x="19050" y="171450"/>
                </a:lnTo>
                <a:cubicBezTo>
                  <a:pt x="8525" y="171450"/>
                  <a:pt x="0" y="179975"/>
                  <a:pt x="0" y="190500"/>
                </a:cubicBezTo>
                <a:lnTo>
                  <a:pt x="0" y="266700"/>
                </a:lnTo>
                <a:cubicBezTo>
                  <a:pt x="0" y="277225"/>
                  <a:pt x="8525" y="285750"/>
                  <a:pt x="19050" y="285750"/>
                </a:cubicBezTo>
                <a:lnTo>
                  <a:pt x="76200" y="285750"/>
                </a:lnTo>
                <a:lnTo>
                  <a:pt x="76200" y="133350"/>
                </a:lnTo>
                <a:cubicBezTo>
                  <a:pt x="76200" y="91307"/>
                  <a:pt x="110357" y="57150"/>
                  <a:pt x="152400" y="57150"/>
                </a:cubicBezTo>
                <a:cubicBezTo>
                  <a:pt x="194443" y="57150"/>
                  <a:pt x="228600" y="91307"/>
                  <a:pt x="228600" y="133350"/>
                </a:cubicBezTo>
                <a:lnTo>
                  <a:pt x="228600" y="285750"/>
                </a:lnTo>
                <a:lnTo>
                  <a:pt x="285750" y="285750"/>
                </a:lnTo>
                <a:cubicBezTo>
                  <a:pt x="296275" y="285750"/>
                  <a:pt x="304800" y="277225"/>
                  <a:pt x="304800" y="266700"/>
                </a:cubicBezTo>
                <a:lnTo>
                  <a:pt x="304800" y="190500"/>
                </a:lnTo>
                <a:cubicBezTo>
                  <a:pt x="304800" y="179975"/>
                  <a:pt x="296275" y="171450"/>
                  <a:pt x="285750" y="1714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35748" y="1306554"/>
            <a:ext cx="4044911"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数据清洗</a:t>
            </a:r>
          </a:p>
        </p:txBody>
      </p:sp>
      <p:sp>
        <p:nvSpPr>
          <p:cNvPr id="11" name="TextBox 11"/>
          <p:cNvSpPr txBox="1"/>
          <p:nvPr/>
        </p:nvSpPr>
        <p:spPr>
          <a:xfrm>
            <a:off x="8035748" y="192455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对收集到的数据进行清洗和整理，去除异常值和缺失值，确保数据的准确性和完整性。</a:t>
            </a:r>
          </a:p>
        </p:txBody>
      </p:sp>
      <p:sp>
        <p:nvSpPr>
          <p:cNvPr id="12" name="TextBox 12"/>
          <p:cNvSpPr txBox="1"/>
          <p:nvPr/>
        </p:nvSpPr>
        <p:spPr>
          <a:xfrm>
            <a:off x="8035748" y="3522491"/>
            <a:ext cx="3952667"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结果呈现</a:t>
            </a:r>
          </a:p>
        </p:txBody>
      </p:sp>
      <p:sp>
        <p:nvSpPr>
          <p:cNvPr id="13" name="TextBox 13"/>
          <p:cNvSpPr txBox="1"/>
          <p:nvPr/>
        </p:nvSpPr>
        <p:spPr>
          <a:xfrm>
            <a:off x="8035748" y="4140488"/>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将分析结果以图表、报告等形式呈现出来，以便企业决策者能够快速理解并做出决策。</a:t>
            </a:r>
          </a:p>
        </p:txBody>
      </p:sp>
      <p:sp>
        <p:nvSpPr>
          <p:cNvPr id="14" name="TextBox 14"/>
          <p:cNvSpPr txBox="1"/>
          <p:nvPr/>
        </p:nvSpPr>
        <p:spPr>
          <a:xfrm>
            <a:off x="970539" y="4596774"/>
            <a:ext cx="369398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数据分析</a:t>
            </a:r>
          </a:p>
        </p:txBody>
      </p:sp>
      <p:sp>
        <p:nvSpPr>
          <p:cNvPr id="15" name="TextBox 15"/>
          <p:cNvSpPr txBox="1"/>
          <p:nvPr/>
        </p:nvSpPr>
        <p:spPr>
          <a:xfrm>
            <a:off x="1361981" y="5214771"/>
            <a:ext cx="3302539"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运用统计学和数据分析工具对数据进行深入分析，包括描述性分析、推断性分析等。</a:t>
            </a:r>
          </a:p>
        </p:txBody>
      </p:sp>
      <p:sp>
        <p:nvSpPr>
          <p:cNvPr id="16" name="TextBox 16"/>
          <p:cNvSpPr txBox="1"/>
          <p:nvPr/>
        </p:nvSpPr>
        <p:spPr>
          <a:xfrm>
            <a:off x="392947" y="2524256"/>
            <a:ext cx="3741824"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606" b="1">
                <a:solidFill>
                  <a:schemeClr val="accent1">
                    <a:alpha val="100000"/>
                  </a:schemeClr>
                </a:solidFill>
                <a:latin typeface="Microsoft Yahei"/>
                <a:ea typeface="Microsoft Yahei"/>
                <a:cs typeface="Microsoft Yahei"/>
              </a:rPr>
              <a:t>数据收集</a:t>
            </a:r>
          </a:p>
        </p:txBody>
      </p:sp>
      <p:sp>
        <p:nvSpPr>
          <p:cNvPr id="17" name="TextBox 17"/>
          <p:cNvSpPr txBox="1"/>
          <p:nvPr/>
        </p:nvSpPr>
        <p:spPr>
          <a:xfrm>
            <a:off x="689125" y="3142253"/>
            <a:ext cx="344564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500">
                <a:solidFill>
                  <a:schemeClr val="dk1">
                    <a:alpha val="100000"/>
                  </a:schemeClr>
                </a:solidFill>
                <a:latin typeface="Microsoft Yahei"/>
                <a:ea typeface="Microsoft Yahei"/>
                <a:cs typeface="Microsoft Yahei"/>
              </a:rPr>
              <a:t>收集与企业业务相关的各种数据，包括市场、客户、竞争对手、销售等数据。</a:t>
            </a:r>
          </a:p>
        </p:txBody>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商业数据分析的流程</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数据收集与处理</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02</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2076105" y="2148223"/>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2130122" y="1133367"/>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内部数据</a:t>
            </a:r>
          </a:p>
        </p:txBody>
      </p:sp>
      <p:sp>
        <p:nvSpPr>
          <p:cNvPr id="4" name="TextBox 4"/>
          <p:cNvSpPr txBox="1"/>
          <p:nvPr/>
        </p:nvSpPr>
        <p:spPr>
          <a:xfrm>
            <a:off x="2167265" y="1629392"/>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公司内部数据库、CRM系统、销售数据等。</a:t>
            </a:r>
          </a:p>
        </p:txBody>
      </p:sp>
      <p:sp>
        <p:nvSpPr>
          <p:cNvPr id="5" name="AutoShape 5"/>
          <p:cNvSpPr/>
          <p:nvPr/>
        </p:nvSpPr>
        <p:spPr>
          <a:xfrm rot="2700000">
            <a:off x="869478" y="1627599"/>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106151" y="1893154"/>
            <a:ext cx="513241" cy="513241"/>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2454057" y="3429801"/>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2508074" y="2414945"/>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外部数据</a:t>
            </a:r>
          </a:p>
        </p:txBody>
      </p:sp>
      <p:sp>
        <p:nvSpPr>
          <p:cNvPr id="9" name="TextBox 9"/>
          <p:cNvSpPr txBox="1"/>
          <p:nvPr/>
        </p:nvSpPr>
        <p:spPr>
          <a:xfrm>
            <a:off x="2545217" y="2910971"/>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市场调研报告、竞争对手数据、行业报告等。</a:t>
            </a:r>
          </a:p>
        </p:txBody>
      </p:sp>
      <p:sp>
        <p:nvSpPr>
          <p:cNvPr id="10" name="AutoShape 10"/>
          <p:cNvSpPr/>
          <p:nvPr/>
        </p:nvSpPr>
        <p:spPr>
          <a:xfrm rot="2700000">
            <a:off x="1247430" y="2909177"/>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2076105" y="4711380"/>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2130122" y="369652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用户生成数据</a:t>
            </a:r>
          </a:p>
        </p:txBody>
      </p:sp>
      <p:sp>
        <p:nvSpPr>
          <p:cNvPr id="13" name="TextBox 13"/>
          <p:cNvSpPr txBox="1"/>
          <p:nvPr/>
        </p:nvSpPr>
        <p:spPr>
          <a:xfrm>
            <a:off x="2167265" y="4192549"/>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社交媒体、论坛、博客等。</a:t>
            </a:r>
          </a:p>
        </p:txBody>
      </p:sp>
      <p:sp>
        <p:nvSpPr>
          <p:cNvPr id="14" name="AutoShape 14"/>
          <p:cNvSpPr/>
          <p:nvPr/>
        </p:nvSpPr>
        <p:spPr>
          <a:xfrm rot="2700000">
            <a:off x="869478" y="4190755"/>
            <a:ext cx="1044352" cy="1044352"/>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5" name="Connector 15"/>
          <p:cNvCxnSpPr/>
          <p:nvPr/>
        </p:nvCxnSpPr>
        <p:spPr>
          <a:xfrm>
            <a:off x="2454057" y="5992957"/>
            <a:ext cx="9119960"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2508074" y="497810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大数据技术</a:t>
            </a:r>
          </a:p>
        </p:txBody>
      </p:sp>
      <p:sp>
        <p:nvSpPr>
          <p:cNvPr id="17" name="TextBox 17"/>
          <p:cNvSpPr txBox="1"/>
          <p:nvPr/>
        </p:nvSpPr>
        <p:spPr>
          <a:xfrm>
            <a:off x="2545217" y="5474127"/>
            <a:ext cx="10138810" cy="35090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500">
                <a:solidFill>
                  <a:schemeClr val="dk1">
                    <a:alpha val="100000"/>
                  </a:schemeClr>
                </a:solidFill>
                <a:latin typeface="Microsoft Yahei"/>
                <a:ea typeface="Microsoft Yahei"/>
                <a:cs typeface="Microsoft Yahei"/>
              </a:rPr>
              <a:t>实时数据流、物联网数据等。</a:t>
            </a:r>
          </a:p>
        </p:txBody>
      </p:sp>
      <p:sp>
        <p:nvSpPr>
          <p:cNvPr id="18" name="AutoShape 18"/>
          <p:cNvSpPr/>
          <p:nvPr/>
        </p:nvSpPr>
        <p:spPr>
          <a:xfrm rot="2700000">
            <a:off x="1247430" y="5472333"/>
            <a:ext cx="1044352" cy="1044352"/>
          </a:xfrm>
          <a:prstGeom prst="teardrop">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rot="-2700000">
            <a:off x="1437430" y="3136214"/>
            <a:ext cx="604615" cy="604615"/>
          </a:xfrm>
          <a:custGeom>
            <a:rect l="l" t="t" r="r" b="b"/>
            <a:pathLst>
              <a:path w="304800" h="304800">
                <a:moveTo>
                  <a:pt x="222609" y="281264"/>
                </a:moveTo>
                <a:cubicBezTo>
                  <a:pt x="222609" y="281264"/>
                  <a:pt x="225800" y="262099"/>
                  <a:pt x="206121" y="238696"/>
                </a:cubicBezTo>
                <a:cubicBezTo>
                  <a:pt x="225276" y="184966"/>
                  <a:pt x="227933" y="136036"/>
                  <a:pt x="227933" y="136036"/>
                </a:cubicBezTo>
                <a:cubicBezTo>
                  <a:pt x="227933" y="136036"/>
                  <a:pt x="267300" y="145085"/>
                  <a:pt x="267300" y="183909"/>
                </a:cubicBezTo>
                <a:cubicBezTo>
                  <a:pt x="267291" y="250403"/>
                  <a:pt x="222609" y="281264"/>
                  <a:pt x="222609" y="281264"/>
                </a:cubicBezTo>
                <a:close/>
                <a:moveTo>
                  <a:pt x="114100" y="257918"/>
                </a:moveTo>
                <a:cubicBezTo>
                  <a:pt x="114100" y="257918"/>
                  <a:pt x="87735" y="173307"/>
                  <a:pt x="87735" y="138208"/>
                </a:cubicBezTo>
                <a:cubicBezTo>
                  <a:pt x="87735" y="122415"/>
                  <a:pt x="89516" y="108366"/>
                  <a:pt x="92288" y="95612"/>
                </a:cubicBezTo>
                <a:lnTo>
                  <a:pt x="212398" y="95612"/>
                </a:lnTo>
                <a:cubicBezTo>
                  <a:pt x="215189" y="108375"/>
                  <a:pt x="216980" y="122434"/>
                  <a:pt x="216980" y="138217"/>
                </a:cubicBezTo>
                <a:cubicBezTo>
                  <a:pt x="216980" y="172784"/>
                  <a:pt x="190691" y="257918"/>
                  <a:pt x="190691" y="257918"/>
                </a:cubicBezTo>
                <a:lnTo>
                  <a:pt x="114100" y="257918"/>
                </a:lnTo>
                <a:close/>
                <a:moveTo>
                  <a:pt x="152305" y="114957"/>
                </a:moveTo>
                <a:cubicBezTo>
                  <a:pt x="138798" y="114957"/>
                  <a:pt x="127845" y="125911"/>
                  <a:pt x="127845" y="139427"/>
                </a:cubicBezTo>
                <a:cubicBezTo>
                  <a:pt x="127845" y="152933"/>
                  <a:pt x="138798" y="163897"/>
                  <a:pt x="152305" y="163897"/>
                </a:cubicBezTo>
                <a:cubicBezTo>
                  <a:pt x="165811" y="163897"/>
                  <a:pt x="176774" y="152943"/>
                  <a:pt x="176774" y="139427"/>
                </a:cubicBezTo>
                <a:cubicBezTo>
                  <a:pt x="176784" y="125911"/>
                  <a:pt x="165821" y="114957"/>
                  <a:pt x="152305" y="114957"/>
                </a:cubicBezTo>
                <a:close/>
                <a:moveTo>
                  <a:pt x="147047" y="5677"/>
                </a:moveTo>
                <a:lnTo>
                  <a:pt x="147047" y="-27642"/>
                </a:lnTo>
                <a:lnTo>
                  <a:pt x="156572" y="-27642"/>
                </a:lnTo>
                <a:lnTo>
                  <a:pt x="156572" y="4829"/>
                </a:lnTo>
                <a:cubicBezTo>
                  <a:pt x="167459" y="12754"/>
                  <a:pt x="196920" y="37957"/>
                  <a:pt x="210245" y="86506"/>
                </a:cubicBezTo>
                <a:lnTo>
                  <a:pt x="94421" y="86506"/>
                </a:lnTo>
                <a:cubicBezTo>
                  <a:pt x="107299" y="39291"/>
                  <a:pt x="135341" y="14364"/>
                  <a:pt x="147047" y="5677"/>
                </a:cubicBezTo>
                <a:close/>
                <a:moveTo>
                  <a:pt x="82191" y="281264"/>
                </a:moveTo>
                <a:cubicBezTo>
                  <a:pt x="82191" y="281264"/>
                  <a:pt x="37509" y="250403"/>
                  <a:pt x="37509" y="183909"/>
                </a:cubicBezTo>
                <a:cubicBezTo>
                  <a:pt x="37509" y="145085"/>
                  <a:pt x="76876" y="136036"/>
                  <a:pt x="76876" y="136036"/>
                </a:cubicBezTo>
                <a:cubicBezTo>
                  <a:pt x="76876" y="136036"/>
                  <a:pt x="79534" y="184966"/>
                  <a:pt x="98679" y="238697"/>
                </a:cubicBezTo>
                <a:cubicBezTo>
                  <a:pt x="78991" y="262109"/>
                  <a:pt x="82191" y="281264"/>
                  <a:pt x="82191" y="281264"/>
                </a:cubicBezTo>
                <a:close/>
                <a:moveTo>
                  <a:pt x="168507" y="286179"/>
                </a:moveTo>
                <a:lnTo>
                  <a:pt x="160525" y="278197"/>
                </a:lnTo>
                <a:lnTo>
                  <a:pt x="152019" y="304800"/>
                </a:lnTo>
                <a:lnTo>
                  <a:pt x="141903" y="278197"/>
                </a:lnTo>
                <a:lnTo>
                  <a:pt x="134988" y="292017"/>
                </a:lnTo>
                <a:lnTo>
                  <a:pt x="124873" y="267014"/>
                </a:lnTo>
                <a:lnTo>
                  <a:pt x="179661" y="267014"/>
                </a:lnTo>
                <a:lnTo>
                  <a:pt x="168507" y="28617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1103936" y="4387558"/>
            <a:ext cx="575435" cy="575435"/>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1532320" y="5719567"/>
            <a:ext cx="474573" cy="474573"/>
          </a:xfrm>
          <a:custGeom>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数据来源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8588" y="4047424"/>
            <a:ext cx="5505365"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99673" y="4047424"/>
            <a:ext cx="5613739" cy="1698791"/>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99673" y="1935245"/>
            <a:ext cx="5613739"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78588" y="1935245"/>
            <a:ext cx="5505365" cy="170962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14495" y="2158706"/>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数据缺失处理</a:t>
            </a:r>
          </a:p>
        </p:txBody>
      </p:sp>
      <p:sp>
        <p:nvSpPr>
          <p:cNvPr id="7" name="AutoShape 7"/>
          <p:cNvSpPr/>
          <p:nvPr/>
        </p:nvSpPr>
        <p:spPr>
          <a:xfrm>
            <a:off x="4208189" y="1910609"/>
            <a:ext cx="3775622" cy="3858888"/>
          </a:xfrm>
          <a:prstGeom prst="ellipse">
            <a:avLst/>
          </a:prstGeom>
          <a:gradFill>
            <a:gsLst>
              <a:gs pos="0">
                <a:schemeClr val="lt1">
                  <a:alpha val="100000"/>
                </a:schemeClr>
              </a:gs>
              <a:gs pos="100000">
                <a:schemeClr val="lt1">
                  <a:alpha val="100000"/>
                </a:schemeClr>
              </a:gs>
            </a:gsLst>
            <a:path path="circle">
              <a:fillToRect l="50000" t="50000" r="50000" b="50000"/>
            </a:path>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954763" y="2673647"/>
            <a:ext cx="2282475" cy="233281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5632366" y="3347887"/>
            <a:ext cx="927269" cy="984332"/>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94053"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098384" y="1747648"/>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7811074" y="2673647"/>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去除或修正异常值，避免对分析结果产生影响。</a:t>
            </a:r>
          </a:p>
        </p:txBody>
      </p:sp>
      <p:sp>
        <p:nvSpPr>
          <p:cNvPr id="13" name="TextBox 13"/>
          <p:cNvSpPr txBox="1"/>
          <p:nvPr/>
        </p:nvSpPr>
        <p:spPr>
          <a:xfrm>
            <a:off x="8668342" y="2166108"/>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数据异常值处理</a:t>
            </a:r>
          </a:p>
        </p:txBody>
      </p:sp>
      <p:sp>
        <p:nvSpPr>
          <p:cNvPr id="14" name="TextBox 14"/>
          <p:cNvSpPr txBox="1"/>
          <p:nvPr/>
        </p:nvSpPr>
        <p:spPr>
          <a:xfrm>
            <a:off x="1114495" y="4270522"/>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1950" b="1">
                <a:solidFill>
                  <a:srgbClr val="FFFFFF">
                    <a:alpha val="100000"/>
                  </a:srgbClr>
                </a:solidFill>
                <a:latin typeface="Microsoft Yahei"/>
                <a:ea typeface="Microsoft Yahei"/>
                <a:cs typeface="Microsoft Yahei"/>
              </a:rPr>
              <a:t>数据格式统一</a:t>
            </a:r>
          </a:p>
        </p:txBody>
      </p:sp>
      <p:sp>
        <p:nvSpPr>
          <p:cNvPr id="15" name="TextBox 15"/>
          <p:cNvSpPr txBox="1"/>
          <p:nvPr/>
        </p:nvSpPr>
        <p:spPr>
          <a:xfrm>
            <a:off x="8668342" y="4277924"/>
            <a:ext cx="2409807"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6000"/>
              </a:lnSpc>
            </a:pPr>
            <a:r>
              <a:rPr lang="en-US" sz="1950" b="1">
                <a:solidFill>
                  <a:srgbClr val="FFFFFF">
                    <a:alpha val="100000"/>
                  </a:srgbClr>
                </a:solidFill>
                <a:latin typeface="Microsoft Yahei"/>
                <a:ea typeface="Microsoft Yahei"/>
                <a:cs typeface="Microsoft Yahei"/>
              </a:rPr>
              <a:t>数据分类和编码</a:t>
            </a:r>
          </a:p>
        </p:txBody>
      </p:sp>
      <p:sp>
        <p:nvSpPr>
          <p:cNvPr id="16" name="AutoShape 16"/>
          <p:cNvSpPr/>
          <p:nvPr/>
        </p:nvSpPr>
        <p:spPr>
          <a:xfrm>
            <a:off x="454963"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11059294" y="5401184"/>
            <a:ext cx="602811" cy="62645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497434" y="1795882"/>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01</a:t>
            </a:r>
          </a:p>
        </p:txBody>
      </p:sp>
      <p:sp>
        <p:nvSpPr>
          <p:cNvPr id="19" name="TextBox 19"/>
          <p:cNvSpPr txBox="1"/>
          <p:nvPr/>
        </p:nvSpPr>
        <p:spPr>
          <a:xfrm>
            <a:off x="11098377" y="1797101"/>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02</a:t>
            </a:r>
          </a:p>
        </p:txBody>
      </p:sp>
      <p:sp>
        <p:nvSpPr>
          <p:cNvPr id="20" name="TextBox 20"/>
          <p:cNvSpPr txBox="1"/>
          <p:nvPr/>
        </p:nvSpPr>
        <p:spPr>
          <a:xfrm>
            <a:off x="11049615" y="5464454"/>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04</a:t>
            </a:r>
          </a:p>
        </p:txBody>
      </p:sp>
      <p:sp>
        <p:nvSpPr>
          <p:cNvPr id="21" name="TextBox 21"/>
          <p:cNvSpPr txBox="1"/>
          <p:nvPr/>
        </p:nvSpPr>
        <p:spPr>
          <a:xfrm>
            <a:off x="448666" y="5452263"/>
            <a:ext cx="1141839" cy="51187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spcBef>
                <a:spcPts val="450"/>
              </a:spcBef>
            </a:pPr>
            <a:r>
              <a:rPr lang="en-US" sz="2625" b="1">
                <a:solidFill>
                  <a:srgbClr val="FFFFFF">
                    <a:alpha val="100000"/>
                  </a:srgbClr>
                </a:solidFill>
                <a:latin typeface="Microsoft Yahei"/>
                <a:ea typeface="Microsoft Yahei"/>
                <a:cs typeface="Microsoft Yahei"/>
              </a:rPr>
              <a:t>03</a:t>
            </a:r>
          </a:p>
        </p:txBody>
      </p:sp>
      <p:sp>
        <p:nvSpPr>
          <p:cNvPr id="22" name="TextBox 22"/>
          <p:cNvSpPr txBox="1"/>
          <p:nvPr/>
        </p:nvSpPr>
        <p:spPr>
          <a:xfrm>
            <a:off x="7811074" y="4762272"/>
            <a:ext cx="3267075" cy="702183"/>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rgbClr val="FFFFFF">
                    <a:alpha val="100000"/>
                  </a:srgbClr>
                </a:solidFill>
                <a:latin typeface="Microsoft Yahei"/>
                <a:ea typeface="Microsoft Yahei"/>
                <a:cs typeface="Microsoft Yahei"/>
              </a:rPr>
              <a:t>将数据转化为可分析的格式，如数值型、类别型等。</a:t>
            </a:r>
          </a:p>
        </p:txBody>
      </p:sp>
      <p:sp>
        <p:nvSpPr>
          <p:cNvPr id="23" name="TextBox 23"/>
          <p:cNvSpPr txBox="1"/>
          <p:nvPr/>
        </p:nvSpPr>
        <p:spPr>
          <a:xfrm>
            <a:off x="1114495" y="2673647"/>
            <a:ext cx="3267075" cy="6858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采用插值、回归等方法填补缺失值。</a:t>
            </a:r>
          </a:p>
        </p:txBody>
      </p:sp>
      <p:sp>
        <p:nvSpPr>
          <p:cNvPr id="24" name="TextBox 24"/>
          <p:cNvSpPr txBox="1"/>
          <p:nvPr/>
        </p:nvSpPr>
        <p:spPr>
          <a:xfrm>
            <a:off x="1114495" y="4762272"/>
            <a:ext cx="3267075" cy="68580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将不同来源的数据格式统一，便于处理和分析。</a:t>
            </a:r>
          </a:p>
        </p:txBody>
      </p:sp>
      <p:grpSp>
        <p:nvGrpSpPr>
          <p:cNvPr id="25" name="Group 25"/>
          <p:cNvGrpSpPr/>
          <p:nvPr/>
        </p:nvGrpSpPr>
        <p:grpSpPr>
          <a:xfrm>
            <a:off x="454963" y="93878"/>
            <a:ext cx="10641129" cy="914400"/>
            <a:chOff x="454963" y="93878"/>
            <a:chExt cx="10641129" cy="914400"/>
          </a:xfrm>
        </p:grpSpPr>
        <p:sp>
          <p:nvSpPr>
            <p:cNvPr id="26" name="AutoShape 2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TextBox 4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数据清洗与整理</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9058" b="9058"/>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根据数据量大小和访问频率选择合适的存储设备。</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选择合适的存储介质</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定期备份数据，确保数据安全。</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数据备份策略</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将不常用的数据归档，释放存储空间。</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数据归档</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随着数据增长，将数据迁移至更高级的存储设备。</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数据迁移</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数据存储与备份</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加密技术</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对敏感数据进行加密存储，确保数据不被非法获取。</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访问控制</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设置不同用户的数据访问权限，防止数据泄露。</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匿名化处理</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对敏感数据进行匿名化处理，保护用户隐私。</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安全审计</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定期进行安全审计，发现和修复潜在的安全隐患。</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数据安全与隐私保护</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534669" y="336865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825" b="1">
                <a:solidFill>
                  <a:schemeClr val="accent1">
                    <a:alpha val="100000"/>
                  </a:schemeClr>
                </a:solidFill>
                <a:latin typeface="Microsoft Yahei"/>
                <a:ea typeface="Microsoft Yahei"/>
                <a:cs typeface="Microsoft Yahei"/>
              </a:rPr>
              <a:t>数据分析方法与工具</a:t>
            </a:r>
          </a:p>
        </p:txBody>
      </p:sp>
      <p:sp>
        <p:nvSpPr>
          <p:cNvPr id="3" name="TextBox 3"/>
          <p:cNvSpPr txBox="1"/>
          <p:nvPr/>
        </p:nvSpPr>
        <p:spPr>
          <a:xfrm>
            <a:off x="3106008" y="548979"/>
            <a:ext cx="5979984"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7650" b="1">
                <a:solidFill>
                  <a:schemeClr val="lt1">
                    <a:alpha val="100000"/>
                  </a:schemeClr>
                </a:solidFill>
                <a:latin typeface="Microsoft Yahei"/>
                <a:ea typeface="Microsoft Yahei"/>
                <a:cs typeface="Microsoft Yahei"/>
              </a:rPr>
              <a:t>03</a:t>
            </a:r>
          </a:p>
        </p:txBody>
      </p:sp>
      <p:sp>
        <p:nvSpPr>
          <p:cNvPr id="4" name="TextBox 4"/>
          <p:cNvSpPr txBox="1"/>
          <p:nvPr/>
        </p:nvSpPr>
        <p:spPr>
          <a:xfrm>
            <a:off x="5392760" y="2020147"/>
            <a:ext cx="1612643" cy="4095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1500" b="1">
                <a:solidFill>
                  <a:schemeClr val="accent1">
                    <a:lumMod val="75000"/>
                    <a:alpha val="100000"/>
                  </a:schemeClr>
                </a:solidFill>
                <a:latin typeface="Microsoft Yahei"/>
                <a:ea typeface="Microsoft Yahei"/>
                <a:cs typeface="Microsoft Yahei"/>
              </a:rPr>
              <a:t>CATALOGUE</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描述性统计分析是数据分析的基础，它通过对数据进行整理、分类、描述来揭示数据的基本特征和规律。</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描述性统计分析包括数据的频数分析、均值分析、方差分析、标准差分析、四分位数分析等，通过这些分析可以了解数据的分布情况、集中趋势、离散程度等。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描述性统计分析</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https://d.book118.com/745001242122011044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87</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2024-09-06T16:29:10.839</cp:lastPrinted>
  <dcterms:created xsi:type="dcterms:W3CDTF">2024-09-06T08:29:10Z</dcterms:created>
  <dcterms:modified xsi:type="dcterms:W3CDTF">2024-09-06T08:29:12Z</dcterms:modified>
</cp:coreProperties>
</file>