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E20B9B-D5A6-4628-9C98-AF333C0B93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FB1AF2-2E71-4028-945A-063763232E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155511-DA20-4617-9C99-B4313533FA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D76A26-5D9A-436B-B331-94468DA8E3C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A2A6891-35E5-4859-9F43-06873A78E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562999-E71A-4090-9BCD-2D34D1FAF3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4D4843-9D8F-4073-A4D0-8ECBA8CB80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FD65269-2CA3-47D8-A0F3-41BD376DC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3D34B85-5D8F-4E45-8F0F-DA177C7F02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66A3EF-DAED-4708-B098-205E971FBE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0FB0D8-C09E-4208-8ECB-0C248E7B0A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14.jpeg" /><Relationship Id="rId4" Type="http://schemas.openxmlformats.org/officeDocument/2006/relationships/image" Target="../media/image12.jpeg" /><Relationship Id="rId5" Type="http://schemas.openxmlformats.org/officeDocument/2006/relationships/image" Target="../media/image6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502103433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33230" y="2310725"/>
            <a:ext cx="10525539" cy="1104900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家具和家居用品零售商电子商务销售培训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5995" y="6044090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1676741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电子商务概述与趋势分析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家具家居产品在线销售策略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电子商务平台选择与运营管理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网络营销推广策略及实践案例分享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客户服务体系建设与提升方案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供应链协同管理及物流配送优化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总结回顾与未来发展规划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电子商务概述与趋势分析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5093" r="15093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通过电子手段进行的商业活动，包括商品和服务的买卖、交易、支付等。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从早期的EDI（电子数据交换）到互联网时代的B2B、B2C、C2C等模式，再到移动电商、社交电商等新型模式。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发展历程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电子商务定义及发展历程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家具家居行业电商规模逐年增长，成为重要的销售渠道。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头部电商平台占据市场份额较大，但垂直电商和线下品牌也在积极布局。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消费者对品质、设计、个性化等需求不断提升，对电商平台的商品和服务提出更高要求。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家具家居行业电商现状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从线下购物向线上购物转移，注重品牌、口碑和服务体验。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消费者行为变化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智能家居、定制家居等将成为未来家具家居行业的重要趋势，电商平台需要积极适应和引领这些变化。同时，社交电商、直播电商等新型模式也将为家具家居行业带来新的机遇和挑战。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趋势预测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消费者行为变化与趋势预测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家具家居产品在线销售策略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明确目标受众，进行市场细分，选择适合品牌发展的市场定位。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25" r="16625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精准定位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强调产品的高品质与独特设计，与竞争对手形成差异化。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提供个性化定制服务，满足消费者对于独特家居风格的需求。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个性化定制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产品定位与差异化竞争优势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价格策略制定及调整方法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成本导向定价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根据产品成本加上合理利润来设定价格。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市场导向定价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根据市场需求和竞争对手的价格水平来设定价格。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动态定价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根据市场变化、销售数据等实时调整价格，以保持竞争优势。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87" r="3087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促销活动设计与执行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设定特定时间段内的折扣优惠，刺激消费者购买欲望。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设定满额条件，赠送相关产品或小样，提升客户黏性。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与其他品牌或平台合作，进行联合推广或互惠活动，扩大品牌影响力。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利用社交媒体平台进行品牌推广和促销活动，吸引更多潜在客户。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限时折扣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满额赠品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跨界合作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社交媒体营销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电子商务平台选择与运营管理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平台类型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流量规模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费用结构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服务支持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主流电商平台比较及选择依据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B2C、C2C、B2B2C等不同类型的电商平台各有优缺点，需根据经营模式和目标受众进行选择。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不同平台的费用结构差异较大，包括入驻费、保证金、佣金等，需综合考虑成本效益。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平台流量直接影响店铺曝光度和潜在客户数量，应优先选择流量大、用户活跃度高的平台。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优质平台能提供完善的店铺运营、物流配送、售后服务等支持，降低经营难度。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936" y="1498289"/>
            <a:ext cx="3861422" cy="3861422"/>
          </a:xfrm>
          <a:prstGeom prst="diamond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4972" y="1608799"/>
            <a:ext cx="5067193" cy="1224567"/>
            <a:chOff x="44972" y="1608799"/>
            <a:chExt cx="5067193" cy="1224567"/>
          </a:xfrm>
        </p:grpSpPr>
        <p:sp>
          <p:nvSpPr>
            <p:cNvPr id="4" name="AutoShape 4"/>
            <p:cNvSpPr/>
            <p:nvPr/>
          </p:nvSpPr>
          <p:spPr>
            <a:xfrm>
              <a:off x="4429413" y="1744054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216800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根据目标受众和品牌形象，确定店铺的整体风格，如简约、复古、时尚等。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972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店铺风格定位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4566065" y="1914535"/>
              <a:ext cx="418083" cy="363887"/>
            </a:xfrm>
            <a:custGeom>
              <a:rect l="l" t="t" r="r" b="b"/>
              <a:pathLst>
                <a:path w="304800" h="304800">
                  <a:moveTo>
                    <a:pt x="257299" y="240773"/>
                  </a:moveTo>
                  <a:lnTo>
                    <a:pt x="257299" y="258156"/>
                  </a:lnTo>
                  <a:lnTo>
                    <a:pt x="47501" y="258156"/>
                  </a:lnTo>
                  <a:lnTo>
                    <a:pt x="47501" y="240773"/>
                  </a:lnTo>
                  <a:cubicBezTo>
                    <a:pt x="47501" y="240773"/>
                    <a:pt x="43015" y="231162"/>
                    <a:pt x="67361" y="208112"/>
                  </a:cubicBezTo>
                  <a:cubicBezTo>
                    <a:pt x="91688" y="185071"/>
                    <a:pt x="88487" y="125511"/>
                    <a:pt x="88487" y="85173"/>
                  </a:cubicBezTo>
                  <a:cubicBezTo>
                    <a:pt x="88487" y="44834"/>
                    <a:pt x="145142" y="43977"/>
                    <a:pt x="145142" y="43977"/>
                  </a:cubicBezTo>
                  <a:lnTo>
                    <a:pt x="147085" y="43977"/>
                  </a:lnTo>
                  <a:cubicBezTo>
                    <a:pt x="147085" y="43996"/>
                    <a:pt x="147085" y="43701"/>
                    <a:pt x="147085" y="37424"/>
                  </a:cubicBezTo>
                  <a:cubicBezTo>
                    <a:pt x="147085" y="33395"/>
                    <a:pt x="133560" y="18802"/>
                    <a:pt x="133560" y="18802"/>
                  </a:cubicBezTo>
                  <a:lnTo>
                    <a:pt x="133360" y="9973"/>
                  </a:lnTo>
                  <a:lnTo>
                    <a:pt x="171555" y="9973"/>
                  </a:lnTo>
                  <a:lnTo>
                    <a:pt x="171298" y="19136"/>
                  </a:lnTo>
                  <a:cubicBezTo>
                    <a:pt x="171298" y="19136"/>
                    <a:pt x="156639" y="33719"/>
                    <a:pt x="156639" y="38014"/>
                  </a:cubicBezTo>
                  <a:cubicBezTo>
                    <a:pt x="156639" y="42167"/>
                    <a:pt x="156639" y="43558"/>
                    <a:pt x="156639" y="43967"/>
                  </a:cubicBezTo>
                  <a:lnTo>
                    <a:pt x="159658" y="43967"/>
                  </a:lnTo>
                  <a:cubicBezTo>
                    <a:pt x="159658" y="43967"/>
                    <a:pt x="216313" y="44825"/>
                    <a:pt x="216313" y="85163"/>
                  </a:cubicBezTo>
                  <a:cubicBezTo>
                    <a:pt x="216313" y="125501"/>
                    <a:pt x="213112" y="185071"/>
                    <a:pt x="237449" y="208121"/>
                  </a:cubicBezTo>
                  <a:cubicBezTo>
                    <a:pt x="261785" y="231172"/>
                    <a:pt x="257299" y="240773"/>
                    <a:pt x="257299" y="240773"/>
                  </a:cubicBezTo>
                  <a:close/>
                  <a:moveTo>
                    <a:pt x="176327" y="267367"/>
                  </a:moveTo>
                  <a:cubicBezTo>
                    <a:pt x="176327" y="280559"/>
                    <a:pt x="165640" y="294827"/>
                    <a:pt x="152457" y="294827"/>
                  </a:cubicBezTo>
                  <a:cubicBezTo>
                    <a:pt x="139275" y="294827"/>
                    <a:pt x="128588" y="280559"/>
                    <a:pt x="128588" y="267367"/>
                  </a:cubicBezTo>
                  <a:cubicBezTo>
                    <a:pt x="128588" y="267662"/>
                    <a:pt x="176327" y="267062"/>
                    <a:pt x="176327" y="26736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180959" y="1608799"/>
            <a:ext cx="4946836" cy="1224567"/>
            <a:chOff x="7180959" y="1608799"/>
            <a:chExt cx="4946836" cy="1224567"/>
          </a:xfrm>
        </p:grpSpPr>
        <p:sp>
          <p:nvSpPr>
            <p:cNvPr id="9" name="AutoShape 9"/>
            <p:cNvSpPr/>
            <p:nvPr/>
          </p:nvSpPr>
          <p:spPr>
            <a:xfrm>
              <a:off x="7180959" y="168804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8027972" y="213118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合理安排页面元素，突出产品特点和卖点，提高用户浏览体验。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701" y="160879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页面布局优化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56302" y="1863389"/>
              <a:ext cx="332068" cy="332068"/>
            </a:xfrm>
            <a:custGeom>
              <a:rect l="l" t="t" r="r" b="b"/>
              <a:pathLst>
                <a:path w="304800" h="304800">
                  <a:moveTo>
                    <a:pt x="304800" y="171155"/>
                  </a:moveTo>
                  <a:lnTo>
                    <a:pt x="304800" y="133055"/>
                  </a:lnTo>
                  <a:lnTo>
                    <a:pt x="259261" y="114081"/>
                  </a:lnTo>
                  <a:cubicBezTo>
                    <a:pt x="257994" y="110509"/>
                    <a:pt x="256661" y="107051"/>
                    <a:pt x="255022" y="103661"/>
                  </a:cubicBezTo>
                  <a:lnTo>
                    <a:pt x="273406" y="57893"/>
                  </a:lnTo>
                  <a:lnTo>
                    <a:pt x="246459" y="30956"/>
                  </a:lnTo>
                  <a:lnTo>
                    <a:pt x="201101" y="49635"/>
                  </a:lnTo>
                  <a:cubicBezTo>
                    <a:pt x="197644" y="47958"/>
                    <a:pt x="194110" y="46549"/>
                    <a:pt x="190462" y="45244"/>
                  </a:cubicBezTo>
                  <a:lnTo>
                    <a:pt x="171155" y="0"/>
                  </a:lnTo>
                  <a:lnTo>
                    <a:pt x="133055" y="0"/>
                  </a:lnTo>
                  <a:lnTo>
                    <a:pt x="114224" y="45091"/>
                  </a:lnTo>
                  <a:cubicBezTo>
                    <a:pt x="110433" y="46434"/>
                    <a:pt x="106785" y="47844"/>
                    <a:pt x="103175" y="49559"/>
                  </a:cubicBezTo>
                  <a:lnTo>
                    <a:pt x="57893" y="31366"/>
                  </a:lnTo>
                  <a:lnTo>
                    <a:pt x="30956" y="58303"/>
                  </a:lnTo>
                  <a:lnTo>
                    <a:pt x="49416" y="103175"/>
                  </a:lnTo>
                  <a:cubicBezTo>
                    <a:pt x="47625" y="106861"/>
                    <a:pt x="46177" y="110614"/>
                    <a:pt x="44796" y="114491"/>
                  </a:cubicBezTo>
                  <a:lnTo>
                    <a:pt x="0" y="133645"/>
                  </a:lnTo>
                  <a:lnTo>
                    <a:pt x="0" y="171745"/>
                  </a:lnTo>
                  <a:lnTo>
                    <a:pt x="44834" y="190424"/>
                  </a:lnTo>
                  <a:cubicBezTo>
                    <a:pt x="46215" y="194291"/>
                    <a:pt x="47701" y="198053"/>
                    <a:pt x="49482" y="201740"/>
                  </a:cubicBezTo>
                  <a:lnTo>
                    <a:pt x="31366" y="246907"/>
                  </a:lnTo>
                  <a:lnTo>
                    <a:pt x="58303" y="273844"/>
                  </a:lnTo>
                  <a:lnTo>
                    <a:pt x="103289" y="255318"/>
                  </a:lnTo>
                  <a:cubicBezTo>
                    <a:pt x="106899" y="257032"/>
                    <a:pt x="110585" y="258404"/>
                    <a:pt x="114376" y="259709"/>
                  </a:cubicBezTo>
                  <a:lnTo>
                    <a:pt x="133645" y="304800"/>
                  </a:lnTo>
                  <a:lnTo>
                    <a:pt x="171745" y="304800"/>
                  </a:lnTo>
                  <a:lnTo>
                    <a:pt x="190605" y="259480"/>
                  </a:lnTo>
                  <a:cubicBezTo>
                    <a:pt x="194215" y="258137"/>
                    <a:pt x="197787" y="256727"/>
                    <a:pt x="201206" y="255089"/>
                  </a:cubicBezTo>
                  <a:lnTo>
                    <a:pt x="246898" y="273396"/>
                  </a:lnTo>
                  <a:lnTo>
                    <a:pt x="273834" y="246459"/>
                  </a:lnTo>
                  <a:lnTo>
                    <a:pt x="255079" y="200997"/>
                  </a:lnTo>
                  <a:cubicBezTo>
                    <a:pt x="256680" y="197577"/>
                    <a:pt x="257985" y="194110"/>
                    <a:pt x="259251" y="190576"/>
                  </a:cubicBezTo>
                  <a:lnTo>
                    <a:pt x="304800" y="171155"/>
                  </a:lnTo>
                  <a:close/>
                  <a:moveTo>
                    <a:pt x="152105" y="209550"/>
                  </a:moveTo>
                  <a:cubicBezTo>
                    <a:pt x="120558" y="209550"/>
                    <a:pt x="94955" y="183947"/>
                    <a:pt x="94955" y="152400"/>
                  </a:cubicBezTo>
                  <a:cubicBezTo>
                    <a:pt x="94955" y="120853"/>
                    <a:pt x="120558" y="95250"/>
                    <a:pt x="152105" y="95250"/>
                  </a:cubicBezTo>
                  <a:cubicBezTo>
                    <a:pt x="183652" y="95250"/>
                    <a:pt x="209255" y="120853"/>
                    <a:pt x="209255" y="152400"/>
                  </a:cubicBezTo>
                  <a:cubicBezTo>
                    <a:pt x="209255" y="183947"/>
                    <a:pt x="183652" y="209550"/>
                    <a:pt x="152105" y="2095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24384" y="4380910"/>
            <a:ext cx="5067193" cy="1224566"/>
            <a:chOff x="24384" y="4380910"/>
            <a:chExt cx="5067193" cy="1224566"/>
          </a:xfrm>
        </p:grpSpPr>
        <p:sp>
          <p:nvSpPr>
            <p:cNvPr id="14" name="AutoShape 14"/>
            <p:cNvSpPr/>
            <p:nvPr/>
          </p:nvSpPr>
          <p:spPr>
            <a:xfrm>
              <a:off x="4408825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196211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提供高质量的产品图片和店铺形象照，增强视觉冲击力。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384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图片处理与美化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84167" y="4590972"/>
              <a:ext cx="332068" cy="374641"/>
            </a:xfrm>
            <a:custGeom>
              <a:rect l="l" t="t" r="r" b="b"/>
              <a:pathLst>
                <a:path w="304800" h="304800">
                  <a:moveTo>
                    <a:pt x="0" y="209550"/>
                  </a:moveTo>
                  <a:lnTo>
                    <a:pt x="152410" y="247650"/>
                  </a:lnTo>
                  <a:lnTo>
                    <a:pt x="304800" y="209550"/>
                  </a:lnTo>
                  <a:lnTo>
                    <a:pt x="304800" y="247650"/>
                  </a:lnTo>
                  <a:lnTo>
                    <a:pt x="152410" y="285750"/>
                  </a:lnTo>
                  <a:lnTo>
                    <a:pt x="0" y="247650"/>
                  </a:lnTo>
                  <a:close/>
                  <a:moveTo>
                    <a:pt x="0" y="133350"/>
                  </a:moveTo>
                  <a:lnTo>
                    <a:pt x="152410" y="171450"/>
                  </a:lnTo>
                  <a:lnTo>
                    <a:pt x="304800" y="133350"/>
                  </a:lnTo>
                  <a:lnTo>
                    <a:pt x="304800" y="171450"/>
                  </a:lnTo>
                  <a:lnTo>
                    <a:pt x="152410" y="209550"/>
                  </a:lnTo>
                  <a:lnTo>
                    <a:pt x="0" y="171450"/>
                  </a:lnTo>
                  <a:close/>
                  <a:moveTo>
                    <a:pt x="0" y="57150"/>
                  </a:moveTo>
                  <a:lnTo>
                    <a:pt x="152410" y="19050"/>
                  </a:lnTo>
                  <a:lnTo>
                    <a:pt x="304800" y="57150"/>
                  </a:lnTo>
                  <a:lnTo>
                    <a:pt x="304800" y="95250"/>
                  </a:lnTo>
                  <a:lnTo>
                    <a:pt x="152410" y="1333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180959" y="4380910"/>
            <a:ext cx="4946836" cy="1224566"/>
            <a:chOff x="7180959" y="4380910"/>
            <a:chExt cx="4946836" cy="1224566"/>
          </a:xfrm>
        </p:grpSpPr>
        <p:sp>
          <p:nvSpPr>
            <p:cNvPr id="19" name="AutoShape 19"/>
            <p:cNvSpPr/>
            <p:nvPr/>
          </p:nvSpPr>
          <p:spPr>
            <a:xfrm>
              <a:off x="7180959" y="4436917"/>
              <a:ext cx="682752" cy="682752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TextBox 20"/>
            <p:cNvSpPr txBox="1"/>
            <p:nvPr/>
          </p:nvSpPr>
          <p:spPr>
            <a:xfrm>
              <a:off x="8027972" y="4903293"/>
              <a:ext cx="3905833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准确描述产品特性和优势，用简洁有力的语言打动消费者。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06701" y="438091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文字描述与卖点提炼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39272" y="4595230"/>
              <a:ext cx="366126" cy="366126"/>
            </a:xfrm>
            <a:custGeom>
              <a:rect l="l" t="t" r="r" b="b"/>
              <a:pathLst>
                <a:path w="304800" h="304800">
                  <a:moveTo>
                    <a:pt x="152800" y="79486"/>
                  </a:moveTo>
                  <a:cubicBezTo>
                    <a:pt x="152800" y="79486"/>
                    <a:pt x="133750" y="38891"/>
                    <a:pt x="90888" y="38891"/>
                  </a:cubicBezTo>
                  <a:cubicBezTo>
                    <a:pt x="44053" y="38891"/>
                    <a:pt x="19450" y="78581"/>
                    <a:pt x="19450" y="118262"/>
                  </a:cubicBezTo>
                  <a:cubicBezTo>
                    <a:pt x="19450" y="184147"/>
                    <a:pt x="152800" y="265900"/>
                    <a:pt x="152800" y="265900"/>
                  </a:cubicBezTo>
                  <a:cubicBezTo>
                    <a:pt x="152800" y="265900"/>
                    <a:pt x="285350" y="184937"/>
                    <a:pt x="285350" y="118262"/>
                  </a:cubicBezTo>
                  <a:cubicBezTo>
                    <a:pt x="285350" y="77781"/>
                    <a:pt x="259956" y="38891"/>
                    <a:pt x="214713" y="38891"/>
                  </a:cubicBezTo>
                  <a:cubicBezTo>
                    <a:pt x="169469" y="38891"/>
                    <a:pt x="152800" y="79486"/>
                    <a:pt x="152800" y="7948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店铺装修与形象展示技巧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数据来源与整合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关键指标分析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用户行为分析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营销效果评估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数据分析工具应用及效果评估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2587" b="1258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收集平台提供的数据以及第三方工具获取的数据，进行整合和清洗。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关注浏览量、访客数、转化率、客单价等关键指标，了解店铺运营状况。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深入研究用户访问路径、停留时间、跳出率等，优化页面设计和用户体验。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分析营销活动投入产出比、活动效果等，为后续营销策略制定提供依据。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31435" y="1123959"/>
            <a:ext cx="8329129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92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52006" y="3226434"/>
            <a:ext cx="7286625" cy="15716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382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网络营销推广策略及实践案例分享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https://d.book118.com/745021034332011110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97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2024-09-16T10:37:21.935</cp:lastPrinted>
  <dcterms:created xsi:type="dcterms:W3CDTF">2024-09-16T02:37:21Z</dcterms:created>
  <dcterms:modified xsi:type="dcterms:W3CDTF">2024-09-16T02:37:24Z</dcterms:modified>
</cp:coreProperties>
</file>