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39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4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9.xml" /><Relationship Id="rId11" Type="http://schemas.openxmlformats.org/officeDocument/2006/relationships/image" Target="../media/image2.png" /><Relationship Id="rId12" Type="http://schemas.openxmlformats.org/officeDocument/2006/relationships/tags" Target="../tags/tag10.xml" /><Relationship Id="rId13" Type="http://schemas.openxmlformats.org/officeDocument/2006/relationships/image" Target="../media/image3.png" /><Relationship Id="rId14" Type="http://schemas.openxmlformats.org/officeDocument/2006/relationships/tags" Target="../tags/tag11.xml" /><Relationship Id="rId15" Type="http://schemas.openxmlformats.org/officeDocument/2006/relationships/image" Target="../media/image4.png" /><Relationship Id="rId16" Type="http://schemas.openxmlformats.org/officeDocument/2006/relationships/tags" Target="../tags/tag12.xml" /><Relationship Id="rId17" Type="http://schemas.openxmlformats.org/officeDocument/2006/relationships/image" Target="../media/image5.png" /><Relationship Id="rId18" Type="http://schemas.openxmlformats.org/officeDocument/2006/relationships/tags" Target="../tags/tag13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image" Target="../media/image7.png" /><Relationship Id="rId11" Type="http://schemas.openxmlformats.org/officeDocument/2006/relationships/tags" Target="../tags/tag2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jpeg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2.xml" /><Relationship Id="rId11" Type="http://schemas.openxmlformats.org/officeDocument/2006/relationships/image" Target="../media/image2.png" /><Relationship Id="rId12" Type="http://schemas.openxmlformats.org/officeDocument/2006/relationships/tags" Target="../tags/tag73.xml" /><Relationship Id="rId13" Type="http://schemas.openxmlformats.org/officeDocument/2006/relationships/image" Target="../media/image3.png" /><Relationship Id="rId14" Type="http://schemas.openxmlformats.org/officeDocument/2006/relationships/tags" Target="../tags/tag74.xml" /><Relationship Id="rId15" Type="http://schemas.openxmlformats.org/officeDocument/2006/relationships/image" Target="../media/image4.png" /><Relationship Id="rId16" Type="http://schemas.openxmlformats.org/officeDocument/2006/relationships/tags" Target="../tags/tag75.xml" /><Relationship Id="rId17" Type="http://schemas.openxmlformats.org/officeDocument/2006/relationships/image" Target="../media/image5.png" /><Relationship Id="rId18" Type="http://schemas.openxmlformats.org/officeDocument/2006/relationships/tags" Target="../tags/tag7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6C269-A871-4AFD-8DD7-76AC6A1D8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EF6FB-BB77-49F7-97D9-5FF2F82C5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7CAE3-FBEA-461D-AD28-D12FD480C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9C945-DBB7-4DC9-AF17-AEF3053C4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1043F8-7441-45EB-91C3-7B5A101D2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1F11DA-FDA6-4525-8424-314795CFD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A9B4F5-E2D7-4A2E-9001-E29BC6D4C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FC4121-30AC-4CE9-B090-4921F4139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138F3-A3AA-4B2D-BD03-1D7353BB8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7D570-B143-48F0-B70D-C927ABEF9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DB74B-8CB4-4428-9C5B-FD95EE7FB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2"/>
          <p:cNvPicPr/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5" y="1"/>
            <a:ext cx="12191930" cy="6857998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987550" y="2547824"/>
            <a:ext cx="8216900" cy="1697990"/>
          </a:xfrm>
          <a:noFill/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8780" b="0" i="0" u="none" strike="noStrike" cap="none" spc="-200" normalizeH="0" baseline="0" noProof="1">
                <a:solidFill>
                  <a:schemeClr val="lt1">
                    <a:lumMod val="100000"/>
                  </a:schemeClr>
                </a:solidFill>
                <a:effectLst>
                  <a:outerShdw dist="76200" algn="l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3074353" y="1859274"/>
            <a:ext cx="6043295" cy="482175"/>
          </a:xfrm>
          <a:noFill/>
          <a:ln w="19050">
            <a:noFill/>
          </a:ln>
        </p:spPr>
        <p:txBody>
          <a:bodyPr vert="horz" wrap="square" lIns="101600" tIns="0" rIns="82550" bIns="0" rtlCol="0" anchor="ctr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2200" b="0" i="0" u="none" strike="noStrike" cap="none" spc="100" normalizeH="0" baseline="0" noProof="1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公司名占位符 6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987551" y="4283915"/>
            <a:ext cx="8216899" cy="365126"/>
          </a:xfrm>
          <a:noFill/>
        </p:spPr>
        <p:txBody>
          <a:bodyPr wrap="square" rtlCol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1600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marL="0" lvl="0" algn="ctr"/>
            <a:r>
              <a:rPr lang="zh-CN" altLang="en-US"/>
              <a:t>公司名</a:t>
            </a:r>
            <a:endParaRPr lang="zh-CN" altLang="en-US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987551" y="4710521"/>
            <a:ext cx="8216899" cy="467263"/>
          </a:xfrm>
          <a:noFill/>
        </p:spPr>
        <p:txBody>
          <a:bodyPr wrap="square" rtlCol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2000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marL="0" lvl="0" algn="ctr"/>
            <a:r>
              <a:rPr lang="zh-CN" altLang="en-US"/>
              <a:t>署名</a:t>
            </a:r>
            <a:endParaRPr lang="zh-CN" altLang="en-US"/>
          </a:p>
        </p:txBody>
      </p:sp>
      <p:sp>
        <p:nvSpPr>
          <p:cNvPr id="1048682" name="任意多边形 23"/>
          <p:cNvSpPr/>
          <p:nvPr>
            <p:custDataLst>
              <p:tags r:id="rId10"/>
            </p:custDataLst>
          </p:nvPr>
        </p:nvSpPr>
        <p:spPr>
          <a:xfrm>
            <a:off x="3063765" y="1718939"/>
            <a:ext cx="6064470" cy="65521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pic>
        <p:nvPicPr>
          <p:cNvPr id="2097157" name="图片 3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33029" y="820507"/>
            <a:ext cx="877900" cy="542591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925643" y="834755"/>
            <a:ext cx="341406" cy="542591"/>
          </a:xfrm>
          <a:prstGeom prst="rect">
            <a:avLst/>
          </a:prstGeom>
        </p:spPr>
      </p:pic>
      <p:pic>
        <p:nvPicPr>
          <p:cNvPr id="2097161" name="图片 34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438372" y="719914"/>
            <a:ext cx="195089" cy="743776"/>
          </a:xfrm>
          <a:prstGeom prst="rect">
            <a:avLst/>
          </a:prstGeom>
        </p:spPr>
      </p:pic>
      <p:pic>
        <p:nvPicPr>
          <p:cNvPr id="2097163" name="图片 37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107511" y="6198428"/>
            <a:ext cx="768163" cy="27434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9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1"/>
            <a:ext cx="12189600" cy="6857998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6831715" y="750991"/>
            <a:ext cx="4644228" cy="958322"/>
          </a:xfrm>
        </p:spPr>
        <p:txBody>
          <a:bodyPr vert="horz" wrap="square" tIns="0" bIns="0" rtlCol="0" anchor="b" anchorCtr="0">
            <a:normAutofit lnSpcReduction="20000"/>
          </a:bodyPr>
          <a:lstStyle>
            <a:lvl1pPr marL="0" indent="0" algn="l">
              <a:buFont typeface="Arial" pitchFamily="34" charset="0"/>
              <a:buNone/>
              <a:defRPr lang="zh-CN" altLang="en-US" sz="6000" b="0" i="0" spc="43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/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副标题 2"/>
          <p:cNvSpPr>
            <a:spLocks noGrp="1"/>
          </p:cNvSpPr>
          <p:nvPr userDrawn="1">
            <p:ph type="body" idx="1" hasCustomPrompt="1"/>
            <p:custDataLst>
              <p:tags r:id="rId4"/>
            </p:custDataLst>
          </p:nvPr>
        </p:nvSpPr>
        <p:spPr>
          <a:xfrm>
            <a:off x="6839871" y="1750437"/>
            <a:ext cx="4628229" cy="539763"/>
          </a:xfrm>
        </p:spPr>
        <p:txBody>
          <a:bodyPr vert="horz" wrap="square" tIns="0" bIns="0" rtlCol="0" anchor="t" anchorCtr="0">
            <a:normAutofit/>
          </a:bodyPr>
          <a:lstStyle>
            <a:lvl1pPr marL="0" indent="0" algn="l">
              <a:buFont typeface="Arial" pitchFamily="34" charset="0"/>
              <a:buNone/>
              <a:defRPr lang="zh-CN" altLang="en-US" sz="2800" b="0" i="0" spc="149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3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8"/>
            </p:custDataLst>
          </p:nvPr>
        </p:nvCxnSpPr>
        <p:spPr>
          <a:xfrm>
            <a:off x="6881721" y="2398322"/>
            <a:ext cx="269795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9"/>
            </p:custDataLst>
          </p:nvPr>
        </p:nvCxnSpPr>
        <p:spPr>
          <a:xfrm>
            <a:off x="6850765" y="2398322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7" name="图片 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54118" y="431944"/>
            <a:ext cx="768163" cy="268247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8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001328" y="2436419"/>
            <a:ext cx="8186468" cy="1152000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2001328" y="3696419"/>
            <a:ext cx="8186468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1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5" y="1"/>
            <a:ext cx="12191930" cy="6857998"/>
          </a:xfrm>
          <a:prstGeom prst="rect">
            <a:avLst/>
          </a:prstGeom>
        </p:spPr>
      </p:pic>
      <p:sp>
        <p:nvSpPr>
          <p:cNvPr id="1048774" name="任意多边形 23"/>
          <p:cNvSpPr/>
          <p:nvPr userDrawn="1">
            <p:custDataLst>
              <p:tags r:id="rId3"/>
            </p:custDataLst>
          </p:nvPr>
        </p:nvSpPr>
        <p:spPr>
          <a:xfrm>
            <a:off x="3063765" y="1718939"/>
            <a:ext cx="6064470" cy="65521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j-ea"/>
              <a:ea typeface="+mj-ea"/>
              <a:cs typeface="+mn-lt"/>
            </a:endParaRPr>
          </a:p>
        </p:txBody>
      </p:sp>
      <p:sp>
        <p:nvSpPr>
          <p:cNvPr id="1048776" name="标题 1"/>
          <p:cNvSpPr>
            <a:spLocks noGrp="1"/>
          </p:cNvSpPr>
          <p:nvPr userDrawn="1">
            <p:ph type="ctrTitle" hasCustomPrompt="1"/>
            <p:custDataLst>
              <p:tags r:id="rId4"/>
            </p:custDataLst>
          </p:nvPr>
        </p:nvSpPr>
        <p:spPr>
          <a:xfrm>
            <a:off x="1987550" y="2547824"/>
            <a:ext cx="8216900" cy="1599566"/>
          </a:xfrm>
          <a:noFill/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8780" b="0" i="0" u="none" strike="noStrike" cap="none" spc="-200" normalizeH="0" baseline="0" noProof="1">
                <a:solidFill>
                  <a:schemeClr val="lt1">
                    <a:lumMod val="100000"/>
                  </a:schemeClr>
                </a:solidFill>
                <a:effectLst>
                  <a:outerShdw dist="76200" algn="l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78" name="副标题 2"/>
          <p:cNvSpPr>
            <a:spLocks noGrp="1"/>
          </p:cNvSpPr>
          <p:nvPr userDrawn="1">
            <p:ph type="subTitle" idx="1" hasCustomPrompt="1"/>
            <p:custDataLst>
              <p:tags r:id="rId5"/>
            </p:custDataLst>
          </p:nvPr>
        </p:nvSpPr>
        <p:spPr>
          <a:xfrm>
            <a:off x="3117642" y="1859274"/>
            <a:ext cx="6043295" cy="482175"/>
          </a:xfrm>
          <a:noFill/>
          <a:ln w="19050">
            <a:noFill/>
          </a:ln>
        </p:spPr>
        <p:txBody>
          <a:bodyPr vert="horz" wrap="square" lIns="101600" tIns="0" rIns="82550" bIns="0" rtlCol="0" anchor="ctr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2200" b="0" i="0" u="none" strike="noStrike" cap="none" spc="100" normalizeH="0" baseline="0" noProof="1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80" name="日期占位符 3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6" name="公司名占位符 6"/>
          <p:cNvSpPr>
            <a:spLocks noGrp="1"/>
          </p:cNvSpPr>
          <p:nvPr userDrawn="1">
            <p:ph type="body" sz="quarter" idx="13" hasCustomPrompt="1"/>
            <p:custDataLst>
              <p:tags r:id="rId9"/>
            </p:custDataLst>
          </p:nvPr>
        </p:nvSpPr>
        <p:spPr>
          <a:xfrm>
            <a:off x="1987550" y="4283914"/>
            <a:ext cx="8216900" cy="377077"/>
          </a:xfrm>
          <a:noFill/>
        </p:spPr>
        <p:txBody>
          <a:bodyPr wrap="square" rtlCol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1600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marL="0" lvl="0" algn="ctr"/>
            <a:r>
              <a:rPr lang="zh-CN" altLang="en-US"/>
              <a:t>公司名</a:t>
            </a:r>
            <a:endParaRPr lang="zh-CN" altLang="en-US"/>
          </a:p>
        </p:txBody>
      </p:sp>
      <p:sp>
        <p:nvSpPr>
          <p:cNvPr id="104878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1987550" y="4715551"/>
            <a:ext cx="8216900" cy="467263"/>
          </a:xfrm>
          <a:noFill/>
        </p:spPr>
        <p:txBody>
          <a:bodyPr wrap="square" rtlCol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2000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marL="0" lvl="0" algn="ctr"/>
            <a:r>
              <a:rPr lang="zh-CN" altLang="en-US"/>
              <a:t>署名</a:t>
            </a:r>
            <a:endParaRPr lang="zh-CN" altLang="en-US"/>
          </a:p>
        </p:txBody>
      </p:sp>
      <p:pic>
        <p:nvPicPr>
          <p:cNvPr id="2097173" name="图片 1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33029" y="820507"/>
            <a:ext cx="877900" cy="542591"/>
          </a:xfrm>
          <a:prstGeom prst="rect">
            <a:avLst/>
          </a:prstGeom>
        </p:spPr>
      </p:pic>
      <p:pic>
        <p:nvPicPr>
          <p:cNvPr id="2097175" name="图片 19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925643" y="834755"/>
            <a:ext cx="341406" cy="542591"/>
          </a:xfrm>
          <a:prstGeom prst="rect">
            <a:avLst/>
          </a:prstGeom>
        </p:spPr>
      </p:pic>
      <p:pic>
        <p:nvPicPr>
          <p:cNvPr id="2097177" name="图片 25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438372" y="719914"/>
            <a:ext cx="195089" cy="743776"/>
          </a:xfrm>
          <a:prstGeom prst="rect">
            <a:avLst/>
          </a:prstGeom>
        </p:spPr>
      </p:pic>
      <p:pic>
        <p:nvPicPr>
          <p:cNvPr id="2097179" name="图片 26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107511" y="6198428"/>
            <a:ext cx="768163" cy="27434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9.jpeg" /><Relationship Id="rId13" Type="http://schemas.openxmlformats.org/officeDocument/2006/relationships/tags" Target="../tags/tag77.xml" /><Relationship Id="rId14" Type="http://schemas.openxmlformats.org/officeDocument/2006/relationships/tags" Target="../tags/tag78.xml" /><Relationship Id="rId15" Type="http://schemas.openxmlformats.org/officeDocument/2006/relationships/tags" Target="../tags/tag79.xml" /><Relationship Id="rId16" Type="http://schemas.openxmlformats.org/officeDocument/2006/relationships/tags" Target="../tags/tag80.xml" /><Relationship Id="rId17" Type="http://schemas.openxmlformats.org/officeDocument/2006/relationships/tags" Target="../tags/tag81.xml" /><Relationship Id="rId18" Type="http://schemas.openxmlformats.org/officeDocument/2006/relationships/tags" Target="../tags/tag82.xml" /><Relationship Id="rId19" Type="http://schemas.openxmlformats.org/officeDocument/2006/relationships/tags" Target="../tags/tag8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00" y="1"/>
            <a:ext cx="12189600" cy="6857999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8382" r:id="rId2"/>
    <p:sldLayoutId id="2147498383" r:id="rId3"/>
    <p:sldLayoutId id="2147498384" r:id="rId4"/>
    <p:sldLayoutId id="2147498385" r:id="rId5"/>
    <p:sldLayoutId id="2147498386" r:id="rId6"/>
    <p:sldLayoutId id="2147498387" r:id="rId7"/>
    <p:sldLayoutId id="2147498388" r:id="rId8"/>
    <p:sldLayoutId id="2147498389" r:id="rId9"/>
    <p:sldLayoutId id="2147498390" r:id="rId10"/>
    <p:sldLayoutId id="214749839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8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04223420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学校双减管理与评估指标研究报告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 fontScale="95455" lnSpcReduction="10000"/>
          </a:bodyPr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金山办公软件有限公司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8333" lnSpcReduction="2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20000"/>
          </a:bodyPr>
          <a:lstStyle/>
          <a:p>
            <a:r>
              <a:rPr lang="en-US" altLang="zh-CN">
                <a:sym typeface="+mn-ea"/>
              </a:rPr>
              <a:t>CONTENTS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6545262" y="2577147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7336540" y="2577147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学校双减政策背景与意义</a:t>
            </a:r>
            <a:endParaRPr lang="zh-CN" altLang="en-US" sz="17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6"/>
            </p:custDataLst>
          </p:nvPr>
        </p:nvSpPr>
        <p:spPr>
          <a:xfrm>
            <a:off x="6545262" y="3142412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7"/>
            </p:custDataLst>
          </p:nvPr>
        </p:nvSpPr>
        <p:spPr>
          <a:xfrm>
            <a:off x="7336540" y="3142412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学校双减管理的内容与实施</a:t>
            </a:r>
            <a:endParaRPr lang="zh-CN" altLang="en-US" sz="17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8"/>
            </p:custDataLst>
          </p:nvPr>
        </p:nvSpPr>
        <p:spPr>
          <a:xfrm>
            <a:off x="6545262" y="3707677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9"/>
            </p:custDataLst>
          </p:nvPr>
        </p:nvSpPr>
        <p:spPr>
          <a:xfrm>
            <a:off x="7336540" y="3707677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学校双减管理与评估指标体系构建</a:t>
            </a:r>
            <a:endParaRPr lang="zh-CN" altLang="en-US" sz="17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6545262" y="4272942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7336540" y="4272942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学校双减管理与评估指标实证分析</a:t>
            </a:r>
            <a:endParaRPr lang="zh-CN" altLang="en-US" sz="17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6545262" y="4838207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7336540" y="4838207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学校双减管理优化对策与建议</a:t>
            </a:r>
            <a:endParaRPr lang="zh-CN" altLang="en-US" sz="17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4"/>
            </p:custDataLst>
          </p:nvPr>
        </p:nvSpPr>
        <p:spPr>
          <a:xfrm>
            <a:off x="6545262" y="5403473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5"/>
            </p:custDataLst>
          </p:nvPr>
        </p:nvSpPr>
        <p:spPr>
          <a:xfrm>
            <a:off x="7336540" y="5403473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学校双减管理与评估指标研究的展望</a:t>
            </a:r>
            <a:endParaRPr lang="zh-CN" altLang="en-US" sz="2400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学校双减政策背景与意义</a:t>
            </a:r>
            <a:endParaRPr lang="zh-CN" altLang="en-US"/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双减政策的提出与实施</a:t>
            </a:r>
            <a:endParaRPr lang="zh-CN" altLang="en-US"/>
          </a:p>
        </p:txBody>
      </p:sp>
      <p:sp>
        <p:nvSpPr>
          <p:cNvPr id="104890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提出背景：减轻学生和家庭的负担，促进学生全面发展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主要措施：减少作业量，限制校外培训，优化教育资源配置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实施效果：有效减轻学生和家庭的负担，提高教育质量，促进学生全面发展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实施目的：提高教育质量，培养创新人才，构建良好的教育生态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双减政策的目的和意义</a:t>
            </a:r>
            <a:endParaRPr lang="zh-CN" altLang="en-US"/>
          </a:p>
        </p:txBody>
      </p:sp>
      <p:sp>
        <p:nvSpPr>
          <p:cNvPr id="1048978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提高学生综合素质，培养创新精神和实践能力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8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推进教育公平，实现教育资源均衡分配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降低考试压力，营造良好教育生态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0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双减政策的影响和价值</a:t>
            </a:r>
            <a:endParaRPr lang="zh-CN" altLang="en-US"/>
          </a:p>
        </p:txBody>
      </p:sp>
      <p:sp>
        <p:nvSpPr>
          <p:cNvPr id="104904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减轻学生课业负担，促进青少年身心健康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推进教育公平，防止过度竞争和焦虑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优化教育生态，提高教育质量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培养创新精神和实践能力，促进学生全面发展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7407"/>
          </a:bodyPr>
          <a:lstStyle/>
          <a:p>
            <a:r>
              <a:rPr lang="zh-CN" altLang="en-US"/>
              <a:t>学校双减管理的内容与实施</a:t>
            </a:r>
            <a:endParaRPr lang="zh-CN" altLang="en-US"/>
          </a:p>
        </p:txBody>
      </p:sp>
      <p:sp>
        <p:nvSpPr>
          <p:cNvPr id="104909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学校作业管理</a:t>
            </a:r>
            <a:endParaRPr lang="zh-CN" altLang="en-US"/>
          </a:p>
        </p:txBody>
      </p:sp>
      <p:sp>
        <p:nvSpPr>
          <p:cNvPr id="104913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3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作业量控制：学校应合理安排学生的作业量，确保作业负担不超标。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作业质量监控：学校应对作业质量进行把关，确保作业的有效性和针对性。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作业批改与反馈：教师应及时批改作业，并给予学生反馈和建议，帮助学生改进学习。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作业与课堂衔接：学校应加强作业与课堂教学的联系，使作业成为课堂教学的有益补充。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学校课外辅导管理</a:t>
            </a:r>
            <a:endParaRPr lang="zh-CN" altLang="en-US"/>
          </a:p>
        </p:txBody>
      </p:sp>
      <p:sp>
        <p:nvSpPr>
          <p:cNvPr id="104919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课外辅导的定义和目的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课外辅导的监管措施和实施办法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课外辅导的效果评估和改进建议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课外辅导的管理原则和要求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学校教学管理</a:t>
            </a:r>
            <a:endParaRPr lang="zh-CN" altLang="en-US"/>
          </a:p>
        </p:txBody>
      </p:sp>
      <p:sp>
        <p:nvSpPr>
          <p:cNvPr id="10492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教学内容：注重学生综合素质培养，减少考试压力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教学方法：采用多样化的教学方式，鼓励学生自主探究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教学评价：以过程评价为主，关注学生个体差异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教师培训：加强教师培训，提高教师专业素养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学校师生权益保障</a:t>
            </a:r>
            <a:endParaRPr lang="zh-CN" altLang="en-US"/>
          </a:p>
        </p:txBody>
      </p:sp>
      <p:sp>
        <p:nvSpPr>
          <p:cNvPr id="104932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保障学生课外活动时间：确保学生有充足的时间参与体育、艺术等课外活动，促进全面发展。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减轻学生作业负担：控制作业数量和难度，避免学生因作业过多而影响休息和兴趣发展。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保障教师权益：确保教师在双减工作中的权益，如合理的工作量、培训和晋升机会等。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建立师生权益保障机制：建立完善的师生权益保障机制，及时处理双减工作中的问题与纠纷。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学校双减管理与评估指标体系构建</a:t>
            </a:r>
            <a:endParaRPr lang="zh-CN" altLang="en-US"/>
          </a:p>
        </p:txBody>
      </p:sp>
      <p:sp>
        <p:nvSpPr>
          <p:cNvPr id="1049382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评估指标体系的构建原则</a:t>
            </a:r>
            <a:endParaRPr lang="zh-CN" altLang="en-US"/>
          </a:p>
        </p:txBody>
      </p:sp>
      <p:sp>
        <p:nvSpPr>
          <p:cNvPr id="104941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科学性：评估指标要客观、准确地反映学校双减管理的实际情况和成效。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导向性：评估指标要引导学校双减管理向更加科学、规范的方向发展，提高管理质量和效益。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可操作性：评估指标要具有可操作性，方便采集数据、进行评价和比较。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系统性：评估指标要全面、系统地反映学校双减管理的各个方面，避免片面性和局限性。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评估指标体系的构建方法</a:t>
            </a:r>
            <a:endParaRPr lang="zh-CN" altLang="en-US"/>
          </a:p>
        </p:txBody>
      </p:sp>
      <p:sp>
        <p:nvSpPr>
          <p:cNvPr id="104947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 55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确定权重：为各评估指标赋予相应的权重，以反映其在整个指标体系中的重要程度。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制定评分标准：为每个评估指标制定具体的评分标准，以便进行量化评估。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确定评估目标：明确评估目的和重点，为构建指标体系提供方向。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设计评估指标：根据评估目标，设计具体、可操作的评估指标。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评估指标体系的构成要素</a:t>
            </a:r>
            <a:endParaRPr lang="zh-CN" altLang="en-US"/>
          </a:p>
        </p:txBody>
      </p:sp>
      <p:sp>
        <p:nvSpPr>
          <p:cNvPr id="1049534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评估目标：明确评估的目的和重点，确保评估工作的导向性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评估指标：选择具有代表性、可操作性的指标，反映学校双减管理的实际情况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评估标准：制定具体、明确的评估标准，为评估工作提供依据和参考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评估方法：采用科学、合理的评估方法和技术，确保评估结果的客观性和准确性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https://d.book118.com/745042234203011041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CHIP_GROUPID" val="61ad7ff610c80d8195a6be94"/>
  <p:tag name="KSO_WM_CHIP_XID" val="61ad7ff8f43d82924ffd5ae3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ASSEMBLE_CHIP_INDEX" val="7b67a07fc7a04a59b6aca437249ee1cf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64e6c042060bf59843e11a"/>
  <p:tag name="KSO_WM_CHIP_XID" val="6164e6c042060bf59843e117"/>
  <p:tag name="KSO_WM_TAG_VERSION" val="1.0"/>
  <p:tag name="KSO_WM_UNIT_BLOCK" val="0"/>
  <p:tag name="KSO_WM_UNIT_COMPATIBLE" val="0"/>
  <p:tag name="KSO_WM_UNIT_DEC_AREA_ID" val="2810b0389c1a45f3bbd4f10c829e8c82"/>
  <p:tag name="KSO_WM_UNIT_DEC_CHANGEPICRESERVED" val="0"/>
  <p:tag name="KSO_WM_UNIT_DEC_SUPPORTCHANGEPIC" val="0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M_LIMIT_TYPE" val="2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52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CHIP_GROUPID" val="61ad7ff610c80d8195a6be94"/>
  <p:tag name="KSO_WM_CHIP_XID" val="61ad7ff8f43d82924ffd5adf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ASSEMBLE_CHIP_INDEX" val="fd2ce1443bab48e3a78faa4a5e042cf5"/>
  <p:tag name="KSO_WM_BEAUTIFY_FLAG" val="#wm#"/>
  <p:tag name="KSO_WM_CHIP_FILLAREA_FILL_RULE" val="{&quot;fill_align&quot;:&quot;lm&quot;,&quot;fill_mode&quot;:&quot;fix&quot;,&quot;sacle_strategy&quot;:&quot;stretch&quot;}"/>
  <p:tag name="KSO_WM_CHIP_GROUPID" val="619326cc18adb49c6c1f3ec4"/>
  <p:tag name="KSO_WM_CHIP_XID" val="6193567418adb49c6c1f40cc"/>
  <p:tag name="KSO_WM_TAG_VERSION" val="1.0"/>
  <p:tag name="KSO_WM_UNIT_BLOCK" val="0"/>
  <p:tag name="KSO_WM_UNIT_COMPATIBLE" val="0"/>
  <p:tag name="KSO_WM_UNIT_DEC_AREA_ID" val="1e62ce8c8ef84f189ed7648ee9131ab2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.xml><?xml version="1.0" encoding="utf-8"?>
<p:tagLst xmlns:p="http://schemas.openxmlformats.org/presentationml/2006/main">
  <p:tag name="KSO_WM_ASSEMBLE_CHIP_INDEX" val="fd2ce1443bab48e3a78faa4a5e042cf5"/>
  <p:tag name="KSO_WM_BEAUTIFY_FLAG" val="#wm#"/>
  <p:tag name="KSO_WM_CHIP_FILLAREA_FILL_RULE" val="{&quot;fill_align&quot;:&quot;lm&quot;,&quot;fill_mode&quot;:&quot;fix&quot;,&quot;sacle_strategy&quot;:&quot;stretch&quot;}"/>
  <p:tag name="KSO_WM_CHIP_GROUPID" val="619326cc18adb49c6c1f3ec4"/>
  <p:tag name="KSO_WM_CHIP_XID" val="6193567418adb49c6c1f40cc"/>
  <p:tag name="KSO_WM_TAG_VERSION" val="1.0"/>
  <p:tag name="KSO_WM_UNIT_BLOCK" val="0"/>
  <p:tag name="KSO_WM_UNIT_COMPATIBLE" val="0"/>
  <p:tag name="KSO_WM_UNIT_DEC_AREA_ID" val="695b881eebb54dfab66a63fe3dccf601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-0.25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ASSEMBLE_CHIP_INDEX" val="c0343a4998aa4e9896b3d72ec5e4827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ad7ff610c80d8195a6be94"/>
  <p:tag name="KSO_WM_CHIP_XID" val="61ad7ff8f43d82924ffd5ae1"/>
  <p:tag name="KSO_WM_TAG_VERSION" val="1.0"/>
  <p:tag name="KSO_WM_UNIT_COMPATIBLE" val="0"/>
  <p:tag name="KSO_WM_UNIT_DEC_AREA_ID" val="e6533651e4ec4d10841538da08f0dbae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CHIP_GROUPID" val="61ad7ff610c80d8195a6be94"/>
  <p:tag name="KSO_WM_CHIP_XID" val="61ad7ff8f43d82924ffd5ae3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ASSEMBLE_CHIP_INDEX" val="7b67a07fc7a04a59b6aca437249ee1cf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64e6c042060bf59843e11a"/>
  <p:tag name="KSO_WM_CHIP_XID" val="6164e6c042060bf59843e117"/>
  <p:tag name="KSO_WM_TAG_VERSION" val="1.0"/>
  <p:tag name="KSO_WM_UNIT_BLOCK" val="0"/>
  <p:tag name="KSO_WM_UNIT_COMPATIBLE" val="0"/>
  <p:tag name="KSO_WM_UNIT_DEC_AREA_ID" val="2810b0389c1a45f3bbd4f10c829e8c82"/>
  <p:tag name="KSO_WM_UNIT_DEC_CHANGEPICRESERVED" val="0"/>
  <p:tag name="KSO_WM_UNIT_DEC_SUPPORTCHANGEPIC" val="0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M_LIMIT_TYPE" val="2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52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ASSEMBLE_CHIP_INDEX" val="d55175583e5240e29f2383aee2e138f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ad7ff610c80d8195a6be94"/>
  <p:tag name="KSO_WM_CHIP_XID" val="61ad7ff8f43d82924ffd5ae2"/>
  <p:tag name="KSO_WM_SLIDE_BACKGROUND_TYPE" val="general"/>
  <p:tag name="KSO_WM_TAG_VERSION" val="1.0"/>
  <p:tag name="KSO_WM_UNIT_COMPATIBLE" val="0"/>
  <p:tag name="KSO_WM_UNIT_DEC_AREA_ID" val="53504985f96f4de5ba17de377ea8375d"/>
  <p:tag name="KSO_WM_UNIT_DEC_CHANGEPICRESERVED" val="1"/>
  <p:tag name="KSO_WM_UNIT_DEC_SUPPORTCHANGEPIC" val="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SM_LIMIT_TYPE" val="2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3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1*f*5"/>
  <p:tag name="KSO_WM_UNIT_INDEX" val="5"/>
  <p:tag name="KSO_WM_UNIT_LAYERLEVEL" val="1"/>
  <p:tag name="KSO_WM_UNIT_NOCLEAR" val="0"/>
  <p:tag name="KSO_WM_UNIT_PRESET_TEXT" val="金山办公软件有限公司"/>
  <p:tag name="KSO_WM_UNIT_SUBTYPE" val="g"/>
  <p:tag name="KSO_WM_UNIT_TYPE" val="f"/>
  <p:tag name="KSO_WM_UNIT_VALUE" val="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SLIDE_ID" val="custom202315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62.24535433070866,&quot;width&quot;:393.71448818897636}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5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SLIDE_ID" val="custom20231590_7"/>
  <p:tag name="KSO_WM_SLIDE_INDEX" val="7"/>
  <p:tag name="KSO_WM_SLIDE_ITEM_CNT" val="0"/>
  <p:tag name="KSO_WM_SLIDE_LAYOUT" val="a_b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55.xml><?xml version="1.0" encoding="utf-8"?>
<p:tagLst xmlns:p="http://schemas.openxmlformats.org/presentationml/2006/main">
  <p:tag name="KSO_WM_BEAUTIFY_FLAG" val="#wm#"/>
  <p:tag name="KSO_WM_SLIDE_ID" val="custom20231590_7"/>
  <p:tag name="KSO_WM_SLIDE_INDEX" val="7"/>
  <p:tag name="KSO_WM_SLIDE_ITEM_CNT" val="0"/>
  <p:tag name="KSO_WM_SLIDE_LAYOUT" val="a_b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90"/>
  <p:tag name="KSO_WM_UNIT_COMPATIBLE" val="0"/>
  <p:tag name="KSO_WM_UNIT_DIAGRAM_ISNUMVISUAL" val="0"/>
  <p:tag name="KSO_WM_UNIT_DIAGRAM_ISREFERUNIT" val="0"/>
  <p:tag name="KSO_WM_UNIT_HIGHLIGHT" val="0"/>
  <p:tag name="KSO_WM_UNIT_ID" val="custom20231590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14.xml><?xml version="1.0" encoding="utf-8"?>
<p:tagLst xmlns:p="http://schemas.openxmlformats.org/presentationml/2006/main">
  <p:tag name="KSO_WM_BEAUTIFY_FLAG" val="#wm#"/>
  <p:tag name="KSO_WM_SLIDE_ID" val="custom20231590_7"/>
  <p:tag name="KSO_WM_SLIDE_INDEX" val="7"/>
  <p:tag name="KSO_WM_SLIDE_ITEM_CNT" val="0"/>
  <p:tag name="KSO_WM_SLIDE_LAYOUT" val="a_b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590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27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B5FE4"/>
      </a:accent1>
      <a:accent2>
        <a:srgbClr val="AA51CA"/>
      </a:accent2>
      <a:accent3>
        <a:srgbClr val="CD47AC"/>
      </a:accent3>
      <a:accent4>
        <a:srgbClr val="E0488E"/>
      </a:accent4>
      <a:accent5>
        <a:srgbClr val="E65573"/>
      </a:accent5>
      <a:accent6>
        <a:srgbClr val="E3675E"/>
      </a:accent6>
      <a:hlink>
        <a:srgbClr val="304FFE"/>
      </a:hlink>
      <a:folHlink>
        <a:srgbClr val="492067"/>
      </a:folHlink>
    </a:clrScheme>
    <a:fontScheme name="自定义 132">
      <a:majorFont>
        <a:latin typeface="汉仪文黑-85W"/>
        <a:ea typeface="汉仪文黑-85W"/>
        <a:cs typeface="Arial"/>
      </a:majorFont>
      <a:minorFont>
        <a:latin typeface="汉仪正圆 55简"/>
        <a:ea typeface="汉仪正圆 55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汉仪文黑-85W</vt:lpstr>
      <vt:lpstr>汉仪正圆 55简</vt:lpstr>
      <vt:lpstr>宋体</vt:lpstr>
      <vt:lpstr>微软雅黑</vt:lpstr>
      <vt:lpstr>Wingdings</vt:lpstr>
      <vt:lpstr>Office Theme</vt:lpstr>
      <vt:lpstr>学校双减管理与评估指标研究报告</vt:lpstr>
      <vt:lpstr>目录</vt:lpstr>
      <vt:lpstr>学校双减政策背景与意义</vt:lpstr>
      <vt:lpstr>双减政策的提出与实施</vt:lpstr>
      <vt:lpstr>双减政策的目的和意义</vt:lpstr>
      <vt:lpstr>双减政策的影响和价值</vt:lpstr>
      <vt:lpstr>学校双减管理的内容与实施</vt:lpstr>
      <vt:lpstr>学校作业管理</vt:lpstr>
      <vt:lpstr>学校课外辅导管理</vt:lpstr>
      <vt:lpstr>学校教学管理</vt:lpstr>
      <vt:lpstr>学校师生权益保障</vt:lpstr>
      <vt:lpstr>学校双减管理与评估指标体系构建</vt:lpstr>
      <vt:lpstr>评估指标体系的构建原则</vt:lpstr>
      <vt:lpstr>评估指标体系的构建方法</vt:lpstr>
      <vt:lpstr>评估指标体系的构成要素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2024-09-02T04:20:30.982</cp:lastPrinted>
  <dcterms:created xsi:type="dcterms:W3CDTF">2024-09-01T20:20:31Z</dcterms:created>
  <dcterms:modified xsi:type="dcterms:W3CDTF">2024-09-01T20:20:33Z</dcterms:modified>
</cp:coreProperties>
</file>