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AAE18-C4C9-4A6A-B297-F5A6E3DE8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D5DE8-CE1A-42C3-AA1F-B0A6BB7F9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16B09-1F55-41AD-9188-FE9789446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0A431-8E13-4CBE-8DFF-B61BBBC1E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99D84C-87CE-4C65-ABB7-4EFADE3A5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0D702C-19BD-406B-8448-406793E4B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D14C24-9649-4ACB-80C3-46DE2143F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B13127-5B4D-493F-A6E0-BC2D9C205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C2E96-3D8C-44C8-BE30-0421F9255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4EA3D-B9A8-438D-ACF6-7756BFCB5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648FE-725F-4322-BF20-4AC560CC2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58370" name="标题 58369"/>
          <p:cNvSpPr>
            <a:spLocks noGrp="1" noRot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lvl="0">
              <a:buClrTx/>
              <a:buSzTx/>
              <a:buFontTx/>
              <a:defRPr/>
            </a:lvl1pPr>
          </a:lstStyle>
          <a:p>
            <a:pPr lvl="0"/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58371" name="副标题 58370"/>
          <p:cNvSpPr>
            <a:spLocks noGrp="1" noRot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marL="0" lvl="0" indent="0" algn="ctr">
              <a:buClr>
                <a:schemeClr val="hlink"/>
              </a:buClr>
              <a:buSzPct val="75000"/>
              <a:buFont typeface="Wingdings" panose="05000000000000000000" pitchFamily="2" charset="2"/>
              <a:buNone/>
              <a:defRPr/>
            </a:lvl1pPr>
            <a:lvl2pPr marL="457200" lvl="1" indent="0" algn="ctr">
              <a:buClr>
                <a:schemeClr val="accent2"/>
              </a:buClr>
              <a:buSzPct val="85000"/>
              <a:buFont typeface="Wingdings" panose="05000000000000000000" pitchFamily="2" charset="2"/>
              <a:buNone/>
              <a:defRPr/>
            </a:lvl2pPr>
            <a:lvl3pPr marL="914400" lvl="2" indent="0" algn="ctr">
              <a:buClr>
                <a:schemeClr val="hlink"/>
              </a:buClr>
              <a:buSzPct val="85000"/>
              <a:buFont typeface="Wingdings" panose="05000000000000000000" pitchFamily="2" charset="2"/>
              <a:buNone/>
              <a:defRPr/>
            </a:lvl3pPr>
            <a:lvl4pPr marL="1371600" lvl="3" indent="0" algn="ctr">
              <a:buClr>
                <a:schemeClr val="accent2"/>
              </a:buClr>
              <a:buSzPct val="90000"/>
              <a:buFont typeface="Wingdings" panose="05000000000000000000" pitchFamily="2" charset="2"/>
              <a:buNone/>
              <a:defRPr/>
            </a:lvl4pPr>
            <a:lvl5pPr marL="1828800" lvl="4" indent="0" algn="ctr">
              <a:buClr>
                <a:schemeClr val="hlink"/>
              </a:buClr>
              <a:buSzPct val="85000"/>
              <a:buFont typeface="Wingdings" panose="05000000000000000000" pitchFamily="2" charset="2"/>
              <a:buNone/>
              <a:defRPr/>
            </a:lvl5pPr>
          </a:lstStyle>
          <a:p>
            <a:pPr lvl="0"/>
            <a:r>
              <a:rPr lang="zh-CN" altLang="en-US" noProof="1"/>
              <a:t>单击此处编辑母版副标题样式</a:t>
            </a:r>
            <a:endParaRPr lang="zh-CN" altLang="en-US" noProof="1"/>
          </a:p>
        </p:txBody>
      </p:sp>
      <p:sp>
        <p:nvSpPr>
          <p:cNvPr id="2052" name="日期占位符 58371"/>
          <p:cNvSpPr>
            <a:spLocks noGrp="1"/>
          </p:cNvSpPr>
          <p:nvPr>
            <p:ph type="dt" sz="half" idx="10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en-US" altLang="en-US" sz="1400">
              <a:latin typeface="Times New Roman" panose="02020603050405020304" charset="0"/>
            </a:endParaRPr>
          </a:p>
        </p:txBody>
      </p:sp>
      <p:sp>
        <p:nvSpPr>
          <p:cNvPr id="2053" name="页脚占位符 5837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endParaRPr lang="en-US" altLang="en-US" sz="1400"/>
          </a:p>
        </p:txBody>
      </p:sp>
      <p:sp>
        <p:nvSpPr>
          <p:cNvPr id="2054" name="灯片编号占位符 5837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fld id="{122D5F58-FCD4-4E49-B91D-03082EE8FF15}" type="slidenum">
              <a:rPr lang="zh-CN" altLang="en-US" sz="1400"/>
              <a:t/>
            </a:fld>
            <a:endParaRPr lang="zh-CN" altLang="en-US" sz="1400"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日期占位符 57347"/>
          <p:cNvSpPr>
            <a:spLocks noGrp="1"/>
          </p:cNvSpPr>
          <p:nvPr>
            <p:ph type="dt" sz="half" idx="10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en-US" altLang="en-US" sz="1400">
              <a:latin typeface="Times New Roman" panose="02020603050405020304" charset="0"/>
            </a:endParaRPr>
          </a:p>
        </p:txBody>
      </p:sp>
      <p:sp>
        <p:nvSpPr>
          <p:cNvPr id="5" name="页脚占位符 5734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endParaRPr lang="en-US" altLang="en-US" sz="1400"/>
          </a:p>
        </p:txBody>
      </p:sp>
      <p:sp>
        <p:nvSpPr>
          <p:cNvPr id="6" name="灯片编号占位符 5734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fld id="{BEEDB533-1406-4A3B-B04F-BFC6FBA0368D}" type="slidenum">
              <a:rPr lang="zh-CN" altLang="en-US" sz="1400"/>
              <a:t/>
            </a:fld>
            <a:endParaRPr lang="zh-CN" altLang="en-US" sz="1400"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4" name="日期占位符 57347"/>
          <p:cNvSpPr>
            <a:spLocks noGrp="1"/>
          </p:cNvSpPr>
          <p:nvPr>
            <p:ph type="dt" sz="half" idx="10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en-US" altLang="en-US" sz="1400">
              <a:latin typeface="Times New Roman" panose="02020603050405020304" charset="0"/>
            </a:endParaRPr>
          </a:p>
        </p:txBody>
      </p:sp>
      <p:sp>
        <p:nvSpPr>
          <p:cNvPr id="5" name="页脚占位符 5734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endParaRPr lang="en-US" altLang="en-US" sz="1400"/>
          </a:p>
        </p:txBody>
      </p:sp>
      <p:sp>
        <p:nvSpPr>
          <p:cNvPr id="6" name="灯片编号占位符 5734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fld id="{BEEDB533-1406-4A3B-B04F-BFC6FBA0368D}" type="slidenum">
              <a:rPr lang="zh-CN" altLang="en-US" sz="1400"/>
              <a:t/>
            </a:fld>
            <a:endParaRPr lang="zh-CN" altLang="en-US" sz="1400"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1625" y="1905000"/>
            <a:ext cx="4184968" cy="4194175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7408" y="1905000"/>
            <a:ext cx="4184968" cy="4194175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5" name="日期占位符 57347"/>
          <p:cNvSpPr>
            <a:spLocks noGrp="1"/>
          </p:cNvSpPr>
          <p:nvPr>
            <p:ph type="dt" sz="half" idx="10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en-US" altLang="en-US" sz="1400">
              <a:latin typeface="Times New Roman" panose="02020603050405020304" charset="0"/>
            </a:endParaRPr>
          </a:p>
        </p:txBody>
      </p:sp>
      <p:sp>
        <p:nvSpPr>
          <p:cNvPr id="6" name="页脚占位符 5734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endParaRPr lang="en-US" altLang="en-US" sz="1400"/>
          </a:p>
        </p:txBody>
      </p:sp>
      <p:sp>
        <p:nvSpPr>
          <p:cNvPr id="7" name="灯片编号占位符 5734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fld id="{BEEDB533-1406-4A3B-B04F-BFC6FBA0368D}" type="slidenum">
              <a:rPr lang="zh-CN" altLang="en-US" sz="1400"/>
              <a:t/>
            </a:fld>
            <a:endParaRPr lang="zh-CN" altLang="en-US" sz="1400"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7" name="日期占位符 57347"/>
          <p:cNvSpPr>
            <a:spLocks noGrp="1"/>
          </p:cNvSpPr>
          <p:nvPr>
            <p:ph type="dt" sz="half" idx="10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en-US" altLang="en-US" sz="1400">
              <a:latin typeface="Times New Roman" panose="02020603050405020304" charset="0"/>
            </a:endParaRPr>
          </a:p>
        </p:txBody>
      </p:sp>
      <p:sp>
        <p:nvSpPr>
          <p:cNvPr id="8" name="页脚占位符 5734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endParaRPr lang="en-US" altLang="en-US" sz="1400"/>
          </a:p>
        </p:txBody>
      </p:sp>
      <p:sp>
        <p:nvSpPr>
          <p:cNvPr id="9" name="灯片编号占位符 5734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fld id="{BEEDB533-1406-4A3B-B04F-BFC6FBA0368D}" type="slidenum">
              <a:rPr lang="zh-CN" altLang="en-US" sz="1400"/>
              <a:t/>
            </a:fld>
            <a:endParaRPr lang="zh-CN" altLang="en-US" sz="1400"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57347"/>
          <p:cNvSpPr>
            <a:spLocks noGrp="1"/>
          </p:cNvSpPr>
          <p:nvPr>
            <p:ph type="dt" sz="half" idx="10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en-US" altLang="en-US" sz="1400">
              <a:latin typeface="Times New Roman" panose="02020603050405020304" charset="0"/>
            </a:endParaRPr>
          </a:p>
        </p:txBody>
      </p:sp>
      <p:sp>
        <p:nvSpPr>
          <p:cNvPr id="4" name="页脚占位符 5734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endParaRPr lang="en-US" altLang="en-US" sz="1400"/>
          </a:p>
        </p:txBody>
      </p:sp>
      <p:sp>
        <p:nvSpPr>
          <p:cNvPr id="5" name="灯片编号占位符 5734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fld id="{BEEDB533-1406-4A3B-B04F-BFC6FBA0368D}" type="slidenum">
              <a:rPr lang="zh-CN" altLang="en-US" sz="1400"/>
              <a:t/>
            </a:fld>
            <a:endParaRPr lang="zh-CN" altLang="en-US" sz="1400"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57347"/>
          <p:cNvSpPr>
            <a:spLocks noGrp="1"/>
          </p:cNvSpPr>
          <p:nvPr>
            <p:ph type="dt" sz="half" idx="10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en-US" altLang="en-US" sz="1400">
              <a:latin typeface="Times New Roman" panose="02020603050405020304" charset="0"/>
            </a:endParaRPr>
          </a:p>
        </p:txBody>
      </p:sp>
      <p:sp>
        <p:nvSpPr>
          <p:cNvPr id="3" name="页脚占位符 5734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endParaRPr lang="en-US" altLang="en-US" sz="1400"/>
          </a:p>
        </p:txBody>
      </p:sp>
      <p:sp>
        <p:nvSpPr>
          <p:cNvPr id="4" name="灯片编号占位符 5734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fld id="{BEEDB533-1406-4A3B-B04F-BFC6FBA0368D}" type="slidenum">
              <a:rPr lang="zh-CN" altLang="en-US" sz="1400"/>
              <a:t/>
            </a:fld>
            <a:endParaRPr lang="zh-CN" altLang="en-US" sz="1400"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5" name="日期占位符 57347"/>
          <p:cNvSpPr>
            <a:spLocks noGrp="1"/>
          </p:cNvSpPr>
          <p:nvPr>
            <p:ph type="dt" sz="half" idx="10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en-US" altLang="en-US" sz="1400">
              <a:latin typeface="Times New Roman" panose="02020603050405020304" charset="0"/>
            </a:endParaRPr>
          </a:p>
        </p:txBody>
      </p:sp>
      <p:sp>
        <p:nvSpPr>
          <p:cNvPr id="6" name="页脚占位符 5734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endParaRPr lang="en-US" altLang="en-US" sz="1400"/>
          </a:p>
        </p:txBody>
      </p:sp>
      <p:sp>
        <p:nvSpPr>
          <p:cNvPr id="7" name="灯片编号占位符 5734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fld id="{BEEDB533-1406-4A3B-B04F-BFC6FBA0368D}" type="slidenum">
              <a:rPr lang="zh-CN" altLang="en-US" sz="1400"/>
              <a:t/>
            </a:fld>
            <a:endParaRPr lang="zh-CN" altLang="en-US" sz="1400"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anose="05000000000000000000" pitchFamily="2" charset="2"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5" name="日期占位符 57347"/>
          <p:cNvSpPr>
            <a:spLocks noGrp="1"/>
          </p:cNvSpPr>
          <p:nvPr>
            <p:ph type="dt" sz="half" idx="10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en-US" altLang="en-US" sz="1400">
              <a:latin typeface="Times New Roman" panose="02020603050405020304" charset="0"/>
            </a:endParaRPr>
          </a:p>
        </p:txBody>
      </p:sp>
      <p:sp>
        <p:nvSpPr>
          <p:cNvPr id="6" name="页脚占位符 5734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endParaRPr lang="en-US" altLang="en-US" sz="1400"/>
          </a:p>
        </p:txBody>
      </p:sp>
      <p:sp>
        <p:nvSpPr>
          <p:cNvPr id="7" name="灯片编号占位符 5734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fld id="{BEEDB533-1406-4A3B-B04F-BFC6FBA0368D}" type="slidenum">
              <a:rPr lang="zh-CN" altLang="en-US" sz="1400"/>
              <a:t/>
            </a:fld>
            <a:endParaRPr lang="zh-CN" altLang="en-US" sz="1400"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日期占位符 57347"/>
          <p:cNvSpPr>
            <a:spLocks noGrp="1"/>
          </p:cNvSpPr>
          <p:nvPr>
            <p:ph type="dt" sz="half" idx="10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en-US" altLang="en-US" sz="1400">
              <a:latin typeface="Times New Roman" panose="02020603050405020304" charset="0"/>
            </a:endParaRPr>
          </a:p>
        </p:txBody>
      </p:sp>
      <p:sp>
        <p:nvSpPr>
          <p:cNvPr id="5" name="页脚占位符 5734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endParaRPr lang="en-US" altLang="en-US" sz="1400"/>
          </a:p>
        </p:txBody>
      </p:sp>
      <p:sp>
        <p:nvSpPr>
          <p:cNvPr id="6" name="灯片编号占位符 5734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fld id="{BEEDB533-1406-4A3B-B04F-BFC6FBA0368D}" type="slidenum">
              <a:rPr lang="zh-CN" altLang="en-US" sz="1400"/>
              <a:t/>
            </a:fld>
            <a:endParaRPr lang="zh-CN" altLang="en-US" sz="1400"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07188" y="609600"/>
            <a:ext cx="2135188" cy="5489575"/>
          </a:xfrm>
        </p:spPr>
        <p:txBody>
          <a:bodyPr vert="eaVert"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609600"/>
            <a:ext cx="6281784" cy="5489575"/>
          </a:xfrm>
        </p:spPr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日期占位符 57347"/>
          <p:cNvSpPr>
            <a:spLocks noGrp="1"/>
          </p:cNvSpPr>
          <p:nvPr>
            <p:ph type="dt" sz="half" idx="10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en-US" altLang="en-US" sz="1400">
              <a:latin typeface="Times New Roman" panose="02020603050405020304" charset="0"/>
            </a:endParaRPr>
          </a:p>
        </p:txBody>
      </p:sp>
      <p:sp>
        <p:nvSpPr>
          <p:cNvPr id="5" name="页脚占位符 5734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endParaRPr lang="en-US" altLang="en-US" sz="1400"/>
          </a:p>
        </p:txBody>
      </p:sp>
      <p:sp>
        <p:nvSpPr>
          <p:cNvPr id="6" name="灯片编号占位符 5734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fld id="{BEEDB533-1406-4A3B-B04F-BFC6FBA0368D}" type="slidenum">
              <a:rPr lang="zh-CN" altLang="en-US" sz="1400"/>
              <a:t/>
            </a:fld>
            <a:endParaRPr lang="zh-CN" altLang="en-US" sz="1400"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57345"/>
          <p:cNvSpPr>
            <a:spLocks noGrp="1" noRot="1"/>
          </p:cNvSpPr>
          <p:nvPr>
            <p:ph type="title" idx="4294967295"/>
          </p:nvPr>
        </p:nvSpPr>
        <p:spPr>
          <a:xfrm>
            <a:off x="301625" y="609600"/>
            <a:ext cx="854075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57346"/>
          <p:cNvSpPr>
            <a:spLocks noGrp="1" noRot="1"/>
          </p:cNvSpPr>
          <p:nvPr>
            <p:ph type="body" idx="5"/>
          </p:nvPr>
        </p:nvSpPr>
        <p:spPr>
          <a:xfrm>
            <a:off x="301625" y="1905000"/>
            <a:ext cx="8540750" cy="41941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anose="05000000000000000000" pitchFamily="2" charset="2"/>
              <a:buChar char="v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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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日期占位符 57347"/>
          <p:cNvSpPr>
            <a:spLocks noGrp="1"/>
          </p:cNvSpPr>
          <p:nvPr>
            <p:ph type="dt" sz="half" idx="2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en-US" altLang="en-US" sz="1400">
              <a:latin typeface="Times New Roman" panose="02020603050405020304" charset="0"/>
            </a:endParaRPr>
          </a:p>
        </p:txBody>
      </p:sp>
      <p:sp>
        <p:nvSpPr>
          <p:cNvPr id="1029" name="页脚占位符 5734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endParaRPr lang="en-US" altLang="en-US" sz="1400"/>
          </a:p>
        </p:txBody>
      </p:sp>
      <p:sp>
        <p:nvSpPr>
          <p:cNvPr id="1030" name="灯片编号占位符 5734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fld id="{BEEDB533-1406-4A3B-B04F-BFC6FBA0368D}" type="slidenum">
              <a:rPr lang="zh-CN" altLang="en-US" sz="1400"/>
              <a:t/>
            </a:fld>
            <a:endParaRPr lang="zh-CN" altLang="en-US" sz="1400">
              <a:latin typeface="Times New Roman" panose="0202060305040502030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kern="1200" baseline="0">
          <a:solidFill>
            <a:schemeClr val="tx2"/>
          </a:solidFill>
          <a:effectLst/>
          <a:latin typeface="Arial" pitchFamily="34" charset="0"/>
          <a:ea typeface="宋体" panose="02010600030101010101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anose="05000000000000000000" pitchFamily="2" charset="2"/>
        <a:buChar char="v"/>
        <a:defRPr kumimoji="0" sz="32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lvl="1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anose="05000000000000000000" pitchFamily="2" charset="2"/>
        <a:buChar char=""/>
        <a:defRPr kumimoji="0" sz="2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lvl="2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lvl="3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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lvl="4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audio" Target="../media/audio111111.wav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hyperlink" Target="http://elzxx.dyedu.cn/baike/uploadfile/2005122104632948.jpg" TargetMode="Ex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hyperlink" Target="http://elzxx.dyedu.cn/baike/uploadfile/2005122104523220.jpg" TargetMode="Ex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12124301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文本框 45064"/>
          <p:cNvSpPr txBox="1"/>
          <p:nvPr/>
        </p:nvSpPr>
        <p:spPr>
          <a:xfrm>
            <a:off x="3059430" y="2564765"/>
            <a:ext cx="3230563" cy="10144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6000">
                <a:solidFill>
                  <a:srgbClr val="DD3023"/>
                </a:solidFill>
                <a:latin typeface="Times New Roman" panose="02020603050405020304" charset="0"/>
                <a:ea typeface="华文新魏" panose="02010800040101010101" pitchFamily="2" charset="-122"/>
              </a:rPr>
              <a:t>认识动物</a:t>
            </a:r>
            <a:endParaRPr lang="zh-CN" altLang="en-US" sz="6000">
              <a:solidFill>
                <a:srgbClr val="DD3023"/>
              </a:solidFill>
              <a:latin typeface="Times New Roman" panose="02020603050405020304" charset="0"/>
              <a:ea typeface="华文新魏" panose="0201080004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文本框 47107"/>
          <p:cNvSpPr txBox="1"/>
          <p:nvPr/>
        </p:nvSpPr>
        <p:spPr>
          <a:xfrm>
            <a:off x="1050925" y="903288"/>
            <a:ext cx="2982913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4400">
                <a:latin typeface="Times New Roman" panose="02020603050405020304" charset="0"/>
              </a:rPr>
              <a:t>哺</a:t>
            </a:r>
            <a:r>
              <a:rPr lang="zh-CN" altLang="en-US" sz="4400" b="1">
                <a:latin typeface="Times New Roman" panose="02020603050405020304" charset="0"/>
              </a:rPr>
              <a:t>乳动物</a:t>
            </a:r>
            <a:r>
              <a:rPr lang="zh-CN" altLang="en-US" sz="4400">
                <a:latin typeface="Times New Roman" panose="02020603050405020304" charset="0"/>
              </a:rPr>
              <a:t>：</a:t>
            </a:r>
            <a:endParaRPr lang="zh-CN" altLang="en-US" sz="4400">
              <a:latin typeface="Times New Roman" panose="02020603050405020304" charset="0"/>
            </a:endParaRPr>
          </a:p>
        </p:txBody>
      </p:sp>
      <p:sp>
        <p:nvSpPr>
          <p:cNvPr id="4099" name="文本框 47108"/>
          <p:cNvSpPr txBox="1"/>
          <p:nvPr/>
        </p:nvSpPr>
        <p:spPr>
          <a:xfrm>
            <a:off x="1127125" y="1817688"/>
            <a:ext cx="2425700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4400" b="1">
                <a:latin typeface="Times New Roman" panose="02020603050405020304" charset="0"/>
              </a:rPr>
              <a:t>爬行动物</a:t>
            </a:r>
            <a:endParaRPr lang="zh-CN" altLang="en-US" sz="4400" b="1"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标题 7169"/>
          <p:cNvSpPr>
            <a:spLocks noGrp="1" noRot="1"/>
          </p:cNvSpPr>
          <p:nvPr>
            <p:ph type="title" idx="4294967295"/>
          </p:nvPr>
        </p:nvSpPr>
        <p:spPr>
          <a:xfrm>
            <a:off x="2362200" y="5715000"/>
            <a:ext cx="4267200" cy="1143000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4800"/>
              <a:t>北极熊</a:t>
            </a:r>
            <a:endParaRPr lang="zh-CN" altLang="en-US" sz="4800"/>
          </a:p>
        </p:txBody>
      </p:sp>
      <p:pic>
        <p:nvPicPr>
          <p:cNvPr id="5123" name="图片 71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181600" cy="5715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124" name="矩形 7176"/>
          <p:cNvSpPr/>
          <p:nvPr/>
        </p:nvSpPr>
        <p:spPr>
          <a:xfrm>
            <a:off x="0" y="2732088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grpSp>
        <p:nvGrpSpPr>
          <p:cNvPr id="5125" name="组合 7180"/>
          <p:cNvGrpSpPr/>
          <p:nvPr/>
        </p:nvGrpSpPr>
        <p:grpSpPr>
          <a:xfrm>
            <a:off x="2241550" y="2732088"/>
            <a:ext cx="4660900" cy="1387475"/>
            <a:chExt cx="2936" cy="874"/>
          </a:xfrm>
        </p:grpSpPr>
        <p:sp>
          <p:nvSpPr>
            <p:cNvPr id="5127" name="矩形 7177"/>
            <p:cNvSpPr/>
            <p:nvPr/>
          </p:nvSpPr>
          <p:spPr>
            <a:xfrm>
              <a:off x="0" y="0"/>
              <a:ext cx="2936" cy="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5128" name="矩形 7178"/>
            <p:cNvSpPr/>
            <p:nvPr/>
          </p:nvSpPr>
          <p:spPr>
            <a:xfrm>
              <a:off x="0" y="0"/>
              <a:ext cx="2936" cy="87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marL="0" lvl="0" indent="0" eaLnBrk="1" hangingPunct="1"/>
              <a:r>
                <a:rPr lang="en-US" altLang="zh-CN" sz="1000">
                  <a:solidFill>
                    <a:srgbClr val="333333"/>
                  </a:solidFill>
                  <a:latin typeface="宋体" panose="02010600030101010101" pitchFamily="2" charset="-122"/>
                </a:rPr>
                <a:t>  </a:t>
              </a:r>
              <a:r>
                <a:rPr lang="en-US" altLang="zh-CN" sz="8500">
                  <a:solidFill>
                    <a:srgbClr val="333333"/>
                  </a:solidFill>
                  <a:latin typeface="Times New Roman" panose="02020603050405020304" charset="0"/>
                </a:rPr>
                <a:t> </a:t>
              </a:r>
              <a:r>
                <a:rPr lang="en-US" altLang="zh-CN" sz="1000">
                  <a:solidFill>
                    <a:srgbClr val="333333"/>
                  </a:solidFill>
                  <a:latin typeface="Times New Roman" panose="02020603050405020304" charset="0"/>
                </a:rPr>
                <a:t>                           </a:t>
              </a:r>
              <a:endParaRPr lang="en-US" altLang="zh-CN" sz="1000">
                <a:solidFill>
                  <a:srgbClr val="333333"/>
                </a:solidFill>
                <a:latin typeface="宋体" panose="02010600030101010101" pitchFamily="2" charset="-122"/>
              </a:endParaRPr>
            </a:p>
          </p:txBody>
        </p:sp>
      </p:grpSp>
      <p:pic>
        <p:nvPicPr>
          <p:cNvPr id="5126" name="图片 717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8800" y="609600"/>
            <a:ext cx="1828800" cy="310197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udio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矩形 48129"/>
          <p:cNvSpPr/>
          <p:nvPr/>
        </p:nvSpPr>
        <p:spPr>
          <a:xfrm>
            <a:off x="0" y="2514600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grpSp>
        <p:nvGrpSpPr>
          <p:cNvPr id="6147" name="组合 48132"/>
          <p:cNvGrpSpPr/>
          <p:nvPr/>
        </p:nvGrpSpPr>
        <p:grpSpPr>
          <a:xfrm>
            <a:off x="1143000" y="304800"/>
            <a:ext cx="6553200" cy="1828800"/>
            <a:chExt cx="2936" cy="1152"/>
          </a:xfrm>
        </p:grpSpPr>
        <p:sp>
          <p:nvSpPr>
            <p:cNvPr id="6148" name="矩形 48130"/>
            <p:cNvSpPr/>
            <p:nvPr/>
          </p:nvSpPr>
          <p:spPr>
            <a:xfrm>
              <a:off x="0" y="0"/>
              <a:ext cx="2936" cy="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6149" name="矩形 48131"/>
            <p:cNvSpPr/>
            <p:nvPr/>
          </p:nvSpPr>
          <p:spPr>
            <a:xfrm>
              <a:off x="0" y="0"/>
              <a:ext cx="2936" cy="115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400">
                  <a:solidFill>
                    <a:schemeClr val="folHlink"/>
                  </a:solidFill>
                  <a:latin typeface="宋体" panose="02010600030101010101" pitchFamily="2" charset="-122"/>
                </a:rPr>
                <a:t>北极熊全身披着厚厚的白毛，甚至耳朵和脚掌亦是如此，仅鼻头有一点黑。而且其毛的结构极其复杂，里面中空，起着极好的保温隔热作用。因此，北极熊在浮冰上可以轻松自如地行走，完全不必担心北极的严寒。北极熊的体形呈流线型，善游泳，熊掌宽大犹如双浆，因此在北冰洋那冰冷的海水里，它可以用两条前腿奋力前划，后腿并在一起，掌握着前进的方向，起着舵的作用，一口气可以畅游四五十公里，也算得上游泳健将了。其熊瓜宛如铁钩，熊牙锋利无比，它的前掌一扑，可以使人的头颅粉碎，身首分家，可谓力大无穷。它奔跑起来，风驰电掣，时速可达</a:t>
              </a:r>
              <a:r>
                <a:rPr lang="en-US" altLang="zh-CN" sz="2400">
                  <a:solidFill>
                    <a:schemeClr val="folHlink"/>
                  </a:solidFill>
                  <a:latin typeface="宋体" panose="02010600030101010101" pitchFamily="2" charset="-122"/>
                </a:rPr>
                <a:t>60</a:t>
              </a:r>
              <a:r>
                <a:rPr lang="zh-CN" altLang="en-US" sz="2400">
                  <a:solidFill>
                    <a:schemeClr val="folHlink"/>
                  </a:solidFill>
                  <a:latin typeface="宋体" panose="02010600030101010101" pitchFamily="2" charset="-122"/>
                </a:rPr>
                <a:t>公里，但并不能持续太久，只进行短距离冲刺，所以在宽阔的陆地上，假若人和熊进行长跑比赛的话，北极熊必败无疑。 </a:t>
              </a:r>
              <a:endParaRPr lang="zh-CN" altLang="en-US" sz="2400">
                <a:solidFill>
                  <a:schemeClr val="folHlink"/>
                </a:solidFill>
                <a:latin typeface="宋体" panose="02010600030101010101" pitchFamily="2" charset="-122"/>
              </a:endParaRPr>
            </a:p>
            <a:p>
              <a:pPr marL="0" lvl="0" indent="0"/>
              <a:endParaRPr lang="zh-CN" altLang="en-US" sz="2400">
                <a:solidFill>
                  <a:schemeClr val="folHlink"/>
                </a:solidFill>
                <a:latin typeface="宋体" panose="02010600030101010101" pitchFamily="2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标题 1031"/>
          <p:cNvSpPr>
            <a:spLocks noGrp="1" noRot="1"/>
          </p:cNvSpPr>
          <p:nvPr>
            <p:ph type="title" idx="4294967295"/>
          </p:nvPr>
        </p:nvSpPr>
        <p:spPr>
          <a:xfrm>
            <a:off x="762000" y="5486400"/>
            <a:ext cx="7772400" cy="1143000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/>
              <a:t>蜥蜴</a:t>
            </a:r>
            <a:endParaRPr lang="zh-CN" altLang="en-US"/>
          </a:p>
        </p:txBody>
      </p:sp>
      <p:pic>
        <p:nvPicPr>
          <p:cNvPr id="7171" name="图片 10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724400" cy="5715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7172" name="矩形 1034"/>
          <p:cNvSpPr/>
          <p:nvPr/>
        </p:nvSpPr>
        <p:spPr>
          <a:xfrm>
            <a:off x="1179513" y="1249363"/>
            <a:ext cx="6786562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pic>
        <p:nvPicPr>
          <p:cNvPr id="7173" name="图片 1036">
            <a:hlinkClick r:id="rId4" tooltip="点击图片看全图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2338" y="0"/>
            <a:ext cx="4411662" cy="4297363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矩形 49153"/>
          <p:cNvSpPr/>
          <p:nvPr/>
        </p:nvSpPr>
        <p:spPr>
          <a:xfrm>
            <a:off x="0" y="-3763962"/>
            <a:ext cx="9144000" cy="0"/>
          </a:xfrm>
          <a:prstGeom prst="rect">
            <a:avLst/>
          </a:prstGeom>
          <a:solidFill>
            <a:srgbClr val="EFC278"/>
          </a:solidFill>
          <a:ln>
            <a:noFill/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8195" name="矩形 49154"/>
          <p:cNvSpPr/>
          <p:nvPr/>
        </p:nvSpPr>
        <p:spPr>
          <a:xfrm>
            <a:off x="0" y="3094038"/>
            <a:ext cx="9144000" cy="0"/>
          </a:xfrm>
          <a:prstGeom prst="rect">
            <a:avLst/>
          </a:prstGeom>
          <a:solidFill>
            <a:srgbClr val="EFC278"/>
          </a:solidFill>
          <a:ln>
            <a:noFill/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8196" name="矩形 49160"/>
          <p:cNvSpPr/>
          <p:nvPr/>
        </p:nvSpPr>
        <p:spPr>
          <a:xfrm>
            <a:off x="0" y="-3763962"/>
            <a:ext cx="9144000" cy="0"/>
          </a:xfrm>
          <a:prstGeom prst="rect">
            <a:avLst/>
          </a:prstGeom>
          <a:solidFill>
            <a:srgbClr val="EFC278"/>
          </a:solidFill>
          <a:ln>
            <a:noFill/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grpSp>
        <p:nvGrpSpPr>
          <p:cNvPr id="8197" name="组合 49165"/>
          <p:cNvGrpSpPr/>
          <p:nvPr/>
        </p:nvGrpSpPr>
        <p:grpSpPr>
          <a:xfrm>
            <a:off x="90488" y="-3763962"/>
            <a:ext cx="8961437" cy="0"/>
            <a:chExt cx="5645" cy="0"/>
          </a:xfrm>
        </p:grpSpPr>
        <p:sp>
          <p:nvSpPr>
            <p:cNvPr id="8199" name="矩形 49164"/>
            <p:cNvSpPr/>
            <p:nvPr/>
          </p:nvSpPr>
          <p:spPr>
            <a:xfrm>
              <a:off x="0" y="0"/>
              <a:ext cx="5645" cy="0"/>
            </a:xfrm>
            <a:prstGeom prst="rect">
              <a:avLst/>
            </a:prstGeom>
            <a:solidFill>
              <a:srgbClr val="FFFFFF"/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marL="0" lvl="0" indent="0" eaLnBrk="1" hangingPunct="1"/>
              <a:endParaRPr lang="zh-CN" altLang="en-US"/>
            </a:p>
          </p:txBody>
        </p:sp>
        <p:grpSp>
          <p:nvGrpSpPr>
            <p:cNvPr id="8200" name="组合 49163"/>
            <p:cNvGrpSpPr/>
            <p:nvPr/>
          </p:nvGrpSpPr>
          <p:grpSpPr>
            <a:xfrm>
              <a:off x="0" y="0"/>
              <a:ext cx="5645" cy="0"/>
              <a:chExt cx="5645" cy="0"/>
            </a:xfrm>
          </p:grpSpPr>
          <p:sp>
            <p:nvSpPr>
              <p:cNvPr id="8201" name="矩形 49162"/>
              <p:cNvSpPr/>
              <p:nvPr/>
            </p:nvSpPr>
            <p:spPr>
              <a:xfrm>
                <a:off x="0" y="0"/>
                <a:ext cx="5645" cy="0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  <a:miter lim="800000"/>
              </a:ln>
            </p:spPr>
            <p:txBody>
              <a:bodyPr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  <p:sp>
            <p:nvSpPr>
              <p:cNvPr id="8202" name="矩形 49161"/>
              <p:cNvSpPr/>
              <p:nvPr/>
            </p:nvSpPr>
            <p:spPr>
              <a:xfrm>
                <a:off x="0" y="0"/>
                <a:ext cx="5645" cy="0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  <a:miter lim="800000"/>
              </a:ln>
            </p:spPr>
            <p:txBody>
              <a:bodyPr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</p:grpSp>
      </p:grpSp>
      <p:sp>
        <p:nvSpPr>
          <p:cNvPr id="8198" name="文本框 49166"/>
          <p:cNvSpPr txBox="1"/>
          <p:nvPr/>
        </p:nvSpPr>
        <p:spPr>
          <a:xfrm>
            <a:off x="0" y="609600"/>
            <a:ext cx="8839200" cy="48387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>
                <a:latin typeface="Times New Roman" panose="02020603050405020304" charset="0"/>
              </a:rPr>
              <a:t>蜥蜴，俗称“四脚蛇”。蜥蜴种类繁多，全世界已发现有３０００多种，我国已知有１１７种。蜥蜴主要吞食对农业有害的昆虫，人们称它是“有益动物”。</a:t>
            </a:r>
            <a:br>
              <a:rPr lang="zh-CN" altLang="en-US" sz="2400">
                <a:latin typeface="Times New Roman" panose="02020603050405020304" charset="0"/>
              </a:rPr>
            </a:br>
            <a:r>
              <a:rPr lang="zh-CN" altLang="en-US" sz="2400">
                <a:latin typeface="宋体" panose="02010600030101010101" pitchFamily="2" charset="-122"/>
              </a:rPr>
              <a:t>从巨蜥到小壁虎，蜥蜴是当今世界上最大且分布最广的一类爬行动物。世界上大约有</a:t>
            </a:r>
            <a:r>
              <a:rPr lang="en-US" altLang="zh-CN" sz="2400">
                <a:latin typeface="宋体" panose="02010600030101010101" pitchFamily="2" charset="-122"/>
              </a:rPr>
              <a:t>4000</a:t>
            </a:r>
            <a:r>
              <a:rPr lang="zh-CN" altLang="en-US" sz="2400">
                <a:latin typeface="宋体" panose="02010600030101010101" pitchFamily="2" charset="-122"/>
              </a:rPr>
              <a:t>种不同的这种皮肤粗糙并有鳞片的动物。蜥蜴主要分布在热带地区。它们多数时间都在晒太阳暖和自己。它们主要捕食昆虫和其他小动物，并用尖牙咬住猎物以防止它们逃脱。小蜥蜴是从卵中孵化出来的，但也有一些没有孵卵这个过程，而是胎生。蜥蜴的腿和尾巴通常很长，遇到紧急情况时，许多蜥蜴都能使尾巴脱落，躲避袭击。之后，在原来的地方又会长出一条新尾巴来。</a:t>
            </a:r>
            <a:br>
              <a:rPr lang="zh-CN" altLang="en-US" sz="2400">
                <a:latin typeface="宋体" panose="02010600030101010101" pitchFamily="2" charset="-122"/>
              </a:rPr>
            </a:br>
            <a:endParaRPr lang="zh-CN" altLang="en-US" sz="2400">
              <a:latin typeface="宋体" panose="02010600030101010101" pitchFamily="2" charset="-122"/>
            </a:endParaRPr>
          </a:p>
          <a:p>
            <a:pPr marL="0" lvl="0" indent="0" eaLnBrk="1" hangingPunct="1"/>
            <a:endParaRPr lang="zh-CN" altLang="en-US" sz="2400"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矩形 51201"/>
          <p:cNvSpPr/>
          <p:nvPr/>
        </p:nvSpPr>
        <p:spPr>
          <a:xfrm>
            <a:off x="1179513" y="1317625"/>
            <a:ext cx="6786562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pic>
        <p:nvPicPr>
          <p:cNvPr id="9219" name="图片 51203">
            <a:hlinkClick r:id="rId3" tooltip="点击图片看全图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0"/>
            <a:ext cx="5715000" cy="41497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9220" name="矩形 51206"/>
          <p:cNvSpPr/>
          <p:nvPr/>
        </p:nvSpPr>
        <p:spPr>
          <a:xfrm>
            <a:off x="1179513" y="3306763"/>
            <a:ext cx="6786562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grpSp>
        <p:nvGrpSpPr>
          <p:cNvPr id="9221" name="组合 51209"/>
          <p:cNvGrpSpPr/>
          <p:nvPr/>
        </p:nvGrpSpPr>
        <p:grpSpPr>
          <a:xfrm>
            <a:off x="0" y="4572000"/>
            <a:ext cx="8961438" cy="1143000"/>
            <a:chExt cx="5645" cy="154"/>
          </a:xfrm>
        </p:grpSpPr>
        <p:sp>
          <p:nvSpPr>
            <p:cNvPr id="9222" name="矩形 51208"/>
            <p:cNvSpPr/>
            <p:nvPr/>
          </p:nvSpPr>
          <p:spPr>
            <a:xfrm>
              <a:off x="0" y="0"/>
              <a:ext cx="5645" cy="154"/>
            </a:xfrm>
            <a:prstGeom prst="rect">
              <a:avLst/>
            </a:prstGeom>
            <a:solidFill>
              <a:srgbClr val="FFFFFF"/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9223" name="矩形 51207"/>
            <p:cNvSpPr/>
            <p:nvPr/>
          </p:nvSpPr>
          <p:spPr>
            <a:xfrm>
              <a:off x="0" y="0"/>
              <a:ext cx="5645" cy="154"/>
            </a:xfrm>
            <a:prstGeom prst="rect">
              <a:avLst/>
            </a:prstGeom>
            <a:solidFill>
              <a:srgbClr val="FFFFFF"/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400">
                  <a:solidFill>
                    <a:srgbClr val="000000"/>
                  </a:solidFill>
                  <a:latin typeface="宋体" panose="02010600030101010101" pitchFamily="2" charset="-122"/>
                </a:rPr>
                <a:t>卵尾蜥</a:t>
              </a:r>
              <a:r>
                <a:rPr lang="en-US" altLang="zh-CN" sz="2400">
                  <a:solidFill>
                    <a:srgbClr val="000000"/>
                  </a:solidFill>
                  <a:latin typeface="宋体" panose="02010600030101010101" pitchFamily="2" charset="-122"/>
                </a:rPr>
                <a:t>:</a:t>
              </a:r>
              <a:r>
                <a:rPr lang="zh-CN" altLang="en-US" sz="2400">
                  <a:solidFill>
                    <a:srgbClr val="000000"/>
                  </a:solidFill>
                  <a:latin typeface="宋体" panose="02010600030101010101" pitchFamily="2" charset="-122"/>
                </a:rPr>
                <a:t>澳大利亚卵尾蜥生活在干旱地区，它的尾巴短而粗，可以贮存能产生能量的脂肪和水</a:t>
              </a:r>
              <a:endParaRPr lang="zh-CN" altLang="en-US" sz="2400">
                <a:latin typeface="Times New Roman" panose="02020603050405020304" charset="0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标题 9217"/>
          <p:cNvSpPr>
            <a:spLocks noGrp="1" noRot="1"/>
          </p:cNvSpPr>
          <p:nvPr>
            <p:ph type="title" idx="4294967295"/>
          </p:nvPr>
        </p:nvSpPr>
        <p:spPr>
          <a:xfrm>
            <a:off x="228600" y="5486400"/>
            <a:ext cx="8077200" cy="1143000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/>
              <a:t>东北虎</a:t>
            </a:r>
            <a:endParaRPr lang="zh-CN" altLang="en-US"/>
          </a:p>
        </p:txBody>
      </p:sp>
      <p:pic>
        <p:nvPicPr>
          <p:cNvPr id="10243" name="图片 92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0"/>
            <a:ext cx="4572000" cy="56388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244" name="图片 92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000" y="457200"/>
            <a:ext cx="4114800" cy="43434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矩形 52225"/>
          <p:cNvSpPr/>
          <p:nvPr/>
        </p:nvSpPr>
        <p:spPr>
          <a:xfrm>
            <a:off x="1179513" y="2379663"/>
            <a:ext cx="6786562" cy="2100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>
                <a:latin typeface="Times New Roman" panose="02020603050405020304" charset="0"/>
              </a:rPr>
              <a:t>东北虎是现存最大的猫科动物，平均体长为</a:t>
            </a:r>
            <a:r>
              <a:rPr lang="en-US" altLang="zh-CN" sz="2400">
                <a:latin typeface="Times New Roman" panose="02020603050405020304" charset="0"/>
              </a:rPr>
              <a:t>1.8―2.8</a:t>
            </a:r>
            <a:r>
              <a:rPr lang="zh-CN" altLang="en-US" sz="2400">
                <a:latin typeface="Times New Roman" panose="02020603050405020304" charset="0"/>
              </a:rPr>
              <a:t>米，尾长</a:t>
            </a:r>
            <a:r>
              <a:rPr lang="en-US" altLang="zh-CN" sz="2400">
                <a:latin typeface="Times New Roman" panose="02020603050405020304" charset="0"/>
              </a:rPr>
              <a:t>0.9</a:t>
            </a:r>
            <a:r>
              <a:rPr lang="zh-CN" altLang="en-US" sz="2400">
                <a:latin typeface="Times New Roman" panose="02020603050405020304" charset="0"/>
              </a:rPr>
              <a:t>米，体重</a:t>
            </a:r>
            <a:r>
              <a:rPr lang="en-US" altLang="zh-CN" sz="2400">
                <a:latin typeface="Times New Roman" panose="02020603050405020304" charset="0"/>
              </a:rPr>
              <a:t>227―272</a:t>
            </a:r>
            <a:r>
              <a:rPr lang="zh-CN" altLang="en-US" sz="2400">
                <a:latin typeface="Times New Roman" panose="02020603050405020304" charset="0"/>
              </a:rPr>
              <a:t>千克，最大的记录体重超过</a:t>
            </a:r>
            <a:r>
              <a:rPr lang="en-US" altLang="zh-CN" sz="2400">
                <a:latin typeface="Times New Roman" panose="02020603050405020304" charset="0"/>
              </a:rPr>
              <a:t>300</a:t>
            </a:r>
            <a:r>
              <a:rPr lang="zh-CN" altLang="en-US" sz="2400">
                <a:latin typeface="Times New Roman" panose="02020603050405020304" charset="0"/>
              </a:rPr>
              <a:t>千克。分布于中国的东北地区，国外见于西伯利亚。栖居于森林、灌木和野草丛生的地带。独居，无定居，具领域行为， 夜行性。感官敏锐，性凶猛，行动迅捷，善游泳。捕食大中型哺乳动物， 偶食小型哺乳动物和鸟。</a:t>
            </a:r>
            <a:br>
              <a:rPr lang="zh-CN" altLang="en-US" sz="2400">
                <a:latin typeface="Times New Roman" panose="02020603050405020304" charset="0"/>
              </a:rPr>
            </a:br>
            <a:r>
              <a:rPr lang="zh-CN" altLang="en-US" sz="2400">
                <a:latin typeface="Times New Roman" panose="02020603050405020304" charset="0"/>
              </a:rPr>
              <a:t>野生的东北虎幼仔要和母亲一起生活</a:t>
            </a:r>
            <a:r>
              <a:rPr lang="en-US" altLang="zh-CN" sz="2400">
                <a:latin typeface="Times New Roman" panose="02020603050405020304" charset="0"/>
              </a:rPr>
              <a:t>2―3</a:t>
            </a:r>
            <a:r>
              <a:rPr lang="zh-CN" altLang="en-US" sz="2400">
                <a:latin typeface="Times New Roman" panose="02020603050405020304" charset="0"/>
              </a:rPr>
              <a:t>年，学会捕猎本领， 然后才独立生活。繁殖期冬季，孕期</a:t>
            </a:r>
            <a:r>
              <a:rPr lang="en-US" altLang="zh-CN" sz="2400">
                <a:latin typeface="Times New Roman" panose="02020603050405020304" charset="0"/>
              </a:rPr>
              <a:t>98―110</a:t>
            </a:r>
            <a:r>
              <a:rPr lang="zh-CN" altLang="en-US" sz="2400">
                <a:latin typeface="Times New Roman" panose="02020603050405020304" charset="0"/>
              </a:rPr>
              <a:t>天，每产</a:t>
            </a:r>
            <a:r>
              <a:rPr lang="en-US" altLang="zh-CN" sz="2400">
                <a:latin typeface="Times New Roman" panose="02020603050405020304" charset="0"/>
              </a:rPr>
              <a:t>2―4</a:t>
            </a:r>
            <a:r>
              <a:rPr lang="zh-CN" altLang="en-US" sz="2400">
                <a:latin typeface="Times New Roman" panose="02020603050405020304" charset="0"/>
              </a:rPr>
              <a:t>仔，</a:t>
            </a:r>
            <a:r>
              <a:rPr lang="en-US" altLang="zh-CN" sz="2400">
                <a:latin typeface="Times New Roman" panose="02020603050405020304" charset="0"/>
              </a:rPr>
              <a:t>3―4</a:t>
            </a:r>
            <a:r>
              <a:rPr lang="zh-CN" altLang="en-US" sz="2400">
                <a:latin typeface="Times New Roman" panose="02020603050405020304" charset="0"/>
              </a:rPr>
              <a:t>岁性成熟，寿命</a:t>
            </a:r>
            <a:r>
              <a:rPr lang="en-US" altLang="zh-CN" sz="2400">
                <a:latin typeface="Times New Roman" panose="02020603050405020304" charset="0"/>
              </a:rPr>
              <a:t>20―25</a:t>
            </a:r>
            <a:r>
              <a:rPr lang="zh-CN" altLang="en-US" sz="2400">
                <a:latin typeface="Times New Roman" panose="02020603050405020304" charset="0"/>
              </a:rPr>
              <a:t>年。</a:t>
            </a:r>
            <a:br>
              <a:rPr lang="zh-CN" altLang="en-US" sz="2400">
                <a:latin typeface="Times New Roman" panose="02020603050405020304" charset="0"/>
              </a:rPr>
            </a:br>
            <a:r>
              <a:rPr lang="zh-CN" altLang="en-US" sz="2400">
                <a:latin typeface="Times New Roman" panose="02020603050405020304" charset="0"/>
              </a:rPr>
              <a:t>野生东北虎现存数量只有</a:t>
            </a:r>
            <a:r>
              <a:rPr lang="en-US" altLang="zh-CN" sz="2400">
                <a:latin typeface="Times New Roman" panose="02020603050405020304" charset="0"/>
              </a:rPr>
              <a:t>400</a:t>
            </a:r>
            <a:r>
              <a:rPr lang="zh-CN" altLang="en-US" sz="2400">
                <a:latin typeface="Times New Roman" panose="02020603050405020304" charset="0"/>
              </a:rPr>
              <a:t>多只，大部分分布在俄罗斯，在我国的数量不足</a:t>
            </a:r>
            <a:r>
              <a:rPr lang="en-US" altLang="zh-CN" sz="2400">
                <a:latin typeface="Times New Roman" panose="02020603050405020304" charset="0"/>
              </a:rPr>
              <a:t>20</a:t>
            </a:r>
            <a:r>
              <a:rPr lang="zh-CN" altLang="en-US" sz="2400">
                <a:latin typeface="Times New Roman" panose="02020603050405020304" charset="0"/>
              </a:rPr>
              <a:t>只，朝鲜半岛已经再没有东北虎的踪迹。 </a:t>
            </a:r>
            <a:br>
              <a:rPr lang="zh-CN" altLang="en-US" sz="2400">
                <a:latin typeface="Times New Roman" panose="02020603050405020304" charset="0"/>
              </a:rPr>
            </a:br>
            <a:endParaRPr lang="zh-CN" altLang="en-US" sz="2400">
              <a:latin typeface="Times New Roman" panose="02020603050405020304" charset="0"/>
            </a:endParaRPr>
          </a:p>
          <a:p>
            <a:pPr marL="0" lvl="0" indent="0"/>
            <a:endParaRPr lang="zh-CN" altLang="en-US" sz="2400"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90" name="图片 1126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9436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2291" name="标题 11268"/>
          <p:cNvSpPr>
            <a:spLocks noGrp="1" noRot="1"/>
          </p:cNvSpPr>
          <p:nvPr>
            <p:ph type="title" idx="4294967295"/>
          </p:nvPr>
        </p:nvSpPr>
        <p:spPr>
          <a:xfrm>
            <a:off x="685800" y="5943600"/>
            <a:ext cx="7772400" cy="914400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/>
              <a:t>长颈鹿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https://d.book118.com/745121243013011120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诗情画意">
  <a:themeElements>
    <a:clrScheme name="">
      <a:dk1>
        <a:srgbClr val="007A77"/>
      </a:dk1>
      <a:lt1>
        <a:srgbClr val="FFFFFF"/>
      </a:lt1>
      <a:dk2>
        <a:srgbClr val="003399"/>
      </a:dk2>
      <a:lt2>
        <a:srgbClr val="C0C0C0"/>
      </a:lt2>
      <a:accent1>
        <a:srgbClr val="EBF7FF"/>
      </a:accent1>
      <a:accent2>
        <a:srgbClr val="3366FF"/>
      </a:accent2>
      <a:accent3>
        <a:srgbClr val="FFFFFF"/>
      </a:accent3>
      <a:accent4>
        <a:srgbClr val="006866"/>
      </a:accent4>
      <a:accent5>
        <a:srgbClr val="F3FAFF"/>
      </a:accent5>
      <a:accent6>
        <a:srgbClr val="2D5BE5"/>
      </a:accent6>
      <a:hlink>
        <a:srgbClr val="DC5900"/>
      </a:hlink>
      <a:folHlink>
        <a:srgbClr val="7979A5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诗情画意 1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FFFFFF"/>
        </a:accent3>
        <a:accent4>
          <a:srgbClr val="006765"/>
        </a:accent4>
        <a:accent5>
          <a:srgbClr val="F3FAFF"/>
        </a:accent5>
        <a:accent6>
          <a:srgbClr val="2D5CE7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2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FFFFEB"/>
        </a:accent3>
        <a:accent4>
          <a:srgbClr val="0050A2"/>
        </a:accent4>
        <a:accent5>
          <a:srgbClr val="F2FAFF"/>
        </a:accent5>
        <a:accent6>
          <a:srgbClr val="E18600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3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EAF3EC"/>
        </a:accent3>
        <a:accent4>
          <a:srgbClr val="4E4E76"/>
        </a:accent4>
        <a:accent5>
          <a:srgbClr val="FFFFEB"/>
        </a:accent5>
        <a:accent6>
          <a:srgbClr val="2D8AE7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4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E2F4FF"/>
        </a:accent3>
        <a:accent4>
          <a:srgbClr val="005656"/>
        </a:accent4>
        <a:accent5>
          <a:srgbClr val="FFFFE2"/>
        </a:accent5>
        <a:accent6>
          <a:srgbClr val="E75C00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5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FFF2F2"/>
        </a:accent3>
        <a:accent4>
          <a:srgbClr val="002AAE"/>
        </a:accent4>
        <a:accent5>
          <a:srgbClr val="E7F0EA"/>
        </a:accent5>
        <a:accent6>
          <a:srgbClr val="2D5CE7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6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F8F2ED"/>
        </a:accent3>
        <a:accent4>
          <a:srgbClr val="2A5682"/>
        </a:accent4>
        <a:accent5>
          <a:srgbClr val="EFEFEF"/>
        </a:accent5>
        <a:accent6>
          <a:srgbClr val="2D8AE7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7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F0F0FF"/>
        </a:accent3>
        <a:accent4>
          <a:srgbClr val="AE2A00"/>
        </a:accent4>
        <a:accent5>
          <a:srgbClr val="F0EFF4"/>
        </a:accent5>
        <a:accent6>
          <a:srgbClr val="005CB9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8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FFEEDF"/>
        </a:accent3>
        <a:accent4>
          <a:srgbClr val="000082"/>
        </a:accent4>
        <a:accent5>
          <a:srgbClr val="F3F3F3"/>
        </a:accent5>
        <a:accent6>
          <a:srgbClr val="A163A3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宋体</vt:lpstr>
      <vt:lpstr>Wingdings</vt:lpstr>
      <vt:lpstr>Times New Roman</vt:lpstr>
      <vt:lpstr>华文新魏</vt:lpstr>
      <vt:lpstr>Office Theme</vt:lpstr>
      <vt:lpstr>PowerPoint Presentation</vt:lpstr>
      <vt:lpstr>PowerPoint Presentation</vt:lpstr>
      <vt:lpstr>北极熊</vt:lpstr>
      <vt:lpstr>PowerPoint Presentation</vt:lpstr>
      <vt:lpstr>蜥蜴</vt:lpstr>
      <vt:lpstr>PowerPoint Presentation</vt:lpstr>
      <vt:lpstr>PowerPoint Presentation</vt:lpstr>
      <vt:lpstr>东北虎</vt:lpstr>
      <vt:lpstr>PowerPoint Presentation</vt:lpstr>
      <vt:lpstr>长颈鹿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2024-09-22T09:58:30.730</cp:lastPrinted>
  <dcterms:created xsi:type="dcterms:W3CDTF">2024-09-22T01:58:30Z</dcterms:created>
  <dcterms:modified xsi:type="dcterms:W3CDTF">2024-09-22T01:58:32Z</dcterms:modified>
</cp:coreProperties>
</file>