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1A4E666-EFDB-4C21-A4DF-695F646DB2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AEE820-8F6E-4781-BF3B-E84142B2D6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36B0DC5-C1DD-4035-AEFC-816B61BC87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F675BCE-6D81-4DFB-9B27-D3D5A7EA6F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48A1243-1B74-40AA-8430-BAF487DB50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44410E3-7D32-4372-9513-69896E1B5F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F019CDD-56E4-480E-B8BB-7B66B7178D2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DB11E8E-A043-4CA2-9A88-B1CC967485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6F5A32-7E1A-45AE-942F-60159FA904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26ED47-381A-45EA-9599-7747804114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835E57-B15F-45B8-979C-FB3B11EEA5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5123113310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描述性分析课件</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描述性分析概述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数据收集与整理</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描述性统计量</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数据可视化技术</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案例分析与实战演练</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描述性分析在实际应用中的挑战与解决方案</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描述性分析概述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5841" r="3584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8088" r="3808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735" r="3073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描述性分析是一种统计分析方法，旨在通过图表、图形和数字等方式对数据进行描述和总结，以揭示数据的基本特征和规律。</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描述性分析的主要目的是对数据进行初步了解，发现数据的分布规律、异常值和趋势等，为后续的分析和建模提供基础。</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通过描述性分析，可以对数据进行初步了解，包括数据的类型、范围、分布等，为后续的分析和建模提供基础。</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数据初步了解</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描述性分析可以提取数据的基本特征，如均值、中位数、标准差等，帮助了解数据的整体情况和波动范围。</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数据特征提取</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通过图表、图形等方式将数据可视化，使得数据更加直观易懂，便于决策者进行决策和分析。</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数据可视化</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描述性分析的重要性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3403" r="1340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描述性分析和探索性分析都是数据分析的初级阶段，都旨在对数据进行初步了解和探索。两者经常结合使用，相互补充。</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联系</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描述性分析更注重对数据的描述和总结，而探索性分析则更注重对数据的深入挖掘和发现新的规律和趋势。探索性分析通常需要在描述性分析的基础上进行更深入的分析和挖掘。</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区别</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描述性分析与探索性分析的关系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数据收集与整理</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628" r="20628"/>
          <a:stretch>
            <a:fillRect/>
          </a:stretch>
        </p:blipFill>
        <p:spPr>
          <a:xfrm>
            <a:off x="3466720" y="3854863"/>
            <a:ext cx="2566605" cy="2621472"/>
          </a:xfrm>
          <a:prstGeom prst="rect">
            <a:avLst/>
          </a:prstGeom>
        </p:spPr>
      </p:pic>
      <p:pic>
        <p:nvPicPr>
          <p:cNvPr id="3" name="Picture 3"/>
          <p:cNvPicPr>
            <a:picLocks noChangeAspect="1"/>
          </p:cNvPicPr>
          <p:nvPr/>
        </p:nvPicPr>
        <p:blipFill>
          <a:blip r:embed="rId3"/>
          <a:srcRect l="1891" r="1891"/>
          <a:stretch>
            <a:fillRect/>
          </a:stretch>
        </p:blipFill>
        <p:spPr>
          <a:xfrm>
            <a:off x="6221730" y="1144815"/>
            <a:ext cx="2495455" cy="2593557"/>
          </a:xfrm>
          <a:prstGeom prst="rect">
            <a:avLst/>
          </a:prstGeom>
        </p:spPr>
      </p:pic>
      <p:pic>
        <p:nvPicPr>
          <p:cNvPr id="4" name="Picture 4"/>
          <p:cNvPicPr>
            <a:picLocks noChangeAspect="1"/>
          </p:cNvPicPr>
          <p:nvPr/>
        </p:nvPicPr>
        <p:blipFill>
          <a:blip r:embed="rId4"/>
          <a:srcRect l="1201" r="1201"/>
          <a:stretch>
            <a:fillRect/>
          </a:stretch>
        </p:blipFill>
        <p:spPr>
          <a:xfrm>
            <a:off x="8842438" y="3854863"/>
            <a:ext cx="2558510" cy="2621472"/>
          </a:xfrm>
          <a:prstGeom prst="rect">
            <a:avLst/>
          </a:prstGeom>
        </p:spPr>
      </p:pic>
      <p:pic>
        <p:nvPicPr>
          <p:cNvPr id="5" name="Picture 5"/>
          <p:cNvPicPr>
            <a:picLocks noChangeAspect="1"/>
          </p:cNvPicPr>
          <p:nvPr/>
        </p:nvPicPr>
        <p:blipFill>
          <a:blip r:embed="rId5"/>
          <a:srcRect l="484" r="484"/>
          <a:stretch>
            <a:fillRect/>
          </a:stretch>
        </p:blipFill>
        <p:spPr>
          <a:xfrm>
            <a:off x="791051" y="1144815"/>
            <a:ext cx="2621496" cy="2647106"/>
          </a:xfrm>
          <a:prstGeom prst="rect">
            <a:avLst/>
          </a:prstGeom>
        </p:spPr>
      </p:pic>
      <p:grpSp>
        <p:nvGrpSpPr>
          <p:cNvPr id="6" name="Group 6"/>
          <p:cNvGrpSpPr/>
          <p:nvPr/>
        </p:nvGrpSpPr>
        <p:grpSpPr>
          <a:xfrm>
            <a:off x="791051" y="3854863"/>
            <a:ext cx="2621496" cy="2621472"/>
            <a:chOff x="791051" y="3854863"/>
            <a:chExt cx="2621496" cy="2621472"/>
          </a:xfrm>
        </p:grpSpPr>
        <p:sp>
          <p:nvSpPr>
            <p:cNvPr id="7" name="AutoShape 7"/>
            <p:cNvSpPr/>
            <p:nvPr/>
          </p:nvSpPr>
          <p:spPr>
            <a:xfrm>
              <a:off x="791051" y="3854863"/>
              <a:ext cx="2621496" cy="262147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TextBox 8"/>
          <p:cNvSpPr txBox="1"/>
          <p:nvPr/>
        </p:nvSpPr>
        <p:spPr>
          <a:xfrm>
            <a:off x="1194244" y="4394835"/>
            <a:ext cx="1754505" cy="739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400">
                <a:solidFill>
                  <a:srgbClr val="FFFFFF">
                    <a:alpha val="100000"/>
                  </a:srgbClr>
                </a:solidFill>
                <a:latin typeface="Microsoft Yahei"/>
                <a:ea typeface="Microsoft Yahei"/>
                <a:cs typeface="Microsoft Yahei"/>
              </a:rPr>
              <a:t>01</a:t>
            </a:r>
          </a:p>
        </p:txBody>
      </p:sp>
      <p:cxnSp>
        <p:nvCxnSpPr>
          <p:cNvPr id="9" name="Connector 9"/>
          <p:cNvCxnSpPr/>
          <p:nvPr/>
        </p:nvCxnSpPr>
        <p:spPr>
          <a:xfrm>
            <a:off x="5149911" y="4014126"/>
            <a:ext cx="951111" cy="0"/>
          </a:xfrm>
          <a:prstGeom prst="line">
            <a:avLst/>
          </a:prstGeom>
          <a:ln w="6350">
            <a:solidFill>
              <a:schemeClr val="lt1"/>
            </a:solidFill>
            <a:prstDash val="dash"/>
            <a:headEnd type="none"/>
            <a:tailEnd type="none"/>
          </a:ln>
        </p:spPr>
        <p:style>
          <a:lnRef idx="0">
            <a:schemeClr val="lt1"/>
          </a:lnRef>
          <a:fillRef idx="1">
            <a:schemeClr val="lt1"/>
          </a:fillRef>
          <a:effectRef idx="0">
            <a:schemeClr val="lt1"/>
          </a:effectRef>
          <a:fontRef idx="minor">
            <a:schemeClr val="lt1"/>
          </a:fontRef>
        </p:style>
      </p:cxnSp>
      <p:grpSp>
        <p:nvGrpSpPr>
          <p:cNvPr id="10" name="Group 10"/>
          <p:cNvGrpSpPr/>
          <p:nvPr/>
        </p:nvGrpSpPr>
        <p:grpSpPr>
          <a:xfrm>
            <a:off x="8842439" y="1144815"/>
            <a:ext cx="2558510" cy="2593557"/>
            <a:chOff x="8842439" y="1144815"/>
            <a:chExt cx="2558510" cy="2593557"/>
          </a:xfrm>
        </p:grpSpPr>
        <p:sp>
          <p:nvSpPr>
            <p:cNvPr id="11" name="AutoShape 11"/>
            <p:cNvSpPr/>
            <p:nvPr/>
          </p:nvSpPr>
          <p:spPr>
            <a:xfrm>
              <a:off x="8842439" y="1144815"/>
              <a:ext cx="2558510" cy="259355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TextBox 12"/>
          <p:cNvSpPr txBox="1"/>
          <p:nvPr/>
        </p:nvSpPr>
        <p:spPr>
          <a:xfrm>
            <a:off x="9245632" y="1719834"/>
            <a:ext cx="1754505" cy="7391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400">
                <a:solidFill>
                  <a:srgbClr val="FFFFFF">
                    <a:alpha val="100000"/>
                  </a:srgbClr>
                </a:solidFill>
                <a:latin typeface="Microsoft Yahei"/>
                <a:ea typeface="Microsoft Yahei"/>
                <a:cs typeface="Microsoft Yahei"/>
              </a:rPr>
              <a:t>02</a:t>
            </a:r>
          </a:p>
        </p:txBody>
      </p:sp>
      <p:cxnSp>
        <p:nvCxnSpPr>
          <p:cNvPr id="13" name="Connector 13"/>
          <p:cNvCxnSpPr/>
          <p:nvPr/>
        </p:nvCxnSpPr>
        <p:spPr>
          <a:xfrm>
            <a:off x="5149911" y="4014126"/>
            <a:ext cx="951111" cy="0"/>
          </a:xfrm>
          <a:prstGeom prst="line">
            <a:avLst/>
          </a:prstGeom>
          <a:ln w="6350">
            <a:solidFill>
              <a:schemeClr val="lt1"/>
            </a:solidFill>
            <a:prstDash val="dash"/>
            <a:headEnd type="none"/>
            <a:tailEnd type="none"/>
          </a:ln>
        </p:spPr>
        <p:style>
          <a:lnRef idx="0">
            <a:schemeClr val="lt1"/>
          </a:lnRef>
          <a:fillRef idx="1">
            <a:schemeClr val="lt1"/>
          </a:fillRef>
          <a:effectRef idx="0">
            <a:schemeClr val="lt1"/>
          </a:effectRef>
          <a:fontRef idx="minor">
            <a:schemeClr val="lt1"/>
          </a:fontRef>
        </p:style>
      </p:cxnSp>
      <p:grpSp>
        <p:nvGrpSpPr>
          <p:cNvPr id="14" name="Group 14"/>
          <p:cNvGrpSpPr/>
          <p:nvPr/>
        </p:nvGrpSpPr>
        <p:grpSpPr>
          <a:xfrm>
            <a:off x="3521636" y="1144815"/>
            <a:ext cx="2511690" cy="2593557"/>
            <a:chOff x="3521636" y="1144815"/>
            <a:chExt cx="2511690" cy="2593557"/>
          </a:xfrm>
        </p:grpSpPr>
        <p:sp>
          <p:nvSpPr>
            <p:cNvPr id="15" name="AutoShape 15"/>
            <p:cNvSpPr/>
            <p:nvPr/>
          </p:nvSpPr>
          <p:spPr>
            <a:xfrm>
              <a:off x="3521636" y="1144815"/>
              <a:ext cx="2511690" cy="259355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Freeform 16"/>
          <p:cNvSpPr/>
          <p:nvPr/>
        </p:nvSpPr>
        <p:spPr>
          <a:xfrm>
            <a:off x="4270010" y="1499797"/>
            <a:ext cx="968121" cy="1047340"/>
          </a:xfrm>
          <a:custGeom>
            <a:rect l="l" t="t"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3616000" y="2615731"/>
            <a:ext cx="2245023" cy="100698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rgbClr val="FFFFFF">
                    <a:alpha val="100000"/>
                  </a:srgbClr>
                </a:solidFill>
                <a:latin typeface="Microsoft Yahei"/>
                <a:ea typeface="Microsoft Yahei"/>
                <a:cs typeface="Microsoft Yahei"/>
              </a:rPr>
              <a:t>企业内部数据、公开数据、第三方数据等。</a:t>
            </a:r>
            <a:endParaRPr lang="en-US" sz="1100"/>
          </a:p>
        </p:txBody>
      </p:sp>
      <p:grpSp>
        <p:nvGrpSpPr>
          <p:cNvPr id="18" name="Group 18"/>
          <p:cNvGrpSpPr/>
          <p:nvPr/>
        </p:nvGrpSpPr>
        <p:grpSpPr>
          <a:xfrm>
            <a:off x="6158675" y="3854863"/>
            <a:ext cx="2558510" cy="2621472"/>
            <a:chOff x="6158675" y="3854863"/>
            <a:chExt cx="2558510" cy="2621472"/>
          </a:xfrm>
        </p:grpSpPr>
        <p:sp>
          <p:nvSpPr>
            <p:cNvPr id="19" name="AutoShape 19"/>
            <p:cNvSpPr/>
            <p:nvPr/>
          </p:nvSpPr>
          <p:spPr>
            <a:xfrm>
              <a:off x="6158675" y="3854863"/>
              <a:ext cx="2558510" cy="262147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6906577" y="4324921"/>
            <a:ext cx="1062610" cy="887826"/>
            <a:chOff x="6906577" y="4324921"/>
            <a:chExt cx="1062610" cy="887826"/>
          </a:xfrm>
        </p:grpSpPr>
        <p:sp>
          <p:nvSpPr>
            <p:cNvPr id="21" name="Freeform 21"/>
            <p:cNvSpPr/>
            <p:nvPr/>
          </p:nvSpPr>
          <p:spPr>
            <a:xfrm>
              <a:off x="6906577" y="4602766"/>
              <a:ext cx="832294" cy="609981"/>
            </a:xfrm>
            <a:custGeom>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rot="18000000">
              <a:off x="7035165" y="4412837"/>
              <a:ext cx="403955" cy="124778"/>
            </a:xfrm>
            <a:prstGeom prst="roundRect">
              <a:avLst>
                <a:gd name="adj" fmla="val 50000"/>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3600000" flipH="1">
              <a:off x="7446073" y="4324921"/>
              <a:ext cx="200978" cy="124778"/>
            </a:xfrm>
            <a:custGeom>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499509" y="4488180"/>
              <a:ext cx="469678" cy="469678"/>
            </a:xfrm>
            <a:custGeom>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 name="Group 25"/>
          <p:cNvGrpSpPr/>
          <p:nvPr/>
        </p:nvGrpSpPr>
        <p:grpSpPr>
          <a:xfrm>
            <a:off x="6221730" y="5263039"/>
            <a:ext cx="2432304" cy="886682"/>
            <a:chOff x="6221730" y="5263039"/>
            <a:chExt cx="2432304" cy="886682"/>
          </a:xfrm>
        </p:grpSpPr>
        <p:sp>
          <p:nvSpPr>
            <p:cNvPr id="26" name="AutoShape 26"/>
            <p:cNvSpPr/>
            <p:nvPr/>
          </p:nvSpPr>
          <p:spPr>
            <a:xfrm>
              <a:off x="6221730" y="5263039"/>
              <a:ext cx="2432304" cy="88668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rgbClr val="FFFFFF">
                      <a:alpha val="100000"/>
                    </a:srgbClr>
                  </a:solidFill>
                  <a:latin typeface="Microsoft Yahei"/>
                  <a:ea typeface="Microsoft Yahei"/>
                  <a:cs typeface="Microsoft Yahei"/>
                </a:rPr>
                <a:t>定量数据（如数值、比率等）和定性数据（如文本、图像、音频等）。</a:t>
              </a:r>
              <a:endParaRPr lang="en-US" sz="1100"/>
            </a:p>
          </p:txBody>
        </p:sp>
      </p:grpSp>
      <p:sp>
        <p:nvSpPr>
          <p:cNvPr id="27" name="TextBox 27"/>
          <p:cNvSpPr txBox="1"/>
          <p:nvPr/>
        </p:nvSpPr>
        <p:spPr>
          <a:xfrm>
            <a:off x="791051" y="5326124"/>
            <a:ext cx="255460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数据来源</a:t>
            </a:r>
          </a:p>
        </p:txBody>
      </p:sp>
      <p:cxnSp>
        <p:nvCxnSpPr>
          <p:cNvPr id="28" name="Connector 28"/>
          <p:cNvCxnSpPr/>
          <p:nvPr/>
        </p:nvCxnSpPr>
        <p:spPr>
          <a:xfrm>
            <a:off x="1194244" y="5191125"/>
            <a:ext cx="1754505" cy="0"/>
          </a:xfrm>
          <a:prstGeom prst="line">
            <a:avLst/>
          </a:prstGeom>
          <a:ln w="19050">
            <a:solidFill>
              <a:srgbClr val="FFFFFF">
                <a:alpha val="100000"/>
              </a:srgbClr>
            </a:solidFill>
            <a:prstDash val="dash"/>
            <a:headEnd type="none"/>
            <a:tailEnd type="triangle"/>
          </a:ln>
        </p:spPr>
      </p:cxnSp>
      <p:sp>
        <p:nvSpPr>
          <p:cNvPr id="29" name="TextBox 29"/>
          <p:cNvSpPr txBox="1"/>
          <p:nvPr/>
        </p:nvSpPr>
        <p:spPr>
          <a:xfrm>
            <a:off x="8842439" y="2682135"/>
            <a:ext cx="2554605"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数据类型</a:t>
            </a:r>
          </a:p>
        </p:txBody>
      </p:sp>
      <p:cxnSp>
        <p:nvCxnSpPr>
          <p:cNvPr id="30" name="Connector 30"/>
          <p:cNvCxnSpPr/>
          <p:nvPr/>
        </p:nvCxnSpPr>
        <p:spPr>
          <a:xfrm>
            <a:off x="9245632" y="2547137"/>
            <a:ext cx="1754505" cy="0"/>
          </a:xfrm>
          <a:prstGeom prst="line">
            <a:avLst/>
          </a:prstGeom>
          <a:ln w="19050">
            <a:solidFill>
              <a:srgbClr val="FFFFFF">
                <a:alpha val="100000"/>
              </a:srgbClr>
            </a:solidFill>
            <a:prstDash val="dash"/>
            <a:headEnd type="none"/>
            <a:tailEnd type="triangle"/>
          </a:ln>
        </p:spPr>
      </p:cxnSp>
      <p:grpSp>
        <p:nvGrpSpPr>
          <p:cNvPr id="31" name="Group 31"/>
          <p:cNvGrpSpPr/>
          <p:nvPr/>
        </p:nvGrpSpPr>
        <p:grpSpPr>
          <a:xfrm>
            <a:off x="454963" y="93878"/>
            <a:ext cx="10641129" cy="914400"/>
            <a:chOff x="454963" y="93878"/>
            <a:chExt cx="10641129" cy="914400"/>
          </a:xfrm>
        </p:grpSpPr>
        <p:sp>
          <p:nvSpPr>
            <p:cNvPr id="32" name="AutoShape 3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数据来源与类型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36" r="513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完整性、准确性、一致性、时效性、可信度等方面进行评估。</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处理缺失值、异常值、重复值等问题，保证数据质量。</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数据质量评估与清洗</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数据清洗</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数据质量评估</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数据整理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对数据进行分类、分组、排序等操作，以便更好地进行分析。</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数据格式化</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将数据转换为适合分析的格式，如表格、图表等。同时，对于不同类型的数据，需要采用不同的格式化方式，以便更好地展示数据的特点和规律。</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数据整理与格式化</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描述性统计量</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算术平均数</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所有数据的和除以数据的个数，反映数据集中趋势。</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中位数</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将数据按大小顺序排列后，位于中间位置的数，对极端值不敏感。</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众数</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出现次数最多的数，反映数据的集中趋势和分布情况。</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集中趋势度量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最大值与最小值之差，简单但易受极端值影响。</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极差</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方差</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标准差</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各数据与平均数之差的平方的平均数，反映数据的波动情况。</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方差的平方根，与原始数据单位相同，更直观。</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离散程度度量</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https://d.book118.com/745123113310011103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2024-09-13T07:27:15.586</cp:lastPrinted>
  <dcterms:created xsi:type="dcterms:W3CDTF">2024-09-12T23:27:15Z</dcterms:created>
  <dcterms:modified xsi:type="dcterms:W3CDTF">2024-09-12T23:27:17Z</dcterms:modified>
</cp:coreProperties>
</file>