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E336F-AA21-4244-9DCD-3FB9167E8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39D84-F91E-4732-8860-34051E3E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CB3A-BA8F-416F-A6D5-395BDF98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EF695-2F2E-4D68-9BEA-629B319C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BF0D7-7CC6-4951-945F-1E425C9E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05804-D677-4540-A950-6B39AE9F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08C2A-00D8-4F6E-A493-F5A7EA09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3EC7B-12DF-41CE-8123-FACBCE00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EF1F5-120B-4ED4-A49D-3E0FC96E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A79F7-0BEE-4428-964F-4C970B16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7BD8B-E107-4B67-BB6C-2647262A8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2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0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273300" y="1901190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6" name="标题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66495" y="1793240"/>
            <a:ext cx="1375410" cy="360489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6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8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0" y="1245235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95960" y="1245235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任意多边形 13"/>
          <p:cNvSpPr/>
          <p:nvPr userDrawn="1"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标题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 smtClean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065" y="1671955"/>
            <a:ext cx="5260975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247140"/>
            <a:ext cx="5260975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95325" y="1671955"/>
            <a:ext cx="5255260" cy="45046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95325" y="1247140"/>
            <a:ext cx="525526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 10"/>
          <p:cNvSpPr/>
          <p:nvPr userDrawn="1"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 6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4600"/>
            <a:ext cx="10800080" cy="49326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任意多边形 13"/>
          <p:cNvSpPr/>
          <p:nvPr userDrawn="1"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任意多边形 7"/>
          <p:cNvSpPr/>
          <p:nvPr userDrawn="1"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95960" y="1216660"/>
            <a:ext cx="10800080" cy="4769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95960" y="360000"/>
            <a:ext cx="1080008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4055" y="6314440"/>
            <a:ext cx="2618105" cy="31686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2"/>
        </a:solidFill>
        <a:effectLst/>
      </p:bgPr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22"/>
          <p:cNvSpPr/>
          <p:nvPr userDrawn="1"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23"/>
          <p:cNvSpPr/>
          <p:nvPr userDrawn="1"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0" name="任意多边形 25"/>
          <p:cNvSpPr/>
          <p:nvPr userDrawn="1"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2" name="圆角矩形 29"/>
          <p:cNvSpPr/>
          <p:nvPr userDrawn="1"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 userDrawn="1"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 userDrawn="1"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 userDrawn="1"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36"/>
          <p:cNvSpPr/>
          <p:nvPr userDrawn="1">
            <p:custDataLst>
              <p:tags r:id="rId8"/>
            </p:custDataLst>
          </p:nvPr>
        </p:nvSpPr>
        <p:spPr>
          <a:xfrm>
            <a:off x="10016490" y="443420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6" name="椭圆 37"/>
          <p:cNvSpPr/>
          <p:nvPr userDrawn="1">
            <p:custDataLst>
              <p:tags r:id="rId9"/>
            </p:custDataLst>
          </p:nvPr>
        </p:nvSpPr>
        <p:spPr>
          <a:xfrm>
            <a:off x="10123170" y="454088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向下箭头"/>
          <p:cNvSpPr/>
          <p:nvPr userDrawn="1">
            <p:custDataLst>
              <p:tags r:id="rId10"/>
            </p:custDataLst>
          </p:nvPr>
        </p:nvSpPr>
        <p:spPr>
          <a:xfrm>
            <a:off x="10227310" y="463359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任意多边形 43"/>
          <p:cNvSpPr/>
          <p:nvPr userDrawn="1"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2408555" y="4432935"/>
            <a:ext cx="7423150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901190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任意多边形 6"/>
          <p:cNvSpPr/>
          <p:nvPr userDrawn="1"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9135" y="6314440"/>
            <a:ext cx="2613025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300" y="6314440"/>
            <a:ext cx="2618740" cy="31686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6000" y="1236980"/>
            <a:ext cx="10800000" cy="4939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98" r:id="rId2"/>
    <p:sldLayoutId id="2147489799" r:id="rId3"/>
    <p:sldLayoutId id="2147489800" r:id="rId4"/>
    <p:sldLayoutId id="2147489801" r:id="rId5"/>
    <p:sldLayoutId id="2147489802" r:id="rId6"/>
    <p:sldLayoutId id="2147489803" r:id="rId7"/>
    <p:sldLayoutId id="2147489804" r:id="rId8"/>
    <p:sldLayoutId id="2147489805" r:id="rId9"/>
    <p:sldLayoutId id="2147489806" r:id="rId10"/>
    <p:sldLayoutId id="214748980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34340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临床精神病学解剖和生理学的关系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0" name="圆角矩形 1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单击添加目录标题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圆角矩形 7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临床精神病学概述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圆角矩形 9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解剖学基础知识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8" name="圆角矩形 16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0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生理学基础知识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圆角矩形 20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6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8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精神疾病的生理机制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0" name="圆角矩形 24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临床精神病学的实践应用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临床精神病学概述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临床精神病学的定义和目的</a:t>
            </a:r>
            <a:endParaRPr lang="zh-CN" altLang="en-US"/>
          </a:p>
        </p:txBody>
      </p:sp>
      <p:sp>
        <p:nvSpPr>
          <p:cNvPr id="104908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42124" y="1037715"/>
            <a:ext cx="1020325" cy="29671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869307" y="4344770"/>
            <a:ext cx="969961" cy="266413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4"/>
          <p:cNvSpPr/>
          <p:nvPr>
            <p:custDataLst>
              <p:tags r:id="rId4"/>
            </p:custDataLst>
          </p:nvPr>
        </p:nvSpPr>
        <p:spPr>
          <a:xfrm>
            <a:off x="3021328" y="2007687"/>
            <a:ext cx="2664135" cy="4020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5"/>
          <p:cNvSpPr/>
          <p:nvPr>
            <p:custDataLst>
              <p:tags r:id="rId5"/>
            </p:custDataLst>
          </p:nvPr>
        </p:nvSpPr>
        <p:spPr>
          <a:xfrm flipV="1">
            <a:off x="2868837" y="1245235"/>
            <a:ext cx="2967192" cy="14267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21328" y="2853678"/>
            <a:ext cx="2664135" cy="240034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定义：研究精神疾病的病因、病理、诊断、治疗和预防的医学学科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30179" y="1053627"/>
            <a:ext cx="1020325" cy="29671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56036" y="4360019"/>
            <a:ext cx="969961" cy="266413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9"/>
            </p:custDataLst>
          </p:nvPr>
        </p:nvSpPr>
        <p:spPr>
          <a:xfrm>
            <a:off x="6509382" y="2022937"/>
            <a:ext cx="2664135" cy="4020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0"/>
            </p:custDataLst>
          </p:nvPr>
        </p:nvSpPr>
        <p:spPr>
          <a:xfrm flipV="1">
            <a:off x="6356891" y="1261147"/>
            <a:ext cx="2967192" cy="14267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509382" y="2853678"/>
            <a:ext cx="2664135" cy="240034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目的：提高精神疾病的诊断和治疗水平，改善患者的生活质量，促进社会的和谐发展。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精神疾病的分类和症状</a:t>
            </a:r>
            <a:endParaRPr lang="zh-CN" altLang="en-US"/>
          </a:p>
        </p:txBody>
      </p:sp>
      <p:sp>
        <p:nvSpPr>
          <p:cNvPr id="1049144" name="对角圆角矩形 15"/>
          <p:cNvSpPr/>
          <p:nvPr>
            <p:custDataLst>
              <p:tags r:id="rId2"/>
            </p:custDataLst>
          </p:nvPr>
        </p:nvSpPr>
        <p:spPr>
          <a:xfrm>
            <a:off x="1255998" y="3414687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6"/>
          <p:cNvSpPr/>
          <p:nvPr>
            <p:custDataLst>
              <p:tags r:id="rId3"/>
            </p:custDataLst>
          </p:nvPr>
        </p:nvSpPr>
        <p:spPr>
          <a:xfrm>
            <a:off x="1255998" y="3282508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7"/>
          <p:cNvSpPr/>
          <p:nvPr>
            <p:custDataLst>
              <p:tags r:id="rId4"/>
            </p:custDataLst>
          </p:nvPr>
        </p:nvSpPr>
        <p:spPr>
          <a:xfrm>
            <a:off x="1780112" y="3283165"/>
            <a:ext cx="78913" cy="13152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27"/>
          <p:cNvSpPr txBox="1"/>
          <p:nvPr>
            <p:custDataLst>
              <p:tags r:id="rId5"/>
            </p:custDataLst>
          </p:nvPr>
        </p:nvSpPr>
        <p:spPr>
          <a:xfrm>
            <a:off x="1814308" y="3424551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抑郁症的症状：情绪低落、兴趣减退、悲观消极、睡眠障碍等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2"/>
          <p:cNvSpPr/>
          <p:nvPr>
            <p:custDataLst>
              <p:tags r:id="rId6"/>
            </p:custDataLst>
          </p:nvPr>
        </p:nvSpPr>
        <p:spPr>
          <a:xfrm>
            <a:off x="1255998" y="1377414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53"/>
          <p:cNvSpPr/>
          <p:nvPr>
            <p:custDataLst>
              <p:tags r:id="rId7"/>
            </p:custDataLst>
          </p:nvPr>
        </p:nvSpPr>
        <p:spPr>
          <a:xfrm>
            <a:off x="1255998" y="1245235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54"/>
          <p:cNvSpPr/>
          <p:nvPr>
            <p:custDataLst>
              <p:tags r:id="rId8"/>
            </p:custDataLst>
          </p:nvPr>
        </p:nvSpPr>
        <p:spPr>
          <a:xfrm>
            <a:off x="1780112" y="1245893"/>
            <a:ext cx="78913" cy="13152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56"/>
          <p:cNvSpPr txBox="1"/>
          <p:nvPr>
            <p:custDataLst>
              <p:tags r:id="rId9"/>
            </p:custDataLst>
          </p:nvPr>
        </p:nvSpPr>
        <p:spPr>
          <a:xfrm>
            <a:off x="1814308" y="1380702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精神疾病的分类：包括精神分裂症、抑郁症、焦虑症、强迫症等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5"/>
          <p:cNvSpPr/>
          <p:nvPr>
            <p:custDataLst>
              <p:tags r:id="rId10"/>
            </p:custDataLst>
          </p:nvPr>
        </p:nvSpPr>
        <p:spPr>
          <a:xfrm>
            <a:off x="1255998" y="2396051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6"/>
          <p:cNvSpPr/>
          <p:nvPr>
            <p:custDataLst>
              <p:tags r:id="rId11"/>
            </p:custDataLst>
          </p:nvPr>
        </p:nvSpPr>
        <p:spPr>
          <a:xfrm>
            <a:off x="1255998" y="2263871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7"/>
          <p:cNvSpPr/>
          <p:nvPr>
            <p:custDataLst>
              <p:tags r:id="rId12"/>
            </p:custDataLst>
          </p:nvPr>
        </p:nvSpPr>
        <p:spPr>
          <a:xfrm>
            <a:off x="1780112" y="2264529"/>
            <a:ext cx="78913" cy="13152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3"/>
            </p:custDataLst>
          </p:nvPr>
        </p:nvSpPr>
        <p:spPr>
          <a:xfrm>
            <a:off x="1814308" y="2405915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精神分裂症的症状：幻觉、妄想、思维混乱、行为异常等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9"/>
          <p:cNvSpPr/>
          <p:nvPr>
            <p:custDataLst>
              <p:tags r:id="rId14"/>
            </p:custDataLst>
          </p:nvPr>
        </p:nvSpPr>
        <p:spPr>
          <a:xfrm>
            <a:off x="1255998" y="4433323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15"/>
            </p:custDataLst>
          </p:nvPr>
        </p:nvSpPr>
        <p:spPr>
          <a:xfrm>
            <a:off x="1255998" y="4301144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16"/>
            </p:custDataLst>
          </p:nvPr>
        </p:nvSpPr>
        <p:spPr>
          <a:xfrm>
            <a:off x="1780112" y="4301802"/>
            <a:ext cx="78913" cy="13152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17"/>
            </p:custDataLst>
          </p:nvPr>
        </p:nvSpPr>
        <p:spPr>
          <a:xfrm>
            <a:off x="1814308" y="4443188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焦虑症的症状：紧张、担忧、恐惧、心慌、出汗等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14"/>
          <p:cNvSpPr/>
          <p:nvPr>
            <p:custDataLst>
              <p:tags r:id="rId18"/>
            </p:custDataLst>
          </p:nvPr>
        </p:nvSpPr>
        <p:spPr>
          <a:xfrm>
            <a:off x="1255998" y="5451960"/>
            <a:ext cx="9680769" cy="7253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8"/>
          <p:cNvSpPr/>
          <p:nvPr>
            <p:custDataLst>
              <p:tags r:id="rId19"/>
            </p:custDataLst>
          </p:nvPr>
        </p:nvSpPr>
        <p:spPr>
          <a:xfrm>
            <a:off x="1255998" y="5319780"/>
            <a:ext cx="523762" cy="49978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9"/>
          <p:cNvSpPr/>
          <p:nvPr>
            <p:custDataLst>
              <p:tags r:id="rId20"/>
            </p:custDataLst>
          </p:nvPr>
        </p:nvSpPr>
        <p:spPr>
          <a:xfrm>
            <a:off x="1780112" y="5320438"/>
            <a:ext cx="78913" cy="13152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0"/>
          <p:cNvSpPr txBox="1"/>
          <p:nvPr>
            <p:custDataLst>
              <p:tags r:id="rId21"/>
            </p:custDataLst>
          </p:nvPr>
        </p:nvSpPr>
        <p:spPr>
          <a:xfrm>
            <a:off x="1814308" y="5461824"/>
            <a:ext cx="8869173" cy="7128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强迫症的症状：强迫思维、强迫行为、完美主义、反复检查等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精神疾病的诊断方法</a:t>
            </a:r>
            <a:endParaRPr lang="zh-CN" altLang="en-US"/>
          </a:p>
        </p:txBody>
      </p:sp>
      <p:sp>
        <p:nvSpPr>
          <p:cNvPr id="104922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8038" y="2132568"/>
            <a:ext cx="599320" cy="17429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3668" y="4075132"/>
            <a:ext cx="570085" cy="156524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4"/>
          <p:cNvSpPr/>
          <p:nvPr>
            <p:custDataLst>
              <p:tags r:id="rId4"/>
            </p:custDataLst>
          </p:nvPr>
        </p:nvSpPr>
        <p:spPr>
          <a:xfrm>
            <a:off x="785367" y="2702145"/>
            <a:ext cx="1565249" cy="236219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5"/>
          <p:cNvSpPr/>
          <p:nvPr>
            <p:custDataLst>
              <p:tags r:id="rId5"/>
            </p:custDataLst>
          </p:nvPr>
        </p:nvSpPr>
        <p:spPr>
          <a:xfrm flipV="1">
            <a:off x="695960" y="2253861"/>
            <a:ext cx="1742998" cy="8378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5367" y="3142926"/>
            <a:ext cx="1565249" cy="153030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病史采集：了解患者的症状、病程、家族史等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560" y="2131942"/>
            <a:ext cx="599320" cy="174416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940" y="4075132"/>
            <a:ext cx="570085" cy="156524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8"/>
          <p:cNvSpPr/>
          <p:nvPr>
            <p:custDataLst>
              <p:tags r:id="rId9"/>
            </p:custDataLst>
          </p:nvPr>
        </p:nvSpPr>
        <p:spPr>
          <a:xfrm>
            <a:off x="4372889" y="2702145"/>
            <a:ext cx="1565249" cy="236219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9"/>
          <p:cNvSpPr/>
          <p:nvPr>
            <p:custDataLst>
              <p:tags r:id="rId10"/>
            </p:custDataLst>
          </p:nvPr>
        </p:nvSpPr>
        <p:spPr>
          <a:xfrm flipV="1">
            <a:off x="4282857" y="2253861"/>
            <a:ext cx="1744168" cy="8378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2264" y="3136049"/>
            <a:ext cx="1565833" cy="1543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心理评估：评估患者的心理状态、认知功能、情绪反应等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696" y="2158827"/>
            <a:ext cx="599320" cy="17429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701" y="4100140"/>
            <a:ext cx="570085" cy="15658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5"/>
          <p:cNvSpPr/>
          <p:nvPr>
            <p:custDataLst>
              <p:tags r:id="rId14"/>
            </p:custDataLst>
          </p:nvPr>
        </p:nvSpPr>
        <p:spPr>
          <a:xfrm>
            <a:off x="6165400" y="2727779"/>
            <a:ext cx="1565833" cy="236161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6"/>
          <p:cNvSpPr/>
          <p:nvPr>
            <p:custDataLst>
              <p:tags r:id="rId15"/>
            </p:custDataLst>
          </p:nvPr>
        </p:nvSpPr>
        <p:spPr>
          <a:xfrm flipV="1">
            <a:off x="6076618" y="2280120"/>
            <a:ext cx="1742998" cy="8378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6025" y="3161683"/>
            <a:ext cx="1565249" cy="1543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实验室检查：进行血液、尿液、脑脊液等检查，排除其他疾病可能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804" y="4083885"/>
            <a:ext cx="570085" cy="156524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1174" y="2141321"/>
            <a:ext cx="599320" cy="17429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1"/>
          <p:cNvSpPr/>
          <p:nvPr>
            <p:custDataLst>
              <p:tags r:id="rId19"/>
            </p:custDataLst>
          </p:nvPr>
        </p:nvSpPr>
        <p:spPr>
          <a:xfrm>
            <a:off x="2579128" y="2710273"/>
            <a:ext cx="1565249" cy="236219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2"/>
          <p:cNvSpPr/>
          <p:nvPr>
            <p:custDataLst>
              <p:tags r:id="rId20"/>
            </p:custDataLst>
          </p:nvPr>
        </p:nvSpPr>
        <p:spPr>
          <a:xfrm flipV="1">
            <a:off x="2489721" y="2262614"/>
            <a:ext cx="1742998" cy="83846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9128" y="3139175"/>
            <a:ext cx="1565249" cy="155294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体格检查：检查患者的身体状态、神经系统功能等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832" y="2158827"/>
            <a:ext cx="599320" cy="17429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837" y="4100140"/>
            <a:ext cx="570085" cy="15658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24"/>
            </p:custDataLst>
          </p:nvPr>
        </p:nvSpPr>
        <p:spPr>
          <a:xfrm>
            <a:off x="7959161" y="2727779"/>
            <a:ext cx="1565833" cy="236161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25"/>
            </p:custDataLst>
          </p:nvPr>
        </p:nvSpPr>
        <p:spPr>
          <a:xfrm flipV="1">
            <a:off x="7869754" y="2280120"/>
            <a:ext cx="1742998" cy="8378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161" y="3154180"/>
            <a:ext cx="1565249" cy="15578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影像学检查：进行CT、MRI等检查，了解大脑结构变化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375" y="2158827"/>
            <a:ext cx="599320" cy="174299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0005" y="4100140"/>
            <a:ext cx="570085" cy="15658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29"/>
            </p:custDataLst>
          </p:nvPr>
        </p:nvSpPr>
        <p:spPr>
          <a:xfrm>
            <a:off x="9841704" y="2727779"/>
            <a:ext cx="1565833" cy="236161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30"/>
            </p:custDataLst>
          </p:nvPr>
        </p:nvSpPr>
        <p:spPr>
          <a:xfrm flipV="1">
            <a:off x="9752922" y="2280120"/>
            <a:ext cx="1742998" cy="8378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329" y="3159807"/>
            <a:ext cx="1565249" cy="154657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基因检测：检测与精神疾病相关的基因突变或变异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解剖学基础知识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人体解剖学的基本概念</a:t>
            </a:r>
            <a:endParaRPr lang="zh-CN" altLang="en-US"/>
          </a:p>
        </p:txBody>
      </p:sp>
      <p:sp>
        <p:nvSpPr>
          <p:cNvPr id="1049418" name="椭圆 28"/>
          <p:cNvSpPr/>
          <p:nvPr>
            <p:custDataLst>
              <p:tags r:id="rId2"/>
            </p:custDataLst>
          </p:nvPr>
        </p:nvSpPr>
        <p:spPr>
          <a:xfrm>
            <a:off x="936330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9"/>
          <p:cNvSpPr/>
          <p:nvPr>
            <p:custDataLst>
              <p:tags r:id="rId3"/>
            </p:custDataLst>
          </p:nvPr>
        </p:nvSpPr>
        <p:spPr>
          <a:xfrm>
            <a:off x="958108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4"/>
            </p:custDataLst>
          </p:nvPr>
        </p:nvSpPr>
        <p:spPr>
          <a:xfrm>
            <a:off x="9625520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血管：人体的血液循环系统，分为动脉、静脉、毛细血管等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4" name="弧形 58"/>
          <p:cNvSpPr/>
          <p:nvPr>
            <p:custDataLst>
              <p:tags r:id="rId5"/>
            </p:custDataLst>
          </p:nvPr>
        </p:nvSpPr>
        <p:spPr>
          <a:xfrm>
            <a:off x="9179324" y="2552582"/>
            <a:ext cx="2317253" cy="2317253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30"/>
          <p:cNvSpPr/>
          <p:nvPr>
            <p:custDataLst>
              <p:tags r:id="rId6"/>
            </p:custDataLst>
          </p:nvPr>
        </p:nvSpPr>
        <p:spPr>
          <a:xfrm>
            <a:off x="755474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31"/>
          <p:cNvSpPr/>
          <p:nvPr>
            <p:custDataLst>
              <p:tags r:id="rId7"/>
            </p:custDataLst>
          </p:nvPr>
        </p:nvSpPr>
        <p:spPr>
          <a:xfrm>
            <a:off x="781257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8"/>
            </p:custDataLst>
          </p:nvPr>
        </p:nvSpPr>
        <p:spPr>
          <a:xfrm>
            <a:off x="785700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神经：人体的信息传递系统，分为中枢神经、周围神经等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弧形 57"/>
          <p:cNvSpPr/>
          <p:nvPr>
            <p:custDataLst>
              <p:tags r:id="rId9"/>
            </p:custDataLst>
          </p:nvPr>
        </p:nvSpPr>
        <p:spPr>
          <a:xfrm>
            <a:off x="695960" y="2552582"/>
            <a:ext cx="2317253" cy="2317253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2"/>
          <p:cNvSpPr/>
          <p:nvPr>
            <p:custDataLst>
              <p:tags r:id="rId10"/>
            </p:custDataLst>
          </p:nvPr>
        </p:nvSpPr>
        <p:spPr>
          <a:xfrm>
            <a:off x="593078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3"/>
          <p:cNvSpPr/>
          <p:nvPr>
            <p:custDataLst>
              <p:tags r:id="rId11"/>
            </p:custDataLst>
          </p:nvPr>
        </p:nvSpPr>
        <p:spPr>
          <a:xfrm>
            <a:off x="618799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12"/>
            </p:custDataLst>
          </p:nvPr>
        </p:nvSpPr>
        <p:spPr>
          <a:xfrm>
            <a:off x="6233051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肌肉：人体的动力源，分为骨骼肌、平滑肌、心肌等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椭圆 24"/>
          <p:cNvSpPr/>
          <p:nvPr>
            <p:custDataLst>
              <p:tags r:id="rId13"/>
            </p:custDataLst>
          </p:nvPr>
        </p:nvSpPr>
        <p:spPr>
          <a:xfrm>
            <a:off x="4306834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25"/>
          <p:cNvSpPr/>
          <p:nvPr>
            <p:custDataLst>
              <p:tags r:id="rId14"/>
            </p:custDataLst>
          </p:nvPr>
        </p:nvSpPr>
        <p:spPr>
          <a:xfrm>
            <a:off x="456403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正文"/>
          <p:cNvSpPr txBox="1"/>
          <p:nvPr>
            <p:custDataLst>
              <p:tags r:id="rId15"/>
            </p:custDataLst>
          </p:nvPr>
        </p:nvSpPr>
        <p:spPr>
          <a:xfrm>
            <a:off x="460909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骨骼：人体的支架，分为颅骨、脊柱、胸骨、肋骨等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椭圆 7"/>
          <p:cNvSpPr/>
          <p:nvPr>
            <p:custDataLst>
              <p:tags r:id="rId16"/>
            </p:custDataLst>
          </p:nvPr>
        </p:nvSpPr>
        <p:spPr>
          <a:xfrm>
            <a:off x="2682254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椭圆 9"/>
          <p:cNvSpPr/>
          <p:nvPr>
            <p:custDataLst>
              <p:tags r:id="rId17"/>
            </p:custDataLst>
          </p:nvPr>
        </p:nvSpPr>
        <p:spPr>
          <a:xfrm>
            <a:off x="2940084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18"/>
            </p:custDataLst>
          </p:nvPr>
        </p:nvSpPr>
        <p:spPr>
          <a:xfrm>
            <a:off x="298451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解剖学基础知识：包括骨骼、肌肉、神经、血管等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2" name="椭圆 5"/>
          <p:cNvSpPr/>
          <p:nvPr>
            <p:custDataLst>
              <p:tags r:id="rId19"/>
            </p:custDataLst>
          </p:nvPr>
        </p:nvSpPr>
        <p:spPr>
          <a:xfrm>
            <a:off x="87431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4"/>
          <p:cNvSpPr/>
          <p:nvPr>
            <p:custDataLst>
              <p:tags r:id="rId20"/>
            </p:custDataLst>
          </p:nvPr>
        </p:nvSpPr>
        <p:spPr>
          <a:xfrm>
            <a:off x="113151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正文"/>
          <p:cNvSpPr txBox="1"/>
          <p:nvPr>
            <p:custDataLst>
              <p:tags r:id="rId21"/>
            </p:custDataLst>
          </p:nvPr>
        </p:nvSpPr>
        <p:spPr>
          <a:xfrm>
            <a:off x="117657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人体解剖学：研究人体形态和结构的科学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神经系统解剖结构</a:t>
            </a:r>
            <a:endParaRPr lang="zh-CN" altLang="en-US"/>
          </a:p>
        </p:txBody>
      </p:sp>
      <p:sp>
        <p:nvSpPr>
          <p:cNvPr id="1049498" name="椭圆 28"/>
          <p:cNvSpPr/>
          <p:nvPr>
            <p:custDataLst>
              <p:tags r:id="rId2"/>
            </p:custDataLst>
          </p:nvPr>
        </p:nvSpPr>
        <p:spPr>
          <a:xfrm>
            <a:off x="936330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椭圆 29"/>
          <p:cNvSpPr/>
          <p:nvPr>
            <p:custDataLst>
              <p:tags r:id="rId3"/>
            </p:custDataLst>
          </p:nvPr>
        </p:nvSpPr>
        <p:spPr>
          <a:xfrm>
            <a:off x="958108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正文"/>
          <p:cNvSpPr txBox="1"/>
          <p:nvPr>
            <p:custDataLst>
              <p:tags r:id="rId4"/>
            </p:custDataLst>
          </p:nvPr>
        </p:nvSpPr>
        <p:spPr>
          <a:xfrm>
            <a:off x="9625520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81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神经胶质：支持神经细胞的结构，负责提供营养和保护神经细胞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4" name="弧形 58"/>
          <p:cNvSpPr/>
          <p:nvPr>
            <p:custDataLst>
              <p:tags r:id="rId5"/>
            </p:custDataLst>
          </p:nvPr>
        </p:nvSpPr>
        <p:spPr>
          <a:xfrm>
            <a:off x="9179324" y="2552582"/>
            <a:ext cx="2317253" cy="2317253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椭圆 30"/>
          <p:cNvSpPr/>
          <p:nvPr>
            <p:custDataLst>
              <p:tags r:id="rId6"/>
            </p:custDataLst>
          </p:nvPr>
        </p:nvSpPr>
        <p:spPr>
          <a:xfrm>
            <a:off x="755474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椭圆 31"/>
          <p:cNvSpPr/>
          <p:nvPr>
            <p:custDataLst>
              <p:tags r:id="rId7"/>
            </p:custDataLst>
          </p:nvPr>
        </p:nvSpPr>
        <p:spPr>
          <a:xfrm>
            <a:off x="781257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8"/>
            </p:custDataLst>
          </p:nvPr>
        </p:nvSpPr>
        <p:spPr>
          <a:xfrm>
            <a:off x="785700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神经递质：神经细胞之间传递信息的化学物质，包括多巴胺、血清素等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弧形 57"/>
          <p:cNvSpPr/>
          <p:nvPr>
            <p:custDataLst>
              <p:tags r:id="rId9"/>
            </p:custDataLst>
          </p:nvPr>
        </p:nvSpPr>
        <p:spPr>
          <a:xfrm>
            <a:off x="695960" y="2552582"/>
            <a:ext cx="2317253" cy="2317253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椭圆 22"/>
          <p:cNvSpPr/>
          <p:nvPr>
            <p:custDataLst>
              <p:tags r:id="rId10"/>
            </p:custDataLst>
          </p:nvPr>
        </p:nvSpPr>
        <p:spPr>
          <a:xfrm>
            <a:off x="593078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23"/>
          <p:cNvSpPr/>
          <p:nvPr>
            <p:custDataLst>
              <p:tags r:id="rId11"/>
            </p:custDataLst>
          </p:nvPr>
        </p:nvSpPr>
        <p:spPr>
          <a:xfrm>
            <a:off x="618799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12"/>
            </p:custDataLst>
          </p:nvPr>
        </p:nvSpPr>
        <p:spPr>
          <a:xfrm>
            <a:off x="6233051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神经节：神经细胞聚集的地方，负责处理和整合神经信号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0" name="椭圆 24"/>
          <p:cNvSpPr/>
          <p:nvPr>
            <p:custDataLst>
              <p:tags r:id="rId13"/>
            </p:custDataLst>
          </p:nvPr>
        </p:nvSpPr>
        <p:spPr>
          <a:xfrm>
            <a:off x="4306834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椭圆 25"/>
          <p:cNvSpPr/>
          <p:nvPr>
            <p:custDataLst>
              <p:tags r:id="rId14"/>
            </p:custDataLst>
          </p:nvPr>
        </p:nvSpPr>
        <p:spPr>
          <a:xfrm>
            <a:off x="456403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正文"/>
          <p:cNvSpPr txBox="1"/>
          <p:nvPr>
            <p:custDataLst>
              <p:tags r:id="rId15"/>
            </p:custDataLst>
          </p:nvPr>
        </p:nvSpPr>
        <p:spPr>
          <a:xfrm>
            <a:off x="460909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神经：包括感觉神经、运动神经等，负责传递信息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椭圆 7"/>
          <p:cNvSpPr/>
          <p:nvPr>
            <p:custDataLst>
              <p:tags r:id="rId16"/>
            </p:custDataLst>
          </p:nvPr>
        </p:nvSpPr>
        <p:spPr>
          <a:xfrm>
            <a:off x="2682254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椭圆 9"/>
          <p:cNvSpPr/>
          <p:nvPr>
            <p:custDataLst>
              <p:tags r:id="rId17"/>
            </p:custDataLst>
          </p:nvPr>
        </p:nvSpPr>
        <p:spPr>
          <a:xfrm>
            <a:off x="2940084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正文"/>
          <p:cNvSpPr txBox="1"/>
          <p:nvPr>
            <p:custDataLst>
              <p:tags r:id="rId18"/>
            </p:custDataLst>
          </p:nvPr>
        </p:nvSpPr>
        <p:spPr>
          <a:xfrm>
            <a:off x="298451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脊髓：连接大脑和身体其他部分的通道，负责传递神经信号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2" name="椭圆 5"/>
          <p:cNvSpPr/>
          <p:nvPr>
            <p:custDataLst>
              <p:tags r:id="rId19"/>
            </p:custDataLst>
          </p:nvPr>
        </p:nvSpPr>
        <p:spPr>
          <a:xfrm>
            <a:off x="87431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椭圆 4"/>
          <p:cNvSpPr/>
          <p:nvPr>
            <p:custDataLst>
              <p:tags r:id="rId20"/>
            </p:custDataLst>
          </p:nvPr>
        </p:nvSpPr>
        <p:spPr>
          <a:xfrm>
            <a:off x="113151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21"/>
            </p:custDataLst>
          </p:nvPr>
        </p:nvSpPr>
        <p:spPr>
          <a:xfrm>
            <a:off x="117657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脑：包括大脑、小脑、脑干等，负责控制和协调身体活动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脑部解剖结构与功能</a:t>
            </a:r>
            <a:endParaRPr lang="zh-CN" altLang="en-US"/>
          </a:p>
        </p:txBody>
      </p:sp>
      <p:sp>
        <p:nvSpPr>
          <p:cNvPr id="1049578" name="椭圆 28"/>
          <p:cNvSpPr/>
          <p:nvPr>
            <p:custDataLst>
              <p:tags r:id="rId2"/>
            </p:custDataLst>
          </p:nvPr>
        </p:nvSpPr>
        <p:spPr>
          <a:xfrm>
            <a:off x="936330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29"/>
          <p:cNvSpPr/>
          <p:nvPr>
            <p:custDataLst>
              <p:tags r:id="rId3"/>
            </p:custDataLst>
          </p:nvPr>
        </p:nvSpPr>
        <p:spPr>
          <a:xfrm>
            <a:off x="958108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4"/>
            </p:custDataLst>
          </p:nvPr>
        </p:nvSpPr>
        <p:spPr>
          <a:xfrm>
            <a:off x="9625520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脑室：大脑内部的空腔，充满脑脊液，保护大脑并帮助大脑保持形状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4" name="弧形 58"/>
          <p:cNvSpPr/>
          <p:nvPr>
            <p:custDataLst>
              <p:tags r:id="rId5"/>
            </p:custDataLst>
          </p:nvPr>
        </p:nvSpPr>
        <p:spPr>
          <a:xfrm>
            <a:off x="9179324" y="2552582"/>
            <a:ext cx="2317253" cy="2317253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椭圆 30"/>
          <p:cNvSpPr/>
          <p:nvPr>
            <p:custDataLst>
              <p:tags r:id="rId6"/>
            </p:custDataLst>
          </p:nvPr>
        </p:nvSpPr>
        <p:spPr>
          <a:xfrm>
            <a:off x="755474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31"/>
          <p:cNvSpPr/>
          <p:nvPr>
            <p:custDataLst>
              <p:tags r:id="rId7"/>
            </p:custDataLst>
          </p:nvPr>
        </p:nvSpPr>
        <p:spPr>
          <a:xfrm>
            <a:off x="781257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正文"/>
          <p:cNvSpPr txBox="1"/>
          <p:nvPr>
            <p:custDataLst>
              <p:tags r:id="rId8"/>
            </p:custDataLst>
          </p:nvPr>
        </p:nvSpPr>
        <p:spPr>
          <a:xfrm>
            <a:off x="785700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脑膜：包裹大脑和脊髓的薄膜，保护大脑和脊髓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弧形 57"/>
          <p:cNvSpPr/>
          <p:nvPr>
            <p:custDataLst>
              <p:tags r:id="rId9"/>
            </p:custDataLst>
          </p:nvPr>
        </p:nvSpPr>
        <p:spPr>
          <a:xfrm>
            <a:off x="695960" y="2552582"/>
            <a:ext cx="2317253" cy="2317253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椭圆 22"/>
          <p:cNvSpPr/>
          <p:nvPr>
            <p:custDataLst>
              <p:tags r:id="rId10"/>
            </p:custDataLst>
          </p:nvPr>
        </p:nvSpPr>
        <p:spPr>
          <a:xfrm>
            <a:off x="5930789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23"/>
          <p:cNvSpPr/>
          <p:nvPr>
            <p:custDataLst>
              <p:tags r:id="rId11"/>
            </p:custDataLst>
          </p:nvPr>
        </p:nvSpPr>
        <p:spPr>
          <a:xfrm>
            <a:off x="6187993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12"/>
            </p:custDataLst>
          </p:nvPr>
        </p:nvSpPr>
        <p:spPr>
          <a:xfrm>
            <a:off x="6233051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脑神经：连接大脑和身体其他部位的神经纤维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0" name="椭圆 24"/>
          <p:cNvSpPr/>
          <p:nvPr>
            <p:custDataLst>
              <p:tags r:id="rId13"/>
            </p:custDataLst>
          </p:nvPr>
        </p:nvSpPr>
        <p:spPr>
          <a:xfrm>
            <a:off x="4306834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25"/>
          <p:cNvSpPr/>
          <p:nvPr>
            <p:custDataLst>
              <p:tags r:id="rId14"/>
            </p:custDataLst>
          </p:nvPr>
        </p:nvSpPr>
        <p:spPr>
          <a:xfrm>
            <a:off x="456403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15"/>
            </p:custDataLst>
          </p:nvPr>
        </p:nvSpPr>
        <p:spPr>
          <a:xfrm>
            <a:off x="460909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小脑：位于大脑后下方，负责协调运动和平衡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椭圆 7"/>
          <p:cNvSpPr/>
          <p:nvPr>
            <p:custDataLst>
              <p:tags r:id="rId16"/>
            </p:custDataLst>
          </p:nvPr>
        </p:nvSpPr>
        <p:spPr>
          <a:xfrm>
            <a:off x="2682254" y="2736567"/>
            <a:ext cx="1948746" cy="194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椭圆 9"/>
          <p:cNvSpPr/>
          <p:nvPr>
            <p:custDataLst>
              <p:tags r:id="rId17"/>
            </p:custDataLst>
          </p:nvPr>
        </p:nvSpPr>
        <p:spPr>
          <a:xfrm>
            <a:off x="2940084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正文"/>
          <p:cNvSpPr txBox="1"/>
          <p:nvPr>
            <p:custDataLst>
              <p:tags r:id="rId18"/>
            </p:custDataLst>
          </p:nvPr>
        </p:nvSpPr>
        <p:spPr>
          <a:xfrm>
            <a:off x="2984516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脑干：位于大脑下方，负责维持生命基本功能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12" name="椭圆 5"/>
          <p:cNvSpPr/>
          <p:nvPr>
            <p:custDataLst>
              <p:tags r:id="rId19"/>
            </p:custDataLst>
          </p:nvPr>
        </p:nvSpPr>
        <p:spPr>
          <a:xfrm>
            <a:off x="874313" y="2736567"/>
            <a:ext cx="1948746" cy="194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椭圆 4"/>
          <p:cNvSpPr/>
          <p:nvPr>
            <p:custDataLst>
              <p:tags r:id="rId20"/>
            </p:custDataLst>
          </p:nvPr>
        </p:nvSpPr>
        <p:spPr>
          <a:xfrm>
            <a:off x="1131518" y="2775367"/>
            <a:ext cx="263076" cy="26307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正文"/>
          <p:cNvSpPr txBox="1"/>
          <p:nvPr>
            <p:custDataLst>
              <p:tags r:id="rId21"/>
            </p:custDataLst>
          </p:nvPr>
        </p:nvSpPr>
        <p:spPr>
          <a:xfrm>
            <a:off x="1176575" y="3299163"/>
            <a:ext cx="1344104" cy="92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大脑：分为左、右两个半球，每个半球又分为四个脑叶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04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65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生理学基础知识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生理学的基本概念</a:t>
            </a:r>
            <a:endParaRPr lang="zh-CN" altLang="en-US"/>
          </a:p>
        </p:txBody>
      </p:sp>
      <p:sp>
        <p:nvSpPr>
          <p:cNvPr id="1049752" name="Freeform 27"/>
          <p:cNvSpPr/>
          <p:nvPr>
            <p:custDataLst>
              <p:tags r:id="rId2"/>
            </p:custDataLst>
          </p:nvPr>
        </p:nvSpPr>
        <p:spPr bwMode="auto">
          <a:xfrm>
            <a:off x="695960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4" name="矩形: 圆角 32"/>
          <p:cNvSpPr/>
          <p:nvPr>
            <p:custDataLst>
              <p:tags r:id="rId3"/>
            </p:custDataLst>
          </p:nvPr>
        </p:nvSpPr>
        <p:spPr>
          <a:xfrm flipH="1">
            <a:off x="82397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5960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58" name="正文"/>
          <p:cNvSpPr txBox="1"/>
          <p:nvPr>
            <p:custDataLst>
              <p:tags r:id="rId5"/>
            </p:custDataLst>
          </p:nvPr>
        </p:nvSpPr>
        <p:spPr>
          <a:xfrm>
            <a:off x="957078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生理学：研究人体正常生命活动的科学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60" name="标题"/>
          <p:cNvSpPr txBox="1"/>
          <p:nvPr>
            <p:custDataLst>
              <p:tags r:id="rId6"/>
            </p:custDataLst>
          </p:nvPr>
        </p:nvSpPr>
        <p:spPr>
          <a:xfrm>
            <a:off x="76474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62" name="Freeform 27"/>
          <p:cNvSpPr/>
          <p:nvPr>
            <p:custDataLst>
              <p:tags r:id="rId7"/>
            </p:custDataLst>
          </p:nvPr>
        </p:nvSpPr>
        <p:spPr bwMode="auto">
          <a:xfrm>
            <a:off x="3517304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4" name="矩形: 圆角 38"/>
          <p:cNvSpPr/>
          <p:nvPr>
            <p:custDataLst>
              <p:tags r:id="rId8"/>
            </p:custDataLst>
          </p:nvPr>
        </p:nvSpPr>
        <p:spPr>
          <a:xfrm flipH="1">
            <a:off x="3645316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04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68" name="正文"/>
          <p:cNvSpPr txBox="1"/>
          <p:nvPr>
            <p:custDataLst>
              <p:tags r:id="rId10"/>
            </p:custDataLst>
          </p:nvPr>
        </p:nvSpPr>
        <p:spPr>
          <a:xfrm>
            <a:off x="3778422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生理功能：人体各器官、系统在正常情况下所发挥的作用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70" name="标题"/>
          <p:cNvSpPr txBox="1"/>
          <p:nvPr>
            <p:custDataLst>
              <p:tags r:id="rId11"/>
            </p:custDataLst>
          </p:nvPr>
        </p:nvSpPr>
        <p:spPr>
          <a:xfrm>
            <a:off x="3586086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72" name="Freeform 27"/>
          <p:cNvSpPr/>
          <p:nvPr>
            <p:custDataLst>
              <p:tags r:id="rId12"/>
            </p:custDataLst>
          </p:nvPr>
        </p:nvSpPr>
        <p:spPr bwMode="auto">
          <a:xfrm>
            <a:off x="6338648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矩形: 圆角 68"/>
          <p:cNvSpPr/>
          <p:nvPr>
            <p:custDataLst>
              <p:tags r:id="rId13"/>
            </p:custDataLst>
          </p:nvPr>
        </p:nvSpPr>
        <p:spPr>
          <a:xfrm flipH="1">
            <a:off x="6466660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8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78" name="正文"/>
          <p:cNvSpPr txBox="1"/>
          <p:nvPr>
            <p:custDataLst>
              <p:tags r:id="rId15"/>
            </p:custDataLst>
          </p:nvPr>
        </p:nvSpPr>
        <p:spPr>
          <a:xfrm>
            <a:off x="6599766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生理调节：人体各器官、系统之间的相互作用和协调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80" name="标题"/>
          <p:cNvSpPr txBox="1"/>
          <p:nvPr>
            <p:custDataLst>
              <p:tags r:id="rId16"/>
            </p:custDataLst>
          </p:nvPr>
        </p:nvSpPr>
        <p:spPr>
          <a:xfrm>
            <a:off x="6407431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82" name="Freeform 27"/>
          <p:cNvSpPr/>
          <p:nvPr>
            <p:custDataLst>
              <p:tags r:id="rId17"/>
            </p:custDataLst>
          </p:nvPr>
        </p:nvSpPr>
        <p:spPr bwMode="auto">
          <a:xfrm>
            <a:off x="9159993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4" name="矩形: 圆角 74"/>
          <p:cNvSpPr/>
          <p:nvPr>
            <p:custDataLst>
              <p:tags r:id="rId18"/>
            </p:custDataLst>
          </p:nvPr>
        </p:nvSpPr>
        <p:spPr>
          <a:xfrm flipH="1">
            <a:off x="928864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93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88" name="正文"/>
          <p:cNvSpPr txBox="1"/>
          <p:nvPr>
            <p:custDataLst>
              <p:tags r:id="rId20"/>
            </p:custDataLst>
          </p:nvPr>
        </p:nvSpPr>
        <p:spPr>
          <a:xfrm>
            <a:off x="9421110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生理反应：人体对内外环境变化的适应和反应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90" name="标题"/>
          <p:cNvSpPr txBox="1"/>
          <p:nvPr>
            <p:custDataLst>
              <p:tags r:id="rId21"/>
            </p:custDataLst>
          </p:nvPr>
        </p:nvSpPr>
        <p:spPr>
          <a:xfrm>
            <a:off x="922941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神经系统的生理功能</a:t>
            </a:r>
            <a:endParaRPr lang="zh-CN" altLang="en-US"/>
          </a:p>
        </p:txBody>
      </p:sp>
      <p:sp>
        <p:nvSpPr>
          <p:cNvPr id="1049832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神经系统的生理功能包括感觉、运动、自主神经调节、内分泌调节等。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42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神经系统通过神经递质和神经冲动进行信息传递，实现对机体的各种调节功能。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神经系统包括中枢神经系统和周围神经系统，中枢神经系统包括脑和脊髓，周围神经系统包括脑神经和脊神经。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854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神经系统是机体内最重要的调节系统，负责控制和协调各种生理功能。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https://d.book118.com/745134340011011104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,&quot;left&quot;:346.85,&quot;top&quot;:49.75,&quot;width&quot;:384.9}"/>
  <p:tag name="KSO_WM_TAG_VERSION" val="3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3">
      <a:dk1>
        <a:srgbClr val="000000"/>
      </a:dk1>
      <a:lt1>
        <a:srgbClr val="FFFFFF"/>
      </a:lt1>
      <a:dk2>
        <a:srgbClr val="011163"/>
      </a:dk2>
      <a:lt2>
        <a:srgbClr val="FFFF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临床精神病学解剖和生理学的关系</vt:lpstr>
      <vt:lpstr>目录</vt:lpstr>
      <vt:lpstr>添加章节标题</vt:lpstr>
      <vt:lpstr>临床精神病学概述</vt:lpstr>
      <vt:lpstr>PowerPoint Presentation</vt:lpstr>
      <vt:lpstr>临床精神病学的定义和目的</vt:lpstr>
      <vt:lpstr>精神疾病的分类和症状</vt:lpstr>
      <vt:lpstr>精神疾病的诊断方法</vt:lpstr>
      <vt:lpstr>解剖学基础知识</vt:lpstr>
      <vt:lpstr>PowerPoint Presentation</vt:lpstr>
      <vt:lpstr>人体解剖学的基本概念</vt:lpstr>
      <vt:lpstr>神经系统解剖结构</vt:lpstr>
      <vt:lpstr>脑部解剖结构与功能</vt:lpstr>
      <vt:lpstr>生理学基础知识</vt:lpstr>
      <vt:lpstr>PowerPoint Presentation</vt:lpstr>
      <vt:lpstr>生理学的基本概念</vt:lpstr>
      <vt:lpstr>神经系统的生理功能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2024-09-13T17:10:12.923</cp:lastPrinted>
  <dcterms:created xsi:type="dcterms:W3CDTF">2024-09-13T09:10:12Z</dcterms:created>
  <dcterms:modified xsi:type="dcterms:W3CDTF">2024-09-13T09:10:15Z</dcterms:modified>
</cp:coreProperties>
</file>