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RISTAU+UNTMQD+ArialMT"/>
      <p:regular r:id="rId19"/>
    </p:embeddedFont>
    <p:embeddedFont>
      <p:font typeface="JBPNMP+MS-UIGothic"/>
      <p:regular r:id="rId20"/>
    </p:embeddedFont>
    <p:embeddedFont>
      <p:font typeface="FUDPFH+ITSFEM+MicrosoftYaHei-Bold"/>
      <p:regular r:id="rId21"/>
    </p:embeddedFont>
    <p:embeddedFont>
      <p:font typeface="VAJHLN+BPPFSG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07D40-95FF-46C3-B004-5E953E85E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C4AC9-6CEF-4BCC-A377-F68115E77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F74B2-61F3-4136-BA08-F88F2691F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4047A5-C5EE-46B2-A12E-C185B76B2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21B8CB-4211-490D-ADDE-8E8F5B308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8AD74B-AE64-439B-B157-FF1BB3CBF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86C865-CF3A-49C1-8794-992504548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87347F-CC7C-4E6F-B2C3-572194C47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758101-307C-4B42-ACEB-2BBDFCC57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256DB-88AB-47DD-8918-351258104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64B96-7DCF-480B-8632-7B9E2AC07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21124302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8809" y="2325560"/>
            <a:ext cx="2795281" cy="246418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RISTAU+UNTMQD+ArialMT"/>
                <a:cs typeface="RISTAU+UNTMQ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FFFFFF"/>
                </a:solidFill>
                <a:latin typeface="JBPNMP+MS-UIGothic"/>
                <a:cs typeface="JBPNMP+MS-UIGothic"/>
              </a:rPr>
              <a:t>文内容解析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RISTAU+UNTMQD+ArialMT"/>
                <a:cs typeface="RISTAU+UNTMQ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JBPNMP+MS-UIGothic"/>
                <a:cs typeface="JBPNMP+MS-UIGothic"/>
              </a:rPr>
              <a:t>重点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词汇</a:t>
            </a:r>
            <a:r>
              <a:rPr sz="2400">
                <a:solidFill>
                  <a:srgbClr val="FFFFFF"/>
                </a:solidFill>
                <a:latin typeface="JBPNMP+MS-UIGothic"/>
                <a:cs typeface="JBPNMP+MS-UIGothic"/>
              </a:rPr>
              <a:t>与表达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RISTAU+UNTMQD+ArialMT"/>
                <a:cs typeface="RISTAU+UNTMQ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FFFFFF"/>
                </a:solidFill>
                <a:latin typeface="JBPNMP+MS-UIGothic"/>
                <a:cs typeface="JBPNMP+MS-UIGothic"/>
              </a:rPr>
              <a:t>文主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2400">
                <a:solidFill>
                  <a:srgbClr val="FFFFFF"/>
                </a:solidFill>
                <a:latin typeface="JBPNMP+MS-UIGothic"/>
                <a:cs typeface="JBPNMP+MS-UIGothic"/>
              </a:rPr>
              <a:t>与意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RISTAU+UNTMQD+ArialMT"/>
                <a:cs typeface="RISTAU+UNTMQ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练习</a:t>
            </a:r>
            <a:r>
              <a:rPr sz="2400">
                <a:solidFill>
                  <a:srgbClr val="FFFFFF"/>
                </a:solidFill>
                <a:latin typeface="JBPNMP+MS-UIGothic"/>
                <a:cs typeface="JBPNMP+MS-UIGothic"/>
              </a:rPr>
              <a:t>与巩固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809" y="456584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RISTAU+UNTMQD+ArialMT"/>
                <a:cs typeface="RISTAU+UNTMQ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FFFFFF"/>
                </a:solidFill>
                <a:latin typeface="JBPNMP+MS-UIGothic"/>
                <a:cs typeface="JBPNMP+MS-UIGothic"/>
              </a:rPr>
              <a:t>与回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JBPNMP+MS-UIGothic"/>
                <a:cs typeface="JBPNMP+MS-UIGothic"/>
              </a:rPr>
              <a:t>背景介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 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JBPNMP+MS-UIGothic"/>
                <a:cs typeface="JBPNMP+MS-UIGothic"/>
              </a:rPr>
              <a:t>作者介</a:t>
            </a:r>
            <a:r>
              <a:rPr sz="1550">
                <a:solidFill>
                  <a:srgbClr val="E27536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SimSun"/>
                <a:cs typeface="SimSun"/>
              </a:rPr>
              <a:t>时</a:t>
            </a:r>
            <a:r>
              <a:rPr sz="1550" spc="25">
                <a:solidFill>
                  <a:srgbClr val="E27536"/>
                </a:solidFill>
                <a:latin typeface="JBPNMP+MS-UIGothic"/>
                <a:cs typeface="JBPNMP+MS-UIGothic"/>
              </a:rPr>
              <a:t>代背景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E27536"/>
                </a:solidFill>
                <a:latin typeface="JBPNMP+MS-UIGothic"/>
                <a:cs typeface="JBPNMP+MS-UIGothic"/>
              </a:rPr>
              <a:t>文引入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27536"/>
                </a:solidFill>
                <a:latin typeface="JBPNMP+MS-UIGothic"/>
                <a:cs typeface="JBPNMP+MS-UIGothic"/>
              </a:rPr>
              <a:t>情境</a:t>
            </a:r>
            <a:r>
              <a:rPr sz="2000" spc="15">
                <a:solidFill>
                  <a:srgbClr val="E27536"/>
                </a:solidFill>
                <a:latin typeface="SimSun"/>
                <a:cs typeface="SimSun"/>
              </a:rPr>
              <a:t>导</a:t>
            </a:r>
            <a:r>
              <a:rPr sz="2000">
                <a:solidFill>
                  <a:srgbClr val="E27536"/>
                </a:solidFill>
                <a:latin typeface="JBPNMP+MS-UIGothic"/>
                <a:cs typeface="JBPNMP+MS-UIGothic"/>
              </a:rPr>
              <a:t>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27536"/>
                </a:solidFill>
                <a:latin typeface="SimSun"/>
                <a:cs typeface="SimSun"/>
              </a:rPr>
              <a:t>问题导</a:t>
            </a:r>
            <a:r>
              <a:rPr sz="2000">
                <a:solidFill>
                  <a:srgbClr val="E27536"/>
                </a:solidFill>
                <a:latin typeface="JBPNMP+MS-UIGothic"/>
                <a:cs typeface="JBPNMP+MS-UIGothic"/>
              </a:rPr>
              <a:t>入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JBPNMP+MS-UIGothic"/>
                <a:cs typeface="JBPNMP+MS-UIGothic"/>
              </a:rPr>
              <a:t>故事背景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FUDPFH+ITSFEM+MicrosoftYaHei-Bold"/>
                <a:cs typeface="FUDPFH+ITSFEM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FUDPFH+ITSFEM+MicrosoftYaHei-Bold"/>
                <a:cs typeface="FUDPFH+ITSFEM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JBPNMP+MS-UIGothic"/>
                <a:cs typeface="JBPNMP+MS-UIGothic"/>
              </a:rPr>
              <a:t>人物关系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UDPFH+ITSFEM+MicrosoftYaHei-Bold"/>
                <a:cs typeface="FUDPFH+ITSFEM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UDPFH+ITSFEM+MicrosoftYaHei-Bold"/>
                <a:cs typeface="FUDPFH+ITSFEM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UDPFH+ITSFEM+MicrosoftYaHei-Bold"/>
                <a:cs typeface="FUDPFH+ITSFEM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27536"/>
                </a:solidFill>
                <a:latin typeface="SimSun"/>
                <a:cs typeface="SimSun"/>
              </a:rPr>
              <a:t>妈妈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27536"/>
                </a:solidFill>
                <a:latin typeface="JBPNMP+MS-UIGothic"/>
                <a:cs typeface="JBPNMP+MS-UIGothic"/>
              </a:rPr>
              <a:t>孩子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27536"/>
                </a:solidFill>
                <a:latin typeface="JBPNMP+MS-UIGothic"/>
                <a:cs typeface="JBPNMP+MS-UIGothic"/>
              </a:rPr>
              <a:t>爸爸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JBPNMP+MS-UIGothic"/>
                <a:cs typeface="JBPNMP+MS-UIGothic"/>
              </a:rPr>
              <a:t>故事情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 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1004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FUDPFH+ITSFEM+MicrosoftYaHei-Bold"/>
                <a:cs typeface="FUDPFH+ITSFEM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56759" y="37194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FUDPFH+ITSFEM+MicrosoftYaHei-Bold"/>
                <a:cs typeface="FUDPFH+ITSFEM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01559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FUDPFH+ITSFEM+MicrosoftYaHei-Bold"/>
                <a:cs typeface="FUDPFH+ITSFEM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250805" y="372328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FUDPFH+ITSFEM+MicrosoftYaHei-Bold"/>
                <a:cs typeface="FUDPFH+ITSFEM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6331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妈妈</a:t>
            </a:r>
            <a:r>
              <a:rPr sz="1500">
                <a:solidFill>
                  <a:srgbClr val="FFFDFD"/>
                </a:solidFill>
                <a:latin typeface="JBPNMP+MS-UIGothic"/>
                <a:cs typeface="JBPNMP+MS-UIGothic"/>
              </a:rPr>
              <a:t>看着沉睡中的孩子，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BPNMP+MS-UIGothic"/>
                <a:cs typeface="JBPNMP+MS-UIGothic"/>
              </a:rPr>
              <a:t>自己也感到疲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惫</a:t>
            </a:r>
            <a:r>
              <a:rPr sz="1500">
                <a:solidFill>
                  <a:srgbClr val="FFFDFD"/>
                </a:solidFill>
                <a:latin typeface="JBPNMP+MS-UIGothic"/>
                <a:cs typeface="JBPNMP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渐渐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BPNMP+MS-UIGothic"/>
                <a:cs typeface="JBPNMP+MS-UIGothic"/>
              </a:rPr>
              <a:t>入睡。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BPNMP+MS-UIGothic"/>
                <a:cs typeface="JBPNMP+MS-UIGothic"/>
              </a:rPr>
              <a:t>故事通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过妈妈</a:t>
            </a:r>
            <a:r>
              <a:rPr sz="1500">
                <a:solidFill>
                  <a:srgbClr val="FFFDFD"/>
                </a:solidFill>
                <a:latin typeface="JBPNMP+MS-UIGothic"/>
                <a:cs typeface="JBPNMP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FFFDFD"/>
                </a:solidFill>
                <a:latin typeface="JBPNMP+MS-UIGothic"/>
                <a:cs typeface="JBPNMP+MS-UIGothic"/>
              </a:rPr>
              <a:t>角，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BPNMP+MS-UIGothic"/>
                <a:cs typeface="JBPNMP+MS-UIGothic"/>
              </a:rPr>
              <a:t>描述了她熟睡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JBPNMP+MS-UIGothic"/>
                <a:cs typeface="JBPNMP+MS-UIGothic"/>
              </a:rPr>
              <a:t>的宁静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BPNMP+MS-UIGothic"/>
                <a:cs typeface="JBPNMP+MS-UIGothic"/>
              </a:rPr>
              <a:t>与安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详</a:t>
            </a:r>
            <a:r>
              <a:rPr sz="1500">
                <a:solidFill>
                  <a:srgbClr val="FFFDFD"/>
                </a:solidFill>
                <a:latin typeface="JBPNMP+MS-UIGothic"/>
                <a:cs typeface="JBPNMP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4481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BPNMP+MS-UIGothic"/>
                <a:cs typeface="JBPNMP+MS-UIGothic"/>
              </a:rPr>
              <a:t>故事以温馨、感人的氛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围结</a:t>
            </a:r>
            <a:r>
              <a:rPr sz="1500">
                <a:solidFill>
                  <a:srgbClr val="FFFDFD"/>
                </a:solidFill>
                <a:latin typeface="JBPNMP+MS-UIGothic"/>
                <a:cs typeface="JBPNMP+MS-UIGothic"/>
              </a:rPr>
              <a:t>束，表达了母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FFFDFD"/>
                </a:solidFill>
                <a:latin typeface="JBPNMP+MS-UIGothic"/>
                <a:cs typeface="JBPNMP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伟</a:t>
            </a:r>
            <a:r>
              <a:rPr sz="1500">
                <a:solidFill>
                  <a:srgbClr val="FFFDFD"/>
                </a:solidFill>
                <a:latin typeface="JBPNMP+MS-UIGothic"/>
                <a:cs typeface="JBPNMP+MS-UIGothic"/>
              </a:rPr>
              <a:t>大和无私。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86460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妈妈</a:t>
            </a:r>
            <a:r>
              <a:rPr sz="1500">
                <a:solidFill>
                  <a:srgbClr val="FFFDFD"/>
                </a:solidFill>
                <a:latin typeface="JBPNMP+MS-UIGothic"/>
                <a:cs typeface="JBPNMP+MS-UIGothic"/>
              </a:rPr>
              <a:t>哄孩子睡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FFFDFD"/>
                </a:solidFill>
                <a:latin typeface="JBPNMP+MS-UIGothic"/>
                <a:cs typeface="JBPNMP+MS-UIGothic"/>
              </a:rPr>
              <a:t>，孩子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BPNMP+MS-UIGothic"/>
                <a:cs typeface="JBPNMP+MS-UIGothic"/>
              </a:rPr>
              <a:t>很快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JBPNMP+MS-UIGothic"/>
                <a:cs typeface="JBPNMP+MS-UIGothic"/>
              </a:rPr>
              <a:t>入梦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乡</a:t>
            </a:r>
            <a:r>
              <a:rPr sz="1500">
                <a:solidFill>
                  <a:srgbClr val="FFFDFD"/>
                </a:solidFill>
                <a:latin typeface="JBPNMP+MS-UIGothic"/>
                <a:cs typeface="JBPNM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JBPNMP+MS-UIGothic"/>
                <a:cs typeface="JBPNMP+MS-UIGothic"/>
              </a:rPr>
              <a:t>生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词</a:t>
            </a:r>
            <a:r>
              <a:rPr sz="3000">
                <a:solidFill>
                  <a:srgbClr val="E27536"/>
                </a:solidFill>
                <a:latin typeface="JBPNMP+MS-UIGothic"/>
                <a:cs typeface="JBPNMP+MS-UIGothic"/>
              </a:rPr>
              <a:t>解析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629971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文中的生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些生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是在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文中首次出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，需要重点掌握的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，包括中文意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思、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音、拼写和用法。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1254714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FFF"/>
                </a:solidFill>
                <a:latin typeface="VAJHLN+BPPFSG+MicrosoftYaHei"/>
                <a:cs typeface="VAJHLN+BPPFSG+MicrosoftYaHei"/>
              </a:rPr>
              <a:t>1</a:t>
            </a: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：解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释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1254714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FFF"/>
                </a:solidFill>
                <a:latin typeface="VAJHLN+BPPFSG+MicrosoftYaHei"/>
                <a:cs typeface="VAJHLN+BPPFSG+MicrosoftYaHei"/>
              </a:rPr>
              <a:t>2</a:t>
            </a: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：用法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JBPNMP+MS-UIGothic"/>
                <a:cs typeface="JBPNMP+MS-UIGothic"/>
              </a:rPr>
              <a:t>短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E27536"/>
                </a:solidFill>
                <a:latin typeface="JBPNMP+MS-UIGothic"/>
                <a:cs typeface="JBPNMP+MS-UIGothic"/>
              </a:rPr>
              <a:t>表达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8579866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文中的重要短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些短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文中出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现频</a:t>
            </a: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高的表达方式，需要重点掌握其含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和用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68959" y="191934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912870" y="3377302"/>
            <a:ext cx="1254714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VAJHLN+BPPFSG+MicrosoftYaHei"/>
                <a:cs typeface="VAJHLN+BPPFSG+MicrosoftYaHei"/>
              </a:rPr>
              <a:t>1</a:t>
            </a: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：解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释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9609" y="5109583"/>
            <a:ext cx="1254714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VAJHLN+BPPFSG+MicrosoftYaHei"/>
                <a:cs typeface="VAJHLN+BPPFSG+MicrosoftYaHei"/>
              </a:rPr>
              <a:t>2</a:t>
            </a: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：用法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JBPNMP+MS-UIGothic"/>
                <a:cs typeface="JBPNMP+MS-UIGothic"/>
              </a:rPr>
              <a:t>重点句子解析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40075" y="1577078"/>
            <a:ext cx="660819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文中的重点句子：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些句子是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文中的核心内容，需要深入理解其含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140075" y="1851397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构。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81619" y="3358252"/>
            <a:ext cx="1254714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句子</a:t>
            </a:r>
            <a:r>
              <a:rPr sz="1500">
                <a:solidFill>
                  <a:srgbClr val="FFFFFF"/>
                </a:solidFill>
                <a:latin typeface="VAJHLN+BPPFSG+MicrosoftYaHei"/>
                <a:cs typeface="VAJHLN+BPPFSG+MicrosoftYaHei"/>
              </a:rPr>
              <a:t>1</a:t>
            </a: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：解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释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140075" y="5140063"/>
            <a:ext cx="2016714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句子</a:t>
            </a:r>
            <a:r>
              <a:rPr sz="1500">
                <a:solidFill>
                  <a:srgbClr val="FFFFFF"/>
                </a:solidFill>
                <a:latin typeface="VAJHLN+BPPFSG+MicrosoftYaHei"/>
                <a:cs typeface="VAJHLN+BPPFSG+MicrosoftYaHei"/>
              </a:rPr>
              <a:t>2</a:t>
            </a: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JBPNMP+MS-UIGothic"/>
                <a:cs typeface="JBPNMP+MS-UIGothic"/>
              </a:rPr>
              <a:t>构分析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https://d.book118.com/745211243024011111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RISTAU+UNTMQD+ArialMT</vt:lpstr>
      <vt:lpstr>Times New Roman</vt:lpstr>
      <vt:lpstr>SimSun</vt:lpstr>
      <vt:lpstr>JBPNMP+MS-UIGothic</vt:lpstr>
      <vt:lpstr>FUDPFH+ITSFEM+MicrosoftYaHei-Bold</vt:lpstr>
      <vt:lpstr>VAJHLN+BPPFSG+MicrosoftYaHei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2024-09-16T19:19:19.169</cp:lastPrinted>
  <dcterms:created xsi:type="dcterms:W3CDTF">2024-09-16T11:19:19Z</dcterms:created>
  <dcterms:modified xsi:type="dcterms:W3CDTF">2024-09-16T11:19:20Z</dcterms:modified>
</cp:coreProperties>
</file>