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MGCBCF+MS-UIGothic"/>
      <p:regular r:id="rId20"/>
    </p:embeddedFont>
    <p:embeddedFont>
      <p:font typeface="CQVVWA+SPFAWF+MicrosoftYaHei"/>
      <p:regular r:id="rId21"/>
    </p:embeddedFont>
    <p:embeddedFont>
      <p:font typeface="GBCOJL+BCFRIB+ArialMT"/>
      <p:regular r:id="rId22"/>
    </p:embeddedFont>
    <p:embeddedFont>
      <p:font typeface="EFIFKE+PKWISP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8D3E4-8859-458B-80D4-B79959F5B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90775-3B1A-413A-9ECA-D12D8543D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763CF-F4EB-4BE9-A09D-9776FB55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E920F-DB13-45F7-AF4B-E319086F5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81C00D-3B5E-4807-B4E1-C459AE21F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0F674D-3F73-4A10-92E4-32B156457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1F819-D861-498C-AB86-AE7245B56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D2BF6-3451-43D4-BF6E-D74B4BE2E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BCDE4-8C13-4209-85C2-C89D5E514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016CC-FADD-407F-B30B-F3DC0655C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92398-B1B3-47A7-BCF8-99975F5C6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40343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28925" y="1885469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MGCBCF+MS-UIGothic"/>
                <a:cs typeface="MGCBCF+MS-UIGothic"/>
              </a:rPr>
              <a:t>小学班</a:t>
            </a:r>
            <a:r>
              <a:rPr sz="5150" spc="20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5150" spc="25">
                <a:solidFill>
                  <a:srgbClr val="EB554D"/>
                </a:solidFill>
                <a:latin typeface="MGCBCF+MS-UIGothic"/>
                <a:cs typeface="MGCBCF+MS-UIGothic"/>
              </a:rPr>
              <a:t>日常管理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EB554D"/>
                </a:solidFill>
                <a:latin typeface="MGCBCF+MS-UIGothic"/>
                <a:cs typeface="MGCBC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CQVVWA+SPFAWF+MicrosoftYaHei"/>
                <a:cs typeface="CQVVWA+SPFAWF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BCOJL+BCFRIB+ArialMT"/>
                <a:cs typeface="GBCOJL+BCFRIB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2646870"/>
            <a:ext cx="4790382" cy="1994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BCOJL+BCFRIB+ArialMT"/>
                <a:cs typeface="GBCOJL+BCFRIB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小学班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日常管理概述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BCOJL+BCFRIB+ArialMT"/>
                <a:cs typeface="GBCOJL+BCFRIB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小学班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日常管理的基本原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BCOJL+BCFRIB+ArialMT"/>
                <a:cs typeface="GBCOJL+BCFRIB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小学班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日常管理的主要内容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4464240"/>
            <a:ext cx="4790382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BCOJL+BCFRIB+ArialMT"/>
                <a:cs typeface="GBCOJL+BCFRIB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小学班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日常管理的策略与方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401434" y="5013007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561867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BCOJL+BCFRIB+ArialMT"/>
                <a:cs typeface="GBCOJL+BCFRIB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小学班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2400">
                <a:solidFill>
                  <a:srgbClr val="EB554D"/>
                </a:solidFill>
                <a:latin typeface="MGCBCF+MS-UIGothic"/>
                <a:cs typeface="MGCBCF+MS-UIGothic"/>
              </a:rPr>
              <a:t>日常管理案例分析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EFIFKE+PKWISP+MicrosoftYaHei-Bold"/>
                <a:cs typeface="EFIFKE+PKWIS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05475" y="5373739"/>
            <a:ext cx="1358823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MGCBCF+MS-UIGothic"/>
                <a:cs typeface="MGCBCF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FIFKE+PKWISP+MicrosoftYaHei-Bold"/>
                <a:cs typeface="EFIFKE+PKWIS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当前社会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小学教育的要求越来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越高，班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日常管理在小学教育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中具有重要地位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FIFKE+PKWISP+MicrosoftYaHei-Bold"/>
                <a:cs typeface="EFIFKE+PKWISP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小学班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日常管理的学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可以帮助学生更好地适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学校生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活，提高学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效率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程目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89115" y="1605017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掌握小学班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日常管理的基本概念、原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89115" y="1947918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和方法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89115" y="2721347"/>
            <a:ext cx="39433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了解如何建立良好的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生关系和家校合作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89115" y="306424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关系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889115" y="3847838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、制定班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级规则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价学生表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89115" y="4943847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提高班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日常管理的技能和能力，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学生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的健康成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提供保障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EFIFKE+PKWISP+MicrosoftYaHei-Bold"/>
                <a:cs typeface="EFIFKE+PKWIS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43375" y="5373739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MGCBCF+MS-UIGothic"/>
                <a:cs typeface="MGCBCF+MS-UIGothic"/>
              </a:rPr>
              <a:t>小学班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3050" spc="25">
                <a:solidFill>
                  <a:srgbClr val="EB554D"/>
                </a:solidFill>
                <a:latin typeface="MGCBCF+MS-UIGothic"/>
                <a:cs typeface="MGCBCF+MS-UIGothic"/>
              </a:rPr>
              <a:t>日常管理概述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4993883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小学班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日常管理是指在一所小学内，以班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级为单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位，通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一系列措施和手段，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学生的学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、生活和行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为进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范、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秩序、保障学生安全、促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教育目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小学班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日常管理具有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范性、系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性、引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合性等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特点，需要遵循教育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律和学生身心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展特点，注重培养学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生的自我管理能力和良好的行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为习惯</a:t>
            </a:r>
            <a:r>
              <a:rPr sz="1350">
                <a:solidFill>
                  <a:srgbClr val="000000"/>
                </a:solidFill>
                <a:latin typeface="MGCBCF+MS-UIGothic"/>
                <a:cs typeface="MGCBC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小学班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日常管理的重要性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70619" y="118147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有助于促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学生的学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果和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合素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教育目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0250" y="315822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秩序和保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障学生安全，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学生提供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良好的学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和生活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境；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70619" y="4113903"/>
            <a:ext cx="25553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有助于培养学生的自我管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理能力和良好的行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为习惯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未来的学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和生活打下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小学班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日常管理的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史与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95400" y="1938392"/>
            <a:ext cx="26289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小学班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日常管理随着教育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展而不断演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期的管理理念、方式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和手段都有所不同。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0609" y="1924422"/>
            <a:ext cx="26289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在中国古代，小学班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日常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管理注重礼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教育和行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范，如《弟子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》等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典著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作中所述。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95400" y="4601583"/>
            <a:ext cx="2628900" cy="15170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在西方国家，小学班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日常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更加注重学生的自我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管理和个性化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展，如</a:t>
            </a:r>
            <a:r>
              <a:rPr sz="1500">
                <a:solidFill>
                  <a:srgbClr val="000000"/>
                </a:solidFill>
                <a:latin typeface="CQVVWA+SPFAWF+MicrosoftYaHei"/>
                <a:cs typeface="CQVVWA+SPFAWF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开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放式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堂</a:t>
            </a:r>
            <a:r>
              <a:rPr sz="1500">
                <a:solidFill>
                  <a:srgbClr val="000000"/>
                </a:solidFill>
                <a:latin typeface="CQVVWA+SPFAWF+MicrosoftYaHei"/>
                <a:cs typeface="CQVVWA+SPFAWF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等教育模式。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00769" y="4601583"/>
            <a:ext cx="2628900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代教育的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展，小学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日常管理逐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渐趋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向于多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元化和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合性，既注重学生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的知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，又关注学生的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情感和社交能力培养。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EFIFKE+PKWISP+MicrosoftYaHei-Bold"/>
                <a:cs typeface="EFIFKE+PKWIS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57270" y="5373739"/>
            <a:ext cx="583453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MGCBCF+MS-UIGothic"/>
                <a:cs typeface="MGCBCF+MS-UIGothic"/>
              </a:rPr>
              <a:t>小学班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3050" spc="25">
                <a:solidFill>
                  <a:srgbClr val="EB554D"/>
                </a:solidFill>
                <a:latin typeface="MGCBCF+MS-UIGothic"/>
                <a:cs typeface="MGCBCF+MS-UIGothic"/>
              </a:rPr>
              <a:t>日常管理的基本原</a:t>
            </a:r>
            <a:r>
              <a:rPr sz="3050">
                <a:solidFill>
                  <a:srgbClr val="EB554D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学生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中心的原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MGCBCF+MS-UIGothic"/>
                <a:cs typeface="MGCBCF+MS-UIGothic"/>
              </a:rPr>
              <a:t>尊重学生的主体地位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3296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在班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日常管理中，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将学生的需求和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展放在首位，尊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重学生的个性、特点和需求，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学生提供合适的教育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MGCBCF+MS-UIGothic"/>
                <a:cs typeface="MGCBCF+MS-UIGothic"/>
              </a:rPr>
              <a:t>关注学生的全面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EB554D"/>
                </a:solidFill>
                <a:latin typeface="MGCBCF+MS-UIGothic"/>
                <a:cs typeface="MGCBCF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25608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学生的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展是全面的，包括知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、技能、情感、社会适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等方面。在日常管理中，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关注学生的全面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展，提供多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元化的教育内容和活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MGCBCF+MS-UIGothic"/>
                <a:cs typeface="MGCBCF+MS-UIGothic"/>
              </a:rPr>
              <a:t>建立良好的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师</a:t>
            </a:r>
            <a:r>
              <a:rPr sz="1600">
                <a:solidFill>
                  <a:srgbClr val="EB554D"/>
                </a:solidFill>
                <a:latin typeface="MGCBCF+MS-UIGothic"/>
                <a:cs typeface="MGCBCF+MS-UIGothic"/>
              </a:rPr>
              <a:t>生关系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4032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良好的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生关系是班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日常管理的基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。教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师应积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极与学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生沟通交流，了解学生的思想、情感和需求，建立信任、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尊重和和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生关系。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公平公正的原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GCBCF+MS-UIGothic"/>
                <a:cs typeface="MGCBCF+MS-UIGothic"/>
              </a:rPr>
              <a:t>遵循教育公平原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GCBCF+MS-UIGothic"/>
                <a:cs typeface="MGCBCF+MS-UIGothic"/>
              </a:rPr>
              <a:t>关注弱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2000" spc="25">
                <a:solidFill>
                  <a:srgbClr val="FFFDFD"/>
                </a:solidFill>
                <a:latin typeface="MGCBCF+MS-UIGothic"/>
                <a:cs typeface="MGCBCF+MS-UIGothic"/>
              </a:rPr>
              <a:t>群体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于弱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群体，如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贫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困家庭、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单亲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庭、留守儿童等，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应给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予更多的关注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和支持，确保他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在班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中得到公平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待和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展机会。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在班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日常管理中，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遵循教育公平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予每个学生平等的机会和待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遇，不偏袒任何一方。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GCBCF+MS-UIGothic"/>
                <a:cs typeface="MGCBCF+MS-UIGothic"/>
              </a:rPr>
              <a:t>建立公正的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MGCBCF+MS-UIGothic"/>
                <a:cs typeface="MGCBCF+MS-UIGothic"/>
              </a:rPr>
              <a:t>价机制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价学生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遵循公正、客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、科学的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，以学生的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展潜力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依据，不受到任何不相关因素的影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GCBCF+MS-UIGothic"/>
                <a:cs typeface="MGCBCF+MS-UIGothic"/>
              </a:rPr>
              <a:t>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循序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渐进</a:t>
            </a: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的原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MGCBCF+MS-UIGothic"/>
                <a:cs typeface="MGCBCF+MS-UIGothic"/>
              </a:rPr>
              <a:t>遵循学生身心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EB554D"/>
                </a:solidFill>
                <a:latin typeface="MGCBCF+MS-UIGothic"/>
                <a:cs typeface="MGCBCF+MS-UIGothic"/>
              </a:rPr>
              <a:t>展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EB554D"/>
                </a:solidFill>
                <a:latin typeface="MGCBCF+MS-UIGothic"/>
                <a:cs typeface="MGCBCF+MS-UIGothic"/>
              </a:rPr>
              <a:t>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1323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小学生的身心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展是有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律的，在日常管理中，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遵循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律，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逐步引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学生的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95842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MGCBCF+MS-UIGothic"/>
                <a:cs typeface="MGCBCF+MS-UIGothic"/>
              </a:rPr>
              <a:t>由易到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难</a:t>
            </a:r>
            <a:r>
              <a:rPr sz="2300" spc="25">
                <a:solidFill>
                  <a:srgbClr val="EB554D"/>
                </a:solidFill>
                <a:latin typeface="MGCBCF+MS-UIGothic"/>
                <a:cs typeface="MGCBCF+MS-UIGothic"/>
              </a:rPr>
              <a:t>、由浅入深的管理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日常管理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由易到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、由浅入深地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行。先从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管理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入手，逐步深入到复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管理和激励管理等方面。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MGCBCF+MS-UIGothic"/>
                <a:cs typeface="MGCBCF+MS-UIGothic"/>
              </a:rPr>
              <a:t>灵活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应对变</a:t>
            </a:r>
            <a:r>
              <a:rPr sz="2300">
                <a:solidFill>
                  <a:srgbClr val="EB554D"/>
                </a:solidFill>
                <a:latin typeface="MGCBCF+MS-UIGothic"/>
                <a:cs typeface="MGCBCF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在管理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关注学生的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化和需求，灵活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整管理策略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和方法，以适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段的学生需求和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GCBCF+MS-UIGothic"/>
                <a:cs typeface="MGCBCF+MS-UIGothic"/>
              </a:rPr>
              <a:t>全面管理的原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10264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MGCBCF+MS-UIGothic"/>
                <a:cs typeface="MGCBCF+MS-UIGothic"/>
              </a:rPr>
              <a:t>全面关注学生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EB554D"/>
                </a:solidFill>
                <a:latin typeface="MGCBCF+MS-UIGothic"/>
                <a:cs typeface="MGCBCF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8959" y="2142863"/>
            <a:ext cx="605879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在班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日常管理中，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全面关注学生的知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、技能、情感、社会适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等方面的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展，提供多元化的教育内容和活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8959" y="310632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MGCBCF+MS-UIGothic"/>
                <a:cs typeface="MGCBCF+MS-UIGothic"/>
              </a:rPr>
              <a:t>多元化管理手段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8959" y="3638922"/>
            <a:ext cx="61323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在日常管理中，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采用多种管理手段和方法，如制度管理、目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理、民主管理、自我管理等等，以适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不同情境和需求的管理。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959" y="4695094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MGCBCF+MS-UIGothic"/>
                <a:cs typeface="MGCBCF+MS-UIGothic"/>
              </a:rPr>
              <a:t>建立良好的班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2000" spc="25">
                <a:solidFill>
                  <a:srgbClr val="EB554D"/>
                </a:solidFill>
                <a:latin typeface="MGCBCF+MS-UIGothic"/>
                <a:cs typeface="MGCBCF+MS-UIGothic"/>
              </a:rPr>
              <a:t>氛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8959" y="5227693"/>
            <a:ext cx="657053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良好的班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是班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日常管理的重要保障。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应积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向上、自律的班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学生的自我管理和自我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GCBCF+MS-UIGothic"/>
                <a:cs typeface="MGCBCF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EFIFKE+PKWISP+MicrosoftYaHei-Bold"/>
                <a:cs typeface="EFIFKE+PKWISP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57270" y="5373739"/>
            <a:ext cx="583453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MGCBCF+MS-UIGothic"/>
                <a:cs typeface="MGCBCF+MS-UIGothic"/>
              </a:rPr>
              <a:t>小学班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级</a:t>
            </a:r>
            <a:r>
              <a:rPr sz="3050" spc="25">
                <a:solidFill>
                  <a:srgbClr val="EB554D"/>
                </a:solidFill>
                <a:latin typeface="MGCBCF+MS-UIGothic"/>
                <a:cs typeface="MGCBCF+MS-UIGothic"/>
              </a:rPr>
              <a:t>日常管理的主要内容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https://d.book118.com/745240343233011113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MGCBCF+MS-UIGothic</vt:lpstr>
      <vt:lpstr>SimSun</vt:lpstr>
      <vt:lpstr>CQVVWA+SPFAWF+MicrosoftYaHei</vt:lpstr>
      <vt:lpstr>GBCOJL+BCFRIB+ArialMT</vt:lpstr>
      <vt:lpstr>Times New Roman</vt:lpstr>
      <vt:lpstr>EFIFKE+PKWISP+MicrosoftYaHei-Bold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2024-09-20T12:51:14.166</cp:lastPrinted>
  <dcterms:created xsi:type="dcterms:W3CDTF">2024-09-20T04:51:14Z</dcterms:created>
  <dcterms:modified xsi:type="dcterms:W3CDTF">2024-09-20T04:51:15Z</dcterms:modified>
</cp:coreProperties>
</file>