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C00B-DBA6-410F-AB46-7D071AE44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B3276-CB31-4490-91DB-59D7D6B9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EAAE-6422-478E-8B45-149E45C8A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64B97-9F79-432E-8C7F-878CB58C0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19DDE-50C8-412B-A9D3-67660646C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D2153-C556-47BB-8A2D-B1EBD71A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77CC1-BED7-4AE2-997E-EB8E0915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38C7C-046D-4616-9CD2-A4F768A3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C3A9E-A92C-44D3-AA3F-BD2B1E7C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97B1B-3079-46CC-A8A0-32EA2AAE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E2E8C-6059-4503-9714-D65E1679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20" r:id="rId2"/>
    <p:sldLayoutId id="2147484621" r:id="rId3"/>
    <p:sldLayoutId id="2147484622" r:id="rId4"/>
    <p:sldLayoutId id="2147484623" r:id="rId5"/>
    <p:sldLayoutId id="2147484624" r:id="rId6"/>
    <p:sldLayoutId id="2147484625" r:id="rId7"/>
    <p:sldLayoutId id="2147484626" r:id="rId8"/>
    <p:sldLayoutId id="2147484627" r:id="rId9"/>
    <p:sldLayoutId id="2147484628" r:id="rId10"/>
    <p:sldLayoutId id="21474846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31" Type="http://schemas.openxmlformats.org/officeDocument/2006/relationships/tags" Target="../tags/tag175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42011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商业分析的销售渠道分析和优化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销售渠道分析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销售渠道优化策略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销售渠道管理和监控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销售渠道创新和发展趋势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销售渠道分析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现有销售渠道概述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现有销售渠道类型：线上渠道、线下渠道、直销渠道等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现有销售渠道覆盖范围：不同渠道覆盖不同地域、不同目标客户群体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现有销售渠道销售量：各个渠道的销售量占比、销售增长率等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现有销售渠道存在的问题：渠道冲突、渠道效率低下、缺乏统一管理等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销售渠道类型和特点</a:t>
            </a:r>
            <a:endParaRPr lang="zh-CN" altLang="en-US"/>
          </a:p>
        </p:txBody>
      </p:sp>
      <p:sp>
        <p:nvSpPr>
          <p:cNvPr id="1048962" name="单圆角矩形 5"/>
          <p:cNvSpPr/>
          <p:nvPr>
            <p:custDataLst>
              <p:tags r:id="rId2"/>
            </p:custDataLst>
          </p:nvPr>
        </p:nvSpPr>
        <p:spPr>
          <a:xfrm>
            <a:off x="838200" y="1501700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3"/>
            </p:custDataLst>
          </p:nvPr>
        </p:nvSpPr>
        <p:spPr>
          <a:xfrm>
            <a:off x="1343436" y="1528484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1343436" y="2065981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直接销售渠道：产品直接销售给最终消费者，如直销、零售等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68" name="圆角矩形 19"/>
          <p:cNvSpPr/>
          <p:nvPr>
            <p:custDataLst>
              <p:tags r:id="rId5"/>
            </p:custDataLst>
          </p:nvPr>
        </p:nvSpPr>
        <p:spPr>
          <a:xfrm rot="5400000">
            <a:off x="840635" y="1681880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0" name="燕尾形 20"/>
          <p:cNvSpPr/>
          <p:nvPr>
            <p:custDataLst>
              <p:tags r:id="rId6"/>
            </p:custDataLst>
          </p:nvPr>
        </p:nvSpPr>
        <p:spPr>
          <a:xfrm>
            <a:off x="994032" y="1810929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单圆角矩形 5"/>
          <p:cNvSpPr/>
          <p:nvPr>
            <p:custDataLst>
              <p:tags r:id="rId7"/>
            </p:custDataLst>
          </p:nvPr>
        </p:nvSpPr>
        <p:spPr>
          <a:xfrm>
            <a:off x="6351357" y="1501700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8"/>
            </p:custDataLst>
          </p:nvPr>
        </p:nvSpPr>
        <p:spPr>
          <a:xfrm>
            <a:off x="6856593" y="1528484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76" name="正文"/>
          <p:cNvSpPr txBox="1"/>
          <p:nvPr>
            <p:custDataLst>
              <p:tags r:id="rId9"/>
            </p:custDataLst>
          </p:nvPr>
        </p:nvSpPr>
        <p:spPr>
          <a:xfrm>
            <a:off x="6856593" y="2065981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间接销售渠道：通过中间商销售产品，如批发商、经销商等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78" name="圆角矩形 19"/>
          <p:cNvSpPr/>
          <p:nvPr>
            <p:custDataLst>
              <p:tags r:id="rId10"/>
            </p:custDataLst>
          </p:nvPr>
        </p:nvSpPr>
        <p:spPr>
          <a:xfrm rot="5400000">
            <a:off x="6353183" y="1681880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燕尾形 20"/>
          <p:cNvSpPr/>
          <p:nvPr>
            <p:custDataLst>
              <p:tags r:id="rId11"/>
            </p:custDataLst>
          </p:nvPr>
        </p:nvSpPr>
        <p:spPr>
          <a:xfrm>
            <a:off x="6507189" y="1810929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单圆角矩形 5"/>
          <p:cNvSpPr/>
          <p:nvPr>
            <p:custDataLst>
              <p:tags r:id="rId12"/>
            </p:custDataLst>
          </p:nvPr>
        </p:nvSpPr>
        <p:spPr>
          <a:xfrm>
            <a:off x="838200" y="3067322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4" name="标题"/>
          <p:cNvSpPr txBox="1"/>
          <p:nvPr>
            <p:custDataLst>
              <p:tags r:id="rId13"/>
            </p:custDataLst>
          </p:nvPr>
        </p:nvSpPr>
        <p:spPr>
          <a:xfrm>
            <a:off x="1343436" y="3094106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86" name="正文"/>
          <p:cNvSpPr txBox="1"/>
          <p:nvPr>
            <p:custDataLst>
              <p:tags r:id="rId14"/>
            </p:custDataLst>
          </p:nvPr>
        </p:nvSpPr>
        <p:spPr>
          <a:xfrm>
            <a:off x="1343436" y="363160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线上销售渠道：通过互联网平台进行销售，如电商平台、社交媒体等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88" name="圆角矩形 19"/>
          <p:cNvSpPr/>
          <p:nvPr>
            <p:custDataLst>
              <p:tags r:id="rId15"/>
            </p:custDataLst>
          </p:nvPr>
        </p:nvSpPr>
        <p:spPr>
          <a:xfrm rot="5400000">
            <a:off x="840635" y="3247503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0" name="燕尾形 20"/>
          <p:cNvSpPr/>
          <p:nvPr>
            <p:custDataLst>
              <p:tags r:id="rId16"/>
            </p:custDataLst>
          </p:nvPr>
        </p:nvSpPr>
        <p:spPr>
          <a:xfrm>
            <a:off x="994032" y="3376551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单圆角矩形 5"/>
          <p:cNvSpPr/>
          <p:nvPr>
            <p:custDataLst>
              <p:tags r:id="rId17"/>
            </p:custDataLst>
          </p:nvPr>
        </p:nvSpPr>
        <p:spPr>
          <a:xfrm>
            <a:off x="6351357" y="3067322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4" name="标题"/>
          <p:cNvSpPr txBox="1"/>
          <p:nvPr>
            <p:custDataLst>
              <p:tags r:id="rId18"/>
            </p:custDataLst>
          </p:nvPr>
        </p:nvSpPr>
        <p:spPr>
          <a:xfrm>
            <a:off x="6856593" y="3094106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96" name="正文"/>
          <p:cNvSpPr txBox="1"/>
          <p:nvPr>
            <p:custDataLst>
              <p:tags r:id="rId19"/>
            </p:custDataLst>
          </p:nvPr>
        </p:nvSpPr>
        <p:spPr>
          <a:xfrm>
            <a:off x="6856593" y="363160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线下销售渠道：通过实体店铺进行销售，如专卖店、超市等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8998" name="圆角矩形 19"/>
          <p:cNvSpPr/>
          <p:nvPr>
            <p:custDataLst>
              <p:tags r:id="rId20"/>
            </p:custDataLst>
          </p:nvPr>
        </p:nvSpPr>
        <p:spPr>
          <a:xfrm rot="5400000">
            <a:off x="6353183" y="3247503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燕尾形 20"/>
          <p:cNvSpPr/>
          <p:nvPr>
            <p:custDataLst>
              <p:tags r:id="rId21"/>
            </p:custDataLst>
          </p:nvPr>
        </p:nvSpPr>
        <p:spPr>
          <a:xfrm>
            <a:off x="6507189" y="3376551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单圆角矩形 5"/>
          <p:cNvSpPr/>
          <p:nvPr>
            <p:custDataLst>
              <p:tags r:id="rId22"/>
            </p:custDataLst>
          </p:nvPr>
        </p:nvSpPr>
        <p:spPr>
          <a:xfrm>
            <a:off x="838200" y="4633553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4" name="标题"/>
          <p:cNvSpPr txBox="1"/>
          <p:nvPr>
            <p:custDataLst>
              <p:tags r:id="rId23"/>
            </p:custDataLst>
          </p:nvPr>
        </p:nvSpPr>
        <p:spPr>
          <a:xfrm>
            <a:off x="1343436" y="4660337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06" name="正文"/>
          <p:cNvSpPr txBox="1"/>
          <p:nvPr>
            <p:custDataLst>
              <p:tags r:id="rId24"/>
            </p:custDataLst>
          </p:nvPr>
        </p:nvSpPr>
        <p:spPr>
          <a:xfrm>
            <a:off x="1343436" y="519783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0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不同销售渠道的特点和适用范围：直接销售渠道适合产品单价较高、技术含量较高的产品；间接销售渠道适合产品单价较低、市场需求较大的产品；线上销售渠道适合年轻消费者群体；线下销售渠道适合传统消费群体。</a:t>
            </a:r>
            <a:endParaRPr lang="zh-CN" altLang="en-US" sz="10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08" name="圆角矩形 19"/>
          <p:cNvSpPr/>
          <p:nvPr>
            <p:custDataLst>
              <p:tags r:id="rId25"/>
            </p:custDataLst>
          </p:nvPr>
        </p:nvSpPr>
        <p:spPr>
          <a:xfrm rot="5400000">
            <a:off x="840635" y="4813734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0" name="燕尾形 20"/>
          <p:cNvSpPr/>
          <p:nvPr>
            <p:custDataLst>
              <p:tags r:id="rId26"/>
            </p:custDataLst>
          </p:nvPr>
        </p:nvSpPr>
        <p:spPr>
          <a:xfrm>
            <a:off x="994032" y="4942782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销售渠道覆盖范围和效果评估</a:t>
            </a:r>
            <a:endParaRPr lang="zh-CN" altLang="en-US"/>
          </a:p>
        </p:txBody>
      </p:sp>
      <p:sp>
        <p:nvSpPr>
          <p:cNvPr id="1049046" name="单圆角矩形 5"/>
          <p:cNvSpPr/>
          <p:nvPr>
            <p:custDataLst>
              <p:tags r:id="rId2"/>
            </p:custDataLst>
          </p:nvPr>
        </p:nvSpPr>
        <p:spPr>
          <a:xfrm>
            <a:off x="838200" y="1501700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8" name="标题"/>
          <p:cNvSpPr txBox="1"/>
          <p:nvPr>
            <p:custDataLst>
              <p:tags r:id="rId3"/>
            </p:custDataLst>
          </p:nvPr>
        </p:nvSpPr>
        <p:spPr>
          <a:xfrm>
            <a:off x="1343436" y="1528484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销售渠道类型：线上、线下、直销、分销等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50" name="正文"/>
          <p:cNvSpPr txBox="1"/>
          <p:nvPr>
            <p:custDataLst>
              <p:tags r:id="rId4"/>
            </p:custDataLst>
          </p:nvPr>
        </p:nvSpPr>
        <p:spPr>
          <a:xfrm>
            <a:off x="1343436" y="2065981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52" name="圆角矩形 19"/>
          <p:cNvSpPr/>
          <p:nvPr>
            <p:custDataLst>
              <p:tags r:id="rId5"/>
            </p:custDataLst>
          </p:nvPr>
        </p:nvSpPr>
        <p:spPr>
          <a:xfrm rot="5400000">
            <a:off x="840635" y="1681880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燕尾形 20"/>
          <p:cNvSpPr/>
          <p:nvPr>
            <p:custDataLst>
              <p:tags r:id="rId6"/>
            </p:custDataLst>
          </p:nvPr>
        </p:nvSpPr>
        <p:spPr>
          <a:xfrm>
            <a:off x="994032" y="1810929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单圆角矩形 5"/>
          <p:cNvSpPr/>
          <p:nvPr>
            <p:custDataLst>
              <p:tags r:id="rId7"/>
            </p:custDataLst>
          </p:nvPr>
        </p:nvSpPr>
        <p:spPr>
          <a:xfrm>
            <a:off x="6351357" y="1501700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8" name="标题"/>
          <p:cNvSpPr txBox="1"/>
          <p:nvPr>
            <p:custDataLst>
              <p:tags r:id="rId8"/>
            </p:custDataLst>
          </p:nvPr>
        </p:nvSpPr>
        <p:spPr>
          <a:xfrm>
            <a:off x="6856593" y="1528484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覆盖范围：不同销售渠道覆盖的客户群体和市场区域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60" name="正文"/>
          <p:cNvSpPr txBox="1"/>
          <p:nvPr>
            <p:custDataLst>
              <p:tags r:id="rId9"/>
            </p:custDataLst>
          </p:nvPr>
        </p:nvSpPr>
        <p:spPr>
          <a:xfrm>
            <a:off x="6856593" y="2065981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62" name="圆角矩形 19"/>
          <p:cNvSpPr/>
          <p:nvPr>
            <p:custDataLst>
              <p:tags r:id="rId10"/>
            </p:custDataLst>
          </p:nvPr>
        </p:nvSpPr>
        <p:spPr>
          <a:xfrm rot="5400000">
            <a:off x="6353183" y="1681880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燕尾形 20"/>
          <p:cNvSpPr/>
          <p:nvPr>
            <p:custDataLst>
              <p:tags r:id="rId11"/>
            </p:custDataLst>
          </p:nvPr>
        </p:nvSpPr>
        <p:spPr>
          <a:xfrm>
            <a:off x="6507189" y="1810929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单圆角矩形 5"/>
          <p:cNvSpPr/>
          <p:nvPr>
            <p:custDataLst>
              <p:tags r:id="rId12"/>
            </p:custDataLst>
          </p:nvPr>
        </p:nvSpPr>
        <p:spPr>
          <a:xfrm>
            <a:off x="838200" y="3067322"/>
            <a:ext cx="5002263" cy="1406628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68" name="标题"/>
          <p:cNvSpPr txBox="1"/>
          <p:nvPr>
            <p:custDataLst>
              <p:tags r:id="rId13"/>
            </p:custDataLst>
          </p:nvPr>
        </p:nvSpPr>
        <p:spPr>
          <a:xfrm>
            <a:off x="1343436" y="3094106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覆盖效果：不同销售渠道的覆盖效果和优劣分析  销售渠道效果评估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70" name="正文"/>
          <p:cNvSpPr txBox="1"/>
          <p:nvPr>
            <p:custDataLst>
              <p:tags r:id="rId14"/>
            </p:custDataLst>
          </p:nvPr>
        </p:nvSpPr>
        <p:spPr>
          <a:xfrm>
            <a:off x="1343436" y="363160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销售渠道效果评估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72" name="圆角矩形 19"/>
          <p:cNvSpPr/>
          <p:nvPr>
            <p:custDataLst>
              <p:tags r:id="rId15"/>
            </p:custDataLst>
          </p:nvPr>
        </p:nvSpPr>
        <p:spPr>
          <a:xfrm rot="5400000">
            <a:off x="840635" y="3247503"/>
            <a:ext cx="416215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燕尾形 20"/>
          <p:cNvSpPr/>
          <p:nvPr>
            <p:custDataLst>
              <p:tags r:id="rId16"/>
            </p:custDataLst>
          </p:nvPr>
        </p:nvSpPr>
        <p:spPr>
          <a:xfrm>
            <a:off x="994032" y="3376551"/>
            <a:ext cx="109040" cy="162214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单圆角矩形 5"/>
          <p:cNvSpPr/>
          <p:nvPr>
            <p:custDataLst>
              <p:tags r:id="rId17"/>
            </p:custDataLst>
          </p:nvPr>
        </p:nvSpPr>
        <p:spPr>
          <a:xfrm>
            <a:off x="6351357" y="3067322"/>
            <a:ext cx="5002443" cy="1406747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78" name="标题"/>
          <p:cNvSpPr txBox="1"/>
          <p:nvPr>
            <p:custDataLst>
              <p:tags r:id="rId18"/>
            </p:custDataLst>
          </p:nvPr>
        </p:nvSpPr>
        <p:spPr>
          <a:xfrm>
            <a:off x="6856593" y="3094106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评估指标：销售额、市场份额、客户满意度等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80" name="正文"/>
          <p:cNvSpPr txBox="1"/>
          <p:nvPr>
            <p:custDataLst>
              <p:tags r:id="rId19"/>
            </p:custDataLst>
          </p:nvPr>
        </p:nvSpPr>
        <p:spPr>
          <a:xfrm>
            <a:off x="6856593" y="363160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82" name="圆角矩形 19"/>
          <p:cNvSpPr/>
          <p:nvPr>
            <p:custDataLst>
              <p:tags r:id="rId20"/>
            </p:custDataLst>
          </p:nvPr>
        </p:nvSpPr>
        <p:spPr>
          <a:xfrm rot="5400000">
            <a:off x="6353183" y="3247503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燕尾形 20"/>
          <p:cNvSpPr/>
          <p:nvPr>
            <p:custDataLst>
              <p:tags r:id="rId21"/>
            </p:custDataLst>
          </p:nvPr>
        </p:nvSpPr>
        <p:spPr>
          <a:xfrm>
            <a:off x="6507189" y="3376551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单圆角矩形 5"/>
          <p:cNvSpPr/>
          <p:nvPr>
            <p:custDataLst>
              <p:tags r:id="rId22"/>
            </p:custDataLst>
          </p:nvPr>
        </p:nvSpPr>
        <p:spPr>
          <a:xfrm>
            <a:off x="838200" y="4633553"/>
            <a:ext cx="5002443" cy="1406747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23"/>
            </p:custDataLst>
          </p:nvPr>
        </p:nvSpPr>
        <p:spPr>
          <a:xfrm>
            <a:off x="1343436" y="4660337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评估方法：数据分析、市场调研、客户反馈等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090" name="正文"/>
          <p:cNvSpPr txBox="1"/>
          <p:nvPr>
            <p:custDataLst>
              <p:tags r:id="rId24"/>
            </p:custDataLst>
          </p:nvPr>
        </p:nvSpPr>
        <p:spPr>
          <a:xfrm>
            <a:off x="1343436" y="519783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092" name="圆角矩形 19"/>
          <p:cNvSpPr/>
          <p:nvPr>
            <p:custDataLst>
              <p:tags r:id="rId25"/>
            </p:custDataLst>
          </p:nvPr>
        </p:nvSpPr>
        <p:spPr>
          <a:xfrm rot="5400000">
            <a:off x="840635" y="4813734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燕尾形 20"/>
          <p:cNvSpPr/>
          <p:nvPr>
            <p:custDataLst>
              <p:tags r:id="rId26"/>
            </p:custDataLst>
          </p:nvPr>
        </p:nvSpPr>
        <p:spPr>
          <a:xfrm>
            <a:off x="994032" y="4942782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单圆角矩形 5"/>
          <p:cNvSpPr/>
          <p:nvPr>
            <p:custDataLst>
              <p:tags r:id="rId27"/>
            </p:custDataLst>
          </p:nvPr>
        </p:nvSpPr>
        <p:spPr>
          <a:xfrm>
            <a:off x="6351357" y="4633553"/>
            <a:ext cx="5002443" cy="1406747"/>
          </a:xfrm>
          <a:prstGeom prst="round1Rect">
            <a:avLst>
              <a:gd name="adj" fmla="val 16667"/>
            </a:avLst>
          </a:prstGeom>
          <a:solidFill>
            <a:schemeClr val="bg1"/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98" name="标题"/>
          <p:cNvSpPr txBox="1"/>
          <p:nvPr>
            <p:custDataLst>
              <p:tags r:id="rId28"/>
            </p:custDataLst>
          </p:nvPr>
        </p:nvSpPr>
        <p:spPr>
          <a:xfrm>
            <a:off x="6856593" y="4660337"/>
            <a:ext cx="3847096" cy="533846"/>
          </a:xfrm>
          <a:prstGeom prst="rect">
            <a:avLst/>
          </a:prstGeom>
          <a:noFill/>
        </p:spPr>
        <p:txBody>
          <a:bodyPr wrap="square" lIns="90000" tIns="46800" rIns="90000" bIns="0" rtlCol="0" anchor="b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solidFill>
                  <a:schemeClr val="accent1"/>
                </a:solidFill>
                <a:latin typeface="+mj-ea"/>
                <a:ea typeface="+mj-ea"/>
              </a:rPr>
              <a:t>评估结果：针对不同销售渠道的效果评估和改进建议</a:t>
            </a:r>
            <a:endParaRPr lang="zh-CN" altLang="en-US" sz="22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00" name="正文"/>
          <p:cNvSpPr txBox="1"/>
          <p:nvPr>
            <p:custDataLst>
              <p:tags r:id="rId29"/>
            </p:custDataLst>
          </p:nvPr>
        </p:nvSpPr>
        <p:spPr>
          <a:xfrm>
            <a:off x="6856593" y="5197834"/>
            <a:ext cx="4314592" cy="842465"/>
          </a:xfrm>
          <a:prstGeom prst="rect">
            <a:avLst/>
          </a:prstGeom>
          <a:noFill/>
        </p:spPr>
        <p:txBody>
          <a:bodyPr wrap="square" lIns="90000" tIns="71755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1000"/>
              </a:spcAft>
            </a:pPr>
            <a:r>
              <a:rPr lang="zh-CN" altLang="en-US" sz="15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</a:rPr>
              <a:t>单击此处输入(你的)智能图形项正文，文字是您思想的提炼，请尽量言简意赅</a:t>
            </a:r>
            <a:endParaRPr lang="zh-CN" altLang="en-US" sz="150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049102" name="圆角矩形 19"/>
          <p:cNvSpPr/>
          <p:nvPr>
            <p:custDataLst>
              <p:tags r:id="rId30"/>
            </p:custDataLst>
          </p:nvPr>
        </p:nvSpPr>
        <p:spPr>
          <a:xfrm rot="5400000">
            <a:off x="6353792" y="4813734"/>
            <a:ext cx="416363" cy="420624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32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4" name="燕尾形 20"/>
          <p:cNvSpPr/>
          <p:nvPr>
            <p:custDataLst>
              <p:tags r:id="rId31"/>
            </p:custDataLst>
          </p:nvPr>
        </p:nvSpPr>
        <p:spPr>
          <a:xfrm>
            <a:off x="6507189" y="4942782"/>
            <a:ext cx="108960" cy="161919"/>
          </a:xfrm>
          <a:prstGeom prst="chevron">
            <a:avLst>
              <a:gd name="adj" fmla="val 64013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销售渠道优化策略</a:t>
            </a:r>
            <a:endParaRPr lang="zh-CN" altLang="en-US"/>
          </a:p>
        </p:txBody>
      </p:sp>
      <p:sp>
        <p:nvSpPr>
          <p:cNvPr id="10491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拓展销售渠道</a:t>
            </a:r>
            <a:endParaRPr lang="zh-CN" altLang="en-US"/>
          </a:p>
        </p:txBody>
      </p:sp>
      <p:sp>
        <p:nvSpPr>
          <p:cNvPr id="10491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增加线上销售渠道：利用电商平台、社交媒体等拓展线上销售渠道，提高产品曝光度和销售量。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优化渠道结构：根据不同渠道的特点和优势，合理分配产品库存和销售任务，以提高整体销售效率。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定期评估渠道效果：对不同渠道的销售效果进行定期评估，及时调整策略，确保销售渠道的稳定性和可持续性。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开发线下新渠道：寻找新的销售渠道，如与相关行业合作、开展促销活动等，以吸引更多潜在客户。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优化销售渠道结构</a:t>
            </a:r>
            <a:endParaRPr lang="zh-CN" altLang="en-US"/>
          </a:p>
        </p:txBody>
      </p:sp>
      <p:sp>
        <p:nvSpPr>
          <p:cNvPr id="10492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渠道多元化：拓展多种销售渠道，降低单一渠道风险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渠道扁平化：减少中间环节，提高渠道效率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渠道定制化：根据不同客户群体需求，定制化销售渠道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渠道数字化：利用数字化技术提升渠道运营效率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提高销售渠道效率</a:t>
            </a:r>
            <a:endParaRPr lang="zh-CN" altLang="en-US"/>
          </a:p>
        </p:txBody>
      </p:sp>
      <p:sp>
        <p:nvSpPr>
          <p:cNvPr id="10493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优化销售渠道结构：减少中间环节，降低成本，提高渠道效率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提升销售渠道成员能力：培训销售渠道成员，提高其销售技能和服务水平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建立激励机制：通过奖励机制激励销售渠道成员积极推广产品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强化渠道管理：建立完善的渠道管理制度，规范渠道行为，提高渠道效率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降低销售渠道成本</a:t>
            </a:r>
            <a:endParaRPr lang="zh-CN" altLang="en-US"/>
          </a:p>
        </p:txBody>
      </p:sp>
      <p:sp>
        <p:nvSpPr>
          <p:cNvPr id="10493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优化供应链管理：通过减少库存、提高物流效率等方式降低供应链成本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拓展销售渠道：通过增加线上销售、拓展国际市场等方式扩大销售渠道，降低单件产品分摊的渠道成本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提升销售效率：通过改进销售流程、提高销售技巧等方式提高销售效率，从而降低销售成本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精准营销策略：通过精准定位目标客户、制定个性化营销策略等方式提高营销效果，降低营销成本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销售渠道管理和监控</a:t>
            </a:r>
            <a:endParaRPr lang="zh-CN" altLang="en-US"/>
          </a:p>
        </p:txBody>
      </p:sp>
      <p:sp>
        <p:nvSpPr>
          <p:cNvPr id="10494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https://d.book118.com/745242011132011043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4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4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4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4_1"/>
  <p:tag name="KSO_WM_UNIT_INDEX" val="1_4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4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5_1"/>
  <p:tag name="KSO_WM_UNIT_INDEX" val="1_5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4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4*l_h_i*1_5_3"/>
  <p:tag name="KSO_WM_UNIT_INDEX" val="1_5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4_1"/>
  <p:tag name="KSO_WM_UNIT_INDEX" val="1_4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5_1"/>
  <p:tag name="KSO_WM_UNIT_INDEX" val="1_5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5_3"/>
  <p:tag name="KSO_WM_UNIT_INDEX" val="1_5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800000011920929,&quot;colorType&quot;:1,&quot;foreColorIndex&quot;:5,&quot;transparency&quot;:0},&quot;type&quot;:1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6_1"/>
  <p:tag name="KSO_WM_UNIT_INDEX" val="1_6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HIGHLIGHT" val="0"/>
  <p:tag name="KSO_WM_UNIT_ID" val="diagram2023166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69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0110236220474,&quot;width&quot;:863.75}"/>
  <p:tag name="KSO_WM_TAG_VERSION" val="3.0"/>
  <p:tag name="KSO_WM_TEMPLATE_CATEGORY" val="diagram"/>
  <p:tag name="KSO_WM_TEMPLATE_INDEX" val="202316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69_5*l_h_i*1_6_3"/>
  <p:tag name="KSO_WM_UNIT_INDEX" val="1_6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宋体</vt:lpstr>
      <vt:lpstr>Office Theme</vt:lpstr>
      <vt:lpstr>商业分析的销售渠道分析和优化</vt:lpstr>
      <vt:lpstr>目录</vt:lpstr>
      <vt:lpstr>添加章节标题</vt:lpstr>
      <vt:lpstr>销售渠道分析</vt:lpstr>
      <vt:lpstr>现有销售渠道概述</vt:lpstr>
      <vt:lpstr>销售渠道类型和特点</vt:lpstr>
      <vt:lpstr>销售渠道覆盖范围和效果评估</vt:lpstr>
      <vt:lpstr>销售渠道优化策略</vt:lpstr>
      <vt:lpstr>拓展销售渠道</vt:lpstr>
      <vt:lpstr>优化销售渠道结构</vt:lpstr>
      <vt:lpstr>提高销售渠道效率</vt:lpstr>
      <vt:lpstr>降低销售渠道成本</vt:lpstr>
      <vt:lpstr>销售渠道管理和监控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2024-09-05T05:48:02.155</cp:lastPrinted>
  <dcterms:created xsi:type="dcterms:W3CDTF">2024-09-04T21:48:02Z</dcterms:created>
  <dcterms:modified xsi:type="dcterms:W3CDTF">2024-09-04T21:48:04Z</dcterms:modified>
</cp:coreProperties>
</file>