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6" r:id="rId40"/>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218.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0.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78.emf" /><Relationship Id="rId3" Type="http://schemas.openxmlformats.org/officeDocument/2006/relationships/image" Target="../media/image79.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80.emf" /><Relationship Id="rId3" Type="http://schemas.openxmlformats.org/officeDocument/2006/relationships/image" Target="../media/image81.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82.emf" /><Relationship Id="rId3" Type="http://schemas.openxmlformats.org/officeDocument/2006/relationships/image" Target="../media/image83.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84.emf" /><Relationship Id="rId3" Type="http://schemas.openxmlformats.org/officeDocument/2006/relationships/image" Target="../media/image85.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86.emf" /><Relationship Id="rId3" Type="http://schemas.openxmlformats.org/officeDocument/2006/relationships/image" Target="../media/image87.emf" /><Relationship Id="rId4" Type="http://schemas.openxmlformats.org/officeDocument/2006/relationships/image" Target="../media/image88.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89.emf" /><Relationship Id="rId3" Type="http://schemas.openxmlformats.org/officeDocument/2006/relationships/image" Target="../media/image90.emf" /><Relationship Id="rId4" Type="http://schemas.openxmlformats.org/officeDocument/2006/relationships/image" Target="../media/image91.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92.emf" /><Relationship Id="rId3" Type="http://schemas.openxmlformats.org/officeDocument/2006/relationships/image" Target="../media/image93.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52832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6905625" y="0"/>
            <a:ext cx="5283200" cy="342900"/>
          </a:xfrm>
          <a:prstGeom prst="rect">
            <a:avLst/>
          </a:prstGeom>
        </p:spPr>
        <p:txBody>
          <a:bodyPr vert="horz" lIns="91440" tIns="45720" rIns="91440" bIns="45720" rtlCol="0"/>
          <a:lstStyle>
            <a:lvl1pPr algn="r">
              <a:defRPr sz="1200"/>
            </a:lvl1pPr>
          </a:lstStyle>
          <a:p>
            <a:fld id="{01C0E49B-3B82-430A-920E-15C05349D57B}" type="datetimeFigureOut">
              <a:rPr lang="zh-CN" altLang="en-US" smtClean="0"/>
              <a:t>2016-8-18</a:t>
            </a:fld>
            <a:endParaRPr lang="zh-CN" altLang="en-US"/>
          </a:p>
        </p:txBody>
      </p:sp>
      <p:sp>
        <p:nvSpPr>
          <p:cNvPr id="4" name="幻灯片图像占位符 3"/>
          <p:cNvSpPr>
            <a:spLocks noGrp="1" noRot="1" noChangeAspect="1"/>
          </p:cNvSpPr>
          <p:nvPr>
            <p:ph type="sldImg" idx="2"/>
          </p:nvPr>
        </p:nvSpPr>
        <p:spPr>
          <a:xfrm>
            <a:off x="3810000" y="514350"/>
            <a:ext cx="4572000" cy="2571750"/>
          </a:xfrm>
          <a:prstGeom prst="rect">
            <a:avLst/>
          </a:prstGeom>
          <a:noFill/>
          <a:ln w="12700">
            <a:solidFill>
              <a:prstClr val="black"/>
            </a:solidFill>
          </a:ln>
        </p:spPr>
      </p:sp>
      <p:sp>
        <p:nvSpPr>
          <p:cNvPr id="5" name="备注占位符 4"/>
          <p:cNvSpPr>
            <a:spLocks noGrp="1"/>
          </p:cNvSpPr>
          <p:nvPr>
            <p:ph type="body" sz="quarter" idx="3"/>
          </p:nvPr>
        </p:nvSpPr>
        <p:spPr>
          <a:xfrm>
            <a:off x="1219200" y="3257550"/>
            <a:ext cx="9753600" cy="30861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6513513"/>
            <a:ext cx="52832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6905625" y="6513513"/>
            <a:ext cx="5283200" cy="342900"/>
          </a:xfrm>
          <a:prstGeom prst="rect">
            <a:avLst/>
          </a:prstGeom>
        </p:spPr>
        <p:txBody>
          <a:bodyPr vert="horz" lIns="91440" tIns="45720" rIns="91440" bIns="45720" rtlCol="0" anchor="b"/>
          <a:lstStyle>
            <a:lvl1pPr algn="r">
              <a:defRPr sz="1200"/>
            </a:lvl1pPr>
          </a:lstStyle>
          <a:p>
            <a:fld id="{04F22372-58C3-4ADA-BDDB-0211FCE19741}" type="slidenum">
              <a:rPr lang="zh-CN" altLang="en-US" smtClean="0"/>
              <a:t>‹#›</a:t>
            </a:fld>
            <a:endParaRPr lang="zh-CN" altLang="en-US"/>
          </a:p>
        </p:txBody>
      </p:sp>
    </p:spTree>
    <p:extLst>
      <p:ext uri="{BB962C8B-B14F-4D97-AF65-F5344CB8AC3E}">
        <p14:creationId xmlns:p14="http://schemas.microsoft.com/office/powerpoint/2010/main" xmlns="" val="41188181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4F22372-58C3-4ADA-BDDB-0211FCE19741}" type="slidenum">
              <a:rPr lang="zh-CN" altLang="en-US" smtClean="0"/>
              <a:t>11</a:t>
            </a:fld>
            <a:endParaRPr lang="zh-CN" altLang="en-US"/>
          </a:p>
        </p:txBody>
      </p:sp>
    </p:spTree>
    <p:extLst>
      <p:ext uri="{BB962C8B-B14F-4D97-AF65-F5344CB8AC3E}">
        <p14:creationId xmlns:p14="http://schemas.microsoft.com/office/powerpoint/2010/main" xmlns="" val="277543757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4F22372-58C3-4ADA-BDDB-0211FCE19741}" type="slidenum">
              <a:rPr lang="zh-CN" altLang="en-US" smtClean="0"/>
              <a:t>20</a:t>
            </a:fld>
            <a:endParaRPr lang="zh-CN" altLang="en-US"/>
          </a:p>
        </p:txBody>
      </p:sp>
    </p:spTree>
    <p:extLst>
      <p:ext uri="{BB962C8B-B14F-4D97-AF65-F5344CB8AC3E}">
        <p14:creationId xmlns:p14="http://schemas.microsoft.com/office/powerpoint/2010/main" xmlns="" val="59735791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4F22372-58C3-4ADA-BDDB-0211FCE19741}" type="slidenum">
              <a:rPr lang="zh-CN" altLang="en-US" smtClean="0"/>
              <a:t>22</a:t>
            </a:fld>
            <a:endParaRPr lang="zh-CN" altLang="en-US"/>
          </a:p>
        </p:txBody>
      </p:sp>
    </p:spTree>
    <p:extLst>
      <p:ext uri="{BB962C8B-B14F-4D97-AF65-F5344CB8AC3E}">
        <p14:creationId xmlns:p14="http://schemas.microsoft.com/office/powerpoint/2010/main" xmlns="" val="213104175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mtClean="0"/>
          </a:p>
        </p:txBody>
      </p:sp>
      <p:sp>
        <p:nvSpPr>
          <p:cNvPr id="4" name="灯片编号占位符 3"/>
          <p:cNvSpPr>
            <a:spLocks noGrp="1"/>
          </p:cNvSpPr>
          <p:nvPr>
            <p:ph type="sldNum" sz="quarter" idx="10"/>
          </p:nvPr>
        </p:nvSpPr>
        <p:spPr/>
        <p:txBody>
          <a:bodyPr/>
          <a:lstStyle/>
          <a:p>
            <a:fld id="{04F22372-58C3-4ADA-BDDB-0211FCE19741}" type="slidenum">
              <a:rPr lang="zh-CN" altLang="en-US" smtClean="0"/>
              <a:t>23</a:t>
            </a:fld>
            <a:endParaRPr lang="zh-CN" altLang="en-US"/>
          </a:p>
        </p:txBody>
      </p:sp>
    </p:spTree>
    <p:extLst>
      <p:ext uri="{BB962C8B-B14F-4D97-AF65-F5344CB8AC3E}">
        <p14:creationId xmlns:p14="http://schemas.microsoft.com/office/powerpoint/2010/main" xmlns="" val="102419391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mtClean="0"/>
          </a:p>
        </p:txBody>
      </p:sp>
      <p:sp>
        <p:nvSpPr>
          <p:cNvPr id="4" name="灯片编号占位符 3"/>
          <p:cNvSpPr>
            <a:spLocks noGrp="1"/>
          </p:cNvSpPr>
          <p:nvPr>
            <p:ph type="sldNum" sz="quarter" idx="10"/>
          </p:nvPr>
        </p:nvSpPr>
        <p:spPr/>
        <p:txBody>
          <a:bodyPr/>
          <a:lstStyle/>
          <a:p>
            <a:fld id="{04F22372-58C3-4ADA-BDDB-0211FCE19741}" type="slidenum">
              <a:rPr lang="zh-CN" altLang="en-US" smtClean="0"/>
              <a:t>24</a:t>
            </a:fld>
            <a:endParaRPr lang="zh-CN" altLang="en-US"/>
          </a:p>
        </p:txBody>
      </p:sp>
    </p:spTree>
    <p:extLst>
      <p:ext uri="{BB962C8B-B14F-4D97-AF65-F5344CB8AC3E}">
        <p14:creationId xmlns:p14="http://schemas.microsoft.com/office/powerpoint/2010/main" xmlns="" val="102419391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4F22372-58C3-4ADA-BDDB-0211FCE19741}" type="slidenum">
              <a:rPr lang="zh-CN" altLang="en-US" smtClean="0"/>
              <a:t>31</a:t>
            </a:fld>
            <a:endParaRPr lang="zh-CN" altLang="en-US"/>
          </a:p>
        </p:txBody>
      </p:sp>
    </p:spTree>
    <p:extLst>
      <p:ext uri="{BB962C8B-B14F-4D97-AF65-F5344CB8AC3E}">
        <p14:creationId xmlns:p14="http://schemas.microsoft.com/office/powerpoint/2010/main" xmlns="" val="289381460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4F22372-58C3-4ADA-BDDB-0211FCE19741}" type="slidenum">
              <a:rPr lang="zh-CN" altLang="en-US" smtClean="0"/>
              <a:t>33</a:t>
            </a:fld>
            <a:endParaRPr lang="zh-CN" altLang="en-US"/>
          </a:p>
        </p:txBody>
      </p:sp>
    </p:spTree>
    <p:extLst>
      <p:ext uri="{BB962C8B-B14F-4D97-AF65-F5344CB8AC3E}">
        <p14:creationId xmlns:p14="http://schemas.microsoft.com/office/powerpoint/2010/main" xmlns="" val="270300354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image" Target="../media/image2.png" /><Relationship Id="rId3" Type="http://schemas.openxmlformats.org/officeDocument/2006/relationships/image" Target="../media/image7.png" /><Relationship Id="rId4" Type="http://schemas.openxmlformats.org/officeDocument/2006/relationships/image" Target="../media/image4.png" /><Relationship Id="rId5" Type="http://schemas.openxmlformats.org/officeDocument/2006/relationships/image" Target="../media/image8.jpeg" /><Relationship Id="rId6"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E2A4F6-A76B-4985-850E-E70B22E11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C90AC-3D0F-4982-A37B-A360F48C0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37F0C7-8682-4B3E-84C3-9476C9341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4E52BE-D3C3-469F-84AB-4830501A3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18D811-978C-40C7-86D0-11E86125B5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A1F302-BC9D-4925-AE5F-7CA0CB699D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D2DF77-8443-4C3B-A052-E4D7E71C0F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2AE18-B2E1-4995-AC92-AD3F3D1665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8C3D5B-31C0-4D98-A826-78973EFA6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088601-D256-49CB-BB4F-94A1A7C8C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818DD-A8EB-43D8-95A7-EC3E9B878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4DA4FD5-27E4-42A7-83E2-C172DF8D47F1}" type="datetime1">
              <a:rPr lang="en-US" altLang="zh-CN" smtClean="0"/>
              <a:t>8/18/2016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宋体"/>
                <a:cs typeface="宋体"/>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00C549F8-A9D1-4926-A752-F58BB739642A}" type="datetime1">
              <a:rPr lang="en-US" altLang="zh-CN" smtClean="0"/>
              <a:t>8/18/2016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2000" cy="6857997"/>
          </a:xfrm>
          <a:prstGeom prst="rect">
            <a:avLst/>
          </a:prstGeom>
          <a:blipFill>
            <a:blip r:embed="rId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bk object 17"/>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bk object 18"/>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bk object 19"/>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bk object 20"/>
          <p:cNvSpPr/>
          <p:nvPr/>
        </p:nvSpPr>
        <p:spPr>
          <a:xfrm>
            <a:off x="609600" y="1411224"/>
            <a:ext cx="10972800" cy="16763"/>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8FA7D4C0-CAFD-4347-AD87-A6F8F4533E55}" type="datetime1">
              <a:rPr lang="en-US" altLang="zh-CN" smtClean="0"/>
              <a:t>8/18/2016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2000" cy="6857997"/>
          </a:xfrm>
          <a:prstGeom prst="rect">
            <a:avLst/>
          </a:prstGeom>
          <a:blipFill>
            <a:blip r:embed="rId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bk object 17"/>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bk object 18"/>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bk object 19"/>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bk object 20"/>
          <p:cNvSpPr/>
          <p:nvPr/>
        </p:nvSpPr>
        <p:spPr>
          <a:xfrm>
            <a:off x="609600" y="1411224"/>
            <a:ext cx="10972800" cy="16763"/>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B863640F-9BAE-42DC-9BBA-D1F6B89DE695}" type="datetime1">
              <a:rPr lang="en-US" altLang="zh-CN" smtClean="0"/>
              <a:t>8/18/2016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2000" cy="6858000"/>
          </a:xfrm>
          <a:prstGeom prst="rect">
            <a:avLst/>
          </a:prstGeom>
          <a:blipFill>
            <a:blip r:embed="rId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bk object 17"/>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bk object 18"/>
          <p:cNvSpPr/>
          <p:nvPr/>
        </p:nvSpPr>
        <p:spPr>
          <a:xfrm>
            <a:off x="9374123" y="0"/>
            <a:ext cx="2817876"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bk object 19"/>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bk object 20"/>
          <p:cNvSpPr/>
          <p:nvPr/>
        </p:nvSpPr>
        <p:spPr>
          <a:xfrm>
            <a:off x="0" y="0"/>
            <a:ext cx="9374505" cy="6817359"/>
          </a:xfrm>
          <a:custGeom>
            <a:rect l="l" t="t" r="r" b="b"/>
            <a:pathLst>
              <a:path w="9374505" h="6817359">
                <a:moveTo>
                  <a:pt x="0" y="6816850"/>
                </a:moveTo>
                <a:lnTo>
                  <a:pt x="9374124" y="6816850"/>
                </a:lnTo>
                <a:lnTo>
                  <a:pt x="9374124" y="0"/>
                </a:lnTo>
                <a:lnTo>
                  <a:pt x="0" y="0"/>
                </a:lnTo>
                <a:lnTo>
                  <a:pt x="0" y="681685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bk object 21"/>
          <p:cNvSpPr/>
          <p:nvPr/>
        </p:nvSpPr>
        <p:spPr>
          <a:xfrm>
            <a:off x="11961114" y="6348984"/>
            <a:ext cx="72390" cy="360045"/>
          </a:xfrm>
          <a:custGeom>
            <a:rect l="l" t="t" r="r" b="b"/>
            <a:pathLst>
              <a:path w="72390" h="360045">
                <a:moveTo>
                  <a:pt x="0" y="359663"/>
                </a:moveTo>
                <a:lnTo>
                  <a:pt x="72390" y="359663"/>
                </a:lnTo>
                <a:lnTo>
                  <a:pt x="72390" y="0"/>
                </a:lnTo>
                <a:lnTo>
                  <a:pt x="0" y="0"/>
                </a:lnTo>
                <a:lnTo>
                  <a:pt x="0" y="359663"/>
                </a:lnTo>
                <a:close/>
              </a:path>
            </a:pathLst>
          </a:custGeom>
          <a:solidFill>
            <a:srgbClr val="A0BC2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bk object 22"/>
          <p:cNvSpPr/>
          <p:nvPr/>
        </p:nvSpPr>
        <p:spPr>
          <a:xfrm>
            <a:off x="6080759" y="0"/>
            <a:ext cx="6111239" cy="6857998"/>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bk object 23"/>
          <p:cNvSpPr/>
          <p:nvPr/>
        </p:nvSpPr>
        <p:spPr>
          <a:xfrm>
            <a:off x="6096761" y="5820917"/>
            <a:ext cx="5864860" cy="1009015"/>
          </a:xfrm>
          <a:custGeom>
            <a:rect l="l" t="t" r="r" b="b"/>
            <a:pathLst>
              <a:path w="5864859" h="1009015">
                <a:moveTo>
                  <a:pt x="0" y="1008887"/>
                </a:moveTo>
                <a:lnTo>
                  <a:pt x="5864351" y="1008887"/>
                </a:lnTo>
                <a:lnTo>
                  <a:pt x="5864351" y="0"/>
                </a:lnTo>
                <a:lnTo>
                  <a:pt x="0" y="0"/>
                </a:lnTo>
                <a:lnTo>
                  <a:pt x="0" y="1008887"/>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bk object 24"/>
          <p:cNvSpPr/>
          <p:nvPr/>
        </p:nvSpPr>
        <p:spPr>
          <a:xfrm>
            <a:off x="6096761" y="5820917"/>
            <a:ext cx="5864860" cy="1009015"/>
          </a:xfrm>
          <a:custGeom>
            <a:rect l="l" t="t" r="r" b="b"/>
            <a:pathLst>
              <a:path w="5864859" h="1009015">
                <a:moveTo>
                  <a:pt x="0" y="1008887"/>
                </a:moveTo>
                <a:lnTo>
                  <a:pt x="5864351" y="1008887"/>
                </a:lnTo>
                <a:lnTo>
                  <a:pt x="5864351" y="0"/>
                </a:lnTo>
                <a:lnTo>
                  <a:pt x="0" y="0"/>
                </a:lnTo>
                <a:lnTo>
                  <a:pt x="0" y="1008887"/>
                </a:lnTo>
                <a:close/>
              </a:path>
            </a:pathLst>
          </a:custGeom>
          <a:ln w="25908">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bk object 25"/>
          <p:cNvSpPr/>
          <p:nvPr/>
        </p:nvSpPr>
        <p:spPr>
          <a:xfrm>
            <a:off x="10784585" y="5471921"/>
            <a:ext cx="1148080" cy="464820"/>
          </a:xfrm>
          <a:custGeom>
            <a:rect l="l" t="t" r="r" b="b"/>
            <a:pathLst>
              <a:path w="1148079" h="464820">
                <a:moveTo>
                  <a:pt x="0" y="464819"/>
                </a:moveTo>
                <a:lnTo>
                  <a:pt x="1147572" y="464819"/>
                </a:lnTo>
                <a:lnTo>
                  <a:pt x="1147572" y="0"/>
                </a:lnTo>
                <a:lnTo>
                  <a:pt x="0" y="0"/>
                </a:lnTo>
                <a:lnTo>
                  <a:pt x="0" y="46481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bk object 26"/>
          <p:cNvSpPr/>
          <p:nvPr/>
        </p:nvSpPr>
        <p:spPr>
          <a:xfrm>
            <a:off x="10784585" y="5471921"/>
            <a:ext cx="1148080" cy="464820"/>
          </a:xfrm>
          <a:custGeom>
            <a:rect l="l" t="t" r="r" b="b"/>
            <a:pathLst>
              <a:path w="1148079" h="464820">
                <a:moveTo>
                  <a:pt x="0" y="464819"/>
                </a:moveTo>
                <a:lnTo>
                  <a:pt x="1147572" y="464819"/>
                </a:lnTo>
                <a:lnTo>
                  <a:pt x="1147572" y="0"/>
                </a:lnTo>
                <a:lnTo>
                  <a:pt x="0" y="0"/>
                </a:lnTo>
                <a:lnTo>
                  <a:pt x="0" y="464819"/>
                </a:lnTo>
                <a:close/>
              </a:path>
            </a:pathLst>
          </a:custGeom>
          <a:ln w="25908">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bk object 27"/>
          <p:cNvSpPr/>
          <p:nvPr/>
        </p:nvSpPr>
        <p:spPr>
          <a:xfrm>
            <a:off x="9395459" y="5689091"/>
            <a:ext cx="2506979" cy="8823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DF5FA7BE-A425-46D1-B18A-2BDCB50A0D25}" type="datetime1">
              <a:rPr lang="en-US" altLang="zh-CN" smtClean="0"/>
              <a:t>8/18/2016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spTree>
      <p:nvGrpSpPr>
        <p:cNvPr id="1" name=""/>
        <p:cNvGrpSpPr/>
        <p:nvPr/>
      </p:nvGrpSpPr>
      <p:grpSpPr>
        <a:xfrm>
          <a:off x="0" y="0"/>
          <a:ext cx="0" cy="0"/>
        </a:xfrm>
      </p:grpSpPr>
      <p:sp>
        <p:nvSpPr>
          <p:cNvPr id="2" name="标题 1"/>
          <p:cNvSpPr>
            <a:spLocks noGrp="1"/>
          </p:cNvSpPr>
          <p:nvPr>
            <p:ph type="title"/>
          </p:nvPr>
        </p:nvSpPr>
        <p:spPr>
          <a:xfrm>
            <a:off x="771016" y="360934"/>
            <a:ext cx="10649966" cy="430887"/>
          </a:xfrm>
        </p:spPr>
        <p:txBody>
          <a:bodyPr/>
          <a:lstStyle/>
          <a:p>
            <a:r>
              <a:rPr lang="zh-CN" altLang="en-US"/>
              <a:t>单击此处编辑母版标题样式</a:t>
            </a:r>
          </a:p>
        </p:txBody>
      </p:sp>
      <p:sp>
        <p:nvSpPr>
          <p:cNvPr id="3" name="灯片编号占位符 1"/>
          <p:cNvSpPr>
            <a:spLocks noGrp="1"/>
          </p:cNvSpPr>
          <p:nvPr>
            <p:ph type="sldNum" sz="quarter" idx="10"/>
          </p:nvPr>
        </p:nvSpPr>
        <p:spPr>
          <a:xfrm>
            <a:off x="8778240" y="6377940"/>
            <a:ext cx="2804160" cy="276999"/>
          </a:xfrm>
        </p:spPr>
        <p:txBody>
          <a:bodyPr/>
          <a:lstStyle>
            <a:lvl1pPr>
              <a:defRPr/>
            </a:lvl1pPr>
          </a:lstStyle>
          <a:p>
            <a:pPr>
              <a:defRPr/>
            </a:pPr>
            <a:fld id="{6566CAAD-0A02-4F0E-B9F2-D1CE81BDE0F8}" type="slidenum">
              <a:rPr lang="zh-CN" altLang="en-US"/>
              <a:pPr>
                <a:defRPr/>
              </a:pPr>
              <a:t>‹#›</a:t>
            </a:fld>
            <a:endParaRPr lang="zh-CN" altLang="en-US"/>
          </a:p>
        </p:txBody>
      </p:sp>
    </p:spTree>
    <p:extLst>
      <p:ext uri="{BB962C8B-B14F-4D97-AF65-F5344CB8AC3E}">
        <p14:creationId xmlns:p14="http://schemas.microsoft.com/office/powerpoint/2010/main" xmlns="" val="132319343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en-US"/>
          </a:p>
        </p:txBody>
      </p:sp>
      <p:sp>
        <p:nvSpPr>
          <p:cNvPr id="4" name="Date Placeholder 3"/>
          <p:cNvSpPr>
            <a:spLocks noGrp="1"/>
          </p:cNvSpPr>
          <p:nvPr>
            <p:ph type="dt" sz="half" idx="10"/>
          </p:nvPr>
        </p:nvSpPr>
        <p:spPr/>
        <p:txBody>
          <a:bodyPr/>
          <a:lstStyle>
            <a:lvl1pPr>
              <a:defRPr/>
            </a:lvl1pPr>
          </a:lstStyle>
          <a:p>
            <a:pPr>
              <a:defRPr/>
            </a:pPr>
            <a:fld id="{1187EFBF-4BE8-4137-AE43-833DFA5B695D}" type="datetime1">
              <a:rPr lang="en-US" altLang="zh-CN" smtClean="0"/>
              <a:pPr>
                <a:defRPr/>
              </a:pPr>
              <a:t>8/18/2016</a:t>
            </a:fld>
            <a:endParaRPr lang="en-US" altLang="zh-CN"/>
          </a:p>
        </p:txBody>
      </p:sp>
      <p:sp>
        <p:nvSpPr>
          <p:cNvPr id="5" name="Footer Placeholder 4"/>
          <p:cNvSpPr>
            <a:spLocks noGrp="1"/>
          </p:cNvSpPr>
          <p:nvPr>
            <p:ph type="ftr" sz="quarter" idx="11"/>
          </p:nvPr>
        </p:nvSpPr>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p:txBody>
          <a:bodyPr/>
          <a:lstStyle>
            <a:lvl1pPr>
              <a:defRPr/>
            </a:lvl1pPr>
          </a:lstStyle>
          <a:p>
            <a:pPr>
              <a:defRPr/>
            </a:pPr>
            <a:fld id="{DB708824-9024-4305-B463-9230AF6BF7AA}" type="slidenum">
              <a:rPr lang="en-US" altLang="zh-CN"/>
              <a:pPr>
                <a:defRPr/>
              </a:pPr>
              <a:t>‹#›</a:t>
            </a:fld>
            <a:endParaRPr lang="zh-CN" altLang="en-US"/>
          </a:p>
        </p:txBody>
      </p:sp>
    </p:spTree>
    <p:extLst>
      <p:ext uri="{BB962C8B-B14F-4D97-AF65-F5344CB8AC3E}">
        <p14:creationId xmlns:p14="http://schemas.microsoft.com/office/powerpoint/2010/main" xmlns="" val="1966285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emf" /><Relationship Id="rId11" Type="http://schemas.openxmlformats.org/officeDocument/2006/relationships/image" Target="../media/image6.png" /><Relationship Id="rId12" Type="http://schemas.openxmlformats.org/officeDocument/2006/relationships/vmlDrawing" Target="../drawings/vmlDrawing1.v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ags" Target="../tags/tag1.xml" /><Relationship Id="rId9" Type="http://schemas.openxmlformats.org/officeDocument/2006/relationships/oleObject" Target="../embeddings/oleObject1.bin" TargetMode="Interna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aphicFrame>
        <p:nvGraphicFramePr>
          <p:cNvPr id="7" name="对象 6" hidden="1"/>
          <p:cNvGraphicFramePr>
            <a:graphicFrameLocks noChangeAspect="1"/>
          </p:cNvGraphicFramePr>
          <p:nvPr userDrawn="1">
            <p:custDataLst>
              <p:tags r:id="rId8"/>
            </p:custDataLst>
            <p:extLst>
              <p:ext uri="{D42A27DB-BD31-4B8C-83A1-F6EECF244321}">
                <p14:modId xmlns:p14="http://schemas.microsoft.com/office/powerpoint/2010/main" xmlns="" val="2320218055"/>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9" imgW="360" imgH="360" progId="">
                  <p:embed/>
                </p:oleObj>
              </mc:Choice>
              <mc:Fallback>
                <p:oleObj name="think-cell Slide" r:id="rId9" imgW="360" imgH="360" progId="">
                  <p:embed/>
                  <p:pic>
                    <p:nvPicPr>
                      <p:cNvPr id="0" name="OLE substitute image"/>
                      <p:cNvPicPr/>
                      <p:nvPr/>
                    </p:nvPicPr>
                    <p:blipFill>
                      <a:blip r:embed="rId10"/>
                      <a:stretch>
                        <a:fillRect/>
                      </a:stretch>
                    </p:blipFill>
                    <p:spPr>
                      <a:xfrm>
                        <a:off x="1588" y="1588"/>
                        <a:ext cx="1587" cy="1587"/>
                      </a:xfrm>
                      <a:prstGeom prst="rect">
                        <a:avLst/>
                      </a:prstGeom>
                      <a:noFill/>
                    </p:spPr>
                  </p:pic>
                </p:oleObj>
              </mc:Fallback>
            </mc:AlternateContent>
          </a:graphicData>
        </a:graphic>
      </p:graphicFrame>
      <p:sp>
        <p:nvSpPr>
          <p:cNvPr id="16" name="bk object 16"/>
          <p:cNvSpPr/>
          <p:nvPr/>
        </p:nvSpPr>
        <p:spPr>
          <a:xfrm>
            <a:off x="0" y="0"/>
            <a:ext cx="12192000" cy="6858000"/>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Holder 2"/>
          <p:cNvSpPr>
            <a:spLocks noGrp="1"/>
          </p:cNvSpPr>
          <p:nvPr>
            <p:ph type="title"/>
          </p:nvPr>
        </p:nvSpPr>
        <p:spPr>
          <a:xfrm>
            <a:off x="771016" y="360934"/>
            <a:ext cx="10649966" cy="865505"/>
          </a:xfrm>
          <a:prstGeom prst="rect">
            <a:avLst/>
          </a:prstGeom>
        </p:spPr>
        <p:txBody>
          <a:bodyPr wrap="square" lIns="0" tIns="0" rIns="0" bIns="0">
            <a:spAutoFit/>
          </a:bodyPr>
          <a:lstStyle>
            <a:lvl1pPr>
              <a:defRPr sz="2800" b="1" i="0">
                <a:solidFill>
                  <a:schemeClr val="tx1"/>
                </a:solidFill>
                <a:latin typeface="微软雅黑"/>
                <a:cs typeface="微软雅黑"/>
              </a:defRPr>
            </a:lvl1pPr>
          </a:lstStyle>
          <a:p>
            <a:endParaRPr/>
          </a:p>
        </p:txBody>
      </p:sp>
      <p:sp>
        <p:nvSpPr>
          <p:cNvPr id="3" name="Holder 3"/>
          <p:cNvSpPr>
            <a:spLocks noGrp="1"/>
          </p:cNvSpPr>
          <p:nvPr>
            <p:ph type="body" idx="1"/>
          </p:nvPr>
        </p:nvSpPr>
        <p:spPr>
          <a:xfrm>
            <a:off x="2199132" y="2790442"/>
            <a:ext cx="7793735" cy="3950334"/>
          </a:xfrm>
          <a:prstGeom prst="rect">
            <a:avLst/>
          </a:prstGeom>
        </p:spPr>
        <p:txBody>
          <a:bodyPr wrap="square" lIns="0" tIns="0" rIns="0" bIns="0">
            <a:spAutoFit/>
          </a:bodyPr>
          <a:lstStyle>
            <a:lvl1pPr>
              <a:defRPr sz="1800" b="0" i="0">
                <a:solidFill>
                  <a:schemeClr val="tx1"/>
                </a:solidFill>
                <a:latin typeface="宋体"/>
                <a:cs typeface="宋体"/>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lang="zh-CN"/>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lang="zh-CN"/>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D56A60-FF1F-4337-B724-3C711D673BCC}" type="datetime1">
              <a:rPr lang="en-US" altLang="zh-CN" smtClean="0"/>
              <a:t>8/18/2016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lang="zh-CN"/>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Lst>
  <p:transition/>
  <p:timing/>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10.jpeg" /><Relationship Id="rId6" Type="http://schemas.openxmlformats.org/officeDocument/2006/relationships/image" Target="../media/image11.jpeg" /><Relationship Id="rId7" Type="http://schemas.openxmlformats.org/officeDocument/2006/relationships/image" Target="../media/image1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0.png" /><Relationship Id="rId11" Type="http://schemas.openxmlformats.org/officeDocument/2006/relationships/image" Target="../media/image21.png" /><Relationship Id="rId12" Type="http://schemas.openxmlformats.org/officeDocument/2006/relationships/image" Target="../media/image22.png" /><Relationship Id="rId13" Type="http://schemas.openxmlformats.org/officeDocument/2006/relationships/image" Target="../media/image23.png" /><Relationship Id="rId14" Type="http://schemas.openxmlformats.org/officeDocument/2006/relationships/image" Target="../media/image24.png" /><Relationship Id="rId15" Type="http://schemas.openxmlformats.org/officeDocument/2006/relationships/image" Target="../media/image25.png" /><Relationship Id="rId16" Type="http://schemas.openxmlformats.org/officeDocument/2006/relationships/image" Target="../media/image26.png" /><Relationship Id="rId17" Type="http://schemas.openxmlformats.org/officeDocument/2006/relationships/image" Target="../media/image27.png" /><Relationship Id="rId18" Type="http://schemas.openxmlformats.org/officeDocument/2006/relationships/image" Target="../media/image28.png" /><Relationship Id="rId19" Type="http://schemas.openxmlformats.org/officeDocument/2006/relationships/image" Target="../media/image29.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15.png" /><Relationship Id="rId6" Type="http://schemas.openxmlformats.org/officeDocument/2006/relationships/image" Target="../media/image16.png" /><Relationship Id="rId7" Type="http://schemas.openxmlformats.org/officeDocument/2006/relationships/image" Target="../media/image17.jpeg" /><Relationship Id="rId8" Type="http://schemas.openxmlformats.org/officeDocument/2006/relationships/image" Target="../media/image18.jpeg" /><Relationship Id="rId9" Type="http://schemas.openxmlformats.org/officeDocument/2006/relationships/image" Target="../media/image1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 Id="rId3" Type="http://schemas.openxmlformats.org/officeDocument/2006/relationships/oleObject" Target="../embeddings/oleObject2.bin" TargetMode="Internal" /><Relationship Id="rId4" Type="http://schemas.openxmlformats.org/officeDocument/2006/relationships/image" Target="../media/image30.emf" /><Relationship Id="rId5" Type="http://schemas.openxmlformats.org/officeDocument/2006/relationships/image" Target="../media/image2.png" /><Relationship Id="rId6" Type="http://schemas.openxmlformats.org/officeDocument/2006/relationships/image" Target="../media/image3.png" /><Relationship Id="rId7" Type="http://schemas.openxmlformats.org/officeDocument/2006/relationships/image" Target="../media/image4.png" /><Relationship Id="rId8" Type="http://schemas.openxmlformats.org/officeDocument/2006/relationships/vmlDrawing" Target="../drawings/vmlDrawing2.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31.jpeg" /><Relationship Id="rId6" Type="http://schemas.openxmlformats.org/officeDocument/2006/relationships/image" Target="../media/image32.jpeg" /><Relationship Id="rId7" Type="http://schemas.openxmlformats.org/officeDocument/2006/relationships/image" Target="../media/image33.jpeg" /><Relationship Id="rId8" Type="http://schemas.openxmlformats.org/officeDocument/2006/relationships/image" Target="../media/image34.jpeg" /><Relationship Id="rId9" Type="http://schemas.openxmlformats.org/officeDocument/2006/relationships/image" Target="../media/image3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9.png" /><Relationship Id="rId11" Type="http://schemas.openxmlformats.org/officeDocument/2006/relationships/image" Target="../media/image40.png" /><Relationship Id="rId12" Type="http://schemas.openxmlformats.org/officeDocument/2006/relationships/image" Target="../media/image41.png" /><Relationship Id="rId13" Type="http://schemas.openxmlformats.org/officeDocument/2006/relationships/image" Target="../media/image42.png" /><Relationship Id="rId14" Type="http://schemas.openxmlformats.org/officeDocument/2006/relationships/image" Target="../media/image43.png" /><Relationship Id="rId15" Type="http://schemas.openxmlformats.org/officeDocument/2006/relationships/image" Target="../media/image44.png" /><Relationship Id="rId16" Type="http://schemas.openxmlformats.org/officeDocument/2006/relationships/image" Target="../media/image45.jpeg" /><Relationship Id="rId17" Type="http://schemas.openxmlformats.org/officeDocument/2006/relationships/image" Target="../media/image46.jpeg" /><Relationship Id="rId18" Type="http://schemas.openxmlformats.org/officeDocument/2006/relationships/image" Target="../media/image47.jpeg" /><Relationship Id="rId19" Type="http://schemas.openxmlformats.org/officeDocument/2006/relationships/image" Target="../media/image48.jpeg" /><Relationship Id="rId2" Type="http://schemas.openxmlformats.org/officeDocument/2006/relationships/tags" Target="../tags/tag3.xml" /><Relationship Id="rId20" Type="http://schemas.openxmlformats.org/officeDocument/2006/relationships/image" Target="../media/image49.jpeg" /><Relationship Id="rId21" Type="http://schemas.openxmlformats.org/officeDocument/2006/relationships/image" Target="../media/image50.jpeg" /><Relationship Id="rId22" Type="http://schemas.openxmlformats.org/officeDocument/2006/relationships/image" Target="../media/image51.jpeg" /><Relationship Id="rId23" Type="http://schemas.openxmlformats.org/officeDocument/2006/relationships/image" Target="../media/image52.jpeg" /><Relationship Id="rId24" Type="http://schemas.openxmlformats.org/officeDocument/2006/relationships/vmlDrawing" Target="../drawings/vmlDrawing3.vml" /><Relationship Id="rId3" Type="http://schemas.openxmlformats.org/officeDocument/2006/relationships/oleObject" Target="../embeddings/oleObject3.bin" TargetMode="Internal" /><Relationship Id="rId4" Type="http://schemas.openxmlformats.org/officeDocument/2006/relationships/image" Target="../media/image9.emf"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36.png" /><Relationship Id="rId8" Type="http://schemas.openxmlformats.org/officeDocument/2006/relationships/image" Target="../media/image37.png" /><Relationship Id="rId9" Type="http://schemas.openxmlformats.org/officeDocument/2006/relationships/image" Target="../media/image3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xml" /><Relationship Id="rId3" Type="http://schemas.openxmlformats.org/officeDocument/2006/relationships/oleObject" Target="../embeddings/oleObject4.bin" TargetMode="Internal" /><Relationship Id="rId4" Type="http://schemas.openxmlformats.org/officeDocument/2006/relationships/image" Target="../media/image9.emf" /><Relationship Id="rId5" Type="http://schemas.openxmlformats.org/officeDocument/2006/relationships/image" Target="../media/image55.jpeg"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image" Target="../media/image4.png" /><Relationship Id="rId9" Type="http://schemas.openxmlformats.org/officeDocument/2006/relationships/vmlDrawing" Target="../drawings/vmlDrawing4.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61.png" /><Relationship Id="rId11" Type="http://schemas.openxmlformats.org/officeDocument/2006/relationships/image" Target="../media/image62.png" /><Relationship Id="rId12" Type="http://schemas.openxmlformats.org/officeDocument/2006/relationships/image" Target="../media/image63.png" /><Relationship Id="rId13" Type="http://schemas.openxmlformats.org/officeDocument/2006/relationships/image" Target="../media/image64.png" /><Relationship Id="rId14" Type="http://schemas.openxmlformats.org/officeDocument/2006/relationships/image" Target="../media/image65.png" /><Relationship Id="rId15" Type="http://schemas.openxmlformats.org/officeDocument/2006/relationships/image" Target="../media/image66.png" /><Relationship Id="rId16" Type="http://schemas.openxmlformats.org/officeDocument/2006/relationships/image" Target="../media/image67.png" /><Relationship Id="rId17" Type="http://schemas.openxmlformats.org/officeDocument/2006/relationships/image" Target="../media/image68.png" /><Relationship Id="rId18" Type="http://schemas.openxmlformats.org/officeDocument/2006/relationships/image" Target="../media/image69.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6.png" /><Relationship Id="rId6" Type="http://schemas.openxmlformats.org/officeDocument/2006/relationships/image" Target="../media/image57.png" /><Relationship Id="rId7" Type="http://schemas.openxmlformats.org/officeDocument/2006/relationships/image" Target="../media/image58.png" /><Relationship Id="rId8" Type="http://schemas.openxmlformats.org/officeDocument/2006/relationships/image" Target="../media/image59.png" /><Relationship Id="rId9" Type="http://schemas.openxmlformats.org/officeDocument/2006/relationships/image" Target="../media/image60.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5.jpeg" /><Relationship Id="rId11" Type="http://schemas.openxmlformats.org/officeDocument/2006/relationships/image" Target="../media/image76.jpeg" /><Relationship Id="rId12" Type="http://schemas.openxmlformats.org/officeDocument/2006/relationships/image" Target="../media/image77.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70.jpeg" /><Relationship Id="rId6" Type="http://schemas.openxmlformats.org/officeDocument/2006/relationships/image" Target="../media/image71.jpeg" /><Relationship Id="rId7" Type="http://schemas.openxmlformats.org/officeDocument/2006/relationships/image" Target="../media/image72.jpeg" /><Relationship Id="rId8" Type="http://schemas.openxmlformats.org/officeDocument/2006/relationships/image" Target="../media/image73.jpeg" /><Relationship Id="rId9" Type="http://schemas.openxmlformats.org/officeDocument/2006/relationships/image" Target="../media/image7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xml" /><Relationship Id="rId11" Type="http://schemas.openxmlformats.org/officeDocument/2006/relationships/oleObject" Target="../embeddings/oleObject6.bin" TargetMode="Internal" /><Relationship Id="rId12" Type="http://schemas.openxmlformats.org/officeDocument/2006/relationships/image" Target="../media/image78.emf"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notesSlide" Target="../notesSlides/notesSlide2.xml" /><Relationship Id="rId20" Type="http://schemas.openxmlformats.org/officeDocument/2006/relationships/tags" Target="../tags/tag15.xml" /><Relationship Id="rId21" Type="http://schemas.openxmlformats.org/officeDocument/2006/relationships/tags" Target="../tags/tag16.xml" /><Relationship Id="rId22" Type="http://schemas.openxmlformats.org/officeDocument/2006/relationships/tags" Target="../tags/tag17.xml" /><Relationship Id="rId23" Type="http://schemas.openxmlformats.org/officeDocument/2006/relationships/tags" Target="../tags/tag18.xml" /><Relationship Id="rId24" Type="http://schemas.openxmlformats.org/officeDocument/2006/relationships/tags" Target="../tags/tag19.xml" /><Relationship Id="rId25" Type="http://schemas.openxmlformats.org/officeDocument/2006/relationships/tags" Target="../tags/tag20.xml" /><Relationship Id="rId26" Type="http://schemas.openxmlformats.org/officeDocument/2006/relationships/tags" Target="../tags/tag21.xml" /><Relationship Id="rId27" Type="http://schemas.openxmlformats.org/officeDocument/2006/relationships/tags" Target="../tags/tag22.xml" /><Relationship Id="rId28" Type="http://schemas.openxmlformats.org/officeDocument/2006/relationships/tags" Target="../tags/tag23.xml" /><Relationship Id="rId29" Type="http://schemas.openxmlformats.org/officeDocument/2006/relationships/tags" Target="../tags/tag24.xml" /><Relationship Id="rId3" Type="http://schemas.openxmlformats.org/officeDocument/2006/relationships/tags" Target="../tags/tag5.xml" /><Relationship Id="rId30" Type="http://schemas.openxmlformats.org/officeDocument/2006/relationships/tags" Target="../tags/tag25.xml" /><Relationship Id="rId31" Type="http://schemas.openxmlformats.org/officeDocument/2006/relationships/tags" Target="../tags/tag26.xml" /><Relationship Id="rId32" Type="http://schemas.openxmlformats.org/officeDocument/2006/relationships/tags" Target="../tags/tag27.xml" /><Relationship Id="rId33" Type="http://schemas.openxmlformats.org/officeDocument/2006/relationships/oleObject" Target="../embeddings/oleObject7.bin" TargetMode="Internal" /><Relationship Id="rId34" Type="http://schemas.openxmlformats.org/officeDocument/2006/relationships/image" Target="../media/image79.emf" /><Relationship Id="rId35" Type="http://schemas.openxmlformats.org/officeDocument/2006/relationships/tags" Target="../tags/tag28.xml" /><Relationship Id="rId36" Type="http://schemas.openxmlformats.org/officeDocument/2006/relationships/tags" Target="../tags/tag29.xml" /><Relationship Id="rId37" Type="http://schemas.openxmlformats.org/officeDocument/2006/relationships/tags" Target="../tags/tag30.xml" /><Relationship Id="rId38" Type="http://schemas.openxmlformats.org/officeDocument/2006/relationships/tags" Target="../tags/tag31.xml" /><Relationship Id="rId39" Type="http://schemas.openxmlformats.org/officeDocument/2006/relationships/tags" Target="../tags/tag32.xml" /><Relationship Id="rId4" Type="http://schemas.openxmlformats.org/officeDocument/2006/relationships/oleObject" Target="../embeddings/oleObject5.bin" TargetMode="Internal" /><Relationship Id="rId40" Type="http://schemas.openxmlformats.org/officeDocument/2006/relationships/tags" Target="../tags/tag33.xml" /><Relationship Id="rId41" Type="http://schemas.openxmlformats.org/officeDocument/2006/relationships/tags" Target="../tags/tag34.xml" /><Relationship Id="rId42" Type="http://schemas.openxmlformats.org/officeDocument/2006/relationships/tags" Target="../tags/tag35.xml" /><Relationship Id="rId43" Type="http://schemas.openxmlformats.org/officeDocument/2006/relationships/tags" Target="../tags/tag36.xml" /><Relationship Id="rId44" Type="http://schemas.openxmlformats.org/officeDocument/2006/relationships/tags" Target="../tags/tag37.xml" /><Relationship Id="rId45" Type="http://schemas.openxmlformats.org/officeDocument/2006/relationships/tags" Target="../tags/tag38.xml" /><Relationship Id="rId46" Type="http://schemas.openxmlformats.org/officeDocument/2006/relationships/tags" Target="../tags/tag39.xml" /><Relationship Id="rId47" Type="http://schemas.openxmlformats.org/officeDocument/2006/relationships/tags" Target="../tags/tag40.xml" /><Relationship Id="rId48" Type="http://schemas.openxmlformats.org/officeDocument/2006/relationships/tags" Target="../tags/tag41.xml" /><Relationship Id="rId49" Type="http://schemas.openxmlformats.org/officeDocument/2006/relationships/tags" Target="../tags/tag42.xml" /><Relationship Id="rId5" Type="http://schemas.openxmlformats.org/officeDocument/2006/relationships/image" Target="../media/image9.emf" /><Relationship Id="rId50" Type="http://schemas.openxmlformats.org/officeDocument/2006/relationships/tags" Target="../tags/tag43.xml" /><Relationship Id="rId51" Type="http://schemas.openxmlformats.org/officeDocument/2006/relationships/vmlDrawing" Target="../drawings/vmlDrawing5.vml" /><Relationship Id="rId6" Type="http://schemas.openxmlformats.org/officeDocument/2006/relationships/tags" Target="../tags/tag6.xml"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oleObject" Target="../embeddings/oleObject9.bin" TargetMode="Internal" /><Relationship Id="rId11" Type="http://schemas.openxmlformats.org/officeDocument/2006/relationships/image" Target="../media/image80.emf"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tags" Target="../tags/tag52.xml"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4.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oleObject" Target="../embeddings/oleObject10.bin" TargetMode="Internal" /><Relationship Id="rId23" Type="http://schemas.openxmlformats.org/officeDocument/2006/relationships/image" Target="../media/image81.emf" /><Relationship Id="rId24" Type="http://schemas.openxmlformats.org/officeDocument/2006/relationships/tags" Target="../tags/tag57.xml" /><Relationship Id="rId25" Type="http://schemas.openxmlformats.org/officeDocument/2006/relationships/tags" Target="../tags/tag58.xml" /><Relationship Id="rId26" Type="http://schemas.openxmlformats.org/officeDocument/2006/relationships/tags" Target="../tags/tag59.xml" /><Relationship Id="rId27" Type="http://schemas.openxmlformats.org/officeDocument/2006/relationships/tags" Target="../tags/tag60.xml" /><Relationship Id="rId28" Type="http://schemas.openxmlformats.org/officeDocument/2006/relationships/tags" Target="../tags/tag61.xml" /><Relationship Id="rId29" Type="http://schemas.openxmlformats.org/officeDocument/2006/relationships/tags" Target="../tags/tag62.xml" /><Relationship Id="rId3" Type="http://schemas.openxmlformats.org/officeDocument/2006/relationships/oleObject" Target="../embeddings/oleObject8.bin" TargetMode="Internal" /><Relationship Id="rId30" Type="http://schemas.openxmlformats.org/officeDocument/2006/relationships/tags" Target="../tags/tag63.xml" /><Relationship Id="rId31" Type="http://schemas.openxmlformats.org/officeDocument/2006/relationships/tags" Target="../tags/tag64.xml" /><Relationship Id="rId32" Type="http://schemas.openxmlformats.org/officeDocument/2006/relationships/tags" Target="../tags/tag65.xml" /><Relationship Id="rId33" Type="http://schemas.openxmlformats.org/officeDocument/2006/relationships/tags" Target="../tags/tag66.xml" /><Relationship Id="rId34" Type="http://schemas.openxmlformats.org/officeDocument/2006/relationships/tags" Target="../tags/tag67.xml" /><Relationship Id="rId35" Type="http://schemas.openxmlformats.org/officeDocument/2006/relationships/tags" Target="../tags/tag68.xml" /><Relationship Id="rId36" Type="http://schemas.openxmlformats.org/officeDocument/2006/relationships/tags" Target="../tags/tag69.xml" /><Relationship Id="rId37" Type="http://schemas.openxmlformats.org/officeDocument/2006/relationships/vmlDrawing" Target="../drawings/vmlDrawing6.vml" /><Relationship Id="rId4" Type="http://schemas.openxmlformats.org/officeDocument/2006/relationships/image" Target="../media/image9.emf" /><Relationship Id="rId5" Type="http://schemas.openxmlformats.org/officeDocument/2006/relationships/tags" Target="../tags/tag45.xml"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image" Target="../media/image4.png" /><Relationship Id="rId9" Type="http://schemas.openxmlformats.org/officeDocument/2006/relationships/tags" Target="../tags/tag4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2.xml" /><Relationship Id="rId11" Type="http://schemas.openxmlformats.org/officeDocument/2006/relationships/oleObject" Target="../embeddings/oleObject12.bin" TargetMode="Internal" /><Relationship Id="rId12" Type="http://schemas.openxmlformats.org/officeDocument/2006/relationships/image" Target="../media/image82.emf"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tags" Target="../tags/tag76.xml" /><Relationship Id="rId17" Type="http://schemas.openxmlformats.org/officeDocument/2006/relationships/tags" Target="../tags/tag77.xml" /><Relationship Id="rId18" Type="http://schemas.openxmlformats.org/officeDocument/2006/relationships/tags" Target="../tags/tag78.xml" /><Relationship Id="rId19" Type="http://schemas.openxmlformats.org/officeDocument/2006/relationships/tags" Target="../tags/tag79.xml" /><Relationship Id="rId2" Type="http://schemas.openxmlformats.org/officeDocument/2006/relationships/notesSlide" Target="../notesSlides/notesSlide3.xml" /><Relationship Id="rId20" Type="http://schemas.openxmlformats.org/officeDocument/2006/relationships/tags" Target="../tags/tag80.xml" /><Relationship Id="rId21" Type="http://schemas.openxmlformats.org/officeDocument/2006/relationships/tags" Target="../tags/tag81.xml" /><Relationship Id="rId22" Type="http://schemas.openxmlformats.org/officeDocument/2006/relationships/tags" Target="../tags/tag82.xml" /><Relationship Id="rId23" Type="http://schemas.openxmlformats.org/officeDocument/2006/relationships/tags" Target="../tags/tag83.xml" /><Relationship Id="rId24" Type="http://schemas.openxmlformats.org/officeDocument/2006/relationships/tags" Target="../tags/tag84.xml" /><Relationship Id="rId25" Type="http://schemas.openxmlformats.org/officeDocument/2006/relationships/tags" Target="../tags/tag85.xml" /><Relationship Id="rId26" Type="http://schemas.openxmlformats.org/officeDocument/2006/relationships/tags" Target="../tags/tag86.xml" /><Relationship Id="rId27" Type="http://schemas.openxmlformats.org/officeDocument/2006/relationships/oleObject" Target="../embeddings/oleObject13.bin" TargetMode="Internal" /><Relationship Id="rId28" Type="http://schemas.openxmlformats.org/officeDocument/2006/relationships/image" Target="../media/image83.emf" /><Relationship Id="rId29" Type="http://schemas.openxmlformats.org/officeDocument/2006/relationships/tags" Target="../tags/tag87.xml" /><Relationship Id="rId3" Type="http://schemas.openxmlformats.org/officeDocument/2006/relationships/tags" Target="../tags/tag70.xml" /><Relationship Id="rId30" Type="http://schemas.openxmlformats.org/officeDocument/2006/relationships/tags" Target="../tags/tag88.xml" /><Relationship Id="rId31" Type="http://schemas.openxmlformats.org/officeDocument/2006/relationships/tags" Target="../tags/tag89.xml" /><Relationship Id="rId32" Type="http://schemas.openxmlformats.org/officeDocument/2006/relationships/tags" Target="../tags/tag90.xml" /><Relationship Id="rId33" Type="http://schemas.openxmlformats.org/officeDocument/2006/relationships/tags" Target="../tags/tag91.xml" /><Relationship Id="rId34" Type="http://schemas.openxmlformats.org/officeDocument/2006/relationships/tags" Target="../tags/tag92.xml" /><Relationship Id="rId35" Type="http://schemas.openxmlformats.org/officeDocument/2006/relationships/tags" Target="../tags/tag93.xml" /><Relationship Id="rId36" Type="http://schemas.openxmlformats.org/officeDocument/2006/relationships/tags" Target="../tags/tag94.xml" /><Relationship Id="rId37" Type="http://schemas.openxmlformats.org/officeDocument/2006/relationships/vmlDrawing" Target="../drawings/vmlDrawing7.vml" /><Relationship Id="rId4" Type="http://schemas.openxmlformats.org/officeDocument/2006/relationships/oleObject" Target="../embeddings/oleObject11.bin" TargetMode="Internal" /><Relationship Id="rId5" Type="http://schemas.openxmlformats.org/officeDocument/2006/relationships/image" Target="../media/image9.emf" /><Relationship Id="rId6" Type="http://schemas.openxmlformats.org/officeDocument/2006/relationships/tags" Target="../tags/tag71.xml"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7.xml" /><Relationship Id="rId11" Type="http://schemas.openxmlformats.org/officeDocument/2006/relationships/oleObject" Target="../embeddings/oleObject15.bin" TargetMode="Internal" /><Relationship Id="rId12" Type="http://schemas.openxmlformats.org/officeDocument/2006/relationships/image" Target="../media/image84.emf"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4.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oleObject" Target="../embeddings/oleObject16.bin" TargetMode="Internal" /><Relationship Id="rId23" Type="http://schemas.openxmlformats.org/officeDocument/2006/relationships/image" Target="../media/image85.emf" /><Relationship Id="rId24" Type="http://schemas.openxmlformats.org/officeDocument/2006/relationships/tags" Target="../tags/tag107.xml" /><Relationship Id="rId25" Type="http://schemas.openxmlformats.org/officeDocument/2006/relationships/tags" Target="../tags/tag108.xml" /><Relationship Id="rId26" Type="http://schemas.openxmlformats.org/officeDocument/2006/relationships/tags" Target="../tags/tag109.xml" /><Relationship Id="rId27" Type="http://schemas.openxmlformats.org/officeDocument/2006/relationships/tags" Target="../tags/tag110.xml" /><Relationship Id="rId28" Type="http://schemas.openxmlformats.org/officeDocument/2006/relationships/tags" Target="../tags/tag111.xml" /><Relationship Id="rId29" Type="http://schemas.openxmlformats.org/officeDocument/2006/relationships/tags" Target="../tags/tag112.xml" /><Relationship Id="rId3" Type="http://schemas.openxmlformats.org/officeDocument/2006/relationships/tags" Target="../tags/tag95.xml" /><Relationship Id="rId30" Type="http://schemas.openxmlformats.org/officeDocument/2006/relationships/tags" Target="../tags/tag113.xml" /><Relationship Id="rId31" Type="http://schemas.openxmlformats.org/officeDocument/2006/relationships/tags" Target="../tags/tag114.xml" /><Relationship Id="rId32" Type="http://schemas.openxmlformats.org/officeDocument/2006/relationships/tags" Target="../tags/tag115.xml" /><Relationship Id="rId33" Type="http://schemas.openxmlformats.org/officeDocument/2006/relationships/tags" Target="../tags/tag116.xml" /><Relationship Id="rId34" Type="http://schemas.openxmlformats.org/officeDocument/2006/relationships/tags" Target="../tags/tag117.xml" /><Relationship Id="rId35" Type="http://schemas.openxmlformats.org/officeDocument/2006/relationships/tags" Target="../tags/tag118.xml" /><Relationship Id="rId36" Type="http://schemas.openxmlformats.org/officeDocument/2006/relationships/tags" Target="../tags/tag119.xml" /><Relationship Id="rId37" Type="http://schemas.openxmlformats.org/officeDocument/2006/relationships/tags" Target="../tags/tag120.xml" /><Relationship Id="rId38" Type="http://schemas.openxmlformats.org/officeDocument/2006/relationships/tags" Target="../tags/tag121.xml" /><Relationship Id="rId39" Type="http://schemas.openxmlformats.org/officeDocument/2006/relationships/vmlDrawing" Target="../drawings/vmlDrawing8.vml" /><Relationship Id="rId4" Type="http://schemas.openxmlformats.org/officeDocument/2006/relationships/oleObject" Target="../embeddings/oleObject14.bin" TargetMode="Internal" /><Relationship Id="rId5" Type="http://schemas.openxmlformats.org/officeDocument/2006/relationships/image" Target="../media/image9.emf" /><Relationship Id="rId6" Type="http://schemas.openxmlformats.org/officeDocument/2006/relationships/tags" Target="../tags/tag96.xml"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oleObject" Target="../embeddings/oleObject18.bin" TargetMode="Internal" /><Relationship Id="rId12" Type="http://schemas.openxmlformats.org/officeDocument/2006/relationships/image" Target="../media/image86.emf" /><Relationship Id="rId13" Type="http://schemas.openxmlformats.org/officeDocument/2006/relationships/tags" Target="../tags/tag125.xml" /><Relationship Id="rId14" Type="http://schemas.openxmlformats.org/officeDocument/2006/relationships/tags" Target="../tags/tag126.xml" /><Relationship Id="rId15" Type="http://schemas.openxmlformats.org/officeDocument/2006/relationships/tags" Target="../tags/tag127.xml" /><Relationship Id="rId16" Type="http://schemas.openxmlformats.org/officeDocument/2006/relationships/tags" Target="../tags/tag128.xml" /><Relationship Id="rId17" Type="http://schemas.openxmlformats.org/officeDocument/2006/relationships/tags" Target="../tags/tag129.xml" /><Relationship Id="rId18" Type="http://schemas.openxmlformats.org/officeDocument/2006/relationships/tags" Target="../tags/tag130.xml" /><Relationship Id="rId19" Type="http://schemas.openxmlformats.org/officeDocument/2006/relationships/tags" Target="../tags/tag131.xml" /><Relationship Id="rId2" Type="http://schemas.openxmlformats.org/officeDocument/2006/relationships/notesSlide" Target="../notesSlides/notesSlide5.xml" /><Relationship Id="rId20" Type="http://schemas.openxmlformats.org/officeDocument/2006/relationships/tags" Target="../tags/tag132.xml" /><Relationship Id="rId21" Type="http://schemas.openxmlformats.org/officeDocument/2006/relationships/tags" Target="../tags/tag133.xml" /><Relationship Id="rId22" Type="http://schemas.openxmlformats.org/officeDocument/2006/relationships/tags" Target="../tags/tag134.xml" /><Relationship Id="rId23" Type="http://schemas.openxmlformats.org/officeDocument/2006/relationships/oleObject" Target="../embeddings/oleObject19.bin" TargetMode="Internal" /><Relationship Id="rId24" Type="http://schemas.openxmlformats.org/officeDocument/2006/relationships/image" Target="../media/image87.emf" /><Relationship Id="rId25" Type="http://schemas.openxmlformats.org/officeDocument/2006/relationships/tags" Target="../tags/tag135.xml" /><Relationship Id="rId26" Type="http://schemas.openxmlformats.org/officeDocument/2006/relationships/tags" Target="../tags/tag136.xml" /><Relationship Id="rId27" Type="http://schemas.openxmlformats.org/officeDocument/2006/relationships/tags" Target="../tags/tag137.xml" /><Relationship Id="rId28" Type="http://schemas.openxmlformats.org/officeDocument/2006/relationships/tags" Target="../tags/tag138.xml" /><Relationship Id="rId29" Type="http://schemas.openxmlformats.org/officeDocument/2006/relationships/tags" Target="../tags/tag139.xml" /><Relationship Id="rId3" Type="http://schemas.openxmlformats.org/officeDocument/2006/relationships/tags" Target="../tags/tag122.xml" /><Relationship Id="rId30" Type="http://schemas.openxmlformats.org/officeDocument/2006/relationships/tags" Target="../tags/tag140.xml" /><Relationship Id="rId31" Type="http://schemas.openxmlformats.org/officeDocument/2006/relationships/tags" Target="../tags/tag141.xml" /><Relationship Id="rId32" Type="http://schemas.openxmlformats.org/officeDocument/2006/relationships/tags" Target="../tags/tag142.xml" /><Relationship Id="rId33" Type="http://schemas.openxmlformats.org/officeDocument/2006/relationships/tags" Target="../tags/tag143.xml" /><Relationship Id="rId34" Type="http://schemas.openxmlformats.org/officeDocument/2006/relationships/tags" Target="../tags/tag144.xml" /><Relationship Id="rId35" Type="http://schemas.openxmlformats.org/officeDocument/2006/relationships/tags" Target="../tags/tag145.xml" /><Relationship Id="rId36" Type="http://schemas.openxmlformats.org/officeDocument/2006/relationships/oleObject" Target="../embeddings/oleObject20.bin" TargetMode="Internal" /><Relationship Id="rId37" Type="http://schemas.openxmlformats.org/officeDocument/2006/relationships/image" Target="../media/image88.emf" /><Relationship Id="rId38" Type="http://schemas.openxmlformats.org/officeDocument/2006/relationships/tags" Target="../tags/tag146.xml" /><Relationship Id="rId39" Type="http://schemas.openxmlformats.org/officeDocument/2006/relationships/tags" Target="../tags/tag147.xml" /><Relationship Id="rId4" Type="http://schemas.openxmlformats.org/officeDocument/2006/relationships/oleObject" Target="../embeddings/oleObject17.bin" TargetMode="Internal" /><Relationship Id="rId40" Type="http://schemas.openxmlformats.org/officeDocument/2006/relationships/tags" Target="../tags/tag148.xml" /><Relationship Id="rId41" Type="http://schemas.openxmlformats.org/officeDocument/2006/relationships/tags" Target="../tags/tag149.xml" /><Relationship Id="rId42" Type="http://schemas.openxmlformats.org/officeDocument/2006/relationships/tags" Target="../tags/tag150.xml" /><Relationship Id="rId43" Type="http://schemas.openxmlformats.org/officeDocument/2006/relationships/tags" Target="../tags/tag151.xml" /><Relationship Id="rId44" Type="http://schemas.openxmlformats.org/officeDocument/2006/relationships/tags" Target="../tags/tag152.xml" /><Relationship Id="rId45" Type="http://schemas.openxmlformats.org/officeDocument/2006/relationships/tags" Target="../tags/tag153.xml" /><Relationship Id="rId46" Type="http://schemas.openxmlformats.org/officeDocument/2006/relationships/tags" Target="../tags/tag154.xml" /><Relationship Id="rId47" Type="http://schemas.openxmlformats.org/officeDocument/2006/relationships/tags" Target="../tags/tag155.xml" /><Relationship Id="rId48" Type="http://schemas.openxmlformats.org/officeDocument/2006/relationships/tags" Target="../tags/tag156.xml" /><Relationship Id="rId49" Type="http://schemas.openxmlformats.org/officeDocument/2006/relationships/vmlDrawing" Target="../drawings/vmlDrawing9.vml" /><Relationship Id="rId5" Type="http://schemas.openxmlformats.org/officeDocument/2006/relationships/image" Target="../media/image9.emf" /><Relationship Id="rId6" Type="http://schemas.openxmlformats.org/officeDocument/2006/relationships/tags" Target="../tags/tag123.xml"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oleObject" Target="../embeddings/oleObject22.bin" TargetMode="Internal" /><Relationship Id="rId11" Type="http://schemas.openxmlformats.org/officeDocument/2006/relationships/image" Target="../media/image89.emf" /><Relationship Id="rId12" Type="http://schemas.openxmlformats.org/officeDocument/2006/relationships/tags" Target="../tags/tag160.xml" /><Relationship Id="rId13" Type="http://schemas.openxmlformats.org/officeDocument/2006/relationships/tags" Target="../tags/tag161.xml" /><Relationship Id="rId14" Type="http://schemas.openxmlformats.org/officeDocument/2006/relationships/tags" Target="../tags/tag162.xml" /><Relationship Id="rId15" Type="http://schemas.openxmlformats.org/officeDocument/2006/relationships/tags" Target="../tags/tag163.xml" /><Relationship Id="rId16" Type="http://schemas.openxmlformats.org/officeDocument/2006/relationships/tags" Target="../tags/tag164.xml" /><Relationship Id="rId17" Type="http://schemas.openxmlformats.org/officeDocument/2006/relationships/tags" Target="../tags/tag165.xml" /><Relationship Id="rId18" Type="http://schemas.openxmlformats.org/officeDocument/2006/relationships/tags" Target="../tags/tag166.xml" /><Relationship Id="rId19" Type="http://schemas.openxmlformats.org/officeDocument/2006/relationships/tags" Target="../tags/tag167.xml" /><Relationship Id="rId2" Type="http://schemas.openxmlformats.org/officeDocument/2006/relationships/tags" Target="../tags/tag157.xml" /><Relationship Id="rId20" Type="http://schemas.openxmlformats.org/officeDocument/2006/relationships/tags" Target="../tags/tag168.xml" /><Relationship Id="rId21" Type="http://schemas.openxmlformats.org/officeDocument/2006/relationships/tags" Target="../tags/tag169.xml" /><Relationship Id="rId22" Type="http://schemas.openxmlformats.org/officeDocument/2006/relationships/tags" Target="../tags/tag170.xml" /><Relationship Id="rId23" Type="http://schemas.openxmlformats.org/officeDocument/2006/relationships/tags" Target="../tags/tag171.xml" /><Relationship Id="rId24" Type="http://schemas.openxmlformats.org/officeDocument/2006/relationships/tags" Target="../tags/tag172.xml" /><Relationship Id="rId25" Type="http://schemas.openxmlformats.org/officeDocument/2006/relationships/tags" Target="../tags/tag173.xml" /><Relationship Id="rId26" Type="http://schemas.openxmlformats.org/officeDocument/2006/relationships/tags" Target="../tags/tag174.xml" /><Relationship Id="rId27" Type="http://schemas.openxmlformats.org/officeDocument/2006/relationships/oleObject" Target="../embeddings/oleObject23.bin" TargetMode="Internal" /><Relationship Id="rId28" Type="http://schemas.openxmlformats.org/officeDocument/2006/relationships/image" Target="../media/image90.emf" /><Relationship Id="rId29" Type="http://schemas.openxmlformats.org/officeDocument/2006/relationships/tags" Target="../tags/tag175.xml" /><Relationship Id="rId3" Type="http://schemas.openxmlformats.org/officeDocument/2006/relationships/oleObject" Target="../embeddings/oleObject21.bin" TargetMode="Internal" /><Relationship Id="rId30" Type="http://schemas.openxmlformats.org/officeDocument/2006/relationships/tags" Target="../tags/tag176.xml" /><Relationship Id="rId31" Type="http://schemas.openxmlformats.org/officeDocument/2006/relationships/tags" Target="../tags/tag177.xml" /><Relationship Id="rId32" Type="http://schemas.openxmlformats.org/officeDocument/2006/relationships/tags" Target="../tags/tag178.xml" /><Relationship Id="rId33" Type="http://schemas.openxmlformats.org/officeDocument/2006/relationships/tags" Target="../tags/tag179.xml" /><Relationship Id="rId34" Type="http://schemas.openxmlformats.org/officeDocument/2006/relationships/tags" Target="../tags/tag180.xml" /><Relationship Id="rId35" Type="http://schemas.openxmlformats.org/officeDocument/2006/relationships/tags" Target="../tags/tag181.xml" /><Relationship Id="rId36" Type="http://schemas.openxmlformats.org/officeDocument/2006/relationships/tags" Target="../tags/tag182.xml" /><Relationship Id="rId37" Type="http://schemas.openxmlformats.org/officeDocument/2006/relationships/tags" Target="../tags/tag183.xml" /><Relationship Id="rId38" Type="http://schemas.openxmlformats.org/officeDocument/2006/relationships/tags" Target="../tags/tag184.xml" /><Relationship Id="rId39" Type="http://schemas.openxmlformats.org/officeDocument/2006/relationships/tags" Target="../tags/tag185.xml" /><Relationship Id="rId4" Type="http://schemas.openxmlformats.org/officeDocument/2006/relationships/image" Target="../media/image9.emf" /><Relationship Id="rId40" Type="http://schemas.openxmlformats.org/officeDocument/2006/relationships/tags" Target="../tags/tag186.xml" /><Relationship Id="rId41" Type="http://schemas.openxmlformats.org/officeDocument/2006/relationships/tags" Target="../tags/tag187.xml" /><Relationship Id="rId42" Type="http://schemas.openxmlformats.org/officeDocument/2006/relationships/oleObject" Target="../embeddings/oleObject24.bin" TargetMode="Internal" /><Relationship Id="rId43" Type="http://schemas.openxmlformats.org/officeDocument/2006/relationships/image" Target="../media/image91.emf" /><Relationship Id="rId44" Type="http://schemas.openxmlformats.org/officeDocument/2006/relationships/tags" Target="../tags/tag188.xml" /><Relationship Id="rId45" Type="http://schemas.openxmlformats.org/officeDocument/2006/relationships/tags" Target="../tags/tag189.xml" /><Relationship Id="rId46" Type="http://schemas.openxmlformats.org/officeDocument/2006/relationships/tags" Target="../tags/tag190.xml" /><Relationship Id="rId47" Type="http://schemas.openxmlformats.org/officeDocument/2006/relationships/tags" Target="../tags/tag191.xml" /><Relationship Id="rId48" Type="http://schemas.openxmlformats.org/officeDocument/2006/relationships/tags" Target="../tags/tag192.xml" /><Relationship Id="rId49" Type="http://schemas.openxmlformats.org/officeDocument/2006/relationships/tags" Target="../tags/tag193.xml" /><Relationship Id="rId5" Type="http://schemas.openxmlformats.org/officeDocument/2006/relationships/tags" Target="../tags/tag158.xml" /><Relationship Id="rId50" Type="http://schemas.openxmlformats.org/officeDocument/2006/relationships/vmlDrawing" Target="../drawings/vmlDrawing10.vml"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image" Target="../media/image4.png" /><Relationship Id="rId9" Type="http://schemas.openxmlformats.org/officeDocument/2006/relationships/tags" Target="../tags/tag15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oleObject" Target="../embeddings/oleObject26.bin" TargetMode="Internal" /><Relationship Id="rId11" Type="http://schemas.openxmlformats.org/officeDocument/2006/relationships/image" Target="../media/image92.emf"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94.xml" /><Relationship Id="rId20" Type="http://schemas.openxmlformats.org/officeDocument/2006/relationships/tags" Target="../tags/tag205.xml" /><Relationship Id="rId21" Type="http://schemas.openxmlformats.org/officeDocument/2006/relationships/tags" Target="../tags/tag206.xml" /><Relationship Id="rId22" Type="http://schemas.openxmlformats.org/officeDocument/2006/relationships/tags" Target="../tags/tag207.xml" /><Relationship Id="rId23" Type="http://schemas.openxmlformats.org/officeDocument/2006/relationships/oleObject" Target="../embeddings/oleObject27.bin" TargetMode="Internal" /><Relationship Id="rId24" Type="http://schemas.openxmlformats.org/officeDocument/2006/relationships/image" Target="../media/image93.emf" /><Relationship Id="rId25" Type="http://schemas.openxmlformats.org/officeDocument/2006/relationships/tags" Target="../tags/tag208.xml" /><Relationship Id="rId26" Type="http://schemas.openxmlformats.org/officeDocument/2006/relationships/tags" Target="../tags/tag209.xml" /><Relationship Id="rId27" Type="http://schemas.openxmlformats.org/officeDocument/2006/relationships/tags" Target="../tags/tag210.xml" /><Relationship Id="rId28" Type="http://schemas.openxmlformats.org/officeDocument/2006/relationships/tags" Target="../tags/tag211.xml" /><Relationship Id="rId29" Type="http://schemas.openxmlformats.org/officeDocument/2006/relationships/tags" Target="../tags/tag212.xml" /><Relationship Id="rId3" Type="http://schemas.openxmlformats.org/officeDocument/2006/relationships/oleObject" Target="../embeddings/oleObject25.bin" TargetMode="Internal" /><Relationship Id="rId30" Type="http://schemas.openxmlformats.org/officeDocument/2006/relationships/tags" Target="../tags/tag213.xml" /><Relationship Id="rId31" Type="http://schemas.openxmlformats.org/officeDocument/2006/relationships/tags" Target="../tags/tag214.xml" /><Relationship Id="rId32" Type="http://schemas.openxmlformats.org/officeDocument/2006/relationships/tags" Target="../tags/tag215.xml" /><Relationship Id="rId33" Type="http://schemas.openxmlformats.org/officeDocument/2006/relationships/tags" Target="../tags/tag216.xml" /><Relationship Id="rId34" Type="http://schemas.openxmlformats.org/officeDocument/2006/relationships/tags" Target="../tags/tag217.xml" /><Relationship Id="rId35" Type="http://schemas.openxmlformats.org/officeDocument/2006/relationships/vmlDrawing" Target="../drawings/vmlDrawing11.vml" /><Relationship Id="rId4" Type="http://schemas.openxmlformats.org/officeDocument/2006/relationships/image" Target="../media/image9.emf" /><Relationship Id="rId5" Type="http://schemas.openxmlformats.org/officeDocument/2006/relationships/tags" Target="../tags/tag195.xml"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image" Target="../media/image4.png" /><Relationship Id="rId9" Type="http://schemas.openxmlformats.org/officeDocument/2006/relationships/tags" Target="../tags/tag19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9.png" /><Relationship Id="rId11" Type="http://schemas.openxmlformats.org/officeDocument/2006/relationships/image" Target="../media/image100.png" /><Relationship Id="rId12" Type="http://schemas.openxmlformats.org/officeDocument/2006/relationships/image" Target="../media/image101.jpeg" /><Relationship Id="rId13" Type="http://schemas.openxmlformats.org/officeDocument/2006/relationships/image" Target="../media/image102.png" /><Relationship Id="rId14" Type="http://schemas.openxmlformats.org/officeDocument/2006/relationships/image" Target="../media/image103.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94.jpeg" /><Relationship Id="rId6" Type="http://schemas.openxmlformats.org/officeDocument/2006/relationships/image" Target="../media/image95.jpeg" /><Relationship Id="rId7" Type="http://schemas.openxmlformats.org/officeDocument/2006/relationships/image" Target="../media/image96.jpeg" /><Relationship Id="rId8" Type="http://schemas.openxmlformats.org/officeDocument/2006/relationships/image" Target="../media/image97.jpeg" /><Relationship Id="rId9" Type="http://schemas.openxmlformats.org/officeDocument/2006/relationships/image" Target="../media/image98.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104.jpeg" /><Relationship Id="rId6" Type="http://schemas.openxmlformats.org/officeDocument/2006/relationships/image" Target="../media/image105.jpeg" /><Relationship Id="rId7" Type="http://schemas.openxmlformats.org/officeDocument/2006/relationships/image" Target="../media/image106.jpeg" /><Relationship Id="rId8" Type="http://schemas.openxmlformats.org/officeDocument/2006/relationships/image" Target="../media/image107.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108.jpeg" /><Relationship Id="rId7" Type="http://schemas.openxmlformats.org/officeDocument/2006/relationships/image" Target="../media/image109.jpeg" /><Relationship Id="rId8" Type="http://schemas.openxmlformats.org/officeDocument/2006/relationships/image" Target="../media/image110.jpeg" /><Relationship Id="rId9" Type="http://schemas.openxmlformats.org/officeDocument/2006/relationships/image" Target="../media/image111.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6.png" /><Relationship Id="rId11" Type="http://schemas.openxmlformats.org/officeDocument/2006/relationships/image" Target="../media/image117.png" /><Relationship Id="rId12" Type="http://schemas.openxmlformats.org/officeDocument/2006/relationships/image" Target="../media/image118.png" /><Relationship Id="rId2" Type="http://schemas.openxmlformats.org/officeDocument/2006/relationships/notesSlide" Target="../notesSlides/notesSlide7.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112.png" /><Relationship Id="rId7" Type="http://schemas.openxmlformats.org/officeDocument/2006/relationships/image" Target="../media/image113.png" /><Relationship Id="rId8" Type="http://schemas.openxmlformats.org/officeDocument/2006/relationships/image" Target="../media/image114.jpeg" /><Relationship Id="rId9" Type="http://schemas.openxmlformats.org/officeDocument/2006/relationships/image" Target="../media/image115.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119.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223303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0" y="0"/>
            <a:ext cx="12191999" cy="6851901"/>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0" y="7620"/>
            <a:ext cx="2667000" cy="1112519"/>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3855211" y="2153030"/>
            <a:ext cx="4500245" cy="203132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4400" b="1">
                <a:latin typeface="微软雅黑" panose="020b0503020204020204" pitchFamily="34" charset="-122"/>
                <a:ea typeface="微软雅黑" panose="020b0503020204020204" pitchFamily="34" charset="-122"/>
                <a:cs typeface="微软雅黑"/>
              </a:rPr>
              <a:t>绿色</a:t>
            </a:r>
            <a:r>
              <a:rPr sz="4400" b="1" err="1" smtClean="0">
                <a:latin typeface="微软雅黑"/>
                <a:cs typeface="微软雅黑"/>
              </a:rPr>
              <a:t>项目</a:t>
            </a:r>
            <a:endParaRPr lang="en-US" sz="4400" b="1" smtClean="0">
              <a:latin typeface="微软雅黑"/>
              <a:cs typeface="微软雅黑"/>
            </a:endParaRPr>
          </a:p>
          <a:p>
            <a:pPr algn="ctr">
              <a:lnSpc>
                <a:spcPct val="150000"/>
              </a:lnSpc>
            </a:pPr>
            <a:r>
              <a:rPr lang="zh-CN" altLang="en-US" sz="4400" b="1">
                <a:latin typeface="微软雅黑" panose="020b0503020204020204" pitchFamily="34" charset="-122"/>
                <a:ea typeface="微软雅黑" panose="020b0503020204020204" pitchFamily="34" charset="-122"/>
                <a:cs typeface="微软雅黑"/>
              </a:rPr>
              <a:t>尽职</a:t>
            </a:r>
            <a:r>
              <a:rPr lang="zh-CN" altLang="en-US" sz="4400" b="1" smtClean="0">
                <a:latin typeface="微软雅黑" panose="020b0503020204020204" pitchFamily="34" charset="-122"/>
                <a:ea typeface="微软雅黑" panose="020b0503020204020204" pitchFamily="34" charset="-122"/>
                <a:cs typeface="微软雅黑"/>
              </a:rPr>
              <a:t>调查报告</a:t>
            </a:r>
            <a:endParaRPr sz="4400">
              <a:latin typeface="微软雅黑" panose="020b0503020204020204" pitchFamily="34" charset="-122"/>
              <a:ea typeface="微软雅黑" panose="020b0503020204020204" pitchFamily="34" charset="-122"/>
              <a:cs typeface="微软雅黑"/>
            </a:endParaRPr>
          </a:p>
        </p:txBody>
      </p:sp>
      <p:sp>
        <p:nvSpPr>
          <p:cNvPr id="8" name="object 8"/>
          <p:cNvSpPr txBox="1">
            <a:spLocks noGrp="1"/>
          </p:cNvSpPr>
          <p:nvPr>
            <p:ph type="title"/>
          </p:nvPr>
        </p:nvSpPr>
        <p:spPr>
          <a:xfrm>
            <a:off x="9296400" y="600583"/>
            <a:ext cx="2433066" cy="430887"/>
          </a:xfrm>
          <a:prstGeom prst="rect">
            <a:avLst/>
          </a:prstGeom>
        </p:spPr>
        <p:txBody>
          <a:bodyPr vert="horz" wrap="square" lIns="0" tIns="0" rIns="0" bIns="0" rtlCol="0">
            <a:spAutoFit/>
          </a:bodyPr>
          <a:lstStyle/>
          <a:p>
            <a:pPr marL="12700">
              <a:lnSpc>
                <a:spcPct val="100000"/>
              </a:lnSpc>
            </a:pPr>
            <a:r>
              <a:rPr spc="-5">
                <a:solidFill>
                  <a:srgbClr val="FFFFFF"/>
                </a:solidFill>
                <a:effectLst>
                  <a:outerShdw blurRad="38100" dist="38100" dir="2700000" algn="tl">
                    <a:srgbClr val="000000">
                      <a:alpha val="43137"/>
                    </a:srgbClr>
                  </a:outerShdw>
                </a:effectLst>
                <a:latin typeface="Arial"/>
                <a:cs typeface="Arial"/>
              </a:rPr>
              <a:t>Project</a:t>
            </a:r>
            <a:r>
              <a:rPr spc="-45">
                <a:solidFill>
                  <a:srgbClr val="FFFFFF"/>
                </a:solidFill>
                <a:effectLst>
                  <a:outerShdw blurRad="38100" dist="38100" dir="2700000" algn="tl">
                    <a:srgbClr val="000000">
                      <a:alpha val="43137"/>
                    </a:srgbClr>
                  </a:outerShdw>
                </a:effectLst>
                <a:latin typeface="Arial"/>
                <a:cs typeface="Arial"/>
              </a:rPr>
              <a:t> </a:t>
            </a:r>
            <a:r>
              <a:rPr spc="-5">
                <a:solidFill>
                  <a:srgbClr val="FFFFFF"/>
                </a:solidFill>
                <a:effectLst>
                  <a:outerShdw blurRad="38100" dist="38100" dir="2700000" algn="tl">
                    <a:srgbClr val="000000">
                      <a:alpha val="43137"/>
                    </a:srgbClr>
                  </a:outerShdw>
                </a:effectLst>
                <a:latin typeface="Arial"/>
                <a:cs typeface="Arial"/>
              </a:rPr>
              <a:t>Green</a:t>
            </a:r>
          </a:p>
        </p:txBody>
      </p:sp>
      <p:sp>
        <p:nvSpPr>
          <p:cNvPr id="9" name="object 9"/>
          <p:cNvSpPr/>
          <p:nvPr/>
        </p:nvSpPr>
        <p:spPr>
          <a:xfrm>
            <a:off x="5355335" y="4475988"/>
            <a:ext cx="1498091" cy="605028"/>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5230495" y="5715000"/>
            <a:ext cx="1703705" cy="276999"/>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1800" b="1">
                <a:solidFill>
                  <a:srgbClr val="FFFFFF"/>
                </a:solidFill>
                <a:latin typeface="微软雅黑"/>
                <a:cs typeface="微软雅黑"/>
              </a:rPr>
              <a:t>2016</a:t>
            </a:r>
            <a:r>
              <a:rPr sz="1800" b="1" smtClean="0">
                <a:solidFill>
                  <a:srgbClr val="FFFFFF"/>
                </a:solidFill>
                <a:latin typeface="微软雅黑"/>
                <a:cs typeface="微软雅黑"/>
              </a:rPr>
              <a:t>年</a:t>
            </a:r>
            <a:r>
              <a:rPr lang="en-US" b="1">
                <a:solidFill>
                  <a:srgbClr val="FFFFFF"/>
                </a:solidFill>
                <a:latin typeface="微软雅黑"/>
                <a:cs typeface="微软雅黑"/>
              </a:rPr>
              <a:t>8</a:t>
            </a:r>
            <a:r>
              <a:rPr sz="1800" b="1" smtClean="0">
                <a:solidFill>
                  <a:srgbClr val="FFFFFF"/>
                </a:solidFill>
                <a:latin typeface="微软雅黑"/>
                <a:cs typeface="微软雅黑"/>
              </a:rPr>
              <a:t>月</a:t>
            </a:r>
            <a:r>
              <a:rPr lang="en-US" b="1">
                <a:solidFill>
                  <a:srgbClr val="FFFFFF"/>
                </a:solidFill>
                <a:latin typeface="微软雅黑"/>
                <a:cs typeface="微软雅黑"/>
              </a:rPr>
              <a:t>2</a:t>
            </a:r>
            <a:r>
              <a:rPr sz="1800" b="1" smtClean="0">
                <a:solidFill>
                  <a:srgbClr val="FFFFFF"/>
                </a:solidFill>
                <a:latin typeface="微软雅黑"/>
                <a:cs typeface="微软雅黑"/>
              </a:rPr>
              <a:t>日</a:t>
            </a:r>
            <a:endParaRPr sz="1800">
              <a:latin typeface="微软雅黑"/>
              <a:cs typeface="微软雅黑"/>
            </a:endParaRPr>
          </a:p>
        </p:txBody>
      </p:sp>
      <p:sp>
        <p:nvSpPr>
          <p:cNvPr id="11" name="矩形 10"/>
          <p:cNvSpPr/>
          <p:nvPr/>
        </p:nvSpPr>
        <p:spPr>
          <a:xfrm>
            <a:off x="0" y="6488668"/>
            <a:ext cx="2590800"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solidFill>
                  <a:schemeClr val="bg1"/>
                </a:solidFill>
                <a:latin typeface="微软雅黑" panose="020b0503020204020204" pitchFamily="34" charset="-122"/>
                <a:ea typeface="微软雅黑" panose="020b0503020204020204" pitchFamily="34" charset="-122"/>
              </a:rPr>
              <a:t>机密材料   注意保密</a:t>
            </a:r>
            <a:endParaRPr lang="zh-CN" altLang="en-US" b="1">
              <a:solidFill>
                <a:schemeClr val="bg1"/>
              </a:solidFill>
              <a:latin typeface="微软雅黑" panose="020b0503020204020204" pitchFamily="34" charset="-122"/>
              <a:ea typeface="微软雅黑" panose="020b0503020204020204" pitchFamily="34" charset="-122"/>
            </a:endParaRPr>
          </a:p>
        </p:txBody>
      </p:sp>
      <p:sp>
        <p:nvSpPr>
          <p:cNvPr id="12"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a:t>
            </a:fld>
            <a:endParaRPr lang="zh-CN" altLang="en-US" b="1">
              <a:solidFill>
                <a:schemeClr val="tx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4660" y="762000"/>
            <a:ext cx="4955540" cy="4793620"/>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50000"/>
              </a:lnSpc>
              <a:spcBef>
                <a:spcPts val="2085"/>
              </a:spcBef>
            </a:pPr>
            <a:r>
              <a:rPr lang="zh-CN" altLang="en-US" sz="3600" b="1" smtClean="0">
                <a:solidFill>
                  <a:srgbClr val="FFFFFF"/>
                </a:solidFill>
                <a:latin typeface="微软雅黑" panose="020b0503020204020204" pitchFamily="34" charset="-122"/>
                <a:ea typeface="微软雅黑" panose="020b0503020204020204" pitchFamily="34" charset="-122"/>
                <a:cs typeface="微软雅黑"/>
              </a:rPr>
              <a:t>报  告  目   录</a:t>
            </a:r>
            <a:endParaRPr lang="en-US" sz="3600" b="1" smtClean="0">
              <a:solidFill>
                <a:srgbClr val="FFFFFF"/>
              </a:solidFill>
              <a:latin typeface="微软雅黑" panose="020b0503020204020204" pitchFamily="34" charset="-122"/>
              <a:ea typeface="微软雅黑" panose="020b0503020204020204" pitchFamily="34" charset="-122"/>
              <a:cs typeface="微软雅黑"/>
            </a:endParaRPr>
          </a:p>
          <a:p>
            <a:pPr marL="12700" marR="5080">
              <a:lnSpc>
                <a:spcPct val="150000"/>
              </a:lnSpc>
              <a:spcBef>
                <a:spcPts val="2085"/>
              </a:spcBef>
            </a:pPr>
            <a:r>
              <a:rPr lang="zh-CN" altLang="en-US" sz="3200" b="1">
                <a:solidFill>
                  <a:srgbClr val="FFFFFF"/>
                </a:solidFill>
                <a:latin typeface="微软雅黑" panose="020b0503020204020204" pitchFamily="34" charset="-122"/>
                <a:ea typeface="微软雅黑" panose="020b0503020204020204" pitchFamily="34" charset="-122"/>
                <a:cs typeface="微软雅黑"/>
              </a:rPr>
              <a:t>一</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．绿色项目背景情况介绍</a:t>
            </a:r>
            <a:r>
              <a:rPr lang="zh-CN" altLang="en-US" sz="3200" b="1">
                <a:solidFill>
                  <a:srgbClr val="FFFFFF"/>
                </a:solidFill>
                <a:latin typeface="微软雅黑" panose="020b0503020204020204" pitchFamily="34" charset="-122"/>
                <a:ea typeface="微软雅黑" panose="020b0503020204020204" pitchFamily="34" charset="-122"/>
                <a:cs typeface="微软雅黑"/>
              </a:rPr>
              <a:t>二</a:t>
            </a:r>
            <a:r>
              <a:rPr sz="3200" b="1" smtClean="0">
                <a:solidFill>
                  <a:srgbClr val="FFFFFF"/>
                </a:solidFill>
                <a:latin typeface="微软雅黑" panose="020b0503020204020204" pitchFamily="34" charset="-122"/>
                <a:ea typeface="微软雅黑" panose="020b0503020204020204" pitchFamily="34" charset="-122"/>
                <a:cs typeface="微软雅黑"/>
              </a:rPr>
              <a:t>．</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拓纳化学公司情况简介</a:t>
            </a:r>
            <a:r>
              <a:rPr lang="en-US" altLang="zh-CN" sz="3200" b="1">
                <a:solidFill>
                  <a:srgbClr val="FFFFFF"/>
                </a:solidFill>
                <a:latin typeface="微软雅黑" panose="020b0503020204020204" pitchFamily="34" charset="-122"/>
                <a:ea typeface="微软雅黑" panose="020b0503020204020204" pitchFamily="34" charset="-122"/>
                <a:cs typeface="微软雅黑"/>
              </a:rPr>
              <a:t> </a:t>
            </a:r>
            <a:r>
              <a:rPr lang="en-US" altLang="zh-CN" sz="3200" b="1" smtClean="0">
                <a:solidFill>
                  <a:srgbClr val="FFFFFF"/>
                </a:solidFill>
                <a:latin typeface="微软雅黑" panose="020b0503020204020204" pitchFamily="34" charset="-122"/>
                <a:ea typeface="微软雅黑" panose="020b0503020204020204" pitchFamily="34" charset="-122"/>
                <a:cs typeface="微软雅黑"/>
              </a:rPr>
              <a:t>   </a:t>
            </a:r>
            <a:r>
              <a:rPr lang="zh-CN" altLang="en-US" sz="3200" b="1">
                <a:solidFill>
                  <a:srgbClr val="FFFFFF"/>
                </a:solidFill>
                <a:latin typeface="微软雅黑" panose="020b0503020204020204" pitchFamily="34" charset="-122"/>
                <a:ea typeface="微软雅黑" panose="020b0503020204020204" pitchFamily="34" charset="-122"/>
                <a:cs typeface="微软雅黑"/>
              </a:rPr>
              <a:t>三</a:t>
            </a:r>
            <a:r>
              <a:rPr sz="3200" b="1" smtClean="0">
                <a:solidFill>
                  <a:srgbClr val="FFFFFF"/>
                </a:solidFill>
                <a:latin typeface="微软雅黑" panose="020b0503020204020204" pitchFamily="34" charset="-122"/>
                <a:ea typeface="微软雅黑" panose="020b0503020204020204" pitchFamily="34" charset="-122"/>
                <a:cs typeface="微软雅黑"/>
              </a:rPr>
              <a:t>．</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尽职</a:t>
            </a:r>
            <a:r>
              <a:rPr lang="zh-CN" altLang="en-US" sz="3200" b="1">
                <a:solidFill>
                  <a:srgbClr val="FFFFFF"/>
                </a:solidFill>
                <a:latin typeface="微软雅黑" panose="020b0503020204020204" pitchFamily="34" charset="-122"/>
                <a:ea typeface="微软雅黑" panose="020b0503020204020204" pitchFamily="34" charset="-122"/>
                <a:cs typeface="微软雅黑"/>
              </a:rPr>
              <a:t>调查相关要项</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说明</a:t>
            </a:r>
            <a:r>
              <a:rPr lang="zh-CN" altLang="en-US" sz="3200" b="1">
                <a:solidFill>
                  <a:srgbClr val="FFFFFF"/>
                </a:solidFill>
                <a:latin typeface="微软雅黑" panose="020b0503020204020204" pitchFamily="34" charset="-122"/>
                <a:ea typeface="微软雅黑" panose="020b0503020204020204" pitchFamily="34" charset="-122"/>
                <a:cs typeface="微软雅黑"/>
              </a:rPr>
              <a:t>四</a:t>
            </a:r>
            <a:r>
              <a:rPr sz="3200" b="1" smtClean="0">
                <a:solidFill>
                  <a:srgbClr val="FFFFFF"/>
                </a:solidFill>
                <a:latin typeface="微软雅黑" panose="020b0503020204020204" pitchFamily="34" charset="-122"/>
                <a:ea typeface="微软雅黑" panose="020b0503020204020204" pitchFamily="34" charset="-122"/>
                <a:cs typeface="微软雅黑"/>
              </a:rPr>
              <a:t>．</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传化拓纳整合运营计划五</a:t>
            </a:r>
            <a:r>
              <a:rPr sz="3200" b="1" smtClean="0">
                <a:solidFill>
                  <a:srgbClr val="FFFFFF"/>
                </a:solidFill>
                <a:latin typeface="微软雅黑" panose="020b0503020204020204" pitchFamily="34" charset="-122"/>
                <a:ea typeface="微软雅黑" panose="020b0503020204020204" pitchFamily="34" charset="-122"/>
                <a:cs typeface="微软雅黑"/>
              </a:rPr>
              <a:t>．</a:t>
            </a:r>
            <a:r>
              <a:rPr lang="zh-CN" altLang="en-US" sz="3200" b="1" smtClean="0">
                <a:solidFill>
                  <a:srgbClr val="FFFFFF"/>
                </a:solidFill>
                <a:latin typeface="微软雅黑" panose="020b0503020204020204" pitchFamily="34" charset="-122"/>
                <a:ea typeface="微软雅黑" panose="020b0503020204020204" pitchFamily="34" charset="-122"/>
                <a:cs typeface="微软雅黑"/>
              </a:rPr>
              <a:t>协议要点及后续时间表</a:t>
            </a:r>
            <a:endParaRPr sz="3200" b="1">
              <a:solidFill>
                <a:srgbClr val="FFFFFF"/>
              </a:solidFill>
              <a:latin typeface="微软雅黑" panose="020b0503020204020204" pitchFamily="34" charset="-122"/>
              <a:ea typeface="微软雅黑" panose="020b0503020204020204" pitchFamily="34" charset="-122"/>
              <a:cs typeface="微软雅黑"/>
            </a:endParaRPr>
          </a:p>
        </p:txBody>
      </p:sp>
      <p:sp>
        <p:nvSpPr>
          <p:cNvPr id="4" name="灯片编号占位符 11"/>
          <p:cNvSpPr txBox="1"/>
          <p:nvPr/>
        </p:nvSpPr>
        <p:spPr>
          <a:xfrm>
            <a:off x="11277600" y="6377940"/>
            <a:ext cx="304800" cy="276999"/>
          </a:xfrm>
          <a:prstGeom prst="rect">
            <a:avLst/>
          </a:prstGeom>
        </p:spPr>
        <p:txBody>
          <a:bodyPr wrap="square" lIns="0" tIns="0" rIns="0" bIns="0">
            <a:spAutoFit/>
          </a:bodyPr>
          <a:lstStyle>
            <a:defPPr>
              <a:defRPr lang="zh-CN"/>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B6F15528-21DE-4FAA-801E-634DDDAF4B2B}" type="slidenum">
              <a:rPr lang="en-US" altLang="zh-CN" b="1" smtClean="0">
                <a:solidFill>
                  <a:schemeClr val="tx1"/>
                </a:solidFill>
              </a:rPr>
              <a:pPr algn="ctr"/>
              <a:t>2</a:t>
            </a:fld>
            <a:endParaRPr lang="zh-CN" altLang="en-US" b="1">
              <a:solidFill>
                <a:schemeClr val="tx1"/>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object 5"/>
          <p:cNvSpPr/>
          <p:nvPr/>
        </p:nvSpPr>
        <p:spPr>
          <a:xfrm>
            <a:off x="3105912" y="-1"/>
            <a:ext cx="9086215" cy="6858000"/>
          </a:xfrm>
          <a:custGeom>
            <a:rect l="l" t="t" r="r" b="b"/>
            <a:pathLst>
              <a:path w="9086215" h="6858000">
                <a:moveTo>
                  <a:pt x="0" y="6858000"/>
                </a:moveTo>
                <a:lnTo>
                  <a:pt x="9086088" y="6858000"/>
                </a:lnTo>
                <a:lnTo>
                  <a:pt x="9086088" y="0"/>
                </a:lnTo>
                <a:lnTo>
                  <a:pt x="0" y="0"/>
                </a:lnTo>
                <a:lnTo>
                  <a:pt x="0" y="685800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object 2"/>
          <p:cNvSpPr/>
          <p:nvPr/>
        </p:nvSpPr>
        <p:spPr>
          <a:xfrm>
            <a:off x="0" y="6678167"/>
            <a:ext cx="3105912"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3105912"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886460" y="1750440"/>
            <a:ext cx="635635" cy="2954655"/>
          </a:xfrm>
          <a:prstGeom prst="rect">
            <a:avLst/>
          </a:prstGeom>
        </p:spPr>
        <p:txBody>
          <a:bodyPr vert="horz" wrap="square" lIns="0" tIns="0" rIns="0" bIns="0" rtlCol="0">
            <a:spAutoFit/>
          </a:bodyPr>
          <a:lstStyle/>
          <a:p>
            <a:pPr marL="12700" marR="5080" algn="just">
              <a:lnSpc>
                <a:spcPct val="100000"/>
              </a:lnSpc>
            </a:pPr>
            <a:r>
              <a:rPr sz="4800">
                <a:solidFill>
                  <a:srgbClr val="2CADB4"/>
                </a:solidFill>
                <a:latin typeface="微软雅黑" panose="020b0503020204020204" pitchFamily="34" charset="-122"/>
                <a:ea typeface="微软雅黑" panose="020b0503020204020204" pitchFamily="34" charset="-122"/>
              </a:rPr>
              <a:t>第  </a:t>
            </a:r>
            <a:r>
              <a:rPr lang="zh-CN" altLang="en-US" sz="4800">
                <a:solidFill>
                  <a:srgbClr val="2CADB4"/>
                </a:solidFill>
                <a:latin typeface="微软雅黑" panose="020b0503020204020204" pitchFamily="34" charset="-122"/>
                <a:ea typeface="微软雅黑" panose="020b0503020204020204" pitchFamily="34" charset="-122"/>
              </a:rPr>
              <a:t>一</a:t>
            </a:r>
            <a:r>
              <a:rPr sz="4800" smtClean="0">
                <a:solidFill>
                  <a:srgbClr val="2CADB4"/>
                </a:solidFill>
                <a:latin typeface="微软雅黑" panose="020b0503020204020204" pitchFamily="34" charset="-122"/>
                <a:ea typeface="微软雅黑" panose="020b0503020204020204" pitchFamily="34" charset="-122"/>
              </a:rPr>
              <a:t>  </a:t>
            </a:r>
            <a:r>
              <a:rPr sz="4800">
                <a:solidFill>
                  <a:srgbClr val="2CADB4"/>
                </a:solidFill>
                <a:latin typeface="微软雅黑" panose="020b0503020204020204" pitchFamily="34" charset="-122"/>
                <a:ea typeface="微软雅黑" panose="020b0503020204020204" pitchFamily="34" charset="-122"/>
              </a:rPr>
              <a:t>部  分</a:t>
            </a:r>
            <a:endParaRPr sz="4800">
              <a:latin typeface="微软雅黑" panose="020b0503020204020204" pitchFamily="34" charset="-122"/>
              <a:ea typeface="微软雅黑" panose="020b0503020204020204" pitchFamily="34" charset="-122"/>
            </a:endParaRPr>
          </a:p>
        </p:txBody>
      </p:sp>
      <p:sp>
        <p:nvSpPr>
          <p:cNvPr id="7" name="object 7"/>
          <p:cNvSpPr/>
          <p:nvPr/>
        </p:nvSpPr>
        <p:spPr>
          <a:xfrm>
            <a:off x="2267204" y="3015488"/>
            <a:ext cx="163195" cy="189230"/>
          </a:xfrm>
          <a:custGeom>
            <a:rect l="l" t="t" r="r" b="b"/>
            <a:pathLst>
              <a:path w="163194" h="189230">
                <a:moveTo>
                  <a:pt x="253" y="0"/>
                </a:moveTo>
                <a:lnTo>
                  <a:pt x="0" y="188849"/>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267204" y="3204210"/>
            <a:ext cx="163195" cy="189230"/>
          </a:xfrm>
          <a:custGeom>
            <a:rect l="l" t="t" r="r" b="b"/>
            <a:pathLst>
              <a:path w="163194" h="189229">
                <a:moveTo>
                  <a:pt x="253" y="0"/>
                </a:moveTo>
                <a:lnTo>
                  <a:pt x="0" y="188722"/>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428113" y="3109848"/>
            <a:ext cx="163195" cy="189230"/>
          </a:xfrm>
          <a:custGeom>
            <a:rect l="l" t="t" r="r" b="b"/>
            <a:pathLst>
              <a:path w="163194" h="189229">
                <a:moveTo>
                  <a:pt x="381" y="0"/>
                </a:moveTo>
                <a:lnTo>
                  <a:pt x="0" y="188849"/>
                </a:lnTo>
                <a:lnTo>
                  <a:pt x="163194" y="95376"/>
                </a:lnTo>
                <a:lnTo>
                  <a:pt x="381"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组合 22"/>
          <p:cNvGrpSpPr/>
          <p:nvPr/>
        </p:nvGrpSpPr>
        <p:grpSpPr>
          <a:xfrm>
            <a:off x="4572000" y="1828800"/>
            <a:ext cx="6509766" cy="2893877"/>
            <a:chOff x="4615434" y="1447800"/>
            <a:chExt cx="6509766" cy="2893877"/>
          </a:xfrm>
        </p:grpSpPr>
        <p:sp>
          <p:nvSpPr>
            <p:cNvPr id="10" name="object 10"/>
            <p:cNvSpPr txBox="1"/>
            <p:nvPr/>
          </p:nvSpPr>
          <p:spPr>
            <a:xfrm>
              <a:off x="4615434" y="1447800"/>
              <a:ext cx="6509766" cy="73866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4800" b="1">
                  <a:solidFill>
                    <a:srgbClr val="FFFFFF"/>
                  </a:solidFill>
                  <a:latin typeface="微软雅黑" panose="020b0503020204020204" pitchFamily="34" charset="-122"/>
                  <a:ea typeface="微软雅黑" panose="020b0503020204020204" pitchFamily="34" charset="-122"/>
                  <a:cs typeface="微软雅黑"/>
                </a:rPr>
                <a:t>绿色项目背景情况介绍</a:t>
              </a:r>
              <a:endParaRPr sz="4800">
                <a:latin typeface="微软雅黑" panose="020b0503020204020204" pitchFamily="34" charset="-122"/>
                <a:ea typeface="微软雅黑" panose="020b0503020204020204" pitchFamily="34" charset="-122"/>
                <a:cs typeface="微软雅黑"/>
              </a:endParaRPr>
            </a:p>
          </p:txBody>
        </p:sp>
        <p:sp>
          <p:nvSpPr>
            <p:cNvPr id="13" name="object 6"/>
            <p:cNvSpPr/>
            <p:nvPr/>
          </p:nvSpPr>
          <p:spPr>
            <a:xfrm>
              <a:off x="4615434" y="379591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1.3 </a:t>
              </a:r>
              <a:r>
                <a:rPr lang="zh-CN" altLang="en-US" sz="2000" b="1" smtClean="0">
                  <a:solidFill>
                    <a:schemeClr val="bg1"/>
                  </a:solidFill>
                  <a:latin typeface="微软雅黑" panose="020b0503020204020204" pitchFamily="34" charset="-122"/>
                  <a:ea typeface="微软雅黑" panose="020b0503020204020204" pitchFamily="34" charset="-122"/>
                </a:rPr>
                <a:t>项目执行情况</a:t>
              </a:r>
              <a:endParaRPr sz="2000" b="1">
                <a:solidFill>
                  <a:schemeClr val="bg1"/>
                </a:solidFill>
                <a:latin typeface="微软雅黑" panose="020b0503020204020204" pitchFamily="34" charset="-122"/>
                <a:ea typeface="微软雅黑" panose="020b0503020204020204" pitchFamily="34" charset="-122"/>
              </a:endParaRPr>
            </a:p>
          </p:txBody>
        </p:sp>
        <p:sp>
          <p:nvSpPr>
            <p:cNvPr id="14" name="object 7"/>
            <p:cNvSpPr/>
            <p:nvPr/>
          </p:nvSpPr>
          <p:spPr>
            <a:xfrm>
              <a:off x="4615434" y="379591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9" name="object 12"/>
            <p:cNvSpPr/>
            <p:nvPr/>
          </p:nvSpPr>
          <p:spPr>
            <a:xfrm>
              <a:off x="4615434" y="236220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1.1 </a:t>
              </a:r>
              <a:r>
                <a:rPr lang="zh-CN" altLang="en-US" sz="2000" b="1" smtClean="0">
                  <a:solidFill>
                    <a:schemeClr val="bg1"/>
                  </a:solidFill>
                  <a:latin typeface="微软雅黑" panose="020b0503020204020204" pitchFamily="34" charset="-122"/>
                  <a:ea typeface="微软雅黑" panose="020b0503020204020204" pitchFamily="34" charset="-122"/>
                </a:rPr>
                <a:t>项目战略意义</a:t>
              </a:r>
              <a:endParaRPr sz="2000" b="1">
                <a:solidFill>
                  <a:schemeClr val="bg1"/>
                </a:solidFill>
                <a:latin typeface="微软雅黑" panose="020b0503020204020204" pitchFamily="34" charset="-122"/>
                <a:ea typeface="微软雅黑" panose="020b0503020204020204" pitchFamily="34" charset="-122"/>
              </a:endParaRPr>
            </a:p>
          </p:txBody>
        </p:sp>
        <p:sp>
          <p:nvSpPr>
            <p:cNvPr id="20" name="object 13"/>
            <p:cNvSpPr/>
            <p:nvPr/>
          </p:nvSpPr>
          <p:spPr>
            <a:xfrm>
              <a:off x="4615434" y="236220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21" name="object 14"/>
            <p:cNvSpPr/>
            <p:nvPr/>
          </p:nvSpPr>
          <p:spPr>
            <a:xfrm>
              <a:off x="4615434" y="3085644"/>
              <a:ext cx="6509766" cy="546865"/>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1.2 </a:t>
              </a:r>
              <a:r>
                <a:rPr lang="zh-CN" altLang="en-US" sz="2000" b="1" smtClean="0">
                  <a:solidFill>
                    <a:schemeClr val="bg1"/>
                  </a:solidFill>
                  <a:latin typeface="微软雅黑" panose="020b0503020204020204" pitchFamily="34" charset="-122"/>
                  <a:ea typeface="微软雅黑" panose="020b0503020204020204" pitchFamily="34" charset="-122"/>
                </a:rPr>
                <a:t>项目执行团队</a:t>
              </a:r>
              <a:endParaRPr sz="2000" b="1">
                <a:solidFill>
                  <a:schemeClr val="bg1"/>
                </a:solidFill>
                <a:latin typeface="微软雅黑" panose="020b0503020204020204" pitchFamily="34" charset="-122"/>
                <a:ea typeface="微软雅黑" panose="020b0503020204020204" pitchFamily="34" charset="-122"/>
              </a:endParaRPr>
            </a:p>
          </p:txBody>
        </p:sp>
        <p:sp>
          <p:nvSpPr>
            <p:cNvPr id="22" name="object 15"/>
            <p:cNvSpPr/>
            <p:nvPr/>
          </p:nvSpPr>
          <p:spPr>
            <a:xfrm>
              <a:off x="4615434" y="3085644"/>
              <a:ext cx="6509766" cy="546865"/>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grpSp>
      <p:sp>
        <p:nvSpPr>
          <p:cNvPr id="24"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3</a:t>
            </a:fld>
            <a:endParaRPr lang="zh-CN" altLang="en-US" b="1">
              <a:solidFill>
                <a:schemeClr val="tx1"/>
              </a:solidFill>
            </a:endParaRPr>
          </a:p>
        </p:txBody>
      </p:sp>
    </p:spTree>
    <p:extLst>
      <p:ext uri="{BB962C8B-B14F-4D97-AF65-F5344CB8AC3E}">
        <p14:creationId xmlns:p14="http://schemas.microsoft.com/office/powerpoint/2010/main" xmlns="" val="319804722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5"/>
          <p:cNvSpPr txBox="1"/>
          <p:nvPr/>
        </p:nvSpPr>
        <p:spPr>
          <a:xfrm>
            <a:off x="2642812" y="357426"/>
            <a:ext cx="8778170"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r>
              <a:rPr lang="zh-CN" altLang="en-US" kern="0" spc="-5" smtClean="0">
                <a:latin typeface="微软雅黑" panose="020b0503020204020204" pitchFamily="34" charset="-122"/>
                <a:ea typeface="微软雅黑" panose="020b0503020204020204" pitchFamily="34" charset="-122"/>
              </a:rPr>
              <a:t>传化化工已经明确要走国际化战略，本项目是传化化工推进国际化战略的有效落地措施之一</a:t>
            </a:r>
            <a:endParaRPr lang="zh-CN" altLang="en-US" kern="0" spc="-5">
              <a:latin typeface="微软雅黑" panose="020b0503020204020204" pitchFamily="34" charset="-122"/>
              <a:ea typeface="微软雅黑" panose="020b0503020204020204" pitchFamily="34" charset="-122"/>
            </a:endParaRPr>
          </a:p>
        </p:txBody>
      </p:sp>
      <p:grpSp>
        <p:nvGrpSpPr>
          <p:cNvPr id="11" name="组合 10"/>
          <p:cNvGrpSpPr/>
          <p:nvPr/>
        </p:nvGrpSpPr>
        <p:grpSpPr>
          <a:xfrm>
            <a:off x="907976" y="1788687"/>
            <a:ext cx="10293424" cy="4383512"/>
            <a:chOff x="907976" y="2057400"/>
            <a:chExt cx="10293424" cy="4190999"/>
          </a:xfrm>
        </p:grpSpPr>
        <p:grpSp>
          <p:nvGrpSpPr>
            <p:cNvPr id="8" name="组合 7"/>
            <p:cNvGrpSpPr/>
            <p:nvPr/>
          </p:nvGrpSpPr>
          <p:grpSpPr>
            <a:xfrm>
              <a:off x="2213720" y="2057400"/>
              <a:ext cx="3843267" cy="1919880"/>
              <a:chOff x="2213720" y="2057400"/>
              <a:chExt cx="3843267" cy="1919880"/>
            </a:xfrm>
          </p:grpSpPr>
          <p:sp>
            <p:nvSpPr>
              <p:cNvPr id="80" name="Rectangle 3"/>
              <p:cNvSpPr>
                <a:spLocks noChangeArrowheads="1"/>
              </p:cNvSpPr>
              <p:nvPr/>
            </p:nvSpPr>
            <p:spPr bwMode="auto">
              <a:xfrm>
                <a:off x="2213720" y="2057400"/>
                <a:ext cx="3843267" cy="390772"/>
              </a:xfrm>
              <a:prstGeom prst="rect">
                <a:avLst/>
              </a:prstGeom>
              <a:solidFill>
                <a:srgbClr val="FFC000"/>
              </a:solid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Text Box 4"/>
              <p:cNvSpPr txBox="1">
                <a:spLocks noChangeArrowheads="1"/>
              </p:cNvSpPr>
              <p:nvPr/>
            </p:nvSpPr>
            <p:spPr bwMode="auto">
              <a:xfrm>
                <a:off x="2494935" y="2144356"/>
                <a:ext cx="3280838" cy="215444"/>
              </a:xfrm>
              <a:prstGeom prst="rect">
                <a:avLst/>
              </a:prstGeom>
              <a:noFill/>
              <a:ln w="6350">
                <a:no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国际化是发展战略</a:t>
                </a:r>
                <a:endParaRPr lang="zh-CN" altLang="en-US" sz="1400" b="1">
                  <a:solidFill>
                    <a:schemeClr val="tx1"/>
                  </a:solidFill>
                  <a:latin typeface="微软雅黑" panose="020b0503020204020204" pitchFamily="34" charset="-122"/>
                  <a:ea typeface="微软雅黑" panose="020b0503020204020204" pitchFamily="34" charset="-122"/>
                </a:endParaRPr>
              </a:p>
            </p:txBody>
          </p:sp>
          <p:sp>
            <p:nvSpPr>
              <p:cNvPr id="82" name="Rectangle 5"/>
              <p:cNvSpPr>
                <a:spLocks noChangeArrowheads="1"/>
              </p:cNvSpPr>
              <p:nvPr/>
            </p:nvSpPr>
            <p:spPr bwMode="auto">
              <a:xfrm>
                <a:off x="2213720" y="2057400"/>
                <a:ext cx="3843267" cy="1919880"/>
              </a:xfrm>
              <a:prstGeom prst="rect">
                <a:avLst/>
              </a:prstGeom>
              <a:no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Rectangle 6"/>
              <p:cNvSpPr>
                <a:spLocks noChangeArrowheads="1"/>
              </p:cNvSpPr>
              <p:nvPr/>
            </p:nvSpPr>
            <p:spPr bwMode="auto">
              <a:xfrm>
                <a:off x="2318618" y="2530291"/>
                <a:ext cx="3626776" cy="1107996"/>
              </a:xfrm>
              <a:prstGeom prst="rect">
                <a:avLst/>
              </a:prstGeom>
              <a:noFill/>
              <a:ln w="6350">
                <a:noFill/>
                <a:miter lim="800000"/>
              </a:ln>
              <a:effec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Clr>
                    <a:srgbClr val="FF0000"/>
                  </a:buClr>
                  <a:buFont typeface="Wingdings" pitchFamily="2" charset="2"/>
                  <a:buChar char="u"/>
                  <a:tabLst>
                    <a:tab pos="8521700" algn="r"/>
                  </a:tabLst>
                </a:pPr>
                <a:r>
                  <a:rPr kumimoji="1" lang="zh-CN" altLang="en-US" sz="1200">
                    <a:latin typeface="微软雅黑" panose="020b0503020204020204" pitchFamily="34" charset="-122"/>
                    <a:ea typeface="微软雅黑" panose="020b0503020204020204" pitchFamily="34" charset="-122"/>
                  </a:rPr>
                  <a:t>传</a:t>
                </a:r>
                <a:r>
                  <a:rPr kumimoji="1" lang="zh-CN" altLang="en-US" sz="1200" smtClean="0">
                    <a:latin typeface="微软雅黑" panose="020b0503020204020204" pitchFamily="34" charset="-122"/>
                    <a:ea typeface="微软雅黑" panose="020b0503020204020204" pitchFamily="34" charset="-122"/>
                  </a:rPr>
                  <a:t>化化工现在的国际贸易不能与真正的国际化划上等号，国际化是对生产、资本、人才、技术、市场等资源进行整合的过程，化工的国际化必须作为企业发展战略，迈出实质性的一步。</a:t>
                </a:r>
                <a:endParaRPr kumimoji="1" lang="zh-CN" altLang="de-DE" sz="1200" b="0">
                  <a:latin typeface="微软雅黑" panose="020b0503020204020204" pitchFamily="34" charset="-122"/>
                  <a:ea typeface="微软雅黑" panose="020b0503020204020204" pitchFamily="34" charset="-122"/>
                </a:endParaRPr>
              </a:p>
            </p:txBody>
          </p:sp>
        </p:grpSp>
        <p:grpSp>
          <p:nvGrpSpPr>
            <p:cNvPr id="10" name="组合 9"/>
            <p:cNvGrpSpPr/>
            <p:nvPr/>
          </p:nvGrpSpPr>
          <p:grpSpPr>
            <a:xfrm>
              <a:off x="6291333" y="2057400"/>
              <a:ext cx="3843267" cy="1919880"/>
              <a:chOff x="6291333" y="2057400"/>
              <a:chExt cx="3843267" cy="1919880"/>
            </a:xfrm>
          </p:grpSpPr>
          <p:sp>
            <p:nvSpPr>
              <p:cNvPr id="86" name="Rectangle 11"/>
              <p:cNvSpPr>
                <a:spLocks noChangeArrowheads="1"/>
              </p:cNvSpPr>
              <p:nvPr/>
            </p:nvSpPr>
            <p:spPr bwMode="auto">
              <a:xfrm>
                <a:off x="6291333" y="2057400"/>
                <a:ext cx="3843267" cy="390772"/>
              </a:xfrm>
              <a:prstGeom prst="rect">
                <a:avLst/>
              </a:prstGeom>
              <a:solidFill>
                <a:srgbClr val="FFC000"/>
              </a:solid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Text Box 12"/>
              <p:cNvSpPr txBox="1">
                <a:spLocks noChangeArrowheads="1"/>
              </p:cNvSpPr>
              <p:nvPr/>
            </p:nvSpPr>
            <p:spPr bwMode="auto">
              <a:xfrm>
                <a:off x="6572548" y="2144356"/>
                <a:ext cx="3280838" cy="215444"/>
              </a:xfrm>
              <a:prstGeom prst="rect">
                <a:avLst/>
              </a:prstGeom>
              <a:noFill/>
              <a:ln w="6350">
                <a:no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兼并收购是必由之路</a:t>
                </a:r>
              </a:p>
            </p:txBody>
          </p:sp>
          <p:sp>
            <p:nvSpPr>
              <p:cNvPr id="88" name="Rectangle 13"/>
              <p:cNvSpPr>
                <a:spLocks noChangeArrowheads="1"/>
              </p:cNvSpPr>
              <p:nvPr/>
            </p:nvSpPr>
            <p:spPr bwMode="auto">
              <a:xfrm>
                <a:off x="6291333" y="2057400"/>
                <a:ext cx="3843267" cy="1919880"/>
              </a:xfrm>
              <a:prstGeom prst="rect">
                <a:avLst/>
              </a:prstGeom>
              <a:no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Rectangle 14"/>
              <p:cNvSpPr>
                <a:spLocks noChangeArrowheads="1"/>
              </p:cNvSpPr>
              <p:nvPr/>
            </p:nvSpPr>
            <p:spPr bwMode="auto">
              <a:xfrm>
                <a:off x="6396230" y="2530291"/>
                <a:ext cx="3626777" cy="1075359"/>
              </a:xfrm>
              <a:prstGeom prst="rect">
                <a:avLst/>
              </a:prstGeom>
              <a:noFill/>
              <a:ln w="6350">
                <a:noFill/>
                <a:miter lim="800000"/>
              </a:ln>
              <a:effec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Clr>
                    <a:srgbClr val="FF0000"/>
                  </a:buClr>
                  <a:buFont typeface="Wingdings" pitchFamily="2" charset="2"/>
                  <a:buChar char="u"/>
                  <a:tabLst>
                    <a:tab pos="8521700" algn="r"/>
                  </a:tabLst>
                </a:pPr>
                <a:r>
                  <a:rPr kumimoji="1" lang="zh-CN" altLang="en-US" sz="1200">
                    <a:latin typeface="微软雅黑" panose="020b0503020204020204" pitchFamily="34" charset="-122"/>
                    <a:ea typeface="微软雅黑" panose="020b0503020204020204" pitchFamily="34" charset="-122"/>
                  </a:rPr>
                  <a:t>国际化的路径中，既有先设立办事处慢慢推进，也有通过兼并收购的方式快速获得技术与市场的模式，参照国际化同行，以技术、市场、人才等要素资源的获取方式来拓展区域业务是目前的首要方式。</a:t>
                </a:r>
                <a:endParaRPr kumimoji="1" lang="zh-CN" altLang="de-DE" sz="1200">
                  <a:latin typeface="微软雅黑" panose="020b0503020204020204" pitchFamily="34" charset="-122"/>
                  <a:ea typeface="微软雅黑" panose="020b0503020204020204" pitchFamily="34" charset="-122"/>
                </a:endParaRPr>
              </a:p>
            </p:txBody>
          </p:sp>
        </p:grpSp>
        <p:grpSp>
          <p:nvGrpSpPr>
            <p:cNvPr id="91" name="组合 90"/>
            <p:cNvGrpSpPr/>
            <p:nvPr/>
          </p:nvGrpSpPr>
          <p:grpSpPr>
            <a:xfrm>
              <a:off x="4395529" y="4139822"/>
              <a:ext cx="3309992" cy="2108576"/>
              <a:chOff x="3223891" y="4045035"/>
              <a:chExt cx="2733675" cy="2264284"/>
            </a:xfrm>
          </p:grpSpPr>
          <p:sp>
            <p:nvSpPr>
              <p:cNvPr id="102" name="Rectangle 15"/>
              <p:cNvSpPr>
                <a:spLocks noChangeArrowheads="1"/>
              </p:cNvSpPr>
              <p:nvPr/>
            </p:nvSpPr>
            <p:spPr bwMode="auto">
              <a:xfrm>
                <a:off x="3223891" y="4045036"/>
                <a:ext cx="2733675" cy="460872"/>
              </a:xfrm>
              <a:prstGeom prst="rect">
                <a:avLst/>
              </a:prstGeom>
              <a:solidFill>
                <a:srgbClr val="FFC000"/>
              </a:solid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Text Box 16"/>
              <p:cNvSpPr txBox="1">
                <a:spLocks noChangeArrowheads="1"/>
              </p:cNvSpPr>
              <p:nvPr/>
            </p:nvSpPr>
            <p:spPr bwMode="auto">
              <a:xfrm>
                <a:off x="3423916" y="4158961"/>
                <a:ext cx="2333625" cy="231353"/>
              </a:xfrm>
              <a:prstGeom prst="rect">
                <a:avLst/>
              </a:prstGeom>
              <a:noFill/>
              <a:ln w="6350">
                <a:no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项目业务互补性较高</a:t>
                </a:r>
              </a:p>
            </p:txBody>
          </p:sp>
          <p:sp>
            <p:nvSpPr>
              <p:cNvPr id="104" name="Rectangle 17"/>
              <p:cNvSpPr>
                <a:spLocks noChangeArrowheads="1"/>
              </p:cNvSpPr>
              <p:nvPr/>
            </p:nvSpPr>
            <p:spPr bwMode="auto">
              <a:xfrm>
                <a:off x="3223891" y="4045035"/>
                <a:ext cx="2733675" cy="2264284"/>
              </a:xfrm>
              <a:prstGeom prst="rect">
                <a:avLst/>
              </a:prstGeom>
              <a:no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Rectangle 18"/>
              <p:cNvSpPr>
                <a:spLocks noChangeArrowheads="1"/>
              </p:cNvSpPr>
              <p:nvPr/>
            </p:nvSpPr>
            <p:spPr bwMode="auto">
              <a:xfrm>
                <a:off x="3298503" y="4602758"/>
                <a:ext cx="2659063" cy="1487270"/>
              </a:xfrm>
              <a:prstGeom prst="rect">
                <a:avLst/>
              </a:prstGeom>
              <a:noFill/>
              <a:ln w="6350">
                <a:noFill/>
                <a:miter lim="800000"/>
              </a:ln>
              <a:effec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Clr>
                    <a:srgbClr val="FF0000"/>
                  </a:buClr>
                  <a:buFont typeface="Wingdings" pitchFamily="2" charset="2"/>
                  <a:buChar char="u"/>
                  <a:tabLst>
                    <a:tab pos="8521700" algn="r"/>
                  </a:tabLst>
                </a:pPr>
                <a:r>
                  <a:rPr kumimoji="1" lang="zh-CN" altLang="en-US" sz="1200">
                    <a:latin typeface="微软雅黑" panose="020b0503020204020204" pitchFamily="34" charset="-122"/>
                    <a:ea typeface="微软雅黑" panose="020b0503020204020204" pitchFamily="34" charset="-122"/>
                  </a:rPr>
                  <a:t>项目公司具有全球性的市场布局，尤其在</a:t>
                </a:r>
                <a:r>
                  <a:rPr kumimoji="1" lang="en-US" altLang="zh-CN" sz="1200">
                    <a:latin typeface="微软雅黑" panose="020b0503020204020204" pitchFamily="34" charset="-122"/>
                    <a:ea typeface="微软雅黑" panose="020b0503020204020204" pitchFamily="34" charset="-122"/>
                  </a:rPr>
                  <a:t>EMEA</a:t>
                </a:r>
                <a:r>
                  <a:rPr kumimoji="1" lang="zh-CN" altLang="en-US" sz="1200">
                    <a:latin typeface="微软雅黑" panose="020b0503020204020204" pitchFamily="34" charset="-122"/>
                    <a:ea typeface="微软雅黑" panose="020b0503020204020204" pitchFamily="34" charset="-122"/>
                  </a:rPr>
                  <a:t>及</a:t>
                </a:r>
                <a:r>
                  <a:rPr kumimoji="1" lang="en-US" altLang="zh-CN" sz="1200">
                    <a:latin typeface="微软雅黑" panose="020b0503020204020204" pitchFamily="34" charset="-122"/>
                    <a:ea typeface="微软雅黑" panose="020b0503020204020204" pitchFamily="34" charset="-122"/>
                  </a:rPr>
                  <a:t>APAC</a:t>
                </a:r>
                <a:r>
                  <a:rPr kumimoji="1" lang="zh-CN" altLang="en-US" sz="1200">
                    <a:latin typeface="微软雅黑" panose="020b0503020204020204" pitchFamily="34" charset="-122"/>
                    <a:ea typeface="微软雅黑" panose="020b0503020204020204" pitchFamily="34" charset="-122"/>
                  </a:rPr>
                  <a:t>地区具有扎实的布局，拥有荷兰与泰国两个生产基地，其团队、技术、管理模式都比较国际化与职业化，另外其产品、市场渠道等都与传化化工具有较高互补性。</a:t>
                </a:r>
                <a:endParaRPr kumimoji="1" lang="zh-CN" altLang="de-DE" sz="1200">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907976" y="4139823"/>
              <a:ext cx="3309992" cy="2108576"/>
              <a:chOff x="6124253" y="4045037"/>
              <a:chExt cx="2733675" cy="2264285"/>
            </a:xfrm>
          </p:grpSpPr>
          <p:sp>
            <p:nvSpPr>
              <p:cNvPr id="98" name="Rectangle 23"/>
              <p:cNvSpPr>
                <a:spLocks noChangeArrowheads="1"/>
              </p:cNvSpPr>
              <p:nvPr/>
            </p:nvSpPr>
            <p:spPr bwMode="auto">
              <a:xfrm>
                <a:off x="6124253" y="4045037"/>
                <a:ext cx="2733675" cy="460872"/>
              </a:xfrm>
              <a:prstGeom prst="rect">
                <a:avLst/>
              </a:prstGeom>
              <a:solidFill>
                <a:srgbClr val="FFC000"/>
              </a:solid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Text Box 24"/>
              <p:cNvSpPr txBox="1">
                <a:spLocks noChangeArrowheads="1"/>
              </p:cNvSpPr>
              <p:nvPr/>
            </p:nvSpPr>
            <p:spPr bwMode="auto">
              <a:xfrm>
                <a:off x="6324278" y="4158961"/>
                <a:ext cx="2333625" cy="231354"/>
              </a:xfrm>
              <a:prstGeom prst="rect">
                <a:avLst/>
              </a:prstGeom>
              <a:noFill/>
              <a:ln w="6350">
                <a:no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项目体量适合传化</a:t>
                </a:r>
              </a:p>
            </p:txBody>
          </p:sp>
          <p:sp>
            <p:nvSpPr>
              <p:cNvPr id="100" name="Rectangle 25"/>
              <p:cNvSpPr>
                <a:spLocks noChangeArrowheads="1"/>
              </p:cNvSpPr>
              <p:nvPr/>
            </p:nvSpPr>
            <p:spPr bwMode="auto">
              <a:xfrm>
                <a:off x="6124253" y="4045037"/>
                <a:ext cx="2733675" cy="2264285"/>
              </a:xfrm>
              <a:prstGeom prst="rect">
                <a:avLst/>
              </a:prstGeom>
              <a:no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Rectangle 26"/>
              <p:cNvSpPr>
                <a:spLocks noChangeArrowheads="1"/>
              </p:cNvSpPr>
              <p:nvPr/>
            </p:nvSpPr>
            <p:spPr bwMode="auto">
              <a:xfrm>
                <a:off x="6198866" y="4602758"/>
                <a:ext cx="2579687" cy="1421954"/>
              </a:xfrm>
              <a:prstGeom prst="rect">
                <a:avLst/>
              </a:prstGeom>
              <a:noFill/>
              <a:ln w="6350">
                <a:noFill/>
                <a:miter lim="800000"/>
              </a:ln>
              <a:effec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Clr>
                    <a:srgbClr val="FF0000"/>
                  </a:buClr>
                  <a:buFont typeface="Wingdings" pitchFamily="2" charset="2"/>
                  <a:buChar char="u"/>
                  <a:tabLst>
                    <a:tab pos="8521700" algn="r"/>
                  </a:tabLst>
                </a:pPr>
                <a:r>
                  <a:rPr kumimoji="1" lang="zh-CN" altLang="en-US" sz="1200">
                    <a:latin typeface="微软雅黑" panose="020b0503020204020204" pitchFamily="34" charset="-122"/>
                    <a:ea typeface="微软雅黑" panose="020b0503020204020204" pitchFamily="34" charset="-122"/>
                  </a:rPr>
                  <a:t>兼并收购存在风险，关键是看如何有效规避风险，项目公司盈利能力良好，现金流充足，传化化工以约</a:t>
                </a:r>
                <a:r>
                  <a:rPr kumimoji="1" lang="en-US" altLang="zh-CN" sz="1200">
                    <a:latin typeface="微软雅黑" panose="020b0503020204020204" pitchFamily="34" charset="-122"/>
                    <a:ea typeface="微软雅黑" panose="020b0503020204020204" pitchFamily="34" charset="-122"/>
                  </a:rPr>
                  <a:t>8</a:t>
                </a:r>
                <a:r>
                  <a:rPr kumimoji="1" lang="zh-CN" altLang="en-US" sz="1200">
                    <a:latin typeface="微软雅黑" panose="020b0503020204020204" pitchFamily="34" charset="-122"/>
                    <a:ea typeface="微软雅黑" panose="020b0503020204020204" pitchFamily="34" charset="-122"/>
                  </a:rPr>
                  <a:t>倍</a:t>
                </a:r>
                <a:r>
                  <a:rPr kumimoji="1" lang="en-US" altLang="zh-CN" sz="1200">
                    <a:latin typeface="微软雅黑" panose="020b0503020204020204" pitchFamily="34" charset="-122"/>
                    <a:ea typeface="微软雅黑" panose="020b0503020204020204" pitchFamily="34" charset="-122"/>
                  </a:rPr>
                  <a:t>EBITDA</a:t>
                </a:r>
                <a:r>
                  <a:rPr kumimoji="1" lang="zh-CN" altLang="en-US" sz="1200">
                    <a:latin typeface="微软雅黑" panose="020b0503020204020204" pitchFamily="34" charset="-122"/>
                    <a:ea typeface="微软雅黑" panose="020b0503020204020204" pitchFamily="34" charset="-122"/>
                  </a:rPr>
                  <a:t>估值收购公司，整体并购</a:t>
                </a:r>
                <a:r>
                  <a:rPr kumimoji="1" lang="zh-CN" altLang="en-US" sz="1200" smtClean="0">
                    <a:latin typeface="微软雅黑" panose="020b0503020204020204" pitchFamily="34" charset="-122"/>
                    <a:ea typeface="微软雅黑" panose="020b0503020204020204" pitchFamily="34" charset="-122"/>
                  </a:rPr>
                  <a:t>资金约为</a:t>
                </a:r>
                <a:r>
                  <a:rPr kumimoji="1" lang="en-US" altLang="zh-CN" sz="1200">
                    <a:latin typeface="微软雅黑" panose="020b0503020204020204" pitchFamily="34" charset="-122"/>
                    <a:ea typeface="微软雅黑" panose="020b0503020204020204" pitchFamily="34" charset="-122"/>
                  </a:rPr>
                  <a:t>9</a:t>
                </a:r>
                <a:r>
                  <a:rPr kumimoji="1" lang="zh-CN" altLang="en-US" sz="1200" smtClean="0">
                    <a:latin typeface="微软雅黑" panose="020b0503020204020204" pitchFamily="34" charset="-122"/>
                    <a:ea typeface="微软雅黑" panose="020b0503020204020204" pitchFamily="34" charset="-122"/>
                  </a:rPr>
                  <a:t>亿元人民币，</a:t>
                </a:r>
                <a:r>
                  <a:rPr kumimoji="1" lang="zh-CN" altLang="en-US" sz="1200">
                    <a:latin typeface="微软雅黑" panose="020b0503020204020204" pitchFamily="34" charset="-122"/>
                    <a:ea typeface="微软雅黑" panose="020b0503020204020204" pitchFamily="34" charset="-122"/>
                  </a:rPr>
                  <a:t>规模与体量适合做为传化纺织化学品国际化并购项目。</a:t>
                </a:r>
                <a:endParaRPr kumimoji="1" lang="zh-CN" altLang="de-DE" sz="1200">
                  <a:latin typeface="微软雅黑" panose="020b0503020204020204" pitchFamily="34" charset="-122"/>
                  <a:ea typeface="微软雅黑" panose="020b0503020204020204" pitchFamily="34" charset="-122"/>
                </a:endParaRPr>
              </a:p>
            </p:txBody>
          </p:sp>
        </p:grpSp>
        <p:grpSp>
          <p:nvGrpSpPr>
            <p:cNvPr id="93" name="组合 92"/>
            <p:cNvGrpSpPr/>
            <p:nvPr/>
          </p:nvGrpSpPr>
          <p:grpSpPr>
            <a:xfrm>
              <a:off x="7891408" y="4139822"/>
              <a:ext cx="3309992" cy="2108575"/>
              <a:chOff x="3223891" y="4045035"/>
              <a:chExt cx="2733675" cy="2264283"/>
            </a:xfrm>
          </p:grpSpPr>
          <p:sp>
            <p:nvSpPr>
              <p:cNvPr id="94" name="Rectangle 15"/>
              <p:cNvSpPr>
                <a:spLocks noChangeArrowheads="1"/>
              </p:cNvSpPr>
              <p:nvPr/>
            </p:nvSpPr>
            <p:spPr bwMode="auto">
              <a:xfrm>
                <a:off x="3223891" y="4045035"/>
                <a:ext cx="2733675" cy="460872"/>
              </a:xfrm>
              <a:prstGeom prst="rect">
                <a:avLst/>
              </a:prstGeom>
              <a:solidFill>
                <a:srgbClr val="FFC000"/>
              </a:solid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Text Box 16"/>
              <p:cNvSpPr txBox="1">
                <a:spLocks noChangeArrowheads="1"/>
              </p:cNvSpPr>
              <p:nvPr/>
            </p:nvSpPr>
            <p:spPr bwMode="auto">
              <a:xfrm>
                <a:off x="3423916" y="4158960"/>
                <a:ext cx="2333625" cy="231353"/>
              </a:xfrm>
              <a:prstGeom prst="rect">
                <a:avLst/>
              </a:prstGeom>
              <a:noFill/>
              <a:ln w="6350">
                <a:no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管理层对传化认可度较高</a:t>
                </a:r>
              </a:p>
            </p:txBody>
          </p:sp>
          <p:sp>
            <p:nvSpPr>
              <p:cNvPr id="96" name="Rectangle 17"/>
              <p:cNvSpPr>
                <a:spLocks noChangeArrowheads="1"/>
              </p:cNvSpPr>
              <p:nvPr/>
            </p:nvSpPr>
            <p:spPr bwMode="auto">
              <a:xfrm>
                <a:off x="3223891" y="4045035"/>
                <a:ext cx="2733675" cy="2264283"/>
              </a:xfrm>
              <a:prstGeom prst="rect">
                <a:avLst/>
              </a:prstGeom>
              <a:noFill/>
              <a:ln w="6350">
                <a:solidFill>
                  <a:schemeClr val="tx1"/>
                </a:solidFill>
                <a:miter lim="800000"/>
              </a:ln>
              <a:effectLst/>
            </p:spPr>
            <p:txBody>
              <a:bodyPr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Rectangle 18"/>
              <p:cNvSpPr>
                <a:spLocks noChangeArrowheads="1"/>
              </p:cNvSpPr>
              <p:nvPr/>
            </p:nvSpPr>
            <p:spPr bwMode="auto">
              <a:xfrm>
                <a:off x="3298503" y="4602758"/>
                <a:ext cx="2659063" cy="1154769"/>
              </a:xfrm>
              <a:prstGeom prst="rect">
                <a:avLst/>
              </a:prstGeom>
              <a:noFill/>
              <a:ln w="6350">
                <a:noFill/>
                <a:miter lim="800000"/>
              </a:ln>
              <a:effec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00" lvl="1" indent="-188913" defTabSz="330200">
                  <a:lnSpc>
                    <a:spcPct val="150000"/>
                  </a:lnSpc>
                  <a:buClr>
                    <a:srgbClr val="FF0000"/>
                  </a:buClr>
                  <a:buFont typeface="Wingdings" pitchFamily="2" charset="2"/>
                  <a:buChar char="u"/>
                  <a:tabLst>
                    <a:tab pos="8521700" algn="r"/>
                  </a:tabLst>
                </a:pPr>
                <a:r>
                  <a:rPr kumimoji="1" lang="zh-CN" altLang="en-US" sz="1200">
                    <a:latin typeface="微软雅黑" panose="020b0503020204020204" pitchFamily="34" charset="-122"/>
                    <a:ea typeface="微软雅黑" panose="020b0503020204020204" pitchFamily="34" charset="-122"/>
                  </a:rPr>
                  <a:t>经过双方高层之间的往来互动与深入沟通，拓纳管理层对传化这样的战略投资者作为股东充满了期待，在并购与战略协同上明确了后续的主要方向。</a:t>
                </a:r>
                <a:endParaRPr kumimoji="1" lang="zh-CN" altLang="de-DE" sz="1200">
                  <a:latin typeface="微软雅黑" panose="020b0503020204020204" pitchFamily="34" charset="-122"/>
                  <a:ea typeface="微软雅黑" panose="020b0503020204020204" pitchFamily="34" charset="-122"/>
                </a:endParaRPr>
              </a:p>
            </p:txBody>
          </p:sp>
        </p:grpSp>
      </p:grpSp>
      <p:sp>
        <p:nvSpPr>
          <p:cNvPr id="106"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mtClean="0">
                <a:solidFill>
                  <a:schemeClr val="bg1"/>
                </a:solidFill>
                <a:latin typeface="微软雅黑" panose="020b0503020204020204" pitchFamily="34" charset="-122"/>
                <a:ea typeface="微软雅黑" panose="020b0503020204020204" pitchFamily="34" charset="-122"/>
                <a:cs typeface="微软雅黑"/>
              </a:rPr>
              <a:t>1.1 </a:t>
            </a:r>
            <a:r>
              <a:rPr lang="zh-CN" altLang="en-US" b="1" smtClean="0">
                <a:solidFill>
                  <a:schemeClr val="bg1"/>
                </a:solidFill>
                <a:latin typeface="微软雅黑" panose="020b0503020204020204" pitchFamily="34" charset="-122"/>
                <a:ea typeface="微软雅黑" panose="020b0503020204020204" pitchFamily="34" charset="-122"/>
                <a:cs typeface="微软雅黑"/>
              </a:rPr>
              <a:t>项目战略意义</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34"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4</a:t>
            </a:fld>
            <a:endParaRPr lang="zh-CN" altLang="en-US" b="1">
              <a:solidFill>
                <a:schemeClr val="tx1"/>
              </a:solidFill>
            </a:endParaRPr>
          </a:p>
        </p:txBody>
      </p:sp>
    </p:spTree>
    <p:extLst>
      <p:ext uri="{BB962C8B-B14F-4D97-AF65-F5344CB8AC3E}">
        <p14:creationId xmlns:p14="http://schemas.microsoft.com/office/powerpoint/2010/main" xmlns="" val="437474905"/>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5"/>
          <p:cNvSpPr txBox="1"/>
          <p:nvPr/>
        </p:nvSpPr>
        <p:spPr>
          <a:xfrm>
            <a:off x="2642812" y="357426"/>
            <a:ext cx="8778170"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kern="0" spc="-5">
                <a:latin typeface="微软雅黑" panose="020b0503020204020204" pitchFamily="34" charset="-122"/>
                <a:ea typeface="微软雅黑" panose="020b0503020204020204" pitchFamily="34" charset="-122"/>
              </a:rPr>
              <a:t>绿色项目从启动到目前充分调动了传化内外部多方资源，项目推进工作的成员名单如下</a:t>
            </a:r>
          </a:p>
        </p:txBody>
      </p:sp>
      <p:sp>
        <p:nvSpPr>
          <p:cNvPr id="106"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mtClean="0">
                <a:solidFill>
                  <a:schemeClr val="bg1"/>
                </a:solidFill>
                <a:latin typeface="微软雅黑" panose="020b0503020204020204" pitchFamily="34" charset="-122"/>
                <a:ea typeface="微软雅黑" panose="020b0503020204020204" pitchFamily="34" charset="-122"/>
                <a:cs typeface="微软雅黑"/>
              </a:rPr>
              <a:t>1.2 </a:t>
            </a:r>
            <a:r>
              <a:rPr lang="zh-CN" altLang="en-US" b="1" smtClean="0">
                <a:solidFill>
                  <a:schemeClr val="bg1"/>
                </a:solidFill>
                <a:latin typeface="微软雅黑" panose="020b0503020204020204" pitchFamily="34" charset="-122"/>
                <a:ea typeface="微软雅黑" panose="020b0503020204020204" pitchFamily="34" charset="-122"/>
                <a:cs typeface="微软雅黑"/>
              </a:rPr>
              <a:t>项目执行团队</a:t>
            </a:r>
            <a:endParaRPr b="1">
              <a:solidFill>
                <a:schemeClr val="bg1"/>
              </a:solidFill>
              <a:latin typeface="微软雅黑" panose="020b0503020204020204" pitchFamily="34" charset="-122"/>
              <a:ea typeface="微软雅黑" panose="020b0503020204020204" pitchFamily="34" charset="-122"/>
              <a:cs typeface="微软雅黑"/>
            </a:endParaRPr>
          </a:p>
        </p:txBody>
      </p:sp>
      <p:graphicFrame>
        <p:nvGraphicFramePr>
          <p:cNvPr id="34" name="表格 33"/>
          <p:cNvGraphicFramePr>
            <a:graphicFrameLocks noGrp="1"/>
          </p:cNvGraphicFramePr>
          <p:nvPr>
            <p:extLst>
              <p:ext uri="{D42A27DB-BD31-4B8C-83A1-F6EECF244321}">
                <p14:modId xmlns:p14="http://schemas.microsoft.com/office/powerpoint/2010/main" xmlns="" val="89086312"/>
              </p:ext>
            </p:extLst>
          </p:nvPr>
        </p:nvGraphicFramePr>
        <p:xfrm>
          <a:off x="1143000" y="1685591"/>
          <a:ext cx="10058400" cy="4572000"/>
        </p:xfrm>
        <a:graphic>
          <a:graphicData uri="http://schemas.openxmlformats.org/drawingml/2006/table">
            <a:tbl>
              <a:tblPr firstRow="1" bandRow="1">
                <a:tableStyleId>{5C22544A-7EE6-4342-B048-85BDC9FD1C3A}</a:tableStyleId>
              </a:tblPr>
              <a:tblGrid>
                <a:gridCol w="1447800"/>
                <a:gridCol w="2144486"/>
                <a:gridCol w="6466114"/>
              </a:tblGrid>
              <a:tr h="280171">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类 别</a:t>
                      </a:r>
                      <a:endParaRPr lang="zh-CN" altLang="en-US" sz="1400">
                        <a:solidFill>
                          <a:schemeClr val="tx1"/>
                        </a:solidFill>
                        <a:latin typeface="微软雅黑" panose="020b0503020204020204" pitchFamily="34" charset="-122"/>
                        <a:ea typeface="微软雅黑" panose="020b0503020204020204" pitchFamily="34" charset="-122"/>
                      </a:endParaRPr>
                    </a:p>
                  </a:txBody>
                  <a:tcPr>
                    <a:solidFill>
                      <a:srgbClr val="FFC000"/>
                    </a:solidFill>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姓 名</a:t>
                      </a:r>
                      <a:endParaRPr lang="zh-CN" altLang="en-US" sz="1400">
                        <a:solidFill>
                          <a:schemeClr val="tx1"/>
                        </a:solidFill>
                        <a:latin typeface="微软雅黑" panose="020b0503020204020204" pitchFamily="34" charset="-122"/>
                        <a:ea typeface="微软雅黑" panose="020b0503020204020204" pitchFamily="34" charset="-122"/>
                      </a:endParaRPr>
                    </a:p>
                  </a:txBody>
                  <a:tcPr>
                    <a:solidFill>
                      <a:srgbClr val="FFC000"/>
                    </a:solidFill>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主要职责</a:t>
                      </a:r>
                      <a:endParaRPr lang="zh-CN" altLang="en-US" sz="1400">
                        <a:solidFill>
                          <a:schemeClr val="tx1"/>
                        </a:solidFill>
                        <a:latin typeface="微软雅黑" panose="020b0503020204020204" pitchFamily="34" charset="-122"/>
                        <a:ea typeface="微软雅黑" panose="020b0503020204020204" pitchFamily="34" charset="-122"/>
                      </a:endParaRPr>
                    </a:p>
                  </a:txBody>
                  <a:tcPr>
                    <a:solidFill>
                      <a:srgbClr val="FFC000"/>
                    </a:solidFill>
                  </a:tcPr>
                </a:tc>
              </a:tr>
              <a:tr h="280171">
                <a:tc rowSpan="10">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公司内部</a:t>
                      </a:r>
                      <a:endParaRPr lang="en-US" altLang="zh-CN" sz="1400" smtClean="0">
                        <a:solidFill>
                          <a:schemeClr val="tx1"/>
                        </a:solidFill>
                        <a:latin typeface="微软雅黑" panose="020b0503020204020204" pitchFamily="34" charset="-122"/>
                        <a:ea typeface="微软雅黑" panose="020b0503020204020204" pitchFamily="34" charset="-122"/>
                      </a:endParaRPr>
                    </a:p>
                    <a:p>
                      <a:pPr algn="ctr"/>
                      <a:r>
                        <a:rPr lang="zh-CN" altLang="en-US" sz="1400" smtClean="0">
                          <a:solidFill>
                            <a:schemeClr val="tx1"/>
                          </a:solidFill>
                          <a:latin typeface="微软雅黑" panose="020b0503020204020204" pitchFamily="34" charset="-122"/>
                          <a:ea typeface="微软雅黑" panose="020b0503020204020204" pitchFamily="34" charset="-122"/>
                        </a:rPr>
                        <a:t>项目小组成员</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吴建华</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负责项目整体指导工作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周家海</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负责项目业务指导工作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朱军</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项目组长，负责项目全程协调联络与把控</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微软雅黑" panose="020b0503020204020204" pitchFamily="34" charset="-122"/>
                          <a:ea typeface="微软雅黑" panose="020b0503020204020204" pitchFamily="34" charset="-122"/>
                        </a:rPr>
                        <a:t>傅幼林</a:t>
                      </a:r>
                    </a:p>
                  </a:txBody>
                  <a:tcPr anchor="ctr"/>
                </a:tc>
                <a:tc>
                  <a:txBody>
                    <a:bodyPr vert="horz" wrap="square"/>
                    <a:lstStyle/>
                    <a:p>
                      <a:pPr marL="0" marR="0" indent="0" algn="l" defTabSz="91440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微软雅黑" panose="020b0503020204020204" pitchFamily="34" charset="-122"/>
                          <a:ea typeface="微软雅黑" panose="020b0503020204020204" pitchFamily="34" charset="-122"/>
                        </a:rPr>
                        <a:t>项目副组长，负责业务评审</a:t>
                      </a: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罗巨涛</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项目副组长，负责投资资源协调与业务评审</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王胜鹏</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负责生产技术尽职调查与对接工作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杨万清</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负责财务税务尽职调查与对接工作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徐峰</a:t>
                      </a:r>
                      <a:endParaRPr lang="zh-CN" altLang="en-US" sz="1400" b="1">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负责相关审批及法务等尽职调查工作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陈钟敏</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负责项目银行融资协调工作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67045">
                <a:tc vMerge="1">
                  <a:txBody>
                    <a:bodyPr vert="horz" wrap="square"/>
                    <a:lstStyle/>
                    <a:p>
                      <a:pPr algn="ctr"/>
                      <a:endParaRPr lang="zh-CN" altLang="en-US" sz="1200">
                        <a:solidFill>
                          <a:schemeClr val="tx1"/>
                        </a:solidFill>
                        <a:latin typeface="黑体" pitchFamily="49" charset="-122"/>
                        <a:ea typeface="黑体" pitchFamily="49" charset="-122"/>
                      </a:endParaRPr>
                    </a:p>
                  </a:txBody>
                  <a:tcP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徐丽萍</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负责项目翻译与接待工作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rowSpan="4">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公司外部</a:t>
                      </a:r>
                      <a:endParaRPr lang="en-US" altLang="zh-CN" sz="1400" smtClean="0">
                        <a:solidFill>
                          <a:schemeClr val="tx1"/>
                        </a:solidFill>
                        <a:latin typeface="微软雅黑" panose="020b0503020204020204" pitchFamily="34" charset="-122"/>
                        <a:ea typeface="微软雅黑" panose="020b0503020204020204" pitchFamily="34" charset="-122"/>
                      </a:endParaRPr>
                    </a:p>
                    <a:p>
                      <a:pPr algn="ctr"/>
                      <a:r>
                        <a:rPr lang="zh-CN" altLang="en-US" sz="1400" smtClean="0">
                          <a:solidFill>
                            <a:schemeClr val="tx1"/>
                          </a:solidFill>
                          <a:latin typeface="微软雅黑" panose="020b0503020204020204" pitchFamily="34" charset="-122"/>
                          <a:ea typeface="微软雅黑" panose="020b0503020204020204" pitchFamily="34" charset="-122"/>
                        </a:rPr>
                        <a:t>专业机构</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普华永道投行顾问</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负责项目全程财务工作联络对接、估值、谈判等工作</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19409">
                <a:tc vMerge="1">
                  <a:txBody>
                    <a:bodyPr vert="horz" wrap="square"/>
                    <a:lstStyle/>
                    <a:p>
                      <a:pPr algn="ctr"/>
                      <a:endParaRPr lang="zh-CN" altLang="en-US" sz="12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marL="0" algn="l"/>
                      <a:r>
                        <a:rPr lang="zh-CN" altLang="en-US" sz="1400" smtClean="0">
                          <a:solidFill>
                            <a:schemeClr val="tx1"/>
                          </a:solidFill>
                          <a:latin typeface="微软雅黑" panose="020b0503020204020204" pitchFamily="34" charset="-122"/>
                          <a:ea typeface="微软雅黑" panose="020b0503020204020204" pitchFamily="34" charset="-122"/>
                          <a:cs typeface="+mn-cs"/>
                        </a:rPr>
                        <a:t>普华永道尽职调查团队</a:t>
                      </a:r>
                      <a:endParaRPr lang="zh-CN" altLang="en-US" sz="1400">
                        <a:solidFill>
                          <a:schemeClr val="tx1"/>
                        </a:solidFill>
                        <a:latin typeface="微软雅黑" panose="020b0503020204020204" pitchFamily="34" charset="-122"/>
                        <a:ea typeface="微软雅黑" panose="020b0503020204020204" pitchFamily="34" charset="-122"/>
                        <a:cs typeface="+mn-cs"/>
                      </a:endParaRPr>
                    </a:p>
                  </a:txBody>
                  <a:tcPr anchor="ctr"/>
                </a:tc>
                <a:tc>
                  <a:txBody>
                    <a:bodyPr vert="horz" wrap="square"/>
                    <a:lstStyle/>
                    <a:p>
                      <a:pPr marL="0" algn="l"/>
                      <a:r>
                        <a:rPr lang="zh-CN" altLang="en-US" sz="1400" smtClean="0">
                          <a:solidFill>
                            <a:schemeClr val="tx1"/>
                          </a:solidFill>
                          <a:latin typeface="微软雅黑" panose="020b0503020204020204" pitchFamily="34" charset="-122"/>
                          <a:ea typeface="微软雅黑" panose="020b0503020204020204" pitchFamily="34" charset="-122"/>
                          <a:cs typeface="+mn-cs"/>
                        </a:rPr>
                        <a:t>负责项目尽职调查工作</a:t>
                      </a:r>
                      <a:endParaRPr lang="zh-CN" altLang="en-US" sz="1400">
                        <a:solidFill>
                          <a:schemeClr val="tx1"/>
                        </a:solidFill>
                        <a:latin typeface="微软雅黑" panose="020b0503020204020204" pitchFamily="34" charset="-122"/>
                        <a:ea typeface="微软雅黑" panose="020b0503020204020204" pitchFamily="34" charset="-122"/>
                        <a:cs typeface="+mn-cs"/>
                      </a:endParaRPr>
                    </a:p>
                  </a:txBody>
                  <a:tcPr anchor="ctr"/>
                </a:tc>
              </a:tr>
              <a:tr h="280171">
                <a:tc vMerge="1">
                  <a:txBody>
                    <a:bodyPr vert="horz" wrap="square"/>
                    <a:lstStyle/>
                    <a:p>
                      <a:pPr algn="ctr"/>
                      <a:endParaRPr lang="zh-CN" altLang="en-US" sz="12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观韬律师事务所</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负责协助公司对接境外专业机构，项目法律审批指导并出具专业意见</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r h="280171">
                <a:tc vMerge="1">
                  <a:txBody>
                    <a:bodyPr vert="horz" wrap="square"/>
                    <a:lstStyle/>
                    <a:p>
                      <a:pPr algn="ctr"/>
                      <a:endParaRPr lang="zh-CN" altLang="en-US" sz="12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ctr"/>
                      <a:r>
                        <a:rPr lang="zh-CN" altLang="en-US" sz="1400" smtClean="0">
                          <a:solidFill>
                            <a:schemeClr val="tx1"/>
                          </a:solidFill>
                          <a:latin typeface="微软雅黑" panose="020b0503020204020204" pitchFamily="34" charset="-122"/>
                          <a:ea typeface="微软雅黑" panose="020b0503020204020204" pitchFamily="34" charset="-122"/>
                        </a:rPr>
                        <a:t>进出口银行</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c>
                  <a:txBody>
                    <a:bodyPr vert="horz" wrap="square"/>
                    <a:lstStyle/>
                    <a:p>
                      <a:pPr algn="l"/>
                      <a:r>
                        <a:rPr lang="zh-CN" altLang="en-US" sz="1400" smtClean="0">
                          <a:solidFill>
                            <a:schemeClr val="tx1"/>
                          </a:solidFill>
                          <a:latin typeface="微软雅黑" panose="020b0503020204020204" pitchFamily="34" charset="-122"/>
                          <a:ea typeface="微软雅黑" panose="020b0503020204020204" pitchFamily="34" charset="-122"/>
                        </a:rPr>
                        <a:t>银行融资机构</a:t>
                      </a:r>
                      <a:endParaRPr lang="zh-CN" altLang="en-US" sz="1400">
                        <a:solidFill>
                          <a:schemeClr val="tx1"/>
                        </a:solidFill>
                        <a:latin typeface="微软雅黑" panose="020b0503020204020204" pitchFamily="34" charset="-122"/>
                        <a:ea typeface="微软雅黑" panose="020b0503020204020204" pitchFamily="34" charset="-122"/>
                      </a:endParaRPr>
                    </a:p>
                  </a:txBody>
                  <a:tcPr anchor="ctr"/>
                </a:tc>
              </a:tr>
            </a:tbl>
          </a:graphicData>
        </a:graphic>
      </p:graphicFrame>
      <p:sp>
        <p:nvSpPr>
          <p:cNvPr id="9" name="灯片编号占位符 11"/>
          <p:cNvSpPr>
            <a:spLocks noGrp="1"/>
          </p:cNvSpPr>
          <p:nvPr>
            <p:ph type="sldNum" sz="quarter" idx="7"/>
          </p:nvPr>
        </p:nvSpPr>
        <p:spPr>
          <a:xfrm>
            <a:off x="11277600" y="6400800"/>
            <a:ext cx="304800" cy="274320"/>
          </a:xfrm>
        </p:spPr>
        <p:txBody>
          <a:bodyPr/>
          <a:lstStyle/>
          <a:p>
            <a:pPr algn="ctr"/>
            <a:fld id="{B6F15528-21DE-4FAA-801E-634DDDAF4B2B}" type="slidenum">
              <a:rPr lang="en-US" altLang="zh-CN" b="1" smtClean="0">
                <a:solidFill>
                  <a:schemeClr val="tx1"/>
                </a:solidFill>
              </a:rPr>
              <a:pPr algn="ctr"/>
              <a:t>5</a:t>
            </a:fld>
            <a:endParaRPr lang="zh-CN" altLang="en-US" b="1">
              <a:solidFill>
                <a:schemeClr val="tx1"/>
              </a:solidFill>
            </a:endParaRPr>
          </a:p>
        </p:txBody>
      </p:sp>
    </p:spTree>
    <p:extLst>
      <p:ext uri="{BB962C8B-B14F-4D97-AF65-F5344CB8AC3E}">
        <p14:creationId xmlns:p14="http://schemas.microsoft.com/office/powerpoint/2010/main" xmlns="" val="579732618"/>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5"/>
          <p:cNvSpPr txBox="1"/>
          <p:nvPr/>
        </p:nvSpPr>
        <p:spPr>
          <a:xfrm>
            <a:off x="2642812" y="357426"/>
            <a:ext cx="8778170"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kern="0" spc="-5">
                <a:latin typeface="微软雅黑" panose="020b0503020204020204" pitchFamily="34" charset="-122"/>
                <a:ea typeface="微软雅黑" panose="020b0503020204020204" pitchFamily="34" charset="-122"/>
              </a:rPr>
              <a:t>绿色项目收购已经完成尽职调查程序，目前处于最终收购协议谈判阶段</a:t>
            </a:r>
          </a:p>
        </p:txBody>
      </p:sp>
      <p:sp>
        <p:nvSpPr>
          <p:cNvPr id="106"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mtClean="0">
                <a:solidFill>
                  <a:schemeClr val="bg1"/>
                </a:solidFill>
                <a:latin typeface="微软雅黑" panose="020b0503020204020204" pitchFamily="34" charset="-122"/>
                <a:ea typeface="微软雅黑" panose="020b0503020204020204" pitchFamily="34" charset="-122"/>
                <a:cs typeface="微软雅黑"/>
              </a:rPr>
              <a:t>1.3 </a:t>
            </a:r>
            <a:r>
              <a:rPr lang="zh-CN" altLang="en-US" b="1" smtClean="0">
                <a:solidFill>
                  <a:schemeClr val="bg1"/>
                </a:solidFill>
                <a:latin typeface="微软雅黑" panose="020b0503020204020204" pitchFamily="34" charset="-122"/>
                <a:ea typeface="微软雅黑" panose="020b0503020204020204" pitchFamily="34" charset="-122"/>
                <a:cs typeface="微软雅黑"/>
              </a:rPr>
              <a:t>项目执行情况</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57" name="组合 56"/>
          <p:cNvGrpSpPr/>
          <p:nvPr/>
        </p:nvGrpSpPr>
        <p:grpSpPr>
          <a:xfrm>
            <a:off x="838200" y="1981200"/>
            <a:ext cx="10384791" cy="3276600"/>
            <a:chOff x="838200" y="1981200"/>
            <a:chExt cx="10384791" cy="3276600"/>
          </a:xfrm>
        </p:grpSpPr>
        <p:grpSp>
          <p:nvGrpSpPr>
            <p:cNvPr id="48" name="组合 47"/>
            <p:cNvGrpSpPr/>
            <p:nvPr/>
          </p:nvGrpSpPr>
          <p:grpSpPr>
            <a:xfrm>
              <a:off x="838200" y="1981200"/>
              <a:ext cx="1393370" cy="1447800"/>
              <a:chOff x="838200" y="1981200"/>
              <a:chExt cx="1393370" cy="1447800"/>
            </a:xfrm>
          </p:grpSpPr>
          <p:cxnSp>
            <p:nvCxnSpPr>
              <p:cNvPr id="19" name="直接连接符 18"/>
              <p:cNvCxnSpPr/>
              <p:nvPr/>
            </p:nvCxnSpPr>
            <p:spPr>
              <a:xfrm flipH="1" flipV="1">
                <a:off x="152400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0" name="圆角矩形 19"/>
              <p:cNvSpPr/>
              <p:nvPr/>
            </p:nvSpPr>
            <p:spPr>
              <a:xfrm>
                <a:off x="838200" y="19812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latin typeface="微软雅黑" panose="020b0503020204020204" pitchFamily="34" charset="-122"/>
                    <a:ea typeface="微软雅黑" panose="020b0503020204020204" pitchFamily="34" charset="-122"/>
                  </a:rPr>
                  <a:t>启动纺化全球竞争市场分析</a:t>
                </a:r>
                <a:endParaRPr lang="zh-CN" altLang="en-US" sz="1400" b="1">
                  <a:latin typeface="微软雅黑" panose="020b0503020204020204" pitchFamily="34" charset="-122"/>
                  <a:ea typeface="微软雅黑" panose="020b0503020204020204" pitchFamily="34" charset="-122"/>
                </a:endParaRPr>
              </a:p>
            </p:txBody>
          </p:sp>
        </p:grpSp>
        <p:grpSp>
          <p:nvGrpSpPr>
            <p:cNvPr id="47" name="组合 46"/>
            <p:cNvGrpSpPr/>
            <p:nvPr/>
          </p:nvGrpSpPr>
          <p:grpSpPr>
            <a:xfrm>
              <a:off x="1905000" y="3810000"/>
              <a:ext cx="1393370" cy="1447800"/>
              <a:chOff x="2111830" y="3810000"/>
              <a:chExt cx="1393370" cy="1447800"/>
            </a:xfrm>
          </p:grpSpPr>
          <p:cxnSp>
            <p:nvCxnSpPr>
              <p:cNvPr id="24" name="直接连接符 23"/>
              <p:cNvCxnSpPr/>
              <p:nvPr/>
            </p:nvCxnSpPr>
            <p:spPr>
              <a:xfrm flipH="1" flipV="1">
                <a:off x="2797630" y="38100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 name="圆角矩形 24"/>
              <p:cNvSpPr/>
              <p:nvPr/>
            </p:nvSpPr>
            <p:spPr>
              <a:xfrm>
                <a:off x="2111830" y="44958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基本明确潜在可并购标的</a:t>
                </a:r>
                <a:endParaRPr lang="zh-CN" altLang="en-US" sz="1400" b="1">
                  <a:latin typeface="微软雅黑" panose="020b0503020204020204" pitchFamily="34" charset="-122"/>
                  <a:ea typeface="微软雅黑" panose="020b0503020204020204" pitchFamily="34" charset="-122"/>
                </a:endParaRPr>
              </a:p>
            </p:txBody>
          </p:sp>
        </p:grpSp>
        <p:grpSp>
          <p:nvGrpSpPr>
            <p:cNvPr id="49" name="组合 48"/>
            <p:cNvGrpSpPr/>
            <p:nvPr/>
          </p:nvGrpSpPr>
          <p:grpSpPr>
            <a:xfrm>
              <a:off x="3200400" y="1981200"/>
              <a:ext cx="1393371" cy="1447800"/>
              <a:chOff x="3712029" y="1981200"/>
              <a:chExt cx="1393371" cy="1447800"/>
            </a:xfrm>
          </p:grpSpPr>
          <p:cxnSp>
            <p:nvCxnSpPr>
              <p:cNvPr id="27" name="直接连接符 26"/>
              <p:cNvCxnSpPr/>
              <p:nvPr/>
            </p:nvCxnSpPr>
            <p:spPr>
              <a:xfrm flipH="1" flipV="1">
                <a:off x="439783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8" name="圆角矩形 27"/>
              <p:cNvSpPr/>
              <p:nvPr/>
            </p:nvSpPr>
            <p:spPr>
              <a:xfrm>
                <a:off x="3712029" y="1981200"/>
                <a:ext cx="1393371"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latin typeface="微软雅黑" panose="020b0503020204020204" pitchFamily="34" charset="-122"/>
                    <a:ea typeface="微软雅黑" panose="020b0503020204020204" pitchFamily="34" charset="-122"/>
                  </a:rPr>
                  <a:t>主动接洽拓纳获得积极反馈</a:t>
                </a:r>
                <a:endParaRPr lang="zh-CN" altLang="en-US" sz="1400" b="1">
                  <a:latin typeface="微软雅黑" panose="020b0503020204020204" pitchFamily="34" charset="-122"/>
                  <a:ea typeface="微软雅黑" panose="020b0503020204020204" pitchFamily="34" charset="-122"/>
                </a:endParaRPr>
              </a:p>
            </p:txBody>
          </p:sp>
        </p:grpSp>
        <p:grpSp>
          <p:nvGrpSpPr>
            <p:cNvPr id="50" name="组合 49"/>
            <p:cNvGrpSpPr/>
            <p:nvPr/>
          </p:nvGrpSpPr>
          <p:grpSpPr>
            <a:xfrm>
              <a:off x="3810000" y="3810000"/>
              <a:ext cx="1393370" cy="1447800"/>
              <a:chOff x="4191000" y="3810000"/>
              <a:chExt cx="1393370" cy="1447800"/>
            </a:xfrm>
          </p:grpSpPr>
          <p:cxnSp>
            <p:nvCxnSpPr>
              <p:cNvPr id="29" name="直接连接符 28"/>
              <p:cNvCxnSpPr/>
              <p:nvPr/>
            </p:nvCxnSpPr>
            <p:spPr>
              <a:xfrm flipH="1" flipV="1">
                <a:off x="4876800" y="38100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0" name="圆角矩形 29"/>
              <p:cNvSpPr/>
              <p:nvPr/>
            </p:nvSpPr>
            <p:spPr>
              <a:xfrm>
                <a:off x="4191000" y="44958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选定普华永道项目财务顾问</a:t>
                </a:r>
                <a:endParaRPr lang="zh-CN" altLang="en-US" sz="1400" b="1">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4724400" y="1981200"/>
              <a:ext cx="1393371" cy="1447800"/>
              <a:chOff x="5312229" y="1981200"/>
              <a:chExt cx="1393371" cy="1447800"/>
            </a:xfrm>
          </p:grpSpPr>
          <p:cxnSp>
            <p:nvCxnSpPr>
              <p:cNvPr id="31" name="直接连接符 30"/>
              <p:cNvCxnSpPr/>
              <p:nvPr/>
            </p:nvCxnSpPr>
            <p:spPr>
              <a:xfrm flipH="1" flipV="1">
                <a:off x="599803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2" name="圆角矩形 31"/>
              <p:cNvSpPr/>
              <p:nvPr/>
            </p:nvSpPr>
            <p:spPr>
              <a:xfrm>
                <a:off x="5312229" y="1981200"/>
                <a:ext cx="1393371"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发出</a:t>
                </a:r>
                <a:r>
                  <a:rPr lang="en-US" altLang="zh-CN" sz="1400" b="1" smtClean="0">
                    <a:latin typeface="微软雅黑" panose="020b0503020204020204" pitchFamily="34" charset="-122"/>
                    <a:ea typeface="微软雅黑" panose="020b0503020204020204" pitchFamily="34" charset="-122"/>
                  </a:rPr>
                  <a:t>IOI</a:t>
                </a:r>
              </a:p>
              <a:p>
                <a:r>
                  <a:rPr lang="zh-CN" altLang="en-US" sz="1400" b="1">
                    <a:latin typeface="微软雅黑" panose="020b0503020204020204" pitchFamily="34" charset="-122"/>
                    <a:ea typeface="微软雅黑" panose="020b0503020204020204" pitchFamily="34" charset="-122"/>
                  </a:rPr>
                  <a:t>拓</a:t>
                </a:r>
                <a:r>
                  <a:rPr lang="zh-CN" altLang="en-US" sz="1400" b="1" smtClean="0">
                    <a:latin typeface="微软雅黑" panose="020b0503020204020204" pitchFamily="34" charset="-122"/>
                    <a:ea typeface="微软雅黑" panose="020b0503020204020204" pitchFamily="34" charset="-122"/>
                  </a:rPr>
                  <a:t>纳接受意向</a:t>
                </a:r>
                <a:endParaRPr lang="zh-CN" altLang="en-US" sz="1400" b="1">
                  <a:latin typeface="微软雅黑" panose="020b0503020204020204" pitchFamily="34" charset="-122"/>
                  <a:ea typeface="微软雅黑" panose="020b0503020204020204" pitchFamily="34" charset="-122"/>
                </a:endParaRPr>
              </a:p>
            </p:txBody>
          </p:sp>
        </p:grpSp>
        <p:grpSp>
          <p:nvGrpSpPr>
            <p:cNvPr id="52" name="组合 51"/>
            <p:cNvGrpSpPr/>
            <p:nvPr/>
          </p:nvGrpSpPr>
          <p:grpSpPr>
            <a:xfrm>
              <a:off x="5791200" y="3810000"/>
              <a:ext cx="1393370" cy="1447800"/>
              <a:chOff x="6531430" y="3810000"/>
              <a:chExt cx="1393370" cy="1447800"/>
            </a:xfrm>
          </p:grpSpPr>
          <p:cxnSp>
            <p:nvCxnSpPr>
              <p:cNvPr id="33" name="直接连接符 32"/>
              <p:cNvCxnSpPr/>
              <p:nvPr/>
            </p:nvCxnSpPr>
            <p:spPr>
              <a:xfrm flipH="1" flipV="1">
                <a:off x="7239000" y="38100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5" name="圆角矩形 34"/>
              <p:cNvSpPr/>
              <p:nvPr/>
            </p:nvSpPr>
            <p:spPr>
              <a:xfrm>
                <a:off x="6531430" y="44958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初步资料对接</a:t>
                </a:r>
                <a:endParaRPr lang="en-US" altLang="zh-CN" sz="1400" b="1" smtClean="0">
                  <a:latin typeface="微软雅黑" panose="020b0503020204020204" pitchFamily="34" charset="-122"/>
                  <a:ea typeface="微软雅黑" panose="020b0503020204020204" pitchFamily="34" charset="-122"/>
                </a:endParaRPr>
              </a:p>
              <a:p>
                <a:pPr algn="ctr"/>
                <a:r>
                  <a:rPr lang="zh-CN" altLang="en-US" sz="1400" b="1" smtClean="0">
                    <a:latin typeface="微软雅黑" panose="020b0503020204020204" pitchFamily="34" charset="-122"/>
                    <a:ea typeface="微软雅黑" panose="020b0503020204020204" pitchFamily="34" charset="-122"/>
                  </a:rPr>
                  <a:t>确认继续跟进</a:t>
                </a:r>
                <a:endParaRPr lang="zh-CN" altLang="en-US" sz="1400" b="1">
                  <a:latin typeface="微软雅黑" panose="020b0503020204020204" pitchFamily="34" charset="-122"/>
                  <a:ea typeface="微软雅黑" panose="020b0503020204020204" pitchFamily="34" charset="-122"/>
                </a:endParaRPr>
              </a:p>
            </p:txBody>
          </p:sp>
        </p:grpSp>
        <p:grpSp>
          <p:nvGrpSpPr>
            <p:cNvPr id="56" name="组合 55"/>
            <p:cNvGrpSpPr/>
            <p:nvPr/>
          </p:nvGrpSpPr>
          <p:grpSpPr>
            <a:xfrm>
              <a:off x="6858000" y="1981200"/>
              <a:ext cx="1393371" cy="1447800"/>
              <a:chOff x="7903029" y="1981200"/>
              <a:chExt cx="1393371" cy="1447800"/>
            </a:xfrm>
          </p:grpSpPr>
          <p:cxnSp>
            <p:nvCxnSpPr>
              <p:cNvPr id="36" name="直接连接符 35"/>
              <p:cNvCxnSpPr/>
              <p:nvPr/>
            </p:nvCxnSpPr>
            <p:spPr>
              <a:xfrm flipH="1" flipV="1">
                <a:off x="858883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7" name="圆角矩形 36"/>
              <p:cNvSpPr/>
              <p:nvPr/>
            </p:nvSpPr>
            <p:spPr>
              <a:xfrm>
                <a:off x="7903029" y="1981200"/>
                <a:ext cx="1393371"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发出</a:t>
                </a:r>
                <a:r>
                  <a:rPr lang="en-US" altLang="zh-CN" sz="1400" b="1" smtClean="0">
                    <a:latin typeface="微软雅黑" panose="020b0503020204020204" pitchFamily="34" charset="-122"/>
                    <a:ea typeface="微软雅黑" panose="020b0503020204020204" pitchFamily="34" charset="-122"/>
                  </a:rPr>
                  <a:t>LOI</a:t>
                </a:r>
              </a:p>
              <a:p>
                <a:r>
                  <a:rPr lang="zh-CN" altLang="en-US" sz="1400" b="1">
                    <a:latin typeface="微软雅黑" panose="020b0503020204020204" pitchFamily="34" charset="-122"/>
                    <a:ea typeface="微软雅黑" panose="020b0503020204020204" pitchFamily="34" charset="-122"/>
                  </a:rPr>
                  <a:t>接受</a:t>
                </a:r>
                <a:r>
                  <a:rPr lang="zh-CN" altLang="en-US" sz="1400" b="1" smtClean="0">
                    <a:latin typeface="微软雅黑" panose="020b0503020204020204" pitchFamily="34" charset="-122"/>
                    <a:ea typeface="微软雅黑" panose="020b0503020204020204" pitchFamily="34" charset="-122"/>
                  </a:rPr>
                  <a:t>并购意向</a:t>
                </a:r>
                <a:endParaRPr lang="zh-CN" altLang="en-US" sz="1400" b="1">
                  <a:latin typeface="微软雅黑" panose="020b0503020204020204" pitchFamily="34" charset="-122"/>
                  <a:ea typeface="微软雅黑" panose="020b0503020204020204" pitchFamily="34" charset="-122"/>
                </a:endParaRPr>
              </a:p>
            </p:txBody>
          </p:sp>
        </p:grpSp>
        <p:grpSp>
          <p:nvGrpSpPr>
            <p:cNvPr id="55" name="组合 54"/>
            <p:cNvGrpSpPr/>
            <p:nvPr/>
          </p:nvGrpSpPr>
          <p:grpSpPr>
            <a:xfrm>
              <a:off x="8284029" y="1981200"/>
              <a:ext cx="1393371" cy="1447800"/>
              <a:chOff x="9350829" y="1981200"/>
              <a:chExt cx="1393371" cy="1447800"/>
            </a:xfrm>
          </p:grpSpPr>
          <p:cxnSp>
            <p:nvCxnSpPr>
              <p:cNvPr id="40" name="直接连接符 39"/>
              <p:cNvCxnSpPr/>
              <p:nvPr/>
            </p:nvCxnSpPr>
            <p:spPr>
              <a:xfrm flipH="1" flipV="1">
                <a:off x="1003663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41" name="圆角矩形 40"/>
              <p:cNvSpPr/>
              <p:nvPr/>
            </p:nvSpPr>
            <p:spPr>
              <a:xfrm>
                <a:off x="9350829" y="1981200"/>
                <a:ext cx="1393371"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报价确认函</a:t>
                </a:r>
                <a:endParaRPr lang="zh-CN" altLang="en-US" sz="1400" b="1">
                  <a:latin typeface="微软雅黑" panose="020b0503020204020204" pitchFamily="34" charset="-122"/>
                  <a:ea typeface="微软雅黑" panose="020b0503020204020204" pitchFamily="34" charset="-122"/>
                </a:endParaRPr>
              </a:p>
            </p:txBody>
          </p:sp>
        </p:grpSp>
        <p:grpSp>
          <p:nvGrpSpPr>
            <p:cNvPr id="53" name="组合 52"/>
            <p:cNvGrpSpPr/>
            <p:nvPr/>
          </p:nvGrpSpPr>
          <p:grpSpPr>
            <a:xfrm>
              <a:off x="7467600" y="3810000"/>
              <a:ext cx="1393370" cy="1447800"/>
              <a:chOff x="8229600" y="3810000"/>
              <a:chExt cx="1393370" cy="1447800"/>
            </a:xfrm>
          </p:grpSpPr>
          <p:cxnSp>
            <p:nvCxnSpPr>
              <p:cNvPr id="42" name="直接连接符 41"/>
              <p:cNvCxnSpPr/>
              <p:nvPr/>
            </p:nvCxnSpPr>
            <p:spPr>
              <a:xfrm flipH="1" flipV="1">
                <a:off x="8915400" y="38100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43" name="圆角矩形 42"/>
              <p:cNvSpPr/>
              <p:nvPr/>
            </p:nvSpPr>
            <p:spPr>
              <a:xfrm>
                <a:off x="8229600" y="44958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启动尽职调查</a:t>
                </a:r>
                <a:endParaRPr lang="en-US" altLang="zh-CN" sz="1400" b="1" smtClean="0">
                  <a:latin typeface="微软雅黑" panose="020b0503020204020204" pitchFamily="34" charset="-122"/>
                  <a:ea typeface="微软雅黑" panose="020b0503020204020204" pitchFamily="34" charset="-122"/>
                </a:endParaRPr>
              </a:p>
            </p:txBody>
          </p:sp>
        </p:grpSp>
        <p:grpSp>
          <p:nvGrpSpPr>
            <p:cNvPr id="54" name="组合 53"/>
            <p:cNvGrpSpPr/>
            <p:nvPr/>
          </p:nvGrpSpPr>
          <p:grpSpPr>
            <a:xfrm>
              <a:off x="9220200" y="3810000"/>
              <a:ext cx="1393370" cy="1447800"/>
              <a:chOff x="10341430" y="3810000"/>
              <a:chExt cx="1393370" cy="1447800"/>
            </a:xfrm>
          </p:grpSpPr>
          <p:cxnSp>
            <p:nvCxnSpPr>
              <p:cNvPr id="44" name="直接连接符 43"/>
              <p:cNvCxnSpPr/>
              <p:nvPr/>
            </p:nvCxnSpPr>
            <p:spPr>
              <a:xfrm flipH="1" flipV="1">
                <a:off x="11027230" y="38100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45" name="圆角矩形 44"/>
              <p:cNvSpPr/>
              <p:nvPr/>
            </p:nvSpPr>
            <p:spPr>
              <a:xfrm>
                <a:off x="10341430" y="4495800"/>
                <a:ext cx="1393370" cy="762000"/>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完成</a:t>
                </a:r>
                <a:r>
                  <a:rPr lang="zh-CN" altLang="en-US" sz="1400" b="1" smtClean="0">
                    <a:latin typeface="微软雅黑" panose="020b0503020204020204" pitchFamily="34" charset="-122"/>
                    <a:ea typeface="微软雅黑" panose="020b0503020204020204" pitchFamily="34" charset="-122"/>
                  </a:rPr>
                  <a:t>尽职调查</a:t>
                </a:r>
                <a:endParaRPr lang="en-US" altLang="zh-CN" sz="1400" b="1" smtClean="0">
                  <a:latin typeface="微软雅黑" panose="020b0503020204020204" pitchFamily="34" charset="-122"/>
                  <a:ea typeface="微软雅黑" panose="020b0503020204020204" pitchFamily="34" charset="-122"/>
                </a:endParaRPr>
              </a:p>
              <a:p>
                <a:pPr algn="ctr"/>
                <a:r>
                  <a:rPr lang="zh-CN" altLang="en-US" sz="1400" b="1" smtClean="0">
                    <a:latin typeface="微软雅黑" panose="020b0503020204020204" pitchFamily="34" charset="-122"/>
                    <a:ea typeface="微软雅黑" panose="020b0503020204020204" pitchFamily="34" charset="-122"/>
                  </a:rPr>
                  <a:t>协商收购协议</a:t>
                </a:r>
                <a:endParaRPr lang="en-US" altLang="zh-CN" sz="1400" b="1" smtClean="0">
                  <a:latin typeface="微软雅黑" panose="020b0503020204020204" pitchFamily="34" charset="-122"/>
                  <a:ea typeface="微软雅黑" panose="020b0503020204020204" pitchFamily="34" charset="-122"/>
                </a:endParaRPr>
              </a:p>
            </p:txBody>
          </p:sp>
        </p:grpSp>
        <p:grpSp>
          <p:nvGrpSpPr>
            <p:cNvPr id="23" name="组合 22"/>
            <p:cNvGrpSpPr/>
            <p:nvPr/>
          </p:nvGrpSpPr>
          <p:grpSpPr>
            <a:xfrm>
              <a:off x="1143001" y="3276600"/>
              <a:ext cx="10079990" cy="685800"/>
              <a:chOff x="1143001" y="3276600"/>
              <a:chExt cx="10079990" cy="685800"/>
            </a:xfrm>
          </p:grpSpPr>
          <p:sp>
            <p:nvSpPr>
              <p:cNvPr id="9" name="右箭头 8"/>
              <p:cNvSpPr/>
              <p:nvPr/>
            </p:nvSpPr>
            <p:spPr>
              <a:xfrm>
                <a:off x="1143001" y="3276600"/>
                <a:ext cx="10079990" cy="685800"/>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grpSp>
            <p:nvGrpSpPr>
              <p:cNvPr id="22" name="组合 21"/>
              <p:cNvGrpSpPr/>
              <p:nvPr/>
            </p:nvGrpSpPr>
            <p:grpSpPr>
              <a:xfrm>
                <a:off x="1143001" y="3429000"/>
                <a:ext cx="9753599" cy="381000"/>
                <a:chOff x="1143001" y="3429000"/>
                <a:chExt cx="9840684" cy="381000"/>
              </a:xfrm>
            </p:grpSpPr>
            <p:sp>
              <p:nvSpPr>
                <p:cNvPr id="5" name="矩形 4"/>
                <p:cNvSpPr/>
                <p:nvPr/>
              </p:nvSpPr>
              <p:spPr>
                <a:xfrm>
                  <a:off x="1143001"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一月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1" name="矩形 10"/>
                <p:cNvSpPr/>
                <p:nvPr/>
              </p:nvSpPr>
              <p:spPr>
                <a:xfrm>
                  <a:off x="2373086"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二</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2" name="矩形 11"/>
                <p:cNvSpPr/>
                <p:nvPr/>
              </p:nvSpPr>
              <p:spPr>
                <a:xfrm>
                  <a:off x="3603173"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三</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3" name="矩形 12"/>
                <p:cNvSpPr/>
                <p:nvPr/>
              </p:nvSpPr>
              <p:spPr>
                <a:xfrm>
                  <a:off x="4833259"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四</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4" name="矩形 13"/>
                <p:cNvSpPr/>
                <p:nvPr/>
              </p:nvSpPr>
              <p:spPr>
                <a:xfrm>
                  <a:off x="6063344"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五</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5" name="矩形 14"/>
                <p:cNvSpPr/>
                <p:nvPr/>
              </p:nvSpPr>
              <p:spPr>
                <a:xfrm>
                  <a:off x="7293429"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六</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16" name="矩形 15"/>
                <p:cNvSpPr/>
                <p:nvPr/>
              </p:nvSpPr>
              <p:spPr>
                <a:xfrm>
                  <a:off x="8523516"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七月</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46" name="矩形 45"/>
                <p:cNvSpPr/>
                <p:nvPr/>
              </p:nvSpPr>
              <p:spPr>
                <a:xfrm>
                  <a:off x="9753600" y="3429000"/>
                  <a:ext cx="1230085" cy="381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八</a:t>
                  </a:r>
                  <a:r>
                    <a:rPr lang="zh-CN" altLang="en-US" smtClean="0">
                      <a:solidFill>
                        <a:schemeClr val="tx1"/>
                      </a:solidFill>
                      <a:latin typeface="微软雅黑" panose="020b0503020204020204" pitchFamily="34" charset="-122"/>
                      <a:ea typeface="微软雅黑" panose="020b0503020204020204" pitchFamily="34" charset="-122"/>
                    </a:rPr>
                    <a:t>月</a:t>
                  </a:r>
                  <a:endParaRPr lang="zh-CN" altLang="en-US">
                    <a:solidFill>
                      <a:schemeClr val="tx1"/>
                    </a:solidFill>
                    <a:latin typeface="微软雅黑" panose="020b0503020204020204" pitchFamily="34" charset="-122"/>
                    <a:ea typeface="微软雅黑" panose="020b0503020204020204" pitchFamily="34" charset="-122"/>
                  </a:endParaRPr>
                </a:p>
              </p:txBody>
            </p:sp>
          </p:grpSp>
        </p:grpSp>
        <p:grpSp>
          <p:nvGrpSpPr>
            <p:cNvPr id="59" name="组合 58"/>
            <p:cNvGrpSpPr/>
            <p:nvPr/>
          </p:nvGrpSpPr>
          <p:grpSpPr>
            <a:xfrm>
              <a:off x="9731829" y="1981200"/>
              <a:ext cx="1393371" cy="1447800"/>
              <a:chOff x="9350829" y="1981200"/>
              <a:chExt cx="1393371" cy="1447800"/>
            </a:xfrm>
          </p:grpSpPr>
          <p:cxnSp>
            <p:nvCxnSpPr>
              <p:cNvPr id="60" name="直接连接符 59"/>
              <p:cNvCxnSpPr/>
              <p:nvPr/>
            </p:nvCxnSpPr>
            <p:spPr>
              <a:xfrm flipH="1" flipV="1">
                <a:off x="10036630" y="2743200"/>
                <a:ext cx="0" cy="685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61" name="圆角矩形 60"/>
              <p:cNvSpPr/>
              <p:nvPr/>
            </p:nvSpPr>
            <p:spPr>
              <a:xfrm>
                <a:off x="9350829" y="1981200"/>
                <a:ext cx="1393371" cy="76200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solidFill>
                      <a:schemeClr val="tx1"/>
                    </a:solidFill>
                    <a:latin typeface="微软雅黑" panose="020b0503020204020204" pitchFamily="34" charset="-122"/>
                    <a:ea typeface="微软雅黑" panose="020b0503020204020204" pitchFamily="34" charset="-122"/>
                  </a:rPr>
                  <a:t>董事会审批</a:t>
                </a:r>
                <a:endParaRPr lang="en-US" altLang="zh-CN" sz="1400" b="1" smtClean="0">
                  <a:solidFill>
                    <a:schemeClr val="tx1"/>
                  </a:solidFill>
                  <a:latin typeface="微软雅黑" panose="020b0503020204020204" pitchFamily="34" charset="-122"/>
                  <a:ea typeface="微软雅黑" panose="020b0503020204020204" pitchFamily="34" charset="-122"/>
                </a:endParaRPr>
              </a:p>
              <a:p>
                <a:pPr algn="ctr"/>
                <a:r>
                  <a:rPr lang="zh-CN" altLang="en-US" sz="1400" b="1" smtClean="0">
                    <a:solidFill>
                      <a:schemeClr val="tx1"/>
                    </a:solidFill>
                    <a:latin typeface="微软雅黑" panose="020b0503020204020204" pitchFamily="34" charset="-122"/>
                    <a:ea typeface="微软雅黑" panose="020b0503020204020204" pitchFamily="34" charset="-122"/>
                  </a:rPr>
                  <a:t>签署</a:t>
                </a:r>
                <a:r>
                  <a:rPr lang="en-US" altLang="zh-CN" sz="1400" b="1" smtClean="0">
                    <a:solidFill>
                      <a:schemeClr val="tx1"/>
                    </a:solidFill>
                    <a:latin typeface="微软雅黑" panose="020b0503020204020204" pitchFamily="34" charset="-122"/>
                    <a:ea typeface="微软雅黑" panose="020b0503020204020204" pitchFamily="34" charset="-122"/>
                  </a:rPr>
                  <a:t>SPA</a:t>
                </a:r>
                <a:endParaRPr lang="zh-CN" altLang="en-US" sz="1400" b="1">
                  <a:solidFill>
                    <a:schemeClr val="tx1"/>
                  </a:solidFill>
                  <a:latin typeface="微软雅黑" panose="020b0503020204020204" pitchFamily="34" charset="-122"/>
                  <a:ea typeface="微软雅黑" panose="020b0503020204020204" pitchFamily="34" charset="-122"/>
                </a:endParaRPr>
              </a:p>
            </p:txBody>
          </p:sp>
        </p:grpSp>
      </p:grpSp>
      <p:sp>
        <p:nvSpPr>
          <p:cNvPr id="7" name="矩形 6"/>
          <p:cNvSpPr/>
          <p:nvPr/>
        </p:nvSpPr>
        <p:spPr>
          <a:xfrm>
            <a:off x="1006646" y="5410200"/>
            <a:ext cx="1596912"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smtClean="0">
                <a:latin typeface="微软雅黑" panose="020b0503020204020204" pitchFamily="34" charset="-122"/>
                <a:ea typeface="微软雅黑" panose="020b0503020204020204" pitchFamily="34" charset="-122"/>
              </a:rPr>
              <a:t>注：</a:t>
            </a:r>
            <a:endParaRPr lang="en-US" altLang="zh-CN" sz="1000" b="1" smtClean="0">
              <a:latin typeface="微软雅黑" panose="020b0503020204020204" pitchFamily="34" charset="-122"/>
              <a:ea typeface="微软雅黑" panose="020b0503020204020204" pitchFamily="34" charset="-122"/>
            </a:endParaRPr>
          </a:p>
          <a:p>
            <a:r>
              <a:rPr lang="en-US" altLang="zh-CN" sz="1000" b="1" smtClean="0">
                <a:latin typeface="微软雅黑" panose="020b0503020204020204" pitchFamily="34" charset="-122"/>
                <a:ea typeface="微软雅黑" panose="020b0503020204020204" pitchFamily="34" charset="-122"/>
              </a:rPr>
              <a:t>IOI</a:t>
            </a:r>
            <a:r>
              <a:rPr lang="zh-CN" altLang="en-US" sz="1000" b="1" smtClean="0">
                <a:latin typeface="微软雅黑" panose="020b0503020204020204" pitchFamily="34" charset="-122"/>
                <a:ea typeface="微软雅黑" panose="020b0503020204020204" pitchFamily="34" charset="-122"/>
              </a:rPr>
              <a:t>：非约束性意向函</a:t>
            </a:r>
            <a:endParaRPr lang="en-US" altLang="zh-CN" sz="1000" b="1" smtClean="0">
              <a:latin typeface="微软雅黑" panose="020b0503020204020204" pitchFamily="34" charset="-122"/>
              <a:ea typeface="微软雅黑" panose="020b0503020204020204" pitchFamily="34" charset="-122"/>
            </a:endParaRPr>
          </a:p>
          <a:p>
            <a:r>
              <a:rPr lang="en-US" altLang="zh-CN" sz="1000" b="1" smtClean="0">
                <a:latin typeface="微软雅黑" panose="020b0503020204020204" pitchFamily="34" charset="-122"/>
                <a:ea typeface="微软雅黑" panose="020b0503020204020204" pitchFamily="34" charset="-122"/>
              </a:rPr>
              <a:t>LOI</a:t>
            </a:r>
            <a:r>
              <a:rPr lang="zh-CN" altLang="en-US" sz="1000" b="1" smtClean="0">
                <a:latin typeface="微软雅黑" panose="020b0503020204020204" pitchFamily="34" charset="-122"/>
                <a:ea typeface="微软雅黑" panose="020b0503020204020204" pitchFamily="34" charset="-122"/>
              </a:rPr>
              <a:t>：约束性意向函</a:t>
            </a:r>
            <a:endParaRPr lang="en-US" altLang="zh-CN" sz="1000" b="1" smtClean="0">
              <a:latin typeface="微软雅黑" panose="020b0503020204020204" pitchFamily="34" charset="-122"/>
              <a:ea typeface="微软雅黑" panose="020b0503020204020204" pitchFamily="34" charset="-122"/>
            </a:endParaRPr>
          </a:p>
          <a:p>
            <a:r>
              <a:rPr lang="en-US" altLang="zh-CN" sz="1000" b="1" smtClean="0">
                <a:latin typeface="微软雅黑" panose="020b0503020204020204" pitchFamily="34" charset="-122"/>
                <a:ea typeface="微软雅黑" panose="020b0503020204020204" pitchFamily="34" charset="-122"/>
              </a:rPr>
              <a:t>SPA</a:t>
            </a:r>
            <a:r>
              <a:rPr lang="zh-CN" altLang="en-US" sz="1000" b="1" smtClean="0">
                <a:latin typeface="微软雅黑" panose="020b0503020204020204" pitchFamily="34" charset="-122"/>
                <a:ea typeface="微软雅黑" panose="020b0503020204020204" pitchFamily="34" charset="-122"/>
              </a:rPr>
              <a:t>：正式股权收购协议</a:t>
            </a:r>
            <a:endParaRPr lang="en-US" altLang="zh-CN" sz="1000" b="1" smtClean="0">
              <a:latin typeface="微软雅黑" panose="020b0503020204020204" pitchFamily="34" charset="-122"/>
              <a:ea typeface="微软雅黑" panose="020b0503020204020204" pitchFamily="34" charset="-122"/>
            </a:endParaRPr>
          </a:p>
        </p:txBody>
      </p:sp>
      <p:sp>
        <p:nvSpPr>
          <p:cNvPr id="58"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6</a:t>
            </a:fld>
            <a:endParaRPr lang="zh-CN" altLang="en-US" b="1">
              <a:solidFill>
                <a:schemeClr val="tx1"/>
              </a:solidFill>
            </a:endParaRPr>
          </a:p>
        </p:txBody>
      </p:sp>
    </p:spTree>
    <p:extLst>
      <p:ext uri="{BB962C8B-B14F-4D97-AF65-F5344CB8AC3E}">
        <p14:creationId xmlns:p14="http://schemas.microsoft.com/office/powerpoint/2010/main" xmlns="" val="120699567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3105912"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3105912"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3105912" y="-1"/>
            <a:ext cx="9086215" cy="6858000"/>
          </a:xfrm>
          <a:custGeom>
            <a:rect l="l" t="t" r="r" b="b"/>
            <a:pathLst>
              <a:path w="9086215" h="6858000">
                <a:moveTo>
                  <a:pt x="0" y="6858000"/>
                </a:moveTo>
                <a:lnTo>
                  <a:pt x="9086088" y="6858000"/>
                </a:lnTo>
                <a:lnTo>
                  <a:pt x="9086088" y="0"/>
                </a:lnTo>
                <a:lnTo>
                  <a:pt x="0" y="0"/>
                </a:lnTo>
                <a:lnTo>
                  <a:pt x="0" y="685800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886460" y="1750440"/>
            <a:ext cx="635635" cy="2954655"/>
          </a:xfrm>
          <a:prstGeom prst="rect">
            <a:avLst/>
          </a:prstGeom>
        </p:spPr>
        <p:txBody>
          <a:bodyPr vert="horz" wrap="square" lIns="0" tIns="0" rIns="0" bIns="0" rtlCol="0">
            <a:spAutoFit/>
          </a:bodyPr>
          <a:lstStyle/>
          <a:p>
            <a:pPr marL="12700" marR="5080" algn="just">
              <a:lnSpc>
                <a:spcPct val="100000"/>
              </a:lnSpc>
            </a:pPr>
            <a:r>
              <a:rPr sz="4800">
                <a:solidFill>
                  <a:srgbClr val="2CADB4"/>
                </a:solidFill>
                <a:latin typeface="微软雅黑" panose="020b0503020204020204" pitchFamily="34" charset="-122"/>
                <a:ea typeface="微软雅黑" panose="020b0503020204020204" pitchFamily="34" charset="-122"/>
              </a:rPr>
              <a:t>第  </a:t>
            </a:r>
            <a:r>
              <a:rPr lang="zh-CN" altLang="en-US" sz="4800">
                <a:solidFill>
                  <a:srgbClr val="2CADB4"/>
                </a:solidFill>
                <a:latin typeface="微软雅黑" panose="020b0503020204020204" pitchFamily="34" charset="-122"/>
                <a:ea typeface="微软雅黑" panose="020b0503020204020204" pitchFamily="34" charset="-122"/>
              </a:rPr>
              <a:t>二</a:t>
            </a:r>
            <a:r>
              <a:rPr sz="4800" smtClean="0">
                <a:solidFill>
                  <a:srgbClr val="2CADB4"/>
                </a:solidFill>
                <a:latin typeface="微软雅黑" panose="020b0503020204020204" pitchFamily="34" charset="-122"/>
                <a:ea typeface="微软雅黑" panose="020b0503020204020204" pitchFamily="34" charset="-122"/>
              </a:rPr>
              <a:t>  </a:t>
            </a:r>
            <a:r>
              <a:rPr sz="4800">
                <a:solidFill>
                  <a:srgbClr val="2CADB4"/>
                </a:solidFill>
                <a:latin typeface="微软雅黑" panose="020b0503020204020204" pitchFamily="34" charset="-122"/>
                <a:ea typeface="微软雅黑" panose="020b0503020204020204" pitchFamily="34" charset="-122"/>
              </a:rPr>
              <a:t>部  分</a:t>
            </a:r>
            <a:endParaRPr sz="4800">
              <a:latin typeface="微软雅黑" panose="020b0503020204020204" pitchFamily="34" charset="-122"/>
              <a:ea typeface="微软雅黑" panose="020b0503020204020204" pitchFamily="34" charset="-122"/>
            </a:endParaRPr>
          </a:p>
        </p:txBody>
      </p:sp>
      <p:sp>
        <p:nvSpPr>
          <p:cNvPr id="7" name="object 7"/>
          <p:cNvSpPr/>
          <p:nvPr/>
        </p:nvSpPr>
        <p:spPr>
          <a:xfrm>
            <a:off x="2267204" y="3015488"/>
            <a:ext cx="163195" cy="189230"/>
          </a:xfrm>
          <a:custGeom>
            <a:rect l="l" t="t" r="r" b="b"/>
            <a:pathLst>
              <a:path w="163194" h="189230">
                <a:moveTo>
                  <a:pt x="253" y="0"/>
                </a:moveTo>
                <a:lnTo>
                  <a:pt x="0" y="188849"/>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267204" y="3204210"/>
            <a:ext cx="163195" cy="189230"/>
          </a:xfrm>
          <a:custGeom>
            <a:rect l="l" t="t" r="r" b="b"/>
            <a:pathLst>
              <a:path w="163194" h="189229">
                <a:moveTo>
                  <a:pt x="253" y="0"/>
                </a:moveTo>
                <a:lnTo>
                  <a:pt x="0" y="188722"/>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428113" y="3109848"/>
            <a:ext cx="163195" cy="189230"/>
          </a:xfrm>
          <a:custGeom>
            <a:rect l="l" t="t" r="r" b="b"/>
            <a:pathLst>
              <a:path w="163194" h="189229">
                <a:moveTo>
                  <a:pt x="381" y="0"/>
                </a:moveTo>
                <a:lnTo>
                  <a:pt x="0" y="188849"/>
                </a:lnTo>
                <a:lnTo>
                  <a:pt x="163194" y="95376"/>
                </a:lnTo>
                <a:lnTo>
                  <a:pt x="381"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组合 22"/>
          <p:cNvGrpSpPr/>
          <p:nvPr/>
        </p:nvGrpSpPr>
        <p:grpSpPr>
          <a:xfrm>
            <a:off x="4615434" y="1447800"/>
            <a:ext cx="6509766" cy="4343400"/>
            <a:chOff x="4615434" y="1447800"/>
            <a:chExt cx="6509766" cy="4343400"/>
          </a:xfrm>
        </p:grpSpPr>
        <p:sp>
          <p:nvSpPr>
            <p:cNvPr id="10" name="object 10"/>
            <p:cNvSpPr txBox="1"/>
            <p:nvPr/>
          </p:nvSpPr>
          <p:spPr>
            <a:xfrm>
              <a:off x="4615434" y="1447800"/>
              <a:ext cx="6509766" cy="73866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4800" b="1" smtClean="0">
                  <a:solidFill>
                    <a:srgbClr val="FFFFFF"/>
                  </a:solidFill>
                  <a:latin typeface="微软雅黑" panose="020b0503020204020204" pitchFamily="34" charset="-122"/>
                  <a:ea typeface="微软雅黑" panose="020b0503020204020204" pitchFamily="34" charset="-122"/>
                  <a:cs typeface="微软雅黑"/>
                </a:rPr>
                <a:t>拓纳化学公司情况简介</a:t>
              </a:r>
              <a:endParaRPr sz="4800">
                <a:latin typeface="微软雅黑" panose="020b0503020204020204" pitchFamily="34" charset="-122"/>
                <a:ea typeface="微软雅黑" panose="020b0503020204020204" pitchFamily="34" charset="-122"/>
                <a:cs typeface="微软雅黑"/>
              </a:endParaRPr>
            </a:p>
          </p:txBody>
        </p:sp>
        <p:grpSp>
          <p:nvGrpSpPr>
            <p:cNvPr id="12" name="组合 11"/>
            <p:cNvGrpSpPr/>
            <p:nvPr/>
          </p:nvGrpSpPr>
          <p:grpSpPr>
            <a:xfrm>
              <a:off x="4615434" y="2362200"/>
              <a:ext cx="6509766" cy="3429000"/>
              <a:chOff x="1411224" y="1351788"/>
              <a:chExt cx="9118600" cy="3965702"/>
            </a:xfrm>
          </p:grpSpPr>
          <p:sp>
            <p:nvSpPr>
              <p:cNvPr id="13" name="object 6"/>
              <p:cNvSpPr/>
              <p:nvPr/>
            </p:nvSpPr>
            <p:spPr>
              <a:xfrm>
                <a:off x="1411224" y="3009900"/>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2.3 </a:t>
                </a:r>
                <a:r>
                  <a:rPr lang="zh-CN" altLang="en-US" sz="2000" b="1" smtClean="0">
                    <a:solidFill>
                      <a:schemeClr val="bg1"/>
                    </a:solidFill>
                    <a:latin typeface="微软雅黑" panose="020b0503020204020204" pitchFamily="34" charset="-122"/>
                    <a:ea typeface="微软雅黑" panose="020b0503020204020204" pitchFamily="34" charset="-122"/>
                  </a:rPr>
                  <a:t>产品范围与研发概况</a:t>
                </a:r>
                <a:endParaRPr sz="2000" b="1">
                  <a:solidFill>
                    <a:schemeClr val="bg1"/>
                  </a:solidFill>
                  <a:latin typeface="微软雅黑" panose="020b0503020204020204" pitchFamily="34" charset="-122"/>
                  <a:ea typeface="微软雅黑" panose="020b0503020204020204" pitchFamily="34" charset="-122"/>
                </a:endParaRPr>
              </a:p>
            </p:txBody>
          </p:sp>
          <p:sp>
            <p:nvSpPr>
              <p:cNvPr id="14" name="object 7"/>
              <p:cNvSpPr/>
              <p:nvPr/>
            </p:nvSpPr>
            <p:spPr>
              <a:xfrm>
                <a:off x="1411224" y="3009900"/>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5" name="object 8"/>
              <p:cNvSpPr/>
              <p:nvPr/>
            </p:nvSpPr>
            <p:spPr>
              <a:xfrm>
                <a:off x="1411224" y="3846576"/>
                <a:ext cx="9118600" cy="632460"/>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2.4 </a:t>
                </a:r>
                <a:r>
                  <a:rPr lang="zh-CN" altLang="en-US" sz="2000" b="1" smtClean="0">
                    <a:solidFill>
                      <a:schemeClr val="bg1"/>
                    </a:solidFill>
                    <a:latin typeface="微软雅黑" panose="020b0503020204020204" pitchFamily="34" charset="-122"/>
                    <a:ea typeface="微软雅黑" panose="020b0503020204020204" pitchFamily="34" charset="-122"/>
                  </a:rPr>
                  <a:t>经营绩效与市场布局</a:t>
                </a:r>
                <a:endParaRPr sz="2000" b="1">
                  <a:solidFill>
                    <a:schemeClr val="bg1"/>
                  </a:solidFill>
                  <a:latin typeface="微软雅黑" panose="020b0503020204020204" pitchFamily="34" charset="-122"/>
                  <a:ea typeface="微软雅黑" panose="020b0503020204020204" pitchFamily="34" charset="-122"/>
                </a:endParaRPr>
              </a:p>
            </p:txBody>
          </p:sp>
          <p:sp>
            <p:nvSpPr>
              <p:cNvPr id="16" name="object 9"/>
              <p:cNvSpPr/>
              <p:nvPr/>
            </p:nvSpPr>
            <p:spPr>
              <a:xfrm>
                <a:off x="1411224" y="3846576"/>
                <a:ext cx="9118600" cy="632460"/>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7" name="object 10"/>
              <p:cNvSpPr/>
              <p:nvPr/>
            </p:nvSpPr>
            <p:spPr>
              <a:xfrm>
                <a:off x="1411224" y="4686300"/>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2.5 </a:t>
                </a:r>
                <a:r>
                  <a:rPr lang="zh-CN" altLang="en-US" sz="2000" b="1" smtClean="0">
                    <a:solidFill>
                      <a:schemeClr val="bg1"/>
                    </a:solidFill>
                    <a:latin typeface="微软雅黑" panose="020b0503020204020204" pitchFamily="34" charset="-122"/>
                    <a:ea typeface="微软雅黑" panose="020b0503020204020204" pitchFamily="34" charset="-122"/>
                  </a:rPr>
                  <a:t>供应链与生产配套</a:t>
                </a:r>
                <a:endParaRPr sz="2000" b="1">
                  <a:solidFill>
                    <a:schemeClr val="bg1"/>
                  </a:solidFill>
                  <a:latin typeface="微软雅黑" panose="020b0503020204020204" pitchFamily="34" charset="-122"/>
                  <a:ea typeface="微软雅黑" panose="020b0503020204020204" pitchFamily="34" charset="-122"/>
                </a:endParaRPr>
              </a:p>
            </p:txBody>
          </p:sp>
          <p:sp>
            <p:nvSpPr>
              <p:cNvPr id="18" name="object 11"/>
              <p:cNvSpPr/>
              <p:nvPr/>
            </p:nvSpPr>
            <p:spPr>
              <a:xfrm>
                <a:off x="1411224" y="4686300"/>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9" name="object 12"/>
              <p:cNvSpPr/>
              <p:nvPr/>
            </p:nvSpPr>
            <p:spPr>
              <a:xfrm>
                <a:off x="1411224" y="1351788"/>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2.1 </a:t>
                </a:r>
                <a:r>
                  <a:rPr lang="zh-CN" altLang="en-US" sz="2000" b="1" smtClean="0">
                    <a:solidFill>
                      <a:schemeClr val="bg1"/>
                    </a:solidFill>
                    <a:latin typeface="微软雅黑" panose="020b0503020204020204" pitchFamily="34" charset="-122"/>
                    <a:ea typeface="微软雅黑" panose="020b0503020204020204" pitchFamily="34" charset="-122"/>
                  </a:rPr>
                  <a:t>历史沿革与股权结构</a:t>
                </a:r>
                <a:endParaRPr sz="2000" b="1">
                  <a:solidFill>
                    <a:schemeClr val="bg1"/>
                  </a:solidFill>
                  <a:latin typeface="微软雅黑" panose="020b0503020204020204" pitchFamily="34" charset="-122"/>
                  <a:ea typeface="微软雅黑" panose="020b0503020204020204" pitchFamily="34" charset="-122"/>
                </a:endParaRPr>
              </a:p>
            </p:txBody>
          </p:sp>
          <p:sp>
            <p:nvSpPr>
              <p:cNvPr id="20" name="object 13"/>
              <p:cNvSpPr/>
              <p:nvPr/>
            </p:nvSpPr>
            <p:spPr>
              <a:xfrm>
                <a:off x="1411224" y="1351788"/>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21" name="object 14"/>
              <p:cNvSpPr/>
              <p:nvPr/>
            </p:nvSpPr>
            <p:spPr>
              <a:xfrm>
                <a:off x="1411224" y="2188464"/>
                <a:ext cx="9118600" cy="632460"/>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2.2 </a:t>
                </a:r>
                <a:r>
                  <a:rPr lang="zh-CN" altLang="en-US" sz="2000" b="1" smtClean="0">
                    <a:solidFill>
                      <a:schemeClr val="bg1"/>
                    </a:solidFill>
                    <a:latin typeface="微软雅黑" panose="020b0503020204020204" pitchFamily="34" charset="-122"/>
                    <a:ea typeface="微软雅黑" panose="020b0503020204020204" pitchFamily="34" charset="-122"/>
                  </a:rPr>
                  <a:t>组织架构与核心高管</a:t>
                </a:r>
                <a:endParaRPr sz="2000" b="1">
                  <a:solidFill>
                    <a:schemeClr val="bg1"/>
                  </a:solidFill>
                  <a:latin typeface="微软雅黑" panose="020b0503020204020204" pitchFamily="34" charset="-122"/>
                  <a:ea typeface="微软雅黑" panose="020b0503020204020204" pitchFamily="34" charset="-122"/>
                </a:endParaRPr>
              </a:p>
            </p:txBody>
          </p:sp>
          <p:sp>
            <p:nvSpPr>
              <p:cNvPr id="22" name="object 15"/>
              <p:cNvSpPr/>
              <p:nvPr/>
            </p:nvSpPr>
            <p:spPr>
              <a:xfrm>
                <a:off x="1411224" y="2188464"/>
                <a:ext cx="9118600" cy="632460"/>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grpSp>
      </p:grpSp>
      <p:sp>
        <p:nvSpPr>
          <p:cNvPr id="24"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7</a:t>
            </a:fld>
            <a:endParaRPr lang="zh-CN" altLang="en-US" b="1">
              <a:solidFill>
                <a:schemeClr val="tx1"/>
              </a:solidFill>
            </a:endParaRPr>
          </a:p>
        </p:txBody>
      </p:sp>
    </p:spTree>
    <p:extLst>
      <p:ext uri="{BB962C8B-B14F-4D97-AF65-F5344CB8AC3E}">
        <p14:creationId xmlns:p14="http://schemas.microsoft.com/office/powerpoint/2010/main" xmlns="" val="1698566835"/>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4" name="组合 83"/>
          <p:cNvGrpSpPr/>
          <p:nvPr/>
        </p:nvGrpSpPr>
        <p:grpSpPr>
          <a:xfrm>
            <a:off x="1602693" y="1965798"/>
            <a:ext cx="9280673" cy="3825402"/>
            <a:chOff x="1602693" y="1979224"/>
            <a:chExt cx="9280673" cy="3522578"/>
          </a:xfrm>
        </p:grpSpPr>
        <p:grpSp>
          <p:nvGrpSpPr>
            <p:cNvPr id="9" name="组合 8"/>
            <p:cNvGrpSpPr/>
            <p:nvPr/>
          </p:nvGrpSpPr>
          <p:grpSpPr>
            <a:xfrm>
              <a:off x="1602693" y="1979224"/>
              <a:ext cx="9280673" cy="3522578"/>
              <a:chOff x="1602693" y="1979224"/>
              <a:chExt cx="9280673" cy="3522578"/>
            </a:xfrm>
          </p:grpSpPr>
          <p:sp>
            <p:nvSpPr>
              <p:cNvPr id="13" name="object 3"/>
              <p:cNvSpPr/>
              <p:nvPr/>
            </p:nvSpPr>
            <p:spPr>
              <a:xfrm>
                <a:off x="6161500" y="3210842"/>
                <a:ext cx="4721866" cy="510751"/>
              </a:xfrm>
              <a:custGeom>
                <a:rect l="l" t="t" r="r" b="b"/>
                <a:pathLst>
                  <a:path w="4141470" h="563245">
                    <a:moveTo>
                      <a:pt x="3860280" y="388618"/>
                    </a:moveTo>
                    <a:lnTo>
                      <a:pt x="3860280" y="173504"/>
                    </a:lnTo>
                    <a:lnTo>
                      <a:pt x="0" y="173504"/>
                    </a:lnTo>
                    <a:lnTo>
                      <a:pt x="0" y="388618"/>
                    </a:lnTo>
                    <a:lnTo>
                      <a:pt x="3860280" y="388618"/>
                    </a:lnTo>
                    <a:close/>
                  </a:path>
                  <a:path w="4141470" h="563245">
                    <a:moveTo>
                      <a:pt x="4141342" y="281061"/>
                    </a:moveTo>
                    <a:lnTo>
                      <a:pt x="3860280" y="0"/>
                    </a:lnTo>
                    <a:lnTo>
                      <a:pt x="3860280" y="562908"/>
                    </a:lnTo>
                    <a:lnTo>
                      <a:pt x="4141342" y="281061"/>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4" name="object 4"/>
              <p:cNvSpPr/>
              <p:nvPr/>
            </p:nvSpPr>
            <p:spPr>
              <a:xfrm>
                <a:off x="2388600" y="2716058"/>
                <a:ext cx="3761855" cy="234358"/>
              </a:xfrm>
              <a:custGeom>
                <a:rect l="l" t="t" r="r" b="b"/>
                <a:pathLst>
                  <a:path w="3299460" h="258445">
                    <a:moveTo>
                      <a:pt x="0" y="0"/>
                    </a:moveTo>
                    <a:lnTo>
                      <a:pt x="0" y="258294"/>
                    </a:lnTo>
                    <a:lnTo>
                      <a:pt x="3298942" y="258294"/>
                    </a:lnTo>
                    <a:lnTo>
                      <a:pt x="3298942" y="0"/>
                    </a:lnTo>
                    <a:lnTo>
                      <a:pt x="0" y="0"/>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5" name="object 5"/>
              <p:cNvSpPr/>
              <p:nvPr/>
            </p:nvSpPr>
            <p:spPr>
              <a:xfrm>
                <a:off x="2383230" y="2711075"/>
                <a:ext cx="3772714" cy="243571"/>
              </a:xfrm>
              <a:custGeom>
                <a:rect l="l" t="t" r="r" b="b"/>
                <a:pathLst>
                  <a:path w="3308985" h="268604">
                    <a:moveTo>
                      <a:pt x="3308363" y="266145"/>
                    </a:moveTo>
                    <a:lnTo>
                      <a:pt x="3308363" y="2355"/>
                    </a:lnTo>
                    <a:lnTo>
                      <a:pt x="3306008" y="0"/>
                    </a:lnTo>
                    <a:lnTo>
                      <a:pt x="2355" y="0"/>
                    </a:lnTo>
                    <a:lnTo>
                      <a:pt x="0" y="2355"/>
                    </a:lnTo>
                    <a:lnTo>
                      <a:pt x="0" y="266145"/>
                    </a:lnTo>
                    <a:lnTo>
                      <a:pt x="2355" y="268500"/>
                    </a:lnTo>
                    <a:lnTo>
                      <a:pt x="4710" y="268500"/>
                    </a:lnTo>
                    <a:lnTo>
                      <a:pt x="4710" y="10206"/>
                    </a:lnTo>
                    <a:lnTo>
                      <a:pt x="10206" y="5495"/>
                    </a:lnTo>
                    <a:lnTo>
                      <a:pt x="10206" y="10206"/>
                    </a:lnTo>
                    <a:lnTo>
                      <a:pt x="3298157" y="10206"/>
                    </a:lnTo>
                    <a:lnTo>
                      <a:pt x="3298157" y="5495"/>
                    </a:lnTo>
                    <a:lnTo>
                      <a:pt x="3303652" y="10206"/>
                    </a:lnTo>
                    <a:lnTo>
                      <a:pt x="3303652" y="268500"/>
                    </a:lnTo>
                    <a:lnTo>
                      <a:pt x="3306008" y="268500"/>
                    </a:lnTo>
                    <a:lnTo>
                      <a:pt x="3308363" y="266145"/>
                    </a:lnTo>
                    <a:close/>
                  </a:path>
                  <a:path w="3308985" h="268604">
                    <a:moveTo>
                      <a:pt x="10206" y="10206"/>
                    </a:moveTo>
                    <a:lnTo>
                      <a:pt x="10206" y="5495"/>
                    </a:lnTo>
                    <a:lnTo>
                      <a:pt x="4710" y="10206"/>
                    </a:lnTo>
                    <a:lnTo>
                      <a:pt x="10206" y="10206"/>
                    </a:lnTo>
                    <a:close/>
                  </a:path>
                  <a:path w="3308985" h="268604">
                    <a:moveTo>
                      <a:pt x="10206" y="259079"/>
                    </a:moveTo>
                    <a:lnTo>
                      <a:pt x="10206" y="10206"/>
                    </a:lnTo>
                    <a:lnTo>
                      <a:pt x="4710" y="10206"/>
                    </a:lnTo>
                    <a:lnTo>
                      <a:pt x="4710" y="259079"/>
                    </a:lnTo>
                    <a:lnTo>
                      <a:pt x="10206" y="259079"/>
                    </a:lnTo>
                    <a:close/>
                  </a:path>
                  <a:path w="3308985" h="268604">
                    <a:moveTo>
                      <a:pt x="3303652" y="259079"/>
                    </a:moveTo>
                    <a:lnTo>
                      <a:pt x="4710" y="259079"/>
                    </a:lnTo>
                    <a:lnTo>
                      <a:pt x="10206" y="263789"/>
                    </a:lnTo>
                    <a:lnTo>
                      <a:pt x="10206" y="268500"/>
                    </a:lnTo>
                    <a:lnTo>
                      <a:pt x="3298157" y="268500"/>
                    </a:lnTo>
                    <a:lnTo>
                      <a:pt x="3298157" y="263789"/>
                    </a:lnTo>
                    <a:lnTo>
                      <a:pt x="3303652" y="259079"/>
                    </a:lnTo>
                    <a:close/>
                  </a:path>
                  <a:path w="3308985" h="268604">
                    <a:moveTo>
                      <a:pt x="10206" y="268500"/>
                    </a:moveTo>
                    <a:lnTo>
                      <a:pt x="10206" y="263789"/>
                    </a:lnTo>
                    <a:lnTo>
                      <a:pt x="4710" y="259079"/>
                    </a:lnTo>
                    <a:lnTo>
                      <a:pt x="4710" y="268500"/>
                    </a:lnTo>
                    <a:lnTo>
                      <a:pt x="10206" y="268500"/>
                    </a:lnTo>
                    <a:close/>
                  </a:path>
                  <a:path w="3308985" h="268604">
                    <a:moveTo>
                      <a:pt x="3303652" y="10206"/>
                    </a:moveTo>
                    <a:lnTo>
                      <a:pt x="3298157" y="5495"/>
                    </a:lnTo>
                    <a:lnTo>
                      <a:pt x="3298157" y="10206"/>
                    </a:lnTo>
                    <a:lnTo>
                      <a:pt x="3303652" y="10206"/>
                    </a:lnTo>
                    <a:close/>
                  </a:path>
                  <a:path w="3308985" h="268604">
                    <a:moveTo>
                      <a:pt x="3303652" y="259079"/>
                    </a:moveTo>
                    <a:lnTo>
                      <a:pt x="3303652" y="10206"/>
                    </a:lnTo>
                    <a:lnTo>
                      <a:pt x="3298157" y="10206"/>
                    </a:lnTo>
                    <a:lnTo>
                      <a:pt x="3298157" y="259079"/>
                    </a:lnTo>
                    <a:lnTo>
                      <a:pt x="3303652" y="259079"/>
                    </a:lnTo>
                    <a:close/>
                  </a:path>
                  <a:path w="3308985" h="268604">
                    <a:moveTo>
                      <a:pt x="3303652" y="268500"/>
                    </a:moveTo>
                    <a:lnTo>
                      <a:pt x="3303652" y="259079"/>
                    </a:lnTo>
                    <a:lnTo>
                      <a:pt x="3298157" y="263789"/>
                    </a:lnTo>
                    <a:lnTo>
                      <a:pt x="3298157" y="268500"/>
                    </a:lnTo>
                    <a:lnTo>
                      <a:pt x="3303652" y="26850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6" name="object 6"/>
              <p:cNvSpPr/>
              <p:nvPr/>
            </p:nvSpPr>
            <p:spPr>
              <a:xfrm>
                <a:off x="6151655" y="2945296"/>
                <a:ext cx="296836" cy="1074478"/>
              </a:xfrm>
              <a:custGeom>
                <a:rect l="l" t="t" r="r" b="b"/>
                <a:pathLst>
                  <a:path w="260350" h="1184910">
                    <a:moveTo>
                      <a:pt x="0" y="0"/>
                    </a:moveTo>
                    <a:lnTo>
                      <a:pt x="0" y="1184698"/>
                    </a:lnTo>
                    <a:lnTo>
                      <a:pt x="259864" y="1184698"/>
                    </a:lnTo>
                    <a:lnTo>
                      <a:pt x="259864" y="0"/>
                    </a:lnTo>
                    <a:lnTo>
                      <a:pt x="0" y="0"/>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7" name="object 7"/>
              <p:cNvSpPr/>
              <p:nvPr/>
            </p:nvSpPr>
            <p:spPr>
              <a:xfrm>
                <a:off x="6146284" y="2941024"/>
                <a:ext cx="307696" cy="1083115"/>
              </a:xfrm>
              <a:custGeom>
                <a:rect l="l" t="t" r="r" b="b"/>
                <a:pathLst>
                  <a:path w="269875" h="1194435">
                    <a:moveTo>
                      <a:pt x="269285" y="1191764"/>
                    </a:moveTo>
                    <a:lnTo>
                      <a:pt x="269285" y="2355"/>
                    </a:lnTo>
                    <a:lnTo>
                      <a:pt x="267715" y="0"/>
                    </a:lnTo>
                    <a:lnTo>
                      <a:pt x="1570" y="0"/>
                    </a:lnTo>
                    <a:lnTo>
                      <a:pt x="0" y="2355"/>
                    </a:lnTo>
                    <a:lnTo>
                      <a:pt x="0" y="1191764"/>
                    </a:lnTo>
                    <a:lnTo>
                      <a:pt x="1570" y="1194119"/>
                    </a:lnTo>
                    <a:lnTo>
                      <a:pt x="4710" y="1194119"/>
                    </a:lnTo>
                    <a:lnTo>
                      <a:pt x="4710" y="10206"/>
                    </a:lnTo>
                    <a:lnTo>
                      <a:pt x="9421" y="4710"/>
                    </a:lnTo>
                    <a:lnTo>
                      <a:pt x="9421" y="10206"/>
                    </a:lnTo>
                    <a:lnTo>
                      <a:pt x="259864" y="10206"/>
                    </a:lnTo>
                    <a:lnTo>
                      <a:pt x="259864" y="4710"/>
                    </a:lnTo>
                    <a:lnTo>
                      <a:pt x="264574" y="10206"/>
                    </a:lnTo>
                    <a:lnTo>
                      <a:pt x="264574" y="1194119"/>
                    </a:lnTo>
                    <a:lnTo>
                      <a:pt x="267715" y="1194119"/>
                    </a:lnTo>
                    <a:lnTo>
                      <a:pt x="269285" y="1191764"/>
                    </a:lnTo>
                    <a:close/>
                  </a:path>
                  <a:path w="269875" h="1194435">
                    <a:moveTo>
                      <a:pt x="9421" y="10206"/>
                    </a:moveTo>
                    <a:lnTo>
                      <a:pt x="9421" y="4710"/>
                    </a:lnTo>
                    <a:lnTo>
                      <a:pt x="4710" y="10206"/>
                    </a:lnTo>
                    <a:lnTo>
                      <a:pt x="9421" y="10206"/>
                    </a:lnTo>
                    <a:close/>
                  </a:path>
                  <a:path w="269875" h="1194435">
                    <a:moveTo>
                      <a:pt x="9421" y="1184698"/>
                    </a:moveTo>
                    <a:lnTo>
                      <a:pt x="9421" y="10206"/>
                    </a:lnTo>
                    <a:lnTo>
                      <a:pt x="4710" y="10206"/>
                    </a:lnTo>
                    <a:lnTo>
                      <a:pt x="4710" y="1184698"/>
                    </a:lnTo>
                    <a:lnTo>
                      <a:pt x="9421" y="1184698"/>
                    </a:lnTo>
                    <a:close/>
                  </a:path>
                  <a:path w="269875" h="1194435">
                    <a:moveTo>
                      <a:pt x="264574" y="1184698"/>
                    </a:moveTo>
                    <a:lnTo>
                      <a:pt x="4710" y="1184698"/>
                    </a:lnTo>
                    <a:lnTo>
                      <a:pt x="9421" y="1189409"/>
                    </a:lnTo>
                    <a:lnTo>
                      <a:pt x="9421" y="1194119"/>
                    </a:lnTo>
                    <a:lnTo>
                      <a:pt x="259864" y="1194119"/>
                    </a:lnTo>
                    <a:lnTo>
                      <a:pt x="259864" y="1189409"/>
                    </a:lnTo>
                    <a:lnTo>
                      <a:pt x="264574" y="1184698"/>
                    </a:lnTo>
                    <a:close/>
                  </a:path>
                  <a:path w="269875" h="1194435">
                    <a:moveTo>
                      <a:pt x="9421" y="1194119"/>
                    </a:moveTo>
                    <a:lnTo>
                      <a:pt x="9421" y="1189409"/>
                    </a:lnTo>
                    <a:lnTo>
                      <a:pt x="4710" y="1184698"/>
                    </a:lnTo>
                    <a:lnTo>
                      <a:pt x="4710" y="1194119"/>
                    </a:lnTo>
                    <a:lnTo>
                      <a:pt x="9421" y="1194119"/>
                    </a:lnTo>
                    <a:close/>
                  </a:path>
                  <a:path w="269875" h="1194435">
                    <a:moveTo>
                      <a:pt x="264574" y="10206"/>
                    </a:moveTo>
                    <a:lnTo>
                      <a:pt x="259864" y="4710"/>
                    </a:lnTo>
                    <a:lnTo>
                      <a:pt x="259864" y="10206"/>
                    </a:lnTo>
                    <a:lnTo>
                      <a:pt x="264574" y="10206"/>
                    </a:lnTo>
                    <a:close/>
                  </a:path>
                  <a:path w="269875" h="1194435">
                    <a:moveTo>
                      <a:pt x="264574" y="1184698"/>
                    </a:moveTo>
                    <a:lnTo>
                      <a:pt x="264574" y="10206"/>
                    </a:lnTo>
                    <a:lnTo>
                      <a:pt x="259864" y="10206"/>
                    </a:lnTo>
                    <a:lnTo>
                      <a:pt x="259864" y="1184698"/>
                    </a:lnTo>
                    <a:lnTo>
                      <a:pt x="264574" y="1184698"/>
                    </a:lnTo>
                    <a:close/>
                  </a:path>
                  <a:path w="269875" h="1194435">
                    <a:moveTo>
                      <a:pt x="264574" y="1194119"/>
                    </a:moveTo>
                    <a:lnTo>
                      <a:pt x="264574" y="1184698"/>
                    </a:lnTo>
                    <a:lnTo>
                      <a:pt x="259864" y="1189409"/>
                    </a:lnTo>
                    <a:lnTo>
                      <a:pt x="259864" y="1194119"/>
                    </a:lnTo>
                    <a:lnTo>
                      <a:pt x="264574" y="1194119"/>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8" name="object 8"/>
              <p:cNvSpPr/>
              <p:nvPr/>
            </p:nvSpPr>
            <p:spPr>
              <a:xfrm>
                <a:off x="2428880" y="4013887"/>
                <a:ext cx="3724931" cy="236661"/>
              </a:xfrm>
              <a:custGeom>
                <a:rect l="l" t="t" r="r" b="b"/>
                <a:pathLst>
                  <a:path w="3267075" h="260985">
                    <a:moveTo>
                      <a:pt x="0" y="0"/>
                    </a:moveTo>
                    <a:lnTo>
                      <a:pt x="0" y="260649"/>
                    </a:lnTo>
                    <a:lnTo>
                      <a:pt x="3266753" y="260649"/>
                    </a:lnTo>
                    <a:lnTo>
                      <a:pt x="3266753" y="0"/>
                    </a:lnTo>
                    <a:lnTo>
                      <a:pt x="0" y="0"/>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19" name="object 9"/>
              <p:cNvSpPr/>
              <p:nvPr/>
            </p:nvSpPr>
            <p:spPr>
              <a:xfrm>
                <a:off x="2423510" y="4009615"/>
                <a:ext cx="3735791" cy="245299"/>
              </a:xfrm>
              <a:custGeom>
                <a:rect l="l" t="t" r="r" b="b"/>
                <a:pathLst>
                  <a:path w="3276600" h="270510">
                    <a:moveTo>
                      <a:pt x="3276174" y="267715"/>
                    </a:moveTo>
                    <a:lnTo>
                      <a:pt x="3276174" y="2355"/>
                    </a:lnTo>
                    <a:lnTo>
                      <a:pt x="3273819" y="0"/>
                    </a:lnTo>
                    <a:lnTo>
                      <a:pt x="2355" y="0"/>
                    </a:lnTo>
                    <a:lnTo>
                      <a:pt x="0" y="2355"/>
                    </a:lnTo>
                    <a:lnTo>
                      <a:pt x="0" y="267715"/>
                    </a:lnTo>
                    <a:lnTo>
                      <a:pt x="2355" y="270070"/>
                    </a:lnTo>
                    <a:lnTo>
                      <a:pt x="4710" y="270070"/>
                    </a:lnTo>
                    <a:lnTo>
                      <a:pt x="4710" y="10206"/>
                    </a:lnTo>
                    <a:lnTo>
                      <a:pt x="10206" y="4710"/>
                    </a:lnTo>
                    <a:lnTo>
                      <a:pt x="10206" y="10206"/>
                    </a:lnTo>
                    <a:lnTo>
                      <a:pt x="3266753" y="10206"/>
                    </a:lnTo>
                    <a:lnTo>
                      <a:pt x="3266753" y="4710"/>
                    </a:lnTo>
                    <a:lnTo>
                      <a:pt x="3271464" y="10206"/>
                    </a:lnTo>
                    <a:lnTo>
                      <a:pt x="3271464" y="270070"/>
                    </a:lnTo>
                    <a:lnTo>
                      <a:pt x="3273819" y="270070"/>
                    </a:lnTo>
                    <a:lnTo>
                      <a:pt x="3276174" y="267715"/>
                    </a:lnTo>
                    <a:close/>
                  </a:path>
                  <a:path w="3276600" h="270510">
                    <a:moveTo>
                      <a:pt x="10206" y="10206"/>
                    </a:moveTo>
                    <a:lnTo>
                      <a:pt x="10206" y="4710"/>
                    </a:lnTo>
                    <a:lnTo>
                      <a:pt x="4710" y="10206"/>
                    </a:lnTo>
                    <a:lnTo>
                      <a:pt x="10206" y="10206"/>
                    </a:lnTo>
                    <a:close/>
                  </a:path>
                  <a:path w="3276600" h="270510">
                    <a:moveTo>
                      <a:pt x="10206" y="259864"/>
                    </a:moveTo>
                    <a:lnTo>
                      <a:pt x="10206" y="10206"/>
                    </a:lnTo>
                    <a:lnTo>
                      <a:pt x="4710" y="10206"/>
                    </a:lnTo>
                    <a:lnTo>
                      <a:pt x="4710" y="259864"/>
                    </a:lnTo>
                    <a:lnTo>
                      <a:pt x="10206" y="259864"/>
                    </a:lnTo>
                    <a:close/>
                  </a:path>
                  <a:path w="3276600" h="270510">
                    <a:moveTo>
                      <a:pt x="3271464" y="259864"/>
                    </a:moveTo>
                    <a:lnTo>
                      <a:pt x="4710" y="259864"/>
                    </a:lnTo>
                    <a:lnTo>
                      <a:pt x="10206" y="265359"/>
                    </a:lnTo>
                    <a:lnTo>
                      <a:pt x="10206" y="270070"/>
                    </a:lnTo>
                    <a:lnTo>
                      <a:pt x="3266753" y="270070"/>
                    </a:lnTo>
                    <a:lnTo>
                      <a:pt x="3266753" y="265359"/>
                    </a:lnTo>
                    <a:lnTo>
                      <a:pt x="3271464" y="259864"/>
                    </a:lnTo>
                    <a:close/>
                  </a:path>
                  <a:path w="3276600" h="270510">
                    <a:moveTo>
                      <a:pt x="10206" y="270070"/>
                    </a:moveTo>
                    <a:lnTo>
                      <a:pt x="10206" y="265359"/>
                    </a:lnTo>
                    <a:lnTo>
                      <a:pt x="4710" y="259864"/>
                    </a:lnTo>
                    <a:lnTo>
                      <a:pt x="4710" y="270070"/>
                    </a:lnTo>
                    <a:lnTo>
                      <a:pt x="10206" y="270070"/>
                    </a:lnTo>
                    <a:close/>
                  </a:path>
                  <a:path w="3276600" h="270510">
                    <a:moveTo>
                      <a:pt x="3271464" y="10206"/>
                    </a:moveTo>
                    <a:lnTo>
                      <a:pt x="3266753" y="4710"/>
                    </a:lnTo>
                    <a:lnTo>
                      <a:pt x="3266753" y="10206"/>
                    </a:lnTo>
                    <a:lnTo>
                      <a:pt x="3271464" y="10206"/>
                    </a:lnTo>
                    <a:close/>
                  </a:path>
                  <a:path w="3276600" h="270510">
                    <a:moveTo>
                      <a:pt x="3271464" y="259864"/>
                    </a:moveTo>
                    <a:lnTo>
                      <a:pt x="3271464" y="10206"/>
                    </a:lnTo>
                    <a:lnTo>
                      <a:pt x="3266753" y="10206"/>
                    </a:lnTo>
                    <a:lnTo>
                      <a:pt x="3266753" y="259864"/>
                    </a:lnTo>
                    <a:lnTo>
                      <a:pt x="3271464" y="259864"/>
                    </a:lnTo>
                    <a:close/>
                  </a:path>
                  <a:path w="3276600" h="270510">
                    <a:moveTo>
                      <a:pt x="3271464" y="270070"/>
                    </a:moveTo>
                    <a:lnTo>
                      <a:pt x="3271464" y="259864"/>
                    </a:lnTo>
                    <a:lnTo>
                      <a:pt x="3266753" y="265359"/>
                    </a:lnTo>
                    <a:lnTo>
                      <a:pt x="3266753" y="270070"/>
                    </a:lnTo>
                    <a:lnTo>
                      <a:pt x="3271464" y="27007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0" name="object 10"/>
              <p:cNvSpPr/>
              <p:nvPr/>
            </p:nvSpPr>
            <p:spPr>
              <a:xfrm>
                <a:off x="6123906" y="2720330"/>
                <a:ext cx="314212" cy="234358"/>
              </a:xfrm>
              <a:custGeom>
                <a:rect l="l" t="t" r="r" b="b"/>
                <a:pathLst>
                  <a:path w="275589" h="258445">
                    <a:moveTo>
                      <a:pt x="275566" y="258294"/>
                    </a:moveTo>
                    <a:lnTo>
                      <a:pt x="275566" y="253583"/>
                    </a:lnTo>
                    <a:lnTo>
                      <a:pt x="271130" y="208081"/>
                    </a:lnTo>
                    <a:lnTo>
                      <a:pt x="258339" y="165222"/>
                    </a:lnTo>
                    <a:lnTo>
                      <a:pt x="237969" y="125730"/>
                    </a:lnTo>
                    <a:lnTo>
                      <a:pt x="210794" y="90328"/>
                    </a:lnTo>
                    <a:lnTo>
                      <a:pt x="177591" y="59739"/>
                    </a:lnTo>
                    <a:lnTo>
                      <a:pt x="139135" y="34689"/>
                    </a:lnTo>
                    <a:lnTo>
                      <a:pt x="96200" y="15899"/>
                    </a:lnTo>
                    <a:lnTo>
                      <a:pt x="49563" y="4095"/>
                    </a:lnTo>
                    <a:lnTo>
                      <a:pt x="0" y="0"/>
                    </a:lnTo>
                    <a:lnTo>
                      <a:pt x="0" y="253583"/>
                    </a:lnTo>
                    <a:lnTo>
                      <a:pt x="275566" y="258294"/>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1" name="object 11"/>
              <p:cNvSpPr/>
              <p:nvPr/>
            </p:nvSpPr>
            <p:spPr>
              <a:xfrm>
                <a:off x="6123907" y="2708227"/>
                <a:ext cx="329416" cy="247026"/>
              </a:xfrm>
              <a:custGeom>
                <a:rect l="l" t="t" r="r" b="b"/>
                <a:pathLst>
                  <a:path w="288925" h="272414">
                    <a:moveTo>
                      <a:pt x="288912" y="272425"/>
                    </a:moveTo>
                    <a:lnTo>
                      <a:pt x="288912" y="266145"/>
                    </a:lnTo>
                    <a:lnTo>
                      <a:pt x="283970" y="217884"/>
                    </a:lnTo>
                    <a:lnTo>
                      <a:pt x="270521" y="173064"/>
                    </a:lnTo>
                    <a:lnTo>
                      <a:pt x="249477" y="132220"/>
                    </a:lnTo>
                    <a:lnTo>
                      <a:pt x="221754" y="95891"/>
                    </a:lnTo>
                    <a:lnTo>
                      <a:pt x="188265" y="64615"/>
                    </a:lnTo>
                    <a:lnTo>
                      <a:pt x="149922" y="38928"/>
                    </a:lnTo>
                    <a:lnTo>
                      <a:pt x="107641" y="19369"/>
                    </a:lnTo>
                    <a:lnTo>
                      <a:pt x="62334" y="6476"/>
                    </a:lnTo>
                    <a:lnTo>
                      <a:pt x="14916" y="785"/>
                    </a:lnTo>
                    <a:lnTo>
                      <a:pt x="785" y="0"/>
                    </a:lnTo>
                    <a:lnTo>
                      <a:pt x="0" y="26693"/>
                    </a:lnTo>
                    <a:lnTo>
                      <a:pt x="14916" y="26798"/>
                    </a:lnTo>
                    <a:lnTo>
                      <a:pt x="62404" y="33194"/>
                    </a:lnTo>
                    <a:lnTo>
                      <a:pt x="108110" y="47676"/>
                    </a:lnTo>
                    <a:lnTo>
                      <a:pt x="150082" y="69511"/>
                    </a:lnTo>
                    <a:lnTo>
                      <a:pt x="187150" y="98067"/>
                    </a:lnTo>
                    <a:lnTo>
                      <a:pt x="218145" y="132716"/>
                    </a:lnTo>
                    <a:lnTo>
                      <a:pt x="241898" y="172829"/>
                    </a:lnTo>
                    <a:lnTo>
                      <a:pt x="257241" y="217777"/>
                    </a:lnTo>
                    <a:lnTo>
                      <a:pt x="263004" y="266930"/>
                    </a:lnTo>
                    <a:lnTo>
                      <a:pt x="263004" y="271640"/>
                    </a:lnTo>
                    <a:lnTo>
                      <a:pt x="288912" y="272425"/>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2" name="object 12"/>
              <p:cNvSpPr/>
              <p:nvPr/>
            </p:nvSpPr>
            <p:spPr>
              <a:xfrm>
                <a:off x="6140019" y="3988970"/>
                <a:ext cx="294664" cy="249905"/>
              </a:xfrm>
              <a:custGeom>
                <a:rect l="l" t="t" r="r" b="b"/>
                <a:pathLst>
                  <a:path w="258445" h="275589">
                    <a:moveTo>
                      <a:pt x="258294" y="0"/>
                    </a:moveTo>
                    <a:lnTo>
                      <a:pt x="4710" y="0"/>
                    </a:lnTo>
                    <a:lnTo>
                      <a:pt x="0" y="275566"/>
                    </a:lnTo>
                    <a:lnTo>
                      <a:pt x="4710" y="275566"/>
                    </a:lnTo>
                    <a:lnTo>
                      <a:pt x="50212" y="271130"/>
                    </a:lnTo>
                    <a:lnTo>
                      <a:pt x="93071" y="258339"/>
                    </a:lnTo>
                    <a:lnTo>
                      <a:pt x="132563" y="237969"/>
                    </a:lnTo>
                    <a:lnTo>
                      <a:pt x="167965" y="210794"/>
                    </a:lnTo>
                    <a:lnTo>
                      <a:pt x="198554" y="177591"/>
                    </a:lnTo>
                    <a:lnTo>
                      <a:pt x="223604" y="139135"/>
                    </a:lnTo>
                    <a:lnTo>
                      <a:pt x="242394" y="96200"/>
                    </a:lnTo>
                    <a:lnTo>
                      <a:pt x="254198" y="49563"/>
                    </a:lnTo>
                    <a:lnTo>
                      <a:pt x="258294" y="0"/>
                    </a:lnTo>
                    <a:close/>
                  </a:path>
                </a:pathLst>
              </a:custGeom>
              <a:solidFill>
                <a:srgbClr val="B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3" name="object 13"/>
              <p:cNvSpPr/>
              <p:nvPr/>
            </p:nvSpPr>
            <p:spPr>
              <a:xfrm>
                <a:off x="6139122" y="3988258"/>
                <a:ext cx="309868" cy="261997"/>
              </a:xfrm>
              <a:custGeom>
                <a:rect l="l" t="t" r="r" b="b"/>
                <a:pathLst>
                  <a:path w="271779" h="288925">
                    <a:moveTo>
                      <a:pt x="271640" y="14916"/>
                    </a:moveTo>
                    <a:lnTo>
                      <a:pt x="271640" y="785"/>
                    </a:lnTo>
                    <a:lnTo>
                      <a:pt x="245732" y="0"/>
                    </a:lnTo>
                    <a:lnTo>
                      <a:pt x="245732" y="14131"/>
                    </a:lnTo>
                    <a:lnTo>
                      <a:pt x="239143" y="62602"/>
                    </a:lnTo>
                    <a:lnTo>
                      <a:pt x="224632" y="108414"/>
                    </a:lnTo>
                    <a:lnTo>
                      <a:pt x="202812" y="150417"/>
                    </a:lnTo>
                    <a:lnTo>
                      <a:pt x="174294" y="187459"/>
                    </a:lnTo>
                    <a:lnTo>
                      <a:pt x="139691" y="218390"/>
                    </a:lnTo>
                    <a:lnTo>
                      <a:pt x="99616" y="242058"/>
                    </a:lnTo>
                    <a:lnTo>
                      <a:pt x="54679" y="257313"/>
                    </a:lnTo>
                    <a:lnTo>
                      <a:pt x="6280" y="262913"/>
                    </a:lnTo>
                    <a:lnTo>
                      <a:pt x="785" y="263004"/>
                    </a:lnTo>
                    <a:lnTo>
                      <a:pt x="0" y="288912"/>
                    </a:lnTo>
                    <a:lnTo>
                      <a:pt x="6280" y="288912"/>
                    </a:lnTo>
                    <a:lnTo>
                      <a:pt x="54448" y="284411"/>
                    </a:lnTo>
                    <a:lnTo>
                      <a:pt x="99249" y="271121"/>
                    </a:lnTo>
                    <a:lnTo>
                      <a:pt x="140123" y="250030"/>
                    </a:lnTo>
                    <a:lnTo>
                      <a:pt x="176513" y="222124"/>
                    </a:lnTo>
                    <a:lnTo>
                      <a:pt x="207860" y="188390"/>
                    </a:lnTo>
                    <a:lnTo>
                      <a:pt x="233604" y="149815"/>
                    </a:lnTo>
                    <a:lnTo>
                      <a:pt x="253188" y="107386"/>
                    </a:lnTo>
                    <a:lnTo>
                      <a:pt x="266053" y="62091"/>
                    </a:lnTo>
                    <a:lnTo>
                      <a:pt x="271640" y="14916"/>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4" name="object 14"/>
              <p:cNvSpPr txBox="1"/>
              <p:nvPr/>
            </p:nvSpPr>
            <p:spPr>
              <a:xfrm>
                <a:off x="2390224" y="2780550"/>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1863</a:t>
                </a:r>
                <a:endParaRPr sz="800" b="1">
                  <a:latin typeface="微软雅黑" panose="020b0503020204020204" pitchFamily="34" charset="-122"/>
                  <a:ea typeface="微软雅黑" panose="020b0503020204020204" pitchFamily="34" charset="-122"/>
                  <a:cs typeface="Arial"/>
                </a:endParaRPr>
              </a:p>
            </p:txBody>
          </p:sp>
          <p:sp>
            <p:nvSpPr>
              <p:cNvPr id="25" name="object 15"/>
              <p:cNvSpPr txBox="1"/>
              <p:nvPr/>
            </p:nvSpPr>
            <p:spPr>
              <a:xfrm>
                <a:off x="2486000" y="4086212"/>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1959</a:t>
                </a:r>
                <a:endParaRPr sz="800" b="1">
                  <a:latin typeface="微软雅黑" panose="020b0503020204020204" pitchFamily="34" charset="-122"/>
                  <a:ea typeface="微软雅黑" panose="020b0503020204020204" pitchFamily="34" charset="-122"/>
                  <a:cs typeface="Arial"/>
                </a:endParaRPr>
              </a:p>
            </p:txBody>
          </p:sp>
          <p:sp>
            <p:nvSpPr>
              <p:cNvPr id="26" name="object 16"/>
              <p:cNvSpPr/>
              <p:nvPr/>
            </p:nvSpPr>
            <p:spPr>
              <a:xfrm>
                <a:off x="2712631" y="2674767"/>
                <a:ext cx="288872" cy="314973"/>
              </a:xfrm>
              <a:custGeom>
                <a:rect l="l" t="t" r="r" b="b"/>
                <a:pathLst>
                  <a:path w="253364" h="347345">
                    <a:moveTo>
                      <a:pt x="200197" y="19627"/>
                    </a:moveTo>
                    <a:lnTo>
                      <a:pt x="165653" y="0"/>
                    </a:lnTo>
                    <a:lnTo>
                      <a:pt x="0" y="299118"/>
                    </a:lnTo>
                    <a:lnTo>
                      <a:pt x="34543" y="317960"/>
                    </a:lnTo>
                    <a:lnTo>
                      <a:pt x="200197" y="19627"/>
                    </a:lnTo>
                    <a:close/>
                  </a:path>
                  <a:path w="253364" h="347345">
                    <a:moveTo>
                      <a:pt x="252798" y="48675"/>
                    </a:moveTo>
                    <a:lnTo>
                      <a:pt x="217469" y="29048"/>
                    </a:lnTo>
                    <a:lnTo>
                      <a:pt x="51815" y="327381"/>
                    </a:lnTo>
                    <a:lnTo>
                      <a:pt x="86359" y="347009"/>
                    </a:lnTo>
                    <a:lnTo>
                      <a:pt x="252798" y="48675"/>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7" name="object 17"/>
              <p:cNvSpPr/>
              <p:nvPr/>
            </p:nvSpPr>
            <p:spPr>
              <a:xfrm>
                <a:off x="1692205" y="2648429"/>
                <a:ext cx="479780" cy="381588"/>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8" name="object 18"/>
              <p:cNvSpPr/>
              <p:nvPr/>
            </p:nvSpPr>
            <p:spPr>
              <a:xfrm>
                <a:off x="1779926" y="3938427"/>
                <a:ext cx="342828" cy="417897"/>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29" name="object 19"/>
              <p:cNvSpPr/>
              <p:nvPr/>
            </p:nvSpPr>
            <p:spPr>
              <a:xfrm>
                <a:off x="6611749" y="3132534"/>
                <a:ext cx="766217" cy="182251"/>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30" name="object 20"/>
              <p:cNvSpPr/>
              <p:nvPr/>
            </p:nvSpPr>
            <p:spPr>
              <a:xfrm>
                <a:off x="5748860" y="3687831"/>
                <a:ext cx="408171" cy="321787"/>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31" name="object 21"/>
              <p:cNvSpPr/>
              <p:nvPr/>
            </p:nvSpPr>
            <p:spPr>
              <a:xfrm>
                <a:off x="4527924" y="3787501"/>
                <a:ext cx="841407" cy="122450"/>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32" name="object 22"/>
              <p:cNvSpPr txBox="1"/>
              <p:nvPr/>
            </p:nvSpPr>
            <p:spPr>
              <a:xfrm>
                <a:off x="3032021" y="2780550"/>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1912</a:t>
                </a:r>
                <a:endParaRPr sz="800" b="1">
                  <a:latin typeface="微软雅黑" panose="020b0503020204020204" pitchFamily="34" charset="-122"/>
                  <a:ea typeface="微软雅黑" panose="020b0503020204020204" pitchFamily="34" charset="-122"/>
                  <a:cs typeface="Arial"/>
                </a:endParaRPr>
              </a:p>
            </p:txBody>
          </p:sp>
          <p:sp>
            <p:nvSpPr>
              <p:cNvPr id="33" name="object 23"/>
              <p:cNvSpPr txBox="1"/>
              <p:nvPr/>
            </p:nvSpPr>
            <p:spPr>
              <a:xfrm>
                <a:off x="6180131" y="3413445"/>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2000</a:t>
                </a:r>
                <a:endParaRPr sz="800" b="1">
                  <a:latin typeface="微软雅黑" panose="020b0503020204020204" pitchFamily="34" charset="-122"/>
                  <a:ea typeface="微软雅黑" panose="020b0503020204020204" pitchFamily="34" charset="-122"/>
                  <a:cs typeface="Arial"/>
                </a:endParaRPr>
              </a:p>
            </p:txBody>
          </p:sp>
          <p:sp>
            <p:nvSpPr>
              <p:cNvPr id="34" name="object 24"/>
              <p:cNvSpPr txBox="1"/>
              <p:nvPr/>
            </p:nvSpPr>
            <p:spPr>
              <a:xfrm>
                <a:off x="3516281" y="4086212"/>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1966</a:t>
                </a:r>
                <a:endParaRPr sz="800" b="1">
                  <a:latin typeface="微软雅黑" panose="020b0503020204020204" pitchFamily="34" charset="-122"/>
                  <a:ea typeface="微软雅黑" panose="020b0503020204020204" pitchFamily="34" charset="-122"/>
                  <a:cs typeface="Arial"/>
                </a:endParaRPr>
              </a:p>
            </p:txBody>
          </p:sp>
          <p:sp>
            <p:nvSpPr>
              <p:cNvPr id="35" name="object 25"/>
              <p:cNvSpPr txBox="1"/>
              <p:nvPr/>
            </p:nvSpPr>
            <p:spPr>
              <a:xfrm>
                <a:off x="4846426" y="4086212"/>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1985</a:t>
                </a:r>
                <a:endParaRPr sz="800" b="1">
                  <a:latin typeface="微软雅黑" panose="020b0503020204020204" pitchFamily="34" charset="-122"/>
                  <a:ea typeface="微软雅黑" panose="020b0503020204020204" pitchFamily="34" charset="-122"/>
                  <a:cs typeface="Arial"/>
                </a:endParaRPr>
              </a:p>
            </p:txBody>
          </p:sp>
          <p:sp>
            <p:nvSpPr>
              <p:cNvPr id="36" name="object 26"/>
              <p:cNvSpPr txBox="1"/>
              <p:nvPr/>
            </p:nvSpPr>
            <p:spPr>
              <a:xfrm>
                <a:off x="6834466" y="3413445"/>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2004</a:t>
                </a:r>
                <a:endParaRPr sz="800" b="1">
                  <a:latin typeface="微软雅黑" panose="020b0503020204020204" pitchFamily="34" charset="-122"/>
                  <a:ea typeface="微软雅黑" panose="020b0503020204020204" pitchFamily="34" charset="-122"/>
                  <a:cs typeface="Arial"/>
                </a:endParaRPr>
              </a:p>
            </p:txBody>
          </p:sp>
          <p:sp>
            <p:nvSpPr>
              <p:cNvPr id="37" name="object 27"/>
              <p:cNvSpPr txBox="1"/>
              <p:nvPr/>
            </p:nvSpPr>
            <p:spPr>
              <a:xfrm>
                <a:off x="7601578" y="3413445"/>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2006</a:t>
                </a:r>
                <a:endParaRPr sz="800" b="1">
                  <a:latin typeface="微软雅黑" panose="020b0503020204020204" pitchFamily="34" charset="-122"/>
                  <a:ea typeface="微软雅黑" panose="020b0503020204020204" pitchFamily="34" charset="-122"/>
                  <a:cs typeface="Arial"/>
                </a:endParaRPr>
              </a:p>
            </p:txBody>
          </p:sp>
          <p:sp>
            <p:nvSpPr>
              <p:cNvPr id="38" name="object 28"/>
              <p:cNvSpPr txBox="1"/>
              <p:nvPr/>
            </p:nvSpPr>
            <p:spPr>
              <a:xfrm>
                <a:off x="8131492" y="3413445"/>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2007</a:t>
                </a:r>
                <a:endParaRPr sz="800" b="1">
                  <a:latin typeface="微软雅黑" panose="020b0503020204020204" pitchFamily="34" charset="-122"/>
                  <a:ea typeface="微软雅黑" panose="020b0503020204020204" pitchFamily="34" charset="-122"/>
                  <a:cs typeface="Arial"/>
                </a:endParaRPr>
              </a:p>
            </p:txBody>
          </p:sp>
          <p:sp>
            <p:nvSpPr>
              <p:cNvPr id="39" name="object 29"/>
              <p:cNvSpPr txBox="1"/>
              <p:nvPr/>
            </p:nvSpPr>
            <p:spPr>
              <a:xfrm>
                <a:off x="9061523" y="3413445"/>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2014</a:t>
                </a:r>
                <a:endParaRPr sz="800" b="1">
                  <a:latin typeface="微软雅黑" panose="020b0503020204020204" pitchFamily="34" charset="-122"/>
                  <a:ea typeface="微软雅黑" panose="020b0503020204020204" pitchFamily="34" charset="-122"/>
                  <a:cs typeface="Arial"/>
                </a:endParaRPr>
              </a:p>
            </p:txBody>
          </p:sp>
          <p:sp>
            <p:nvSpPr>
              <p:cNvPr id="40" name="object 30"/>
              <p:cNvSpPr/>
              <p:nvPr/>
            </p:nvSpPr>
            <p:spPr>
              <a:xfrm flipH="1">
                <a:off x="2461104" y="2491803"/>
                <a:ext cx="0" cy="133590"/>
              </a:xfrm>
              <a:custGeom>
                <a:rect l="l" t="t" r="r" b="b"/>
                <a:pathLst>
                  <a:path h="147319">
                    <a:moveTo>
                      <a:pt x="0" y="0"/>
                    </a:moveTo>
                    <a:lnTo>
                      <a:pt x="0" y="146811"/>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1" name="object 31"/>
              <p:cNvSpPr/>
              <p:nvPr/>
            </p:nvSpPr>
            <p:spPr>
              <a:xfrm flipH="1">
                <a:off x="3192412" y="3052796"/>
                <a:ext cx="0" cy="132438"/>
              </a:xfrm>
              <a:custGeom>
                <a:rect l="l" t="t" r="r" b="b"/>
                <a:pathLst>
                  <a:path h="146050">
                    <a:moveTo>
                      <a:pt x="0" y="0"/>
                    </a:moveTo>
                    <a:lnTo>
                      <a:pt x="0" y="146026"/>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2" name="object 32"/>
              <p:cNvSpPr/>
              <p:nvPr/>
            </p:nvSpPr>
            <p:spPr>
              <a:xfrm flipH="1">
                <a:off x="2461104" y="4353472"/>
                <a:ext cx="0" cy="709409"/>
              </a:xfrm>
              <a:custGeom>
                <a:rect l="l" t="t" r="r" b="b"/>
                <a:pathLst>
                  <a:path h="782320">
                    <a:moveTo>
                      <a:pt x="0" y="0"/>
                    </a:moveTo>
                    <a:lnTo>
                      <a:pt x="0" y="781948"/>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3" name="object 33"/>
              <p:cNvSpPr/>
              <p:nvPr/>
            </p:nvSpPr>
            <p:spPr>
              <a:xfrm flipH="1">
                <a:off x="3676668" y="4353472"/>
                <a:ext cx="0" cy="174473"/>
              </a:xfrm>
              <a:custGeom>
                <a:rect l="l" t="t" r="r" b="b"/>
                <a:pathLst>
                  <a:path h="192404">
                    <a:moveTo>
                      <a:pt x="0" y="0"/>
                    </a:moveTo>
                    <a:lnTo>
                      <a:pt x="0" y="192346"/>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4" name="object 34"/>
              <p:cNvSpPr/>
              <p:nvPr/>
            </p:nvSpPr>
            <p:spPr>
              <a:xfrm flipH="1">
                <a:off x="5006805" y="4353472"/>
                <a:ext cx="0" cy="709409"/>
              </a:xfrm>
              <a:custGeom>
                <a:rect l="l" t="t" r="r" b="b"/>
                <a:pathLst>
                  <a:path h="782320">
                    <a:moveTo>
                      <a:pt x="0" y="0"/>
                    </a:moveTo>
                    <a:lnTo>
                      <a:pt x="0" y="781948"/>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5" name="object 35"/>
              <p:cNvSpPr/>
              <p:nvPr/>
            </p:nvSpPr>
            <p:spPr>
              <a:xfrm flipH="1">
                <a:off x="7699949" y="2686613"/>
                <a:ext cx="0" cy="586183"/>
              </a:xfrm>
              <a:custGeom>
                <a:rect l="l" t="t" r="r" b="b"/>
                <a:pathLst>
                  <a:path h="646429">
                    <a:moveTo>
                      <a:pt x="0" y="0"/>
                    </a:moveTo>
                    <a:lnTo>
                      <a:pt x="0" y="645908"/>
                    </a:lnTo>
                  </a:path>
                </a:pathLst>
              </a:custGeom>
              <a:ln w="3175">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6" name="object 36"/>
              <p:cNvSpPr/>
              <p:nvPr/>
            </p:nvSpPr>
            <p:spPr>
              <a:xfrm flipH="1">
                <a:off x="7702846" y="2686158"/>
                <a:ext cx="0" cy="586759"/>
              </a:xfrm>
              <a:custGeom>
                <a:rect l="l" t="t" r="r" b="b"/>
                <a:pathLst>
                  <a:path h="647064">
                    <a:moveTo>
                      <a:pt x="0" y="0"/>
                    </a:moveTo>
                    <a:lnTo>
                      <a:pt x="0" y="646913"/>
                    </a:lnTo>
                  </a:path>
                </a:pathLst>
              </a:custGeom>
              <a:ln w="3809">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7" name="object 37"/>
              <p:cNvSpPr/>
              <p:nvPr/>
            </p:nvSpPr>
            <p:spPr>
              <a:xfrm flipH="1">
                <a:off x="7705742" y="2686581"/>
                <a:ext cx="0" cy="586183"/>
              </a:xfrm>
              <a:custGeom>
                <a:rect l="l" t="t" r="r" b="b"/>
                <a:pathLst>
                  <a:path h="646429">
                    <a:moveTo>
                      <a:pt x="0" y="0"/>
                    </a:moveTo>
                    <a:lnTo>
                      <a:pt x="0" y="645977"/>
                    </a:lnTo>
                  </a:path>
                </a:pathLst>
              </a:custGeom>
              <a:ln w="3175">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8" name="object 38"/>
              <p:cNvSpPr/>
              <p:nvPr/>
            </p:nvSpPr>
            <p:spPr>
              <a:xfrm flipH="1">
                <a:off x="6976053" y="3686403"/>
                <a:ext cx="0" cy="1376207"/>
              </a:xfrm>
              <a:custGeom>
                <a:rect l="l" t="t" r="r" b="b"/>
                <a:pathLst>
                  <a:path h="1517650">
                    <a:moveTo>
                      <a:pt x="0" y="0"/>
                    </a:moveTo>
                    <a:lnTo>
                      <a:pt x="0" y="1517576"/>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49" name="object 39"/>
              <p:cNvSpPr/>
              <p:nvPr/>
            </p:nvSpPr>
            <p:spPr>
              <a:xfrm flipH="1">
                <a:off x="8516528" y="3665046"/>
                <a:ext cx="0" cy="174473"/>
              </a:xfrm>
              <a:custGeom>
                <a:rect l="l" t="t" r="r" b="b"/>
                <a:pathLst>
                  <a:path h="192404">
                    <a:moveTo>
                      <a:pt x="0" y="0"/>
                    </a:moveTo>
                    <a:lnTo>
                      <a:pt x="0" y="192346"/>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0" name="object 40"/>
              <p:cNvSpPr/>
              <p:nvPr/>
            </p:nvSpPr>
            <p:spPr>
              <a:xfrm>
                <a:off x="9846679" y="3686404"/>
                <a:ext cx="45719" cy="1342684"/>
              </a:xfrm>
              <a:custGeom>
                <a:rect l="l" t="t" r="r" b="b"/>
                <a:pathLst>
                  <a:path h="1304925">
                    <a:moveTo>
                      <a:pt x="0" y="0"/>
                    </a:moveTo>
                    <a:lnTo>
                      <a:pt x="0" y="1304817"/>
                    </a:lnTo>
                  </a:path>
                </a:pathLst>
              </a:custGeom>
              <a:ln w="6280">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1" name="object 41"/>
              <p:cNvSpPr txBox="1"/>
              <p:nvPr/>
            </p:nvSpPr>
            <p:spPr>
              <a:xfrm>
                <a:off x="10135637" y="3413446"/>
                <a:ext cx="29394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10">
                    <a:solidFill>
                      <a:srgbClr val="FFFFFF"/>
                    </a:solidFill>
                    <a:latin typeface="微软雅黑" panose="020b0503020204020204" pitchFamily="34" charset="-122"/>
                    <a:ea typeface="微软雅黑" panose="020b0503020204020204" pitchFamily="34" charset="-122"/>
                    <a:cs typeface="Arial"/>
                  </a:rPr>
                  <a:t>2015</a:t>
                </a:r>
                <a:endParaRPr sz="800" b="1">
                  <a:latin typeface="微软雅黑" panose="020b0503020204020204" pitchFamily="34" charset="-122"/>
                  <a:ea typeface="微软雅黑" panose="020b0503020204020204" pitchFamily="34" charset="-122"/>
                  <a:cs typeface="Arial"/>
                </a:endParaRPr>
              </a:p>
            </p:txBody>
          </p:sp>
          <p:sp>
            <p:nvSpPr>
              <p:cNvPr id="52" name="object 42"/>
              <p:cNvSpPr/>
              <p:nvPr/>
            </p:nvSpPr>
            <p:spPr>
              <a:xfrm flipH="1">
                <a:off x="9986068" y="2686613"/>
                <a:ext cx="0" cy="586183"/>
              </a:xfrm>
              <a:custGeom>
                <a:rect l="l" t="t" r="r" b="b"/>
                <a:pathLst>
                  <a:path h="646429">
                    <a:moveTo>
                      <a:pt x="0" y="0"/>
                    </a:moveTo>
                    <a:lnTo>
                      <a:pt x="0" y="645908"/>
                    </a:lnTo>
                  </a:path>
                </a:pathLst>
              </a:custGeom>
              <a:ln w="3175">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3" name="object 43"/>
              <p:cNvSpPr/>
              <p:nvPr/>
            </p:nvSpPr>
            <p:spPr>
              <a:xfrm flipH="1">
                <a:off x="9988964" y="2686158"/>
                <a:ext cx="0" cy="586759"/>
              </a:xfrm>
              <a:custGeom>
                <a:rect l="l" t="t" r="r" b="b"/>
                <a:pathLst>
                  <a:path h="647064">
                    <a:moveTo>
                      <a:pt x="0" y="0"/>
                    </a:moveTo>
                    <a:lnTo>
                      <a:pt x="0" y="646913"/>
                    </a:lnTo>
                  </a:path>
                </a:pathLst>
              </a:custGeom>
              <a:ln w="3809">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4" name="object 44"/>
              <p:cNvSpPr/>
              <p:nvPr/>
            </p:nvSpPr>
            <p:spPr>
              <a:xfrm flipH="1">
                <a:off x="9991860" y="2686581"/>
                <a:ext cx="0" cy="586183"/>
              </a:xfrm>
              <a:custGeom>
                <a:rect l="l" t="t" r="r" b="b"/>
                <a:pathLst>
                  <a:path h="646429">
                    <a:moveTo>
                      <a:pt x="0" y="0"/>
                    </a:moveTo>
                    <a:lnTo>
                      <a:pt x="0" y="645977"/>
                    </a:lnTo>
                  </a:path>
                </a:pathLst>
              </a:custGeom>
              <a:ln w="3175">
                <a:solidFill>
                  <a:srgbClr val="95959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5" name="object 45"/>
              <p:cNvSpPr/>
              <p:nvPr/>
            </p:nvSpPr>
            <p:spPr>
              <a:xfrm>
                <a:off x="1602693" y="1979224"/>
                <a:ext cx="1718618" cy="467019"/>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6" name="object 46"/>
              <p:cNvSpPr txBox="1"/>
              <p:nvPr/>
            </p:nvSpPr>
            <p:spPr>
              <a:xfrm>
                <a:off x="1727841" y="2093379"/>
                <a:ext cx="1598119" cy="2308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40"/>
                  </a:lnSpc>
                </a:pPr>
                <a:r>
                  <a:rPr sz="800" b="1" spc="5">
                    <a:latin typeface="微软雅黑" panose="020b0503020204020204" pitchFamily="34" charset="-122"/>
                    <a:ea typeface="微软雅黑" panose="020b0503020204020204" pitchFamily="34" charset="-122"/>
                    <a:cs typeface="Verdana"/>
                  </a:rPr>
                  <a:t>"Friedr. Bayer et </a:t>
                </a:r>
                <a:r>
                  <a:rPr sz="800" b="1" spc="10">
                    <a:latin typeface="微软雅黑" panose="020b0503020204020204" pitchFamily="34" charset="-122"/>
                    <a:ea typeface="微软雅黑" panose="020b0503020204020204" pitchFamily="34" charset="-122"/>
                    <a:cs typeface="Verdana"/>
                  </a:rPr>
                  <a:t>comp</a:t>
                </a:r>
                <a:r>
                  <a:rPr sz="800" b="1" spc="10" smtClean="0">
                    <a:latin typeface="微软雅黑" panose="020b0503020204020204" pitchFamily="34" charset="-122"/>
                    <a:ea typeface="微软雅黑" panose="020b0503020204020204" pitchFamily="34" charset="-122"/>
                    <a:cs typeface="Verdana"/>
                  </a:rPr>
                  <a:t>.“</a:t>
                </a:r>
                <a:endParaRPr lang="en-US" sz="800" b="1" spc="10" smtClean="0">
                  <a:latin typeface="微软雅黑" panose="020b0503020204020204" pitchFamily="34" charset="-122"/>
                  <a:ea typeface="微软雅黑" panose="020b0503020204020204" pitchFamily="34" charset="-122"/>
                  <a:cs typeface="Verdana"/>
                </a:endParaRPr>
              </a:p>
              <a:p>
                <a:pPr marL="12700" marR="5080">
                  <a:lnSpc>
                    <a:spcPts val="940"/>
                  </a:lnSpc>
                </a:pPr>
                <a:r>
                  <a:rPr lang="zh-CN" altLang="en-US" sz="800" b="1" spc="10">
                    <a:latin typeface="微软雅黑" panose="020b0503020204020204" pitchFamily="34" charset="-122"/>
                    <a:ea typeface="微软雅黑" panose="020b0503020204020204" pitchFamily="34" charset="-122"/>
                    <a:cs typeface="Verdana"/>
                  </a:rPr>
                  <a:t>创始人</a:t>
                </a:r>
                <a:endParaRPr lang="en-US" sz="800" b="1" spc="-210">
                  <a:latin typeface="微软雅黑" panose="020b0503020204020204" pitchFamily="34" charset="-122"/>
                  <a:ea typeface="微软雅黑" panose="020b0503020204020204" pitchFamily="34" charset="-122"/>
                  <a:cs typeface="Verdana"/>
                </a:endParaRPr>
              </a:p>
            </p:txBody>
          </p:sp>
          <p:sp>
            <p:nvSpPr>
              <p:cNvPr id="57" name="object 47"/>
              <p:cNvSpPr txBox="1"/>
              <p:nvPr/>
            </p:nvSpPr>
            <p:spPr>
              <a:xfrm>
                <a:off x="2459149" y="3360595"/>
                <a:ext cx="1521104" cy="2308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40"/>
                  </a:lnSpc>
                </a:pPr>
                <a:r>
                  <a:rPr sz="800" b="1" spc="10">
                    <a:latin typeface="微软雅黑" panose="020b0503020204020204" pitchFamily="34" charset="-122"/>
                    <a:ea typeface="微软雅黑" panose="020b0503020204020204" pitchFamily="34" charset="-122"/>
                    <a:cs typeface="Verdana"/>
                  </a:rPr>
                  <a:t>Leverkusen </a:t>
                </a:r>
                <a:r>
                  <a:rPr sz="800" b="1" spc="5">
                    <a:latin typeface="微软雅黑" panose="020b0503020204020204" pitchFamily="34" charset="-122"/>
                    <a:ea typeface="微软雅黑" panose="020b0503020204020204" pitchFamily="34" charset="-122"/>
                    <a:cs typeface="Verdana"/>
                  </a:rPr>
                  <a:t>becomes the </a:t>
                </a:r>
                <a:r>
                  <a:rPr sz="800" b="1" spc="-195">
                    <a:latin typeface="微软雅黑" panose="020b0503020204020204" pitchFamily="34" charset="-122"/>
                    <a:ea typeface="微软雅黑" panose="020b0503020204020204" pitchFamily="34" charset="-122"/>
                    <a:cs typeface="Verdana"/>
                  </a:rPr>
                  <a:t> </a:t>
                </a:r>
                <a:r>
                  <a:rPr sz="800" b="1" spc="5">
                    <a:latin typeface="微软雅黑" panose="020b0503020204020204" pitchFamily="34" charset="-122"/>
                    <a:ea typeface="微软雅黑" panose="020b0503020204020204" pitchFamily="34" charset="-122"/>
                    <a:cs typeface="Verdana"/>
                  </a:rPr>
                  <a:t>company's</a:t>
                </a:r>
                <a:r>
                  <a:rPr sz="800" b="1" spc="-25">
                    <a:latin typeface="微软雅黑" panose="020b0503020204020204" pitchFamily="34" charset="-122"/>
                    <a:ea typeface="微软雅黑" panose="020b0503020204020204" pitchFamily="34" charset="-122"/>
                    <a:cs typeface="Verdana"/>
                  </a:rPr>
                  <a:t> </a:t>
                </a:r>
                <a:r>
                  <a:rPr sz="800" b="1" spc="10">
                    <a:latin typeface="微软雅黑" panose="020b0503020204020204" pitchFamily="34" charset="-122"/>
                    <a:ea typeface="微软雅黑" panose="020b0503020204020204" pitchFamily="34" charset="-122"/>
                    <a:cs typeface="Verdana"/>
                  </a:rPr>
                  <a:t>headquarters</a:t>
                </a:r>
                <a:endParaRPr sz="800" b="1">
                  <a:latin typeface="微软雅黑" panose="020b0503020204020204" pitchFamily="34" charset="-122"/>
                  <a:ea typeface="微软雅黑" panose="020b0503020204020204" pitchFamily="34" charset="-122"/>
                  <a:cs typeface="Verdana"/>
                </a:endParaRPr>
              </a:p>
            </p:txBody>
          </p:sp>
          <p:sp>
            <p:nvSpPr>
              <p:cNvPr id="58" name="object 48"/>
              <p:cNvSpPr/>
              <p:nvPr/>
            </p:nvSpPr>
            <p:spPr>
              <a:xfrm>
                <a:off x="1602693" y="5034783"/>
                <a:ext cx="1718618" cy="467019"/>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59" name="object 49"/>
              <p:cNvSpPr txBox="1"/>
              <p:nvPr/>
            </p:nvSpPr>
            <p:spPr>
              <a:xfrm>
                <a:off x="1727841" y="5149648"/>
                <a:ext cx="1468253" cy="212559"/>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40"/>
                  </a:lnSpc>
                </a:pPr>
                <a:r>
                  <a:rPr lang="zh-CN" altLang="en-US" sz="800" b="1" spc="5" smtClean="0">
                    <a:latin typeface="微软雅黑" panose="020b0503020204020204" pitchFamily="34" charset="-122"/>
                    <a:ea typeface="微软雅黑" panose="020b0503020204020204" pitchFamily="34" charset="-122"/>
                    <a:cs typeface="Verdana"/>
                  </a:rPr>
                  <a:t>在荷兰</a:t>
                </a:r>
                <a:r>
                  <a:rPr lang="en-US" altLang="zh-CN" sz="800" b="1" spc="5" err="1" smtClean="0">
                    <a:latin typeface="微软雅黑" panose="020b0503020204020204" pitchFamily="34" charset="-122"/>
                    <a:ea typeface="微软雅黑" panose="020b0503020204020204" pitchFamily="34" charset="-122"/>
                    <a:cs typeface="Verdana"/>
                  </a:rPr>
                  <a:t>Laren</a:t>
                </a:r>
                <a:r>
                  <a:rPr lang="zh-CN" altLang="en-US" sz="800" b="1" spc="5" smtClean="0">
                    <a:latin typeface="微软雅黑" panose="020b0503020204020204" pitchFamily="34" charset="-122"/>
                    <a:ea typeface="微软雅黑" panose="020b0503020204020204" pitchFamily="34" charset="-122"/>
                    <a:cs typeface="Verdana"/>
                  </a:rPr>
                  <a:t>成立</a:t>
                </a:r>
                <a:r>
                  <a:rPr sz="800" b="1" spc="10" smtClean="0">
                    <a:latin typeface="微软雅黑" panose="020b0503020204020204" pitchFamily="34" charset="-122"/>
                    <a:ea typeface="微软雅黑" panose="020b0503020204020204" pitchFamily="34" charset="-122"/>
                    <a:cs typeface="Verdana"/>
                  </a:rPr>
                  <a:t>Tanatex </a:t>
                </a:r>
                <a:r>
                  <a:rPr sz="800" b="1" spc="-170" smtClean="0">
                    <a:latin typeface="微软雅黑" panose="020b0503020204020204" pitchFamily="34" charset="-122"/>
                    <a:ea typeface="微软雅黑" panose="020b0503020204020204" pitchFamily="34" charset="-122"/>
                    <a:cs typeface="Verdana"/>
                  </a:rPr>
                  <a:t> </a:t>
                </a:r>
                <a:r>
                  <a:rPr sz="800" b="1" spc="5">
                    <a:latin typeface="微软雅黑" panose="020b0503020204020204" pitchFamily="34" charset="-122"/>
                    <a:ea typeface="微软雅黑" panose="020b0503020204020204" pitchFamily="34" charset="-122"/>
                    <a:cs typeface="Verdana"/>
                  </a:rPr>
                  <a:t>Chemicals N.V. </a:t>
                </a:r>
                <a:endParaRPr sz="800" b="1">
                  <a:latin typeface="微软雅黑" panose="020b0503020204020204" pitchFamily="34" charset="-122"/>
                  <a:ea typeface="微软雅黑" panose="020b0503020204020204" pitchFamily="34" charset="-122"/>
                  <a:cs typeface="Verdana"/>
                </a:endParaRPr>
              </a:p>
            </p:txBody>
          </p:sp>
          <p:sp>
            <p:nvSpPr>
              <p:cNvPr id="60" name="object 50"/>
              <p:cNvSpPr/>
              <p:nvPr/>
            </p:nvSpPr>
            <p:spPr>
              <a:xfrm>
                <a:off x="2816467" y="4562069"/>
                <a:ext cx="1718618" cy="467019"/>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61" name="object 51"/>
              <p:cNvSpPr txBox="1"/>
              <p:nvPr/>
            </p:nvSpPr>
            <p:spPr>
              <a:xfrm>
                <a:off x="2943405" y="4675511"/>
                <a:ext cx="1495040" cy="11708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sz="800" b="1" spc="10" smtClean="0">
                    <a:latin typeface="微软雅黑" panose="020b0503020204020204" pitchFamily="34" charset="-122"/>
                    <a:ea typeface="微软雅黑" panose="020b0503020204020204" pitchFamily="34" charset="-122"/>
                    <a:cs typeface="Verdana"/>
                  </a:rPr>
                  <a:t>Tanatex </a:t>
                </a:r>
                <a:r>
                  <a:rPr lang="zh-CN" altLang="en-US" sz="800" b="1" spc="10" smtClean="0">
                    <a:latin typeface="微软雅黑" panose="020b0503020204020204" pitchFamily="34" charset="-122"/>
                    <a:ea typeface="微软雅黑" panose="020b0503020204020204" pitchFamily="34" charset="-122"/>
                    <a:cs typeface="Verdana"/>
                  </a:rPr>
                  <a:t>搬迁至</a:t>
                </a:r>
                <a:r>
                  <a:rPr sz="800" b="1" spc="5" smtClean="0">
                    <a:latin typeface="微软雅黑" panose="020b0503020204020204" pitchFamily="34" charset="-122"/>
                    <a:ea typeface="微软雅黑" panose="020b0503020204020204" pitchFamily="34" charset="-122"/>
                    <a:cs typeface="Verdana"/>
                  </a:rPr>
                  <a:t> </a:t>
                </a:r>
                <a:r>
                  <a:rPr sz="800" b="1" spc="-210" smtClean="0">
                    <a:latin typeface="微软雅黑" panose="020b0503020204020204" pitchFamily="34" charset="-122"/>
                    <a:ea typeface="微软雅黑" panose="020b0503020204020204" pitchFamily="34" charset="-122"/>
                    <a:cs typeface="Verdana"/>
                  </a:rPr>
                  <a:t> </a:t>
                </a:r>
                <a:r>
                  <a:rPr sz="800" b="1" spc="10">
                    <a:latin typeface="微软雅黑" panose="020b0503020204020204" pitchFamily="34" charset="-122"/>
                    <a:ea typeface="微软雅黑" panose="020b0503020204020204" pitchFamily="34" charset="-122"/>
                    <a:cs typeface="Verdana"/>
                  </a:rPr>
                  <a:t>Ede</a:t>
                </a:r>
                <a:endParaRPr sz="800" b="1">
                  <a:latin typeface="微软雅黑" panose="020b0503020204020204" pitchFamily="34" charset="-122"/>
                  <a:ea typeface="微软雅黑" panose="020b0503020204020204" pitchFamily="34" charset="-122"/>
                  <a:cs typeface="Verdana"/>
                </a:endParaRPr>
              </a:p>
            </p:txBody>
          </p:sp>
          <p:sp>
            <p:nvSpPr>
              <p:cNvPr id="62" name="object 52"/>
              <p:cNvSpPr/>
              <p:nvPr/>
            </p:nvSpPr>
            <p:spPr>
              <a:xfrm>
                <a:off x="4148396" y="5034783"/>
                <a:ext cx="1718618" cy="467019"/>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63" name="object 53"/>
              <p:cNvSpPr txBox="1"/>
              <p:nvPr/>
            </p:nvSpPr>
            <p:spPr>
              <a:xfrm>
                <a:off x="4273542" y="5149648"/>
                <a:ext cx="1426985" cy="2308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lang="zh-CN" altLang="en-US" sz="800" b="1" spc="5" smtClean="0">
                    <a:latin typeface="微软雅黑" panose="020b0503020204020204" pitchFamily="34" charset="-122"/>
                    <a:ea typeface="微软雅黑" panose="020b0503020204020204" pitchFamily="34" charset="-122"/>
                    <a:cs typeface="Verdana"/>
                  </a:rPr>
                  <a:t>被</a:t>
                </a:r>
                <a:r>
                  <a:rPr sz="800" b="1" spc="5" smtClean="0">
                    <a:latin typeface="微软雅黑" panose="020b0503020204020204" pitchFamily="34" charset="-122"/>
                    <a:ea typeface="微软雅黑" panose="020b0503020204020204" pitchFamily="34" charset="-122"/>
                    <a:cs typeface="Verdana"/>
                  </a:rPr>
                  <a:t>Sybron </a:t>
                </a:r>
                <a:r>
                  <a:rPr sz="800" b="1" spc="-195" smtClean="0">
                    <a:latin typeface="微软雅黑" panose="020b0503020204020204" pitchFamily="34" charset="-122"/>
                    <a:ea typeface="微软雅黑" panose="020b0503020204020204" pitchFamily="34" charset="-122"/>
                    <a:cs typeface="Verdana"/>
                  </a:rPr>
                  <a:t> </a:t>
                </a:r>
                <a:r>
                  <a:rPr sz="800" b="1" spc="5">
                    <a:latin typeface="微软雅黑" panose="020b0503020204020204" pitchFamily="34" charset="-122"/>
                    <a:ea typeface="微软雅黑" panose="020b0503020204020204" pitchFamily="34" charset="-122"/>
                    <a:cs typeface="Verdana"/>
                  </a:rPr>
                  <a:t>Chemie Nederland</a:t>
                </a:r>
                <a:r>
                  <a:rPr sz="800" b="1" spc="10">
                    <a:latin typeface="微软雅黑" panose="020b0503020204020204" pitchFamily="34" charset="-122"/>
                    <a:ea typeface="微软雅黑" panose="020b0503020204020204" pitchFamily="34" charset="-122"/>
                    <a:cs typeface="Verdana"/>
                  </a:rPr>
                  <a:t> B.V</a:t>
                </a:r>
                <a:r>
                  <a:rPr sz="800" b="1" spc="10" smtClean="0">
                    <a:latin typeface="微软雅黑" panose="020b0503020204020204" pitchFamily="34" charset="-122"/>
                    <a:ea typeface="微软雅黑" panose="020b0503020204020204" pitchFamily="34" charset="-122"/>
                    <a:cs typeface="Verdana"/>
                  </a:rPr>
                  <a:t>.</a:t>
                </a:r>
                <a:r>
                  <a:rPr lang="zh-CN" altLang="en-US" sz="800" b="1" spc="10" smtClean="0">
                    <a:latin typeface="微软雅黑" panose="020b0503020204020204" pitchFamily="34" charset="-122"/>
                    <a:ea typeface="微软雅黑" panose="020b0503020204020204" pitchFamily="34" charset="-122"/>
                    <a:cs typeface="Verdana"/>
                  </a:rPr>
                  <a:t>收购</a:t>
                </a:r>
                <a:endParaRPr sz="800" b="1">
                  <a:latin typeface="微软雅黑" panose="020b0503020204020204" pitchFamily="34" charset="-122"/>
                  <a:ea typeface="微软雅黑" panose="020b0503020204020204" pitchFamily="34" charset="-122"/>
                  <a:cs typeface="Verdana"/>
                </a:endParaRPr>
              </a:p>
            </p:txBody>
          </p:sp>
          <p:sp>
            <p:nvSpPr>
              <p:cNvPr id="64" name="object 54"/>
              <p:cNvSpPr/>
              <p:nvPr/>
            </p:nvSpPr>
            <p:spPr>
              <a:xfrm>
                <a:off x="2333106" y="3246441"/>
                <a:ext cx="3440817" cy="467019"/>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65" name="object 55"/>
              <p:cNvSpPr txBox="1"/>
              <p:nvPr/>
            </p:nvSpPr>
            <p:spPr>
              <a:xfrm>
                <a:off x="4114800" y="3429000"/>
                <a:ext cx="1566619" cy="11541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tabLst>
                    <a:tab pos="1466215"/>
                    <a:tab pos="1601470"/>
                  </a:tabLst>
                </a:pPr>
                <a:r>
                  <a:rPr lang="zh-CN" altLang="en-US" sz="800" b="1" spc="5" smtClean="0">
                    <a:latin typeface="微软雅黑" panose="020b0503020204020204" pitchFamily="34" charset="-122"/>
                    <a:ea typeface="微软雅黑" panose="020b0503020204020204" pitchFamily="34" charset="-122"/>
                    <a:cs typeface="Verdana"/>
                  </a:rPr>
                  <a:t>成为拜耳公司的一部分</a:t>
                </a:r>
                <a:endParaRPr sz="800" b="1">
                  <a:latin typeface="微软雅黑" panose="020b0503020204020204" pitchFamily="34" charset="-122"/>
                  <a:ea typeface="微软雅黑" panose="020b0503020204020204" pitchFamily="34" charset="-122"/>
                  <a:cs typeface="Verdana"/>
                </a:endParaRPr>
              </a:p>
            </p:txBody>
          </p:sp>
          <p:sp>
            <p:nvSpPr>
              <p:cNvPr id="66" name="object 56"/>
              <p:cNvSpPr/>
              <p:nvPr/>
            </p:nvSpPr>
            <p:spPr>
              <a:xfrm>
                <a:off x="6135549" y="5034783"/>
                <a:ext cx="1718618" cy="467019"/>
              </a:xfrm>
              <a:prstGeom prst="rect">
                <a:avLst/>
              </a:prstGeom>
              <a:blipFill>
                <a:blip r:embed="rId1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67" name="object 57"/>
              <p:cNvSpPr txBox="1"/>
              <p:nvPr/>
            </p:nvSpPr>
            <p:spPr>
              <a:xfrm>
                <a:off x="6262483" y="5149648"/>
                <a:ext cx="1396578" cy="2308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sz="800" b="1" spc="10">
                    <a:latin typeface="微软雅黑" panose="020b0503020204020204" pitchFamily="34" charset="-122"/>
                    <a:ea typeface="微软雅黑" panose="020b0503020204020204" pitchFamily="34" charset="-122"/>
                    <a:cs typeface="Verdana"/>
                  </a:rPr>
                  <a:t>Lanxess AG </a:t>
                </a:r>
                <a:r>
                  <a:rPr lang="zh-CN" altLang="en-US" sz="800" b="1" spc="10" smtClean="0">
                    <a:latin typeface="微软雅黑" panose="020b0503020204020204" pitchFamily="34" charset="-122"/>
                    <a:ea typeface="微软雅黑" panose="020b0503020204020204" pitchFamily="34" charset="-122"/>
                    <a:cs typeface="Verdana"/>
                  </a:rPr>
                  <a:t>从拜耳基团公司中拆分出来</a:t>
                </a:r>
                <a:endParaRPr sz="800" b="1">
                  <a:latin typeface="微软雅黑" panose="020b0503020204020204" pitchFamily="34" charset="-122"/>
                  <a:ea typeface="微软雅黑" panose="020b0503020204020204" pitchFamily="34" charset="-122"/>
                  <a:cs typeface="Verdana"/>
                </a:endParaRPr>
              </a:p>
            </p:txBody>
          </p:sp>
          <p:sp>
            <p:nvSpPr>
              <p:cNvPr id="68" name="object 58"/>
              <p:cNvSpPr/>
              <p:nvPr/>
            </p:nvSpPr>
            <p:spPr>
              <a:xfrm>
                <a:off x="6461371" y="1981200"/>
                <a:ext cx="1718618" cy="467019"/>
              </a:xfrm>
              <a:prstGeom prst="rect">
                <a:avLst/>
              </a:prstGeom>
              <a:blipFill>
                <a:blip r:embed="rId1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69" name="object 59"/>
              <p:cNvSpPr txBox="1"/>
              <p:nvPr/>
            </p:nvSpPr>
            <p:spPr>
              <a:xfrm>
                <a:off x="6587409" y="2093380"/>
                <a:ext cx="1461013" cy="2308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lang="zh-CN" altLang="en-US" sz="800" b="1" spc="10" smtClean="0">
                    <a:latin typeface="微软雅黑" panose="020b0503020204020204" pitchFamily="34" charset="-122"/>
                    <a:ea typeface="微软雅黑" panose="020b0503020204020204" pitchFamily="34" charset="-122"/>
                    <a:cs typeface="Verdana"/>
                  </a:rPr>
                  <a:t>被</a:t>
                </a:r>
                <a:r>
                  <a:rPr sz="800" b="1" spc="10" smtClean="0">
                    <a:latin typeface="微软雅黑" panose="020b0503020204020204" pitchFamily="34" charset="-122"/>
                    <a:ea typeface="微软雅黑" panose="020b0503020204020204" pitchFamily="34" charset="-122"/>
                    <a:cs typeface="Verdana"/>
                  </a:rPr>
                  <a:t>Egeria </a:t>
                </a:r>
                <a:r>
                  <a:rPr lang="zh-CN" altLang="en-US" sz="800" b="1" spc="10" smtClean="0">
                    <a:latin typeface="微软雅黑" panose="020b0503020204020204" pitchFamily="34" charset="-122"/>
                    <a:ea typeface="微软雅黑" panose="020b0503020204020204" pitchFamily="34" charset="-122"/>
                    <a:cs typeface="Verdana"/>
                  </a:rPr>
                  <a:t>和</a:t>
                </a:r>
                <a:r>
                  <a:rPr sz="800" b="1" spc="10" smtClean="0">
                    <a:latin typeface="微软雅黑" panose="020b0503020204020204" pitchFamily="34" charset="-122"/>
                    <a:ea typeface="微软雅黑" panose="020b0503020204020204" pitchFamily="34" charset="-122"/>
                    <a:cs typeface="Verdana"/>
                  </a:rPr>
                  <a:t> </a:t>
                </a:r>
                <a:r>
                  <a:rPr lang="zh-CN" altLang="en-US" sz="800" b="1" spc="5" smtClean="0">
                    <a:latin typeface="微软雅黑" panose="020b0503020204020204" pitchFamily="34" charset="-122"/>
                    <a:ea typeface="微软雅黑" panose="020b0503020204020204" pitchFamily="34" charset="-122"/>
                    <a:cs typeface="Verdana"/>
                  </a:rPr>
                  <a:t>管理层收购，更名为</a:t>
                </a:r>
                <a:r>
                  <a:rPr sz="800" b="1" spc="5" smtClean="0">
                    <a:latin typeface="微软雅黑" panose="020b0503020204020204" pitchFamily="34" charset="-122"/>
                    <a:ea typeface="微软雅黑" panose="020b0503020204020204" pitchFamily="34" charset="-122"/>
                    <a:cs typeface="Verdana"/>
                  </a:rPr>
                  <a:t> </a:t>
                </a:r>
                <a:r>
                  <a:rPr sz="800" b="1" spc="10" smtClean="0">
                    <a:latin typeface="微软雅黑" panose="020b0503020204020204" pitchFamily="34" charset="-122"/>
                    <a:ea typeface="微软雅黑" panose="020b0503020204020204" pitchFamily="34" charset="-122"/>
                    <a:cs typeface="Verdana"/>
                  </a:rPr>
                  <a:t>Tanatex </a:t>
                </a:r>
                <a:r>
                  <a:rPr sz="800" b="1" spc="-204" smtClean="0">
                    <a:latin typeface="微软雅黑" panose="020b0503020204020204" pitchFamily="34" charset="-122"/>
                    <a:ea typeface="微软雅黑" panose="020b0503020204020204" pitchFamily="34" charset="-122"/>
                    <a:cs typeface="Verdana"/>
                  </a:rPr>
                  <a:t> </a:t>
                </a:r>
                <a:r>
                  <a:rPr sz="800" b="1" spc="5">
                    <a:latin typeface="微软雅黑" panose="020b0503020204020204" pitchFamily="34" charset="-122"/>
                    <a:ea typeface="微软雅黑" panose="020b0503020204020204" pitchFamily="34" charset="-122"/>
                    <a:cs typeface="Verdana"/>
                  </a:rPr>
                  <a:t>Chemicals</a:t>
                </a:r>
                <a:r>
                  <a:rPr sz="800" b="1" spc="-45">
                    <a:latin typeface="微软雅黑" panose="020b0503020204020204" pitchFamily="34" charset="-122"/>
                    <a:ea typeface="微软雅黑" panose="020b0503020204020204" pitchFamily="34" charset="-122"/>
                    <a:cs typeface="Verdana"/>
                  </a:rPr>
                  <a:t> </a:t>
                </a:r>
                <a:r>
                  <a:rPr sz="800" b="1" spc="10">
                    <a:latin typeface="微软雅黑" panose="020b0503020204020204" pitchFamily="34" charset="-122"/>
                    <a:ea typeface="微软雅黑" panose="020b0503020204020204" pitchFamily="34" charset="-122"/>
                    <a:cs typeface="Verdana"/>
                  </a:rPr>
                  <a:t>B.V.</a:t>
                </a:r>
                <a:endParaRPr sz="800" b="1">
                  <a:latin typeface="微软雅黑" panose="020b0503020204020204" pitchFamily="34" charset="-122"/>
                  <a:ea typeface="微软雅黑" panose="020b0503020204020204" pitchFamily="34" charset="-122"/>
                  <a:cs typeface="Verdana"/>
                </a:endParaRPr>
              </a:p>
            </p:txBody>
          </p:sp>
          <p:sp>
            <p:nvSpPr>
              <p:cNvPr id="70" name="object 60"/>
              <p:cNvSpPr/>
              <p:nvPr/>
            </p:nvSpPr>
            <p:spPr>
              <a:xfrm>
                <a:off x="7385113" y="3901408"/>
                <a:ext cx="1718618" cy="729005"/>
              </a:xfrm>
              <a:prstGeom prst="rect">
                <a:avLst/>
              </a:prstGeom>
              <a:blipFill>
                <a:blip r:embed="rId1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71" name="object 61"/>
              <p:cNvSpPr txBox="1"/>
              <p:nvPr/>
            </p:nvSpPr>
            <p:spPr>
              <a:xfrm>
                <a:off x="7512956" y="4073351"/>
                <a:ext cx="1491420" cy="346249"/>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lang="zh-CN" altLang="en-US" sz="800" b="1" spc="5" smtClean="0">
                    <a:latin typeface="微软雅黑" panose="020b0503020204020204" pitchFamily="34" charset="-122"/>
                    <a:ea typeface="微软雅黑" panose="020b0503020204020204" pitchFamily="34" charset="-122"/>
                    <a:cs typeface="Verdana"/>
                  </a:rPr>
                  <a:t>在法国，墨西哥，阿根廷，巴西，印度，中国，香港和日本开始销售业务</a:t>
                </a:r>
                <a:endParaRPr sz="800" b="1">
                  <a:latin typeface="微软雅黑" panose="020b0503020204020204" pitchFamily="34" charset="-122"/>
                  <a:ea typeface="微软雅黑" panose="020b0503020204020204" pitchFamily="34" charset="-122"/>
                  <a:cs typeface="Verdana"/>
                </a:endParaRPr>
              </a:p>
            </p:txBody>
          </p:sp>
          <p:sp>
            <p:nvSpPr>
              <p:cNvPr id="72" name="object 62"/>
              <p:cNvSpPr/>
              <p:nvPr/>
            </p:nvSpPr>
            <p:spPr>
              <a:xfrm>
                <a:off x="8985577" y="5029088"/>
                <a:ext cx="1718618" cy="472714"/>
              </a:xfrm>
              <a:prstGeom prst="rect">
                <a:avLst/>
              </a:prstGeom>
              <a:blipFill>
                <a:blip r:embed="rId1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73" name="object 63"/>
              <p:cNvSpPr txBox="1"/>
              <p:nvPr/>
            </p:nvSpPr>
            <p:spPr>
              <a:xfrm>
                <a:off x="9113418" y="5179368"/>
                <a:ext cx="1500832" cy="212559"/>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lang="en-US" sz="800" b="1">
                    <a:latin typeface="微软雅黑" panose="020b0503020204020204" pitchFamily="34" charset="-122"/>
                    <a:ea typeface="微软雅黑" panose="020b0503020204020204" pitchFamily="34" charset="-122"/>
                    <a:cs typeface="Verdana"/>
                  </a:rPr>
                  <a:t>2014</a:t>
                </a:r>
                <a:r>
                  <a:rPr lang="zh-CN" altLang="en-US" sz="800" b="1">
                    <a:latin typeface="微软雅黑" panose="020b0503020204020204" pitchFamily="34" charset="-122"/>
                    <a:ea typeface="微软雅黑" panose="020b0503020204020204" pitchFamily="34" charset="-122"/>
                    <a:cs typeface="Verdana"/>
                  </a:rPr>
                  <a:t>年</a:t>
                </a:r>
                <a:r>
                  <a:rPr lang="en-US" altLang="zh-CN" sz="800" b="1">
                    <a:latin typeface="微软雅黑" panose="020b0503020204020204" pitchFamily="34" charset="-122"/>
                    <a:ea typeface="微软雅黑" panose="020b0503020204020204" pitchFamily="34" charset="-122"/>
                    <a:cs typeface="Verdana"/>
                  </a:rPr>
                  <a:t>7</a:t>
                </a:r>
                <a:r>
                  <a:rPr lang="zh-CN" altLang="en-US" sz="800" b="1">
                    <a:latin typeface="微软雅黑" panose="020b0503020204020204" pitchFamily="34" charset="-122"/>
                    <a:ea typeface="微软雅黑" panose="020b0503020204020204" pitchFamily="34" charset="-122"/>
                    <a:cs typeface="Verdana"/>
                  </a:rPr>
                  <a:t>月从</a:t>
                </a:r>
                <a:r>
                  <a:rPr sz="800" b="1">
                    <a:latin typeface="微软雅黑" panose="020b0503020204020204" pitchFamily="34" charset="-122"/>
                    <a:ea typeface="微软雅黑" panose="020b0503020204020204" pitchFamily="34" charset="-122"/>
                    <a:cs typeface="Verdana"/>
                  </a:rPr>
                  <a:t> Tanatex  </a:t>
                </a:r>
                <a:r>
                  <a:rPr lang="zh-CN" altLang="en-US" sz="800" b="1">
                    <a:latin typeface="微软雅黑" panose="020b0503020204020204" pitchFamily="34" charset="-122"/>
                    <a:ea typeface="微软雅黑" panose="020b0503020204020204" pitchFamily="34" charset="-122"/>
                    <a:cs typeface="Verdana"/>
                  </a:rPr>
                  <a:t>德国</a:t>
                </a:r>
                <a:r>
                  <a:rPr sz="800" b="1">
                    <a:latin typeface="微软雅黑" panose="020b0503020204020204" pitchFamily="34" charset="-122"/>
                    <a:ea typeface="微软雅黑" panose="020b0503020204020204" pitchFamily="34" charset="-122"/>
                    <a:cs typeface="Verdana"/>
                  </a:rPr>
                  <a:t> </a:t>
                </a:r>
                <a:r>
                  <a:rPr lang="zh-CN" altLang="en-US" sz="800" b="1">
                    <a:latin typeface="微软雅黑" panose="020b0503020204020204" pitchFamily="34" charset="-122"/>
                    <a:ea typeface="微软雅黑" panose="020b0503020204020204" pitchFamily="34" charset="-122"/>
                    <a:cs typeface="Verdana"/>
                  </a:rPr>
                  <a:t>和 </a:t>
                </a:r>
                <a:r>
                  <a:rPr sz="800" b="1" err="1">
                    <a:latin typeface="微软雅黑" panose="020b0503020204020204" pitchFamily="34" charset="-122"/>
                    <a:ea typeface="微软雅黑" panose="020b0503020204020204" pitchFamily="34" charset="-122"/>
                    <a:cs typeface="Verdana"/>
                  </a:rPr>
                  <a:t>Tanachem </a:t>
                </a:r>
                <a:r>
                  <a:rPr lang="zh-CN" altLang="en-US" sz="800" b="1" smtClean="0">
                    <a:latin typeface="微软雅黑" panose="020b0503020204020204" pitchFamily="34" charset="-122"/>
                    <a:ea typeface="微软雅黑" panose="020b0503020204020204" pitchFamily="34" charset="-122"/>
                    <a:cs typeface="Verdana"/>
                  </a:rPr>
                  <a:t>巴西</a:t>
                </a:r>
                <a:r>
                  <a:rPr sz="800" b="1" smtClean="0">
                    <a:latin typeface="微软雅黑" panose="020b0503020204020204" pitchFamily="34" charset="-122"/>
                    <a:ea typeface="微软雅黑" panose="020b0503020204020204" pitchFamily="34" charset="-122"/>
                    <a:cs typeface="Verdana"/>
                  </a:rPr>
                  <a:t> </a:t>
                </a:r>
                <a:r>
                  <a:rPr lang="zh-CN" altLang="en-US" sz="800" b="1" smtClean="0">
                    <a:latin typeface="微软雅黑" panose="020b0503020204020204" pitchFamily="34" charset="-122"/>
                    <a:ea typeface="微软雅黑" panose="020b0503020204020204" pitchFamily="34" charset="-122"/>
                    <a:cs typeface="Verdana"/>
                  </a:rPr>
                  <a:t>撤</a:t>
                </a:r>
                <a:r>
                  <a:rPr lang="zh-CN" altLang="en-US" sz="800" b="1">
                    <a:latin typeface="微软雅黑" panose="020b0503020204020204" pitchFamily="34" charset="-122"/>
                    <a:ea typeface="微软雅黑" panose="020b0503020204020204" pitchFamily="34" charset="-122"/>
                    <a:cs typeface="Verdana"/>
                  </a:rPr>
                  <a:t>资</a:t>
                </a:r>
                <a:endParaRPr sz="800" b="1">
                  <a:latin typeface="微软雅黑" panose="020b0503020204020204" pitchFamily="34" charset="-122"/>
                  <a:ea typeface="微软雅黑" panose="020b0503020204020204" pitchFamily="34" charset="-122"/>
                  <a:cs typeface="Verdana"/>
                </a:endParaRPr>
              </a:p>
            </p:txBody>
          </p:sp>
          <p:sp>
            <p:nvSpPr>
              <p:cNvPr id="74" name="object 64"/>
              <p:cNvSpPr/>
              <p:nvPr/>
            </p:nvSpPr>
            <p:spPr>
              <a:xfrm>
                <a:off x="9071523" y="1979224"/>
                <a:ext cx="1718618" cy="526821"/>
              </a:xfrm>
              <a:prstGeom prst="rect">
                <a:avLst/>
              </a:prstGeom>
              <a:blipFill>
                <a:blip r:embed="rId1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800" b="1">
                  <a:latin typeface="微软雅黑" panose="020b0503020204020204" pitchFamily="34" charset="-122"/>
                  <a:ea typeface="微软雅黑" panose="020b0503020204020204" pitchFamily="34" charset="-122"/>
                </a:endParaRPr>
              </a:p>
            </p:txBody>
          </p:sp>
          <p:sp>
            <p:nvSpPr>
              <p:cNvPr id="75" name="object 65"/>
              <p:cNvSpPr txBox="1"/>
              <p:nvPr/>
            </p:nvSpPr>
            <p:spPr>
              <a:xfrm>
                <a:off x="9197558" y="2209800"/>
                <a:ext cx="1501556" cy="11708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pPr>
                <a:r>
                  <a:rPr lang="zh-CN" altLang="en-US" sz="800" b="1" smtClean="0">
                    <a:latin typeface="微软雅黑" panose="020b0503020204020204" pitchFamily="34" charset="-122"/>
                    <a:ea typeface="微软雅黑" panose="020b0503020204020204" pitchFamily="34" charset="-122"/>
                    <a:cs typeface="Verdana"/>
                  </a:rPr>
                  <a:t>泰国工厂开始进行生产</a:t>
                </a:r>
                <a:endParaRPr sz="800" b="1">
                  <a:latin typeface="微软雅黑" panose="020b0503020204020204" pitchFamily="34" charset="-122"/>
                  <a:ea typeface="微软雅黑" panose="020b0503020204020204" pitchFamily="34" charset="-122"/>
                  <a:cs typeface="Verdana"/>
                </a:endParaRPr>
              </a:p>
            </p:txBody>
          </p:sp>
          <p:sp>
            <p:nvSpPr>
              <p:cNvPr id="76" name="object 55"/>
              <p:cNvSpPr txBox="1"/>
              <p:nvPr/>
            </p:nvSpPr>
            <p:spPr>
              <a:xfrm>
                <a:off x="2399253" y="3418303"/>
                <a:ext cx="1486947" cy="11708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ts val="940"/>
                  </a:lnSpc>
                  <a:tabLst>
                    <a:tab pos="1466215"/>
                    <a:tab pos="1601470"/>
                  </a:tabLst>
                </a:pPr>
                <a:r>
                  <a:rPr lang="zh-CN" altLang="en-US" sz="800" b="1" spc="5" smtClean="0">
                    <a:latin typeface="微软雅黑" panose="020b0503020204020204" pitchFamily="34" charset="-122"/>
                    <a:ea typeface="微软雅黑" panose="020b0503020204020204" pitchFamily="34" charset="-122"/>
                    <a:cs typeface="Verdana"/>
                  </a:rPr>
                  <a:t>总部搬迁到勒沃库森</a:t>
                </a:r>
                <a:endParaRPr sz="800" b="1">
                  <a:latin typeface="微软雅黑" panose="020b0503020204020204" pitchFamily="34" charset="-122"/>
                  <a:ea typeface="微软雅黑" panose="020b0503020204020204" pitchFamily="34" charset="-122"/>
                  <a:cs typeface="Verdana"/>
                </a:endParaRPr>
              </a:p>
            </p:txBody>
          </p:sp>
        </p:grpSp>
        <p:cxnSp>
          <p:nvCxnSpPr>
            <p:cNvPr id="83" name="直接连接符 82"/>
            <p:cNvCxnSpPr/>
            <p:nvPr/>
          </p:nvCxnSpPr>
          <p:spPr>
            <a:xfrm>
              <a:off x="5867014" y="3429000"/>
              <a:ext cx="228986"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sp>
        <p:nvSpPr>
          <p:cNvPr id="77" name="object 5"/>
          <p:cNvSpPr txBox="1"/>
          <p:nvPr/>
        </p:nvSpPr>
        <p:spPr>
          <a:xfrm>
            <a:off x="2642812" y="357426"/>
            <a:ext cx="8778170"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r>
              <a:rPr lang="zh-CN" altLang="en-US" spc="-5" smtClean="0">
                <a:latin typeface="微软雅黑" panose="020b0503020204020204" pitchFamily="34" charset="-122"/>
                <a:ea typeface="微软雅黑" panose="020b0503020204020204" pitchFamily="34" charset="-122"/>
              </a:rPr>
              <a:t>拓</a:t>
            </a:r>
            <a:r>
              <a:rPr lang="zh-CN" altLang="en-US" spc="-5">
                <a:latin typeface="微软雅黑" panose="020b0503020204020204" pitchFamily="34" charset="-122"/>
                <a:ea typeface="微软雅黑" panose="020b0503020204020204" pitchFamily="34" charset="-122"/>
              </a:rPr>
              <a:t>纳在悠久</a:t>
            </a:r>
            <a:r>
              <a:rPr lang="zh-CN" altLang="en-US" spc="-5" smtClean="0">
                <a:latin typeface="微软雅黑" panose="020b0503020204020204" pitchFamily="34" charset="-122"/>
                <a:ea typeface="微软雅黑" panose="020b0503020204020204" pitchFamily="34" charset="-122"/>
              </a:rPr>
              <a:t>的</a:t>
            </a:r>
            <a:r>
              <a:rPr lang="zh-CN" altLang="en-US" spc="-5">
                <a:latin typeface="微软雅黑" panose="020b0503020204020204" pitchFamily="34" charset="-122"/>
                <a:ea typeface="微软雅黑" panose="020b0503020204020204" pitchFamily="34" charset="-122"/>
              </a:rPr>
              <a:t>经营</a:t>
            </a:r>
            <a:r>
              <a:rPr lang="zh-CN" altLang="en-US" spc="-5" smtClean="0">
                <a:latin typeface="微软雅黑" panose="020b0503020204020204" pitchFamily="34" charset="-122"/>
                <a:ea typeface="微软雅黑" panose="020b0503020204020204" pitchFamily="34" charset="-122"/>
              </a:rPr>
              <a:t>历史</a:t>
            </a:r>
            <a:r>
              <a:rPr lang="zh-CN" altLang="en-US" spc="-5">
                <a:latin typeface="微软雅黑" panose="020b0503020204020204" pitchFamily="34" charset="-122"/>
                <a:ea typeface="微软雅黑" panose="020b0503020204020204" pitchFamily="34" charset="-122"/>
              </a:rPr>
              <a:t>中，积淀了一定的专业纺织化学品产品、</a:t>
            </a:r>
            <a:r>
              <a:rPr lang="zh-CN" altLang="en-US" spc="-5" smtClean="0">
                <a:latin typeface="微软雅黑" panose="020b0503020204020204" pitchFamily="34" charset="-122"/>
                <a:ea typeface="微软雅黑" panose="020b0503020204020204" pitchFamily="34" charset="-122"/>
              </a:rPr>
              <a:t>技术、品牌与市场渠道</a:t>
            </a:r>
            <a:endParaRPr lang="zh-CN" altLang="en-US" kern="0" spc="-5">
              <a:latin typeface="微软雅黑" panose="020b0503020204020204" pitchFamily="34" charset="-122"/>
              <a:ea typeface="微软雅黑" panose="020b0503020204020204" pitchFamily="34" charset="-122"/>
            </a:endParaRPr>
          </a:p>
        </p:txBody>
      </p:sp>
      <p:sp>
        <p:nvSpPr>
          <p:cNvPr id="78"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2.1 </a:t>
            </a:r>
            <a:r>
              <a:rPr lang="zh-CN" altLang="en-US" b="1" kern="0" spc="-5" smtClean="0">
                <a:solidFill>
                  <a:schemeClr val="bg1"/>
                </a:solidFill>
                <a:latin typeface="微软雅黑" panose="020b0503020204020204" pitchFamily="34" charset="-122"/>
                <a:ea typeface="微软雅黑" panose="020b0503020204020204" pitchFamily="34" charset="-122"/>
              </a:rPr>
              <a:t>历史</a:t>
            </a:r>
            <a:r>
              <a:rPr lang="zh-CN" altLang="en-US" b="1" kern="0" spc="-5">
                <a:solidFill>
                  <a:schemeClr val="bg1"/>
                </a:solidFill>
                <a:latin typeface="微软雅黑" panose="020b0503020204020204" pitchFamily="34" charset="-122"/>
                <a:ea typeface="微软雅黑" panose="020b0503020204020204" pitchFamily="34" charset="-122"/>
              </a:rPr>
              <a:t>沿革与股权</a:t>
            </a:r>
            <a:r>
              <a:rPr lang="zh-CN" altLang="en-US" b="1" kern="0" spc="-5" smtClean="0">
                <a:solidFill>
                  <a:schemeClr val="bg1"/>
                </a:solidFill>
                <a:latin typeface="微软雅黑" panose="020b0503020204020204" pitchFamily="34" charset="-122"/>
                <a:ea typeface="微软雅黑" panose="020b0503020204020204" pitchFamily="34" charset="-122"/>
              </a:rPr>
              <a:t>结构</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9"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8</a:t>
            </a:fld>
            <a:endParaRPr lang="zh-CN" altLang="en-US" b="1">
              <a:solidFill>
                <a:schemeClr val="tx1"/>
              </a:solidFill>
            </a:endParaRPr>
          </a:p>
        </p:txBody>
      </p:sp>
    </p:spTree>
    <p:extLst>
      <p:ext uri="{BB962C8B-B14F-4D97-AF65-F5344CB8AC3E}">
        <p14:creationId xmlns:p14="http://schemas.microsoft.com/office/powerpoint/2010/main" xmlns="" val="2509810905"/>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 name="对象 8" hidden="1"/>
          <p:cNvGraphicFramePr>
            <a:graphicFrameLocks noChangeAspect="1"/>
          </p:cNvGraphicFramePr>
          <p:nvPr>
            <p:custDataLst>
              <p:tags r:id="rId2"/>
            </p:custDataLst>
            <p:extLst>
              <p:ext uri="{D42A27DB-BD31-4B8C-83A1-F6EECF244321}">
                <p14:modId xmlns:p14="http://schemas.microsoft.com/office/powerpoint/2010/main" xmlns="" val="307996163"/>
              </p:ext>
            </p:extLst>
          </p:nvPr>
        </p:nvGraphicFramePr>
        <p:xfrm>
          <a:off x="1588" y="1588"/>
          <a:ext cx="1587" cy="1587"/>
        </p:xfrm>
        <a:graphic>
          <a:graphicData uri="http://schemas.openxmlformats.org/presentationml/2006/ole">
            <mc:AlternateContent>
              <mc:Choice xmlns:v="urn:schemas-microsoft-com:vml" Requires="v">
                <p:oleObj spid="_x0000_s1039"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sp>
        <p:nvSpPr>
          <p:cNvPr id="2" name="object 2"/>
          <p:cNvSpPr/>
          <p:nvPr/>
        </p:nvSpPr>
        <p:spPr>
          <a:xfrm>
            <a:off x="0" y="6678167"/>
            <a:ext cx="12192000" cy="179832"/>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5"/>
          <p:cNvSpPr txBox="1">
            <a:spLocks noGrp="1"/>
          </p:cNvSpPr>
          <p:nvPr>
            <p:ph type="title"/>
          </p:nvPr>
        </p:nvSpPr>
        <p:spPr>
          <a:xfrm>
            <a:off x="2642812" y="360934"/>
            <a:ext cx="8778170" cy="861774"/>
          </a:xfrm>
          <a:prstGeom prst="rect">
            <a:avLst/>
          </a:prstGeom>
        </p:spPr>
        <p:txBody>
          <a:bodyPr vert="horz" wrap="square" lIns="0" tIns="0" rIns="0" bIns="0" rtlCol="0">
            <a:spAutoFit/>
          </a:bodyPr>
          <a:lstStyle/>
          <a:p>
            <a:pPr marL="12700" marR="5080">
              <a:lnSpc>
                <a:spcPct val="100000"/>
              </a:lnSpc>
            </a:pPr>
            <a:r>
              <a:rPr lang="zh-CN" altLang="en-US" spc="-5" smtClean="0">
                <a:latin typeface="微软雅黑" panose="020b0503020204020204" pitchFamily="34" charset="-122"/>
                <a:ea typeface="微软雅黑" panose="020b0503020204020204" pitchFamily="34" charset="-122"/>
              </a:rPr>
              <a:t>拓纳最新的股东结构由六家股东持有拓纳控股，拓纳控股下属四家子公司和九家孙公司</a:t>
            </a:r>
            <a:endParaRPr lang="zh-CN" altLang="en-US" spc="-5">
              <a:latin typeface="微软雅黑" panose="020b0503020204020204" pitchFamily="34" charset="-122"/>
              <a:ea typeface="微软雅黑" panose="020b0503020204020204" pitchFamily="34" charset="-122"/>
            </a:endParaRPr>
          </a:p>
        </p:txBody>
      </p:sp>
      <p:sp>
        <p:nvSpPr>
          <p:cNvPr id="113"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2.1 </a:t>
            </a:r>
            <a:r>
              <a:rPr lang="zh-CN" altLang="en-US" b="1" kern="0" spc="-5" smtClean="0">
                <a:solidFill>
                  <a:schemeClr val="bg1"/>
                </a:solidFill>
                <a:latin typeface="微软雅黑" panose="020b0503020204020204" pitchFamily="34" charset="-122"/>
                <a:ea typeface="微软雅黑" panose="020b0503020204020204" pitchFamily="34" charset="-122"/>
              </a:rPr>
              <a:t>历史</a:t>
            </a:r>
            <a:r>
              <a:rPr lang="zh-CN" altLang="en-US" b="1" kern="0" spc="-5">
                <a:solidFill>
                  <a:schemeClr val="bg1"/>
                </a:solidFill>
                <a:latin typeface="微软雅黑" panose="020b0503020204020204" pitchFamily="34" charset="-122"/>
                <a:ea typeface="微软雅黑" panose="020b0503020204020204" pitchFamily="34" charset="-122"/>
              </a:rPr>
              <a:t>沿革与股权</a:t>
            </a:r>
            <a:r>
              <a:rPr lang="zh-CN" altLang="en-US" b="1" kern="0" spc="-5" smtClean="0">
                <a:solidFill>
                  <a:schemeClr val="bg1"/>
                </a:solidFill>
                <a:latin typeface="微软雅黑" panose="020b0503020204020204" pitchFamily="34" charset="-122"/>
                <a:ea typeface="微软雅黑" panose="020b0503020204020204" pitchFamily="34" charset="-122"/>
              </a:rPr>
              <a:t>结构</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62" name="组合 61"/>
          <p:cNvGrpSpPr/>
          <p:nvPr/>
        </p:nvGrpSpPr>
        <p:grpSpPr>
          <a:xfrm>
            <a:off x="956405" y="1713716"/>
            <a:ext cx="10575464" cy="4202527"/>
            <a:chOff x="956405" y="1713716"/>
            <a:chExt cx="10575464" cy="4202527"/>
          </a:xfrm>
        </p:grpSpPr>
        <p:sp>
          <p:nvSpPr>
            <p:cNvPr id="12" name="object 6"/>
            <p:cNvSpPr/>
            <p:nvPr/>
          </p:nvSpPr>
          <p:spPr>
            <a:xfrm>
              <a:off x="7811218" y="1714402"/>
              <a:ext cx="15100" cy="0"/>
            </a:xfrm>
            <a:custGeom>
              <a:rect l="l" t="t" r="r" b="b"/>
              <a:pathLst>
                <a:path w="12700">
                  <a:moveTo>
                    <a:pt x="0" y="0"/>
                  </a:moveTo>
                  <a:lnTo>
                    <a:pt x="12192"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3" name="object 7"/>
            <p:cNvSpPr/>
            <p:nvPr/>
          </p:nvSpPr>
          <p:spPr>
            <a:xfrm flipH="1">
              <a:off x="7818466" y="2315998"/>
              <a:ext cx="0" cy="134643"/>
            </a:xfrm>
            <a:custGeom>
              <a:rect l="l" t="t" r="r" b="b"/>
              <a:pathLst>
                <a:path h="149225">
                  <a:moveTo>
                    <a:pt x="0" y="0"/>
                  </a:moveTo>
                  <a:lnTo>
                    <a:pt x="0" y="149098"/>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4" name="object 8"/>
            <p:cNvSpPr/>
            <p:nvPr/>
          </p:nvSpPr>
          <p:spPr>
            <a:xfrm>
              <a:off x="9304311" y="1714402"/>
              <a:ext cx="15100" cy="0"/>
            </a:xfrm>
            <a:custGeom>
              <a:rect l="l" t="t" r="r" b="b"/>
              <a:pathLst>
                <a:path w="12700">
                  <a:moveTo>
                    <a:pt x="0" y="0"/>
                  </a:moveTo>
                  <a:lnTo>
                    <a:pt x="12192"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5" name="object 9"/>
            <p:cNvSpPr/>
            <p:nvPr/>
          </p:nvSpPr>
          <p:spPr>
            <a:xfrm flipH="1">
              <a:off x="9311559" y="2318749"/>
              <a:ext cx="0" cy="129486"/>
            </a:xfrm>
            <a:custGeom>
              <a:rect l="l" t="t" r="r" b="b"/>
              <a:pathLst>
                <a:path h="143510">
                  <a:moveTo>
                    <a:pt x="0" y="0"/>
                  </a:moveTo>
                  <a:lnTo>
                    <a:pt x="0" y="143001"/>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6" name="object 10"/>
            <p:cNvSpPr/>
            <p:nvPr/>
          </p:nvSpPr>
          <p:spPr>
            <a:xfrm flipH="1">
              <a:off x="10849952" y="2324250"/>
              <a:ext cx="0" cy="140372"/>
            </a:xfrm>
            <a:custGeom>
              <a:rect l="l" t="t" r="r" b="b"/>
              <a:pathLst>
                <a:path h="155575">
                  <a:moveTo>
                    <a:pt x="0" y="0"/>
                  </a:moveTo>
                  <a:lnTo>
                    <a:pt x="0" y="155193"/>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7" name="object 11"/>
            <p:cNvSpPr/>
            <p:nvPr/>
          </p:nvSpPr>
          <p:spPr>
            <a:xfrm flipH="1">
              <a:off x="6314503" y="2450755"/>
              <a:ext cx="0" cy="155842"/>
            </a:xfrm>
            <a:custGeom>
              <a:rect l="l" t="t" r="r" b="b"/>
              <a:pathLst>
                <a:path h="172719">
                  <a:moveTo>
                    <a:pt x="0" y="0"/>
                  </a:moveTo>
                  <a:lnTo>
                    <a:pt x="0" y="172212"/>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8" name="object 12"/>
            <p:cNvSpPr/>
            <p:nvPr/>
          </p:nvSpPr>
          <p:spPr>
            <a:xfrm flipH="1">
              <a:off x="6314503" y="3010411"/>
              <a:ext cx="0" cy="339185"/>
            </a:xfrm>
            <a:custGeom>
              <a:rect l="l" t="t" r="r" b="b"/>
              <a:pathLst>
                <a:path h="375920">
                  <a:moveTo>
                    <a:pt x="0" y="0"/>
                  </a:moveTo>
                  <a:lnTo>
                    <a:pt x="0" y="375538"/>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9" name="object 13"/>
            <p:cNvSpPr/>
            <p:nvPr/>
          </p:nvSpPr>
          <p:spPr>
            <a:xfrm>
              <a:off x="4536927" y="5755064"/>
              <a:ext cx="953567" cy="0"/>
            </a:xfrm>
            <a:custGeom>
              <a:rect l="l" t="t" r="r" b="b"/>
              <a:pathLst>
                <a:path w="802004">
                  <a:moveTo>
                    <a:pt x="0" y="0"/>
                  </a:moveTo>
                  <a:lnTo>
                    <a:pt x="801624"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0" name="object 14"/>
            <p:cNvSpPr/>
            <p:nvPr/>
          </p:nvSpPr>
          <p:spPr>
            <a:xfrm>
              <a:off x="4536927" y="5394794"/>
              <a:ext cx="953567" cy="0"/>
            </a:xfrm>
            <a:custGeom>
              <a:rect l="l" t="t" r="r" b="b"/>
              <a:pathLst>
                <a:path w="802004">
                  <a:moveTo>
                    <a:pt x="0" y="0"/>
                  </a:moveTo>
                  <a:lnTo>
                    <a:pt x="801624"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1" name="object 15"/>
            <p:cNvSpPr/>
            <p:nvPr/>
          </p:nvSpPr>
          <p:spPr>
            <a:xfrm flipV="1">
              <a:off x="4963956" y="4953000"/>
              <a:ext cx="526538" cy="45719"/>
            </a:xfrm>
            <a:custGeom>
              <a:rect l="l" t="t" r="r" b="b"/>
              <a:pathLst>
                <a:path w="802004">
                  <a:moveTo>
                    <a:pt x="0" y="0"/>
                  </a:moveTo>
                  <a:lnTo>
                    <a:pt x="801624"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 name="object 16"/>
            <p:cNvSpPr/>
            <p:nvPr/>
          </p:nvSpPr>
          <p:spPr>
            <a:xfrm>
              <a:off x="4542363" y="4584875"/>
              <a:ext cx="948282" cy="0"/>
            </a:xfrm>
            <a:custGeom>
              <a:rect l="l" t="t" r="r" b="b"/>
              <a:pathLst>
                <a:path w="797560">
                  <a:moveTo>
                    <a:pt x="0" y="0"/>
                  </a:moveTo>
                  <a:lnTo>
                    <a:pt x="797051"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3" name="object 17"/>
            <p:cNvSpPr/>
            <p:nvPr/>
          </p:nvSpPr>
          <p:spPr>
            <a:xfrm>
              <a:off x="4542363" y="4195727"/>
              <a:ext cx="942243" cy="0"/>
            </a:xfrm>
            <a:custGeom>
              <a:rect l="l" t="t" r="r" b="b"/>
              <a:pathLst>
                <a:path w="792479">
                  <a:moveTo>
                    <a:pt x="0" y="0"/>
                  </a:moveTo>
                  <a:lnTo>
                    <a:pt x="792479"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6" name="object 20"/>
            <p:cNvSpPr/>
            <p:nvPr/>
          </p:nvSpPr>
          <p:spPr>
            <a:xfrm flipH="1">
              <a:off x="4962824" y="3343180"/>
              <a:ext cx="0" cy="152978"/>
            </a:xfrm>
            <a:custGeom>
              <a:rect l="l" t="t" r="r" b="b"/>
              <a:pathLst>
                <a:path h="169545">
                  <a:moveTo>
                    <a:pt x="0" y="0"/>
                  </a:moveTo>
                  <a:lnTo>
                    <a:pt x="0" y="169164"/>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7" name="object 21"/>
            <p:cNvSpPr/>
            <p:nvPr/>
          </p:nvSpPr>
          <p:spPr>
            <a:xfrm flipH="1">
              <a:off x="3174300" y="3345930"/>
              <a:ext cx="0" cy="150112"/>
            </a:xfrm>
            <a:custGeom>
              <a:rect l="l" t="t" r="r" b="b"/>
              <a:pathLst>
                <a:path h="166370">
                  <a:moveTo>
                    <a:pt x="0" y="0"/>
                  </a:moveTo>
                  <a:lnTo>
                    <a:pt x="0" y="166116"/>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 name="object 22"/>
            <p:cNvSpPr/>
            <p:nvPr/>
          </p:nvSpPr>
          <p:spPr>
            <a:xfrm>
              <a:off x="4663768" y="1721966"/>
              <a:ext cx="20385" cy="0"/>
            </a:xfrm>
            <a:custGeom>
              <a:rect l="l" t="t" r="r" b="b"/>
              <a:pathLst>
                <a:path w="17145">
                  <a:moveTo>
                    <a:pt x="0" y="0"/>
                  </a:moveTo>
                  <a:lnTo>
                    <a:pt x="16764"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9" name="object 23"/>
            <p:cNvSpPr/>
            <p:nvPr/>
          </p:nvSpPr>
          <p:spPr>
            <a:xfrm flipH="1">
              <a:off x="4673732" y="2324249"/>
              <a:ext cx="0" cy="132351"/>
            </a:xfrm>
            <a:custGeom>
              <a:rect l="l" t="t" r="r" b="b"/>
              <a:pathLst>
                <a:path h="146685">
                  <a:moveTo>
                    <a:pt x="0" y="0"/>
                  </a:moveTo>
                  <a:lnTo>
                    <a:pt x="0" y="146558"/>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0" name="object 24"/>
            <p:cNvSpPr/>
            <p:nvPr/>
          </p:nvSpPr>
          <p:spPr>
            <a:xfrm>
              <a:off x="3148932" y="1715089"/>
              <a:ext cx="20385" cy="0"/>
            </a:xfrm>
            <a:custGeom>
              <a:rect l="l" t="t" r="r" b="b"/>
              <a:pathLst>
                <a:path w="17144">
                  <a:moveTo>
                    <a:pt x="0" y="0"/>
                  </a:moveTo>
                  <a:lnTo>
                    <a:pt x="16763"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1" name="object 25"/>
            <p:cNvSpPr/>
            <p:nvPr/>
          </p:nvSpPr>
          <p:spPr>
            <a:xfrm flipH="1">
              <a:off x="3158897" y="2318749"/>
              <a:ext cx="0" cy="135215"/>
            </a:xfrm>
            <a:custGeom>
              <a:rect l="l" t="t" r="r" b="b"/>
              <a:pathLst>
                <a:path h="149860">
                  <a:moveTo>
                    <a:pt x="0" y="0"/>
                  </a:moveTo>
                  <a:lnTo>
                    <a:pt x="0" y="149479"/>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2" name="object 26"/>
            <p:cNvSpPr/>
            <p:nvPr/>
          </p:nvSpPr>
          <p:spPr>
            <a:xfrm flipH="1">
              <a:off x="1639532" y="2314624"/>
              <a:ext cx="0" cy="136362"/>
            </a:xfrm>
            <a:custGeom>
              <a:rect l="l" t="t" r="r" b="b"/>
              <a:pathLst>
                <a:path h="151130">
                  <a:moveTo>
                    <a:pt x="0" y="0"/>
                  </a:moveTo>
                  <a:lnTo>
                    <a:pt x="0" y="150622"/>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3" name="object 29"/>
            <p:cNvSpPr/>
            <p:nvPr/>
          </p:nvSpPr>
          <p:spPr>
            <a:xfrm>
              <a:off x="5625941" y="2606140"/>
              <a:ext cx="1365043" cy="404501"/>
            </a:xfrm>
            <a:custGeom>
              <a:rect l="l" t="t" r="r" b="b"/>
              <a:pathLst>
                <a:path w="1148079" h="448309">
                  <a:moveTo>
                    <a:pt x="0" y="448055"/>
                  </a:moveTo>
                  <a:lnTo>
                    <a:pt x="1147572" y="448055"/>
                  </a:lnTo>
                  <a:lnTo>
                    <a:pt x="1147572" y="0"/>
                  </a:lnTo>
                  <a:lnTo>
                    <a:pt x="0" y="0"/>
                  </a:lnTo>
                  <a:lnTo>
                    <a:pt x="0" y="448055"/>
                  </a:lnTo>
                  <a:close/>
                </a:path>
              </a:pathLst>
            </a:custGeom>
            <a:solidFill>
              <a:srgbClr val="821A1A"/>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4" name="object 30"/>
            <p:cNvSpPr txBox="1"/>
            <p:nvPr/>
          </p:nvSpPr>
          <p:spPr>
            <a:xfrm>
              <a:off x="5867401" y="2743200"/>
              <a:ext cx="988136" cy="192623"/>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微软雅黑" panose="020b0503020204020204" pitchFamily="34" charset="-122"/>
                  <a:ea typeface="微软雅黑" panose="020b0503020204020204" pitchFamily="34" charset="-122"/>
                  <a:cs typeface="Georgia"/>
                </a:rPr>
                <a:t>TPC</a:t>
              </a:r>
              <a:r>
                <a:rPr sz="800" spc="-90">
                  <a:solidFill>
                    <a:srgbClr val="FFFFFF"/>
                  </a:solidFill>
                  <a:latin typeface="微软雅黑" panose="020b0503020204020204" pitchFamily="34" charset="-122"/>
                  <a:ea typeface="微软雅黑" panose="020b0503020204020204" pitchFamily="34" charset="-122"/>
                  <a:cs typeface="Georgia"/>
                </a:rPr>
                <a:t> </a:t>
              </a:r>
              <a:r>
                <a:rPr sz="800" smtClean="0">
                  <a:solidFill>
                    <a:srgbClr val="FFFFFF"/>
                  </a:solidFill>
                  <a:latin typeface="微软雅黑" panose="020b0503020204020204" pitchFamily="34" charset="-122"/>
                  <a:ea typeface="微软雅黑" panose="020b0503020204020204" pitchFamily="34" charset="-122"/>
                  <a:cs typeface="Georgia"/>
                </a:rPr>
                <a:t>Holding</a:t>
              </a:r>
              <a:r>
                <a:rPr lang="en-US" sz="800" smtClean="0">
                  <a:solidFill>
                    <a:srgbClr val="FFFFFF"/>
                  </a:solidFill>
                  <a:latin typeface="微软雅黑" panose="020b0503020204020204" pitchFamily="34" charset="-122"/>
                  <a:ea typeface="微软雅黑" panose="020b0503020204020204" pitchFamily="34" charset="-122"/>
                  <a:cs typeface="Georgia"/>
                </a:rPr>
                <a:t> B.V.</a:t>
              </a:r>
              <a:endParaRPr sz="800">
                <a:latin typeface="微软雅黑" panose="020b0503020204020204" pitchFamily="34" charset="-122"/>
                <a:ea typeface="微软雅黑" panose="020b0503020204020204" pitchFamily="34" charset="-122"/>
                <a:cs typeface="Georgia"/>
              </a:endParaRPr>
            </a:p>
          </p:txBody>
        </p:sp>
        <p:sp>
          <p:nvSpPr>
            <p:cNvPr id="35" name="object 31"/>
            <p:cNvSpPr txBox="1"/>
            <p:nvPr/>
          </p:nvSpPr>
          <p:spPr>
            <a:xfrm>
              <a:off x="3251612" y="3339514"/>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endParaRPr sz="800">
                <a:latin typeface="微软雅黑" panose="020b0503020204020204" pitchFamily="34" charset="-122"/>
                <a:ea typeface="微软雅黑" panose="020b0503020204020204" pitchFamily="34" charset="-122"/>
                <a:cs typeface="Georgia"/>
              </a:endParaRPr>
            </a:p>
          </p:txBody>
        </p:sp>
        <p:sp>
          <p:nvSpPr>
            <p:cNvPr id="36" name="object 32"/>
            <p:cNvSpPr txBox="1"/>
            <p:nvPr/>
          </p:nvSpPr>
          <p:spPr>
            <a:xfrm>
              <a:off x="7332548" y="2456944"/>
              <a:ext cx="446962"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smtClean="0">
                  <a:latin typeface="微软雅黑" panose="020b0503020204020204" pitchFamily="34" charset="-122"/>
                  <a:ea typeface="微软雅黑" panose="020b0503020204020204" pitchFamily="34" charset="-122"/>
                  <a:cs typeface="Georgia"/>
                </a:rPr>
                <a:t>2.67</a:t>
              </a:r>
              <a:r>
                <a:rPr sz="800" spc="-5">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37" name="object 33"/>
            <p:cNvSpPr txBox="1"/>
            <p:nvPr/>
          </p:nvSpPr>
          <p:spPr>
            <a:xfrm>
              <a:off x="8846327" y="2449037"/>
              <a:ext cx="43790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mtClean="0">
                  <a:latin typeface="微软雅黑" panose="020b0503020204020204" pitchFamily="34" charset="-122"/>
                  <a:ea typeface="微软雅黑" panose="020b0503020204020204" pitchFamily="34" charset="-122"/>
                  <a:cs typeface="Georgia"/>
                </a:rPr>
                <a:t>1.07</a:t>
              </a:r>
              <a:r>
                <a:rPr sz="800">
                  <a:latin typeface="微软雅黑" panose="020b0503020204020204" pitchFamily="34" charset="-122"/>
                  <a:ea typeface="微软雅黑" panose="020b0503020204020204" pitchFamily="34" charset="-122"/>
                  <a:cs typeface="Georgia"/>
                </a:rPr>
                <a:t>%</a:t>
              </a:r>
            </a:p>
          </p:txBody>
        </p:sp>
        <p:sp>
          <p:nvSpPr>
            <p:cNvPr id="38" name="object 34"/>
            <p:cNvSpPr txBox="1"/>
            <p:nvPr/>
          </p:nvSpPr>
          <p:spPr>
            <a:xfrm>
              <a:off x="2492987" y="3495814"/>
              <a:ext cx="1365043" cy="402897"/>
            </a:xfrm>
            <a:prstGeom prst="rect">
              <a:avLst/>
            </a:prstGeom>
            <a:solidFill>
              <a:srgbClr val="821A1A"/>
            </a:solidFill>
          </p:spPr>
          <p:txBody>
            <a:bodyPr vert="horz" wrap="square" lIns="0" tIns="7188"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8590"/>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sz="800" spc="-55" smtClean="0">
                  <a:solidFill>
                    <a:srgbClr val="FFFFFF"/>
                  </a:solidFill>
                  <a:latin typeface="微软雅黑" panose="020b0503020204020204" pitchFamily="34" charset="-122"/>
                  <a:ea typeface="微软雅黑" panose="020b0503020204020204" pitchFamily="34" charset="-122"/>
                  <a:cs typeface="Georgia"/>
                </a:rPr>
                <a:t> </a:t>
              </a:r>
              <a:r>
                <a:rPr sz="800" spc="-5" smtClean="0">
                  <a:solidFill>
                    <a:srgbClr val="FFFFFF"/>
                  </a:solidFill>
                  <a:latin typeface="微软雅黑" panose="020b0503020204020204" pitchFamily="34" charset="-122"/>
                  <a:ea typeface="微软雅黑" panose="020b0503020204020204" pitchFamily="34" charset="-122"/>
                  <a:cs typeface="Georgia"/>
                </a:rPr>
                <a:t>Chemicals</a:t>
              </a:r>
              <a:r>
                <a:rPr lang="en-US" sz="800" spc="-5" smtClean="0">
                  <a:solidFill>
                    <a:srgbClr val="FFFFFF"/>
                  </a:solidFill>
                  <a:latin typeface="微软雅黑" panose="020b0503020204020204" pitchFamily="34" charset="-122"/>
                  <a:ea typeface="微软雅黑" panose="020b0503020204020204" pitchFamily="34" charset="-122"/>
                  <a:cs typeface="Georgia"/>
                </a:rPr>
                <a:t> </a:t>
              </a:r>
              <a:r>
                <a:rPr lang="en-US" altLang="zh-CN" sz="800">
                  <a:solidFill>
                    <a:srgbClr val="FFFFFF"/>
                  </a:solidFill>
                  <a:latin typeface="微软雅黑" panose="020b0503020204020204" pitchFamily="34" charset="-122"/>
                  <a:ea typeface="微软雅黑" panose="020b0503020204020204" pitchFamily="34" charset="-122"/>
                  <a:cs typeface="Georgia"/>
                </a:rPr>
                <a:t>B.V</a:t>
              </a:r>
              <a:r>
                <a:rPr lang="en-US" altLang="zh-CN" sz="800" smtClean="0">
                  <a:solidFill>
                    <a:srgbClr val="FFFFFF"/>
                  </a:solidFill>
                  <a:latin typeface="微软雅黑" panose="020b0503020204020204" pitchFamily="34" charset="-122"/>
                  <a:ea typeface="微软雅黑" panose="020b0503020204020204" pitchFamily="34" charset="-122"/>
                  <a:cs typeface="Georgia"/>
                </a:rPr>
                <a:t>.</a:t>
              </a:r>
              <a:endParaRPr lang="en-US" altLang="zh-CN" sz="800">
                <a:latin typeface="微软雅黑" panose="020b0503020204020204" pitchFamily="34" charset="-122"/>
                <a:ea typeface="微软雅黑" panose="020b0503020204020204" pitchFamily="34" charset="-122"/>
                <a:cs typeface="Georgia"/>
              </a:endParaRPr>
            </a:p>
          </p:txBody>
        </p:sp>
        <p:sp>
          <p:nvSpPr>
            <p:cNvPr id="39" name="object 35"/>
            <p:cNvSpPr txBox="1"/>
            <p:nvPr/>
          </p:nvSpPr>
          <p:spPr>
            <a:xfrm>
              <a:off x="3177924" y="4030718"/>
              <a:ext cx="1365043" cy="255332"/>
            </a:xfrm>
            <a:prstGeom prst="rect">
              <a:avLst/>
            </a:prstGeom>
            <a:solidFill>
              <a:srgbClr val="DC4E4E"/>
            </a:solidFill>
          </p:spPr>
          <p:txBody>
            <a:bodyPr vert="horz" wrap="square" lIns="0" tIns="3438"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a:lnSpc>
                  <a:spcPct val="100000"/>
                </a:lnSpc>
              </a:pPr>
              <a:r>
                <a:rPr lang="en-US" altLang="zh-CN" sz="800" err="1">
                  <a:solidFill>
                    <a:srgbClr val="FFFFFF"/>
                  </a:solidFill>
                  <a:latin typeface="微软雅黑" panose="020b0503020204020204" pitchFamily="34" charset="-122"/>
                  <a:ea typeface="微软雅黑" panose="020b0503020204020204" pitchFamily="34" charset="-122"/>
                  <a:cs typeface="Georgia"/>
                </a:rPr>
                <a:t>Tanatex</a:t>
              </a:r>
              <a:r>
                <a:rPr lang="en-US" altLang="zh-CN" sz="800" spc="-114">
                  <a:solidFill>
                    <a:srgbClr val="FFFFFF"/>
                  </a:solidFill>
                  <a:latin typeface="微软雅黑" panose="020b0503020204020204" pitchFamily="34" charset="-122"/>
                  <a:ea typeface="微软雅黑" panose="020b0503020204020204" pitchFamily="34" charset="-122"/>
                  <a:cs typeface="Georgia"/>
                </a:rPr>
                <a:t> </a:t>
              </a:r>
              <a:r>
                <a:rPr lang="en-US" altLang="zh-CN" sz="800">
                  <a:solidFill>
                    <a:srgbClr val="FFFFFF"/>
                  </a:solidFill>
                  <a:latin typeface="微软雅黑" panose="020b0503020204020204" pitchFamily="34" charset="-122"/>
                  <a:ea typeface="微软雅黑" panose="020b0503020204020204" pitchFamily="34" charset="-122"/>
                  <a:cs typeface="Georgia"/>
                </a:rPr>
                <a:t>Spain</a:t>
              </a:r>
              <a:endParaRPr lang="en-US" altLang="zh-CN" sz="800">
                <a:latin typeface="微软雅黑" panose="020b0503020204020204" pitchFamily="34" charset="-122"/>
                <a:ea typeface="微软雅黑" panose="020b0503020204020204" pitchFamily="34" charset="-122"/>
                <a:cs typeface="Georgia"/>
              </a:endParaRPr>
            </a:p>
          </p:txBody>
        </p:sp>
        <p:sp>
          <p:nvSpPr>
            <p:cNvPr id="40" name="object 36"/>
            <p:cNvSpPr/>
            <p:nvPr/>
          </p:nvSpPr>
          <p:spPr>
            <a:xfrm>
              <a:off x="3995138" y="1724716"/>
              <a:ext cx="1365043" cy="599877"/>
            </a:xfrm>
            <a:custGeom>
              <a:rect l="l" t="t" r="r" b="b"/>
              <a:pathLst>
                <a:path w="1148079" h="664844">
                  <a:moveTo>
                    <a:pt x="0" y="664463"/>
                  </a:moveTo>
                  <a:lnTo>
                    <a:pt x="1147572" y="664463"/>
                  </a:lnTo>
                  <a:lnTo>
                    <a:pt x="1147572" y="0"/>
                  </a:lnTo>
                  <a:lnTo>
                    <a:pt x="0" y="0"/>
                  </a:lnTo>
                  <a:lnTo>
                    <a:pt x="0" y="664463"/>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1" name="object 37"/>
            <p:cNvSpPr/>
            <p:nvPr/>
          </p:nvSpPr>
          <p:spPr>
            <a:xfrm>
              <a:off x="3995138" y="1724716"/>
              <a:ext cx="1365043" cy="599877"/>
            </a:xfrm>
            <a:custGeom>
              <a:rect l="l" t="t" r="r" b="b"/>
              <a:pathLst>
                <a:path w="1148079" h="664844">
                  <a:moveTo>
                    <a:pt x="0" y="664463"/>
                  </a:moveTo>
                  <a:lnTo>
                    <a:pt x="1147572" y="664463"/>
                  </a:lnTo>
                  <a:lnTo>
                    <a:pt x="1147572" y="0"/>
                  </a:lnTo>
                  <a:lnTo>
                    <a:pt x="0" y="0"/>
                  </a:lnTo>
                  <a:lnTo>
                    <a:pt x="0" y="664463"/>
                  </a:lnTo>
                  <a:close/>
                </a:path>
              </a:pathLst>
            </a:custGeom>
            <a:ln w="9144">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2" name="object 38"/>
            <p:cNvSpPr txBox="1"/>
            <p:nvPr/>
          </p:nvSpPr>
          <p:spPr>
            <a:xfrm>
              <a:off x="3995138" y="1802751"/>
              <a:ext cx="1366554" cy="503565"/>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0000"/>
                </a:lnSpc>
              </a:pPr>
              <a:r>
                <a:rPr sz="800">
                  <a:solidFill>
                    <a:srgbClr val="FFFFFF"/>
                  </a:solidFill>
                  <a:latin typeface="微软雅黑" panose="020b0503020204020204" pitchFamily="34" charset="-122"/>
                  <a:ea typeface="微软雅黑" panose="020b0503020204020204" pitchFamily="34" charset="-122"/>
                  <a:cs typeface="Georgia"/>
                </a:rPr>
                <a:t>Stichting  </a:t>
              </a:r>
              <a:r>
                <a:rPr sz="800" spc="-5">
                  <a:solidFill>
                    <a:srgbClr val="FFFFFF"/>
                  </a:solidFill>
                  <a:latin typeface="微软雅黑" panose="020b0503020204020204" pitchFamily="34" charset="-122"/>
                  <a:ea typeface="微软雅黑" panose="020b0503020204020204" pitchFamily="34" charset="-122"/>
                  <a:cs typeface="Georgia"/>
                </a:rPr>
                <a:t>Administratie- </a:t>
              </a:r>
              <a:r>
                <a:rPr sz="800">
                  <a:solidFill>
                    <a:srgbClr val="FFFFFF"/>
                  </a:solidFill>
                  <a:latin typeface="微软雅黑" panose="020b0503020204020204" pitchFamily="34" charset="-122"/>
                  <a:ea typeface="微软雅黑" panose="020b0503020204020204" pitchFamily="34" charset="-122"/>
                  <a:cs typeface="Georgia"/>
                </a:rPr>
                <a:t> kantoor</a:t>
              </a:r>
              <a:r>
                <a:rPr sz="800" spc="-85">
                  <a:solidFill>
                    <a:srgbClr val="FFFFFF"/>
                  </a:solidFill>
                  <a:latin typeface="微软雅黑" panose="020b0503020204020204" pitchFamily="34" charset="-122"/>
                  <a:ea typeface="微软雅黑" panose="020b0503020204020204" pitchFamily="34" charset="-122"/>
                  <a:cs typeface="Georgia"/>
                </a:rPr>
                <a:t> </a:t>
              </a:r>
              <a:r>
                <a:rPr sz="800" spc="-5">
                  <a:solidFill>
                    <a:srgbClr val="FFFFFF"/>
                  </a:solidFill>
                  <a:latin typeface="微软雅黑" panose="020b0503020204020204" pitchFamily="34" charset="-122"/>
                  <a:ea typeface="微软雅黑" panose="020b0503020204020204" pitchFamily="34" charset="-122"/>
                  <a:cs typeface="Georgia"/>
                </a:rPr>
                <a:t>Tanatex </a:t>
              </a:r>
              <a:r>
                <a:rPr sz="800" spc="-13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Chemicals</a:t>
              </a:r>
              <a:r>
                <a:rPr sz="800" spc="-125">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II</a:t>
              </a:r>
              <a:endParaRPr sz="800">
                <a:latin typeface="微软雅黑" panose="020b0503020204020204" pitchFamily="34" charset="-122"/>
                <a:ea typeface="微软雅黑" panose="020b0503020204020204" pitchFamily="34" charset="-122"/>
                <a:cs typeface="Georgia"/>
              </a:endParaRPr>
            </a:p>
          </p:txBody>
        </p:sp>
        <p:sp>
          <p:nvSpPr>
            <p:cNvPr id="43" name="object 39"/>
            <p:cNvSpPr/>
            <p:nvPr/>
          </p:nvSpPr>
          <p:spPr>
            <a:xfrm>
              <a:off x="7137154" y="1715090"/>
              <a:ext cx="1365043" cy="601023"/>
            </a:xfrm>
            <a:custGeom>
              <a:rect l="l" t="t" r="r" b="b"/>
              <a:pathLst>
                <a:path w="1148079" h="666114">
                  <a:moveTo>
                    <a:pt x="0" y="665988"/>
                  </a:moveTo>
                  <a:lnTo>
                    <a:pt x="1147571" y="665988"/>
                  </a:lnTo>
                  <a:lnTo>
                    <a:pt x="1147571" y="0"/>
                  </a:lnTo>
                  <a:lnTo>
                    <a:pt x="0" y="0"/>
                  </a:lnTo>
                  <a:lnTo>
                    <a:pt x="0" y="665988"/>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4" name="object 40"/>
            <p:cNvSpPr/>
            <p:nvPr/>
          </p:nvSpPr>
          <p:spPr>
            <a:xfrm>
              <a:off x="7137154" y="1715090"/>
              <a:ext cx="1365043" cy="601023"/>
            </a:xfrm>
            <a:custGeom>
              <a:rect l="l" t="t" r="r" b="b"/>
              <a:pathLst>
                <a:path w="1148079" h="666114">
                  <a:moveTo>
                    <a:pt x="0" y="665988"/>
                  </a:moveTo>
                  <a:lnTo>
                    <a:pt x="1147571" y="665988"/>
                  </a:lnTo>
                  <a:lnTo>
                    <a:pt x="1147571" y="0"/>
                  </a:lnTo>
                  <a:lnTo>
                    <a:pt x="0" y="0"/>
                  </a:lnTo>
                  <a:lnTo>
                    <a:pt x="0" y="665988"/>
                  </a:lnTo>
                  <a:close/>
                </a:path>
              </a:pathLst>
            </a:custGeom>
            <a:ln w="9143">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5" name="object 41"/>
            <p:cNvSpPr txBox="1"/>
            <p:nvPr/>
          </p:nvSpPr>
          <p:spPr>
            <a:xfrm>
              <a:off x="7283321" y="1958938"/>
              <a:ext cx="1075122"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微软雅黑" panose="020b0503020204020204" pitchFamily="34" charset="-122"/>
                  <a:ea typeface="微软雅黑" panose="020b0503020204020204" pitchFamily="34" charset="-122"/>
                  <a:cs typeface="Georgia"/>
                </a:rPr>
                <a:t>Joseph </a:t>
              </a:r>
              <a:r>
                <a:rPr sz="800">
                  <a:solidFill>
                    <a:srgbClr val="FFFFFF"/>
                  </a:solidFill>
                  <a:latin typeface="微软雅黑" panose="020b0503020204020204" pitchFamily="34" charset="-122"/>
                  <a:ea typeface="微软雅黑" panose="020b0503020204020204" pitchFamily="34" charset="-122"/>
                  <a:cs typeface="Georgia"/>
                </a:rPr>
                <a:t>H.M.</a:t>
              </a:r>
              <a:r>
                <a:rPr sz="800" spc="-9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Rijper</a:t>
              </a:r>
              <a:endParaRPr sz="800">
                <a:latin typeface="微软雅黑" panose="020b0503020204020204" pitchFamily="34" charset="-122"/>
                <a:ea typeface="微软雅黑" panose="020b0503020204020204" pitchFamily="34" charset="-122"/>
                <a:cs typeface="Georgia"/>
              </a:endParaRPr>
            </a:p>
          </p:txBody>
        </p:sp>
        <p:sp>
          <p:nvSpPr>
            <p:cNvPr id="46" name="object 42"/>
            <p:cNvSpPr/>
            <p:nvPr/>
          </p:nvSpPr>
          <p:spPr>
            <a:xfrm>
              <a:off x="8651990" y="1717841"/>
              <a:ext cx="1365043" cy="601023"/>
            </a:xfrm>
            <a:custGeom>
              <a:rect l="l" t="t" r="r" b="b"/>
              <a:pathLst>
                <a:path w="1148079" h="666114">
                  <a:moveTo>
                    <a:pt x="0" y="665988"/>
                  </a:moveTo>
                  <a:lnTo>
                    <a:pt x="1147572" y="665988"/>
                  </a:lnTo>
                  <a:lnTo>
                    <a:pt x="1147572" y="0"/>
                  </a:lnTo>
                  <a:lnTo>
                    <a:pt x="0" y="0"/>
                  </a:lnTo>
                  <a:lnTo>
                    <a:pt x="0" y="665988"/>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7" name="object 43"/>
            <p:cNvSpPr/>
            <p:nvPr/>
          </p:nvSpPr>
          <p:spPr>
            <a:xfrm>
              <a:off x="8651990" y="1717841"/>
              <a:ext cx="1365043" cy="601023"/>
            </a:xfrm>
            <a:custGeom>
              <a:rect l="l" t="t" r="r" b="b"/>
              <a:pathLst>
                <a:path w="1148079" h="666114">
                  <a:moveTo>
                    <a:pt x="0" y="665988"/>
                  </a:moveTo>
                  <a:lnTo>
                    <a:pt x="1147572" y="665988"/>
                  </a:lnTo>
                  <a:lnTo>
                    <a:pt x="1147572" y="0"/>
                  </a:lnTo>
                  <a:lnTo>
                    <a:pt x="0" y="0"/>
                  </a:lnTo>
                  <a:lnTo>
                    <a:pt x="0" y="665988"/>
                  </a:lnTo>
                  <a:close/>
                </a:path>
              </a:pathLst>
            </a:custGeom>
            <a:ln w="9144">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8" name="object 44"/>
            <p:cNvSpPr txBox="1"/>
            <p:nvPr/>
          </p:nvSpPr>
          <p:spPr>
            <a:xfrm>
              <a:off x="8934361" y="1960885"/>
              <a:ext cx="801812"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solidFill>
                    <a:srgbClr val="FFFFFF"/>
                  </a:solidFill>
                  <a:latin typeface="微软雅黑" panose="020b0503020204020204" pitchFamily="34" charset="-122"/>
                  <a:ea typeface="微软雅黑" panose="020b0503020204020204" pitchFamily="34" charset="-122"/>
                  <a:cs typeface="Georgia"/>
                </a:rPr>
                <a:t>Koen S.</a:t>
              </a:r>
              <a:r>
                <a:rPr sz="800" spc="-12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Rijper</a:t>
              </a:r>
              <a:endParaRPr sz="800">
                <a:latin typeface="微软雅黑" panose="020b0503020204020204" pitchFamily="34" charset="-122"/>
                <a:ea typeface="微软雅黑" panose="020b0503020204020204" pitchFamily="34" charset="-122"/>
                <a:cs typeface="Georgia"/>
              </a:endParaRPr>
            </a:p>
          </p:txBody>
        </p:sp>
        <p:sp>
          <p:nvSpPr>
            <p:cNvPr id="49" name="object 45"/>
            <p:cNvSpPr/>
            <p:nvPr/>
          </p:nvSpPr>
          <p:spPr>
            <a:xfrm>
              <a:off x="10166826" y="1724716"/>
              <a:ext cx="1365043" cy="599877"/>
            </a:xfrm>
            <a:custGeom>
              <a:rect l="l" t="t" r="r" b="b"/>
              <a:pathLst>
                <a:path w="1148079" h="664844">
                  <a:moveTo>
                    <a:pt x="0" y="664463"/>
                  </a:moveTo>
                  <a:lnTo>
                    <a:pt x="1147572" y="664463"/>
                  </a:lnTo>
                  <a:lnTo>
                    <a:pt x="1147572" y="0"/>
                  </a:lnTo>
                  <a:lnTo>
                    <a:pt x="0" y="0"/>
                  </a:lnTo>
                  <a:lnTo>
                    <a:pt x="0" y="664463"/>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0" name="object 46"/>
            <p:cNvSpPr/>
            <p:nvPr/>
          </p:nvSpPr>
          <p:spPr>
            <a:xfrm>
              <a:off x="10166826" y="1724716"/>
              <a:ext cx="1365043" cy="599877"/>
            </a:xfrm>
            <a:custGeom>
              <a:rect l="l" t="t" r="r" b="b"/>
              <a:pathLst>
                <a:path w="1148079" h="664844">
                  <a:moveTo>
                    <a:pt x="0" y="664463"/>
                  </a:moveTo>
                  <a:lnTo>
                    <a:pt x="1147572" y="664463"/>
                  </a:lnTo>
                  <a:lnTo>
                    <a:pt x="1147572" y="0"/>
                  </a:lnTo>
                  <a:lnTo>
                    <a:pt x="0" y="0"/>
                  </a:lnTo>
                  <a:lnTo>
                    <a:pt x="0" y="664463"/>
                  </a:lnTo>
                  <a:close/>
                </a:path>
              </a:pathLst>
            </a:custGeom>
            <a:ln w="9144">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1" name="object 47"/>
            <p:cNvSpPr txBox="1"/>
            <p:nvPr/>
          </p:nvSpPr>
          <p:spPr>
            <a:xfrm>
              <a:off x="10431529" y="1967761"/>
              <a:ext cx="837297"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微软雅黑" panose="020b0503020204020204" pitchFamily="34" charset="-122"/>
                  <a:ea typeface="微软雅黑" panose="020b0503020204020204" pitchFamily="34" charset="-122"/>
                  <a:cs typeface="Georgia"/>
                </a:rPr>
                <a:t>Lune M.</a:t>
              </a:r>
              <a:r>
                <a:rPr sz="800" spc="-95">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Rijper</a:t>
              </a:r>
              <a:endParaRPr sz="800">
                <a:latin typeface="微软雅黑" panose="020b0503020204020204" pitchFamily="34" charset="-122"/>
                <a:ea typeface="微软雅黑" panose="020b0503020204020204" pitchFamily="34" charset="-122"/>
                <a:cs typeface="Georgia"/>
              </a:endParaRPr>
            </a:p>
          </p:txBody>
        </p:sp>
        <p:sp>
          <p:nvSpPr>
            <p:cNvPr id="52" name="object 48"/>
            <p:cNvSpPr/>
            <p:nvPr/>
          </p:nvSpPr>
          <p:spPr>
            <a:xfrm>
              <a:off x="2478489" y="1717841"/>
              <a:ext cx="1366554" cy="601023"/>
            </a:xfrm>
            <a:custGeom>
              <a:rect l="l" t="t" r="r" b="b"/>
              <a:pathLst>
                <a:path w="1149350" h="666114">
                  <a:moveTo>
                    <a:pt x="0" y="665988"/>
                  </a:moveTo>
                  <a:lnTo>
                    <a:pt x="1149095" y="665988"/>
                  </a:lnTo>
                  <a:lnTo>
                    <a:pt x="1149095" y="0"/>
                  </a:lnTo>
                  <a:lnTo>
                    <a:pt x="0" y="0"/>
                  </a:lnTo>
                  <a:lnTo>
                    <a:pt x="0" y="665988"/>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3" name="object 49"/>
            <p:cNvSpPr/>
            <p:nvPr/>
          </p:nvSpPr>
          <p:spPr>
            <a:xfrm>
              <a:off x="2478489" y="1717841"/>
              <a:ext cx="1366554" cy="601023"/>
            </a:xfrm>
            <a:custGeom>
              <a:rect l="l" t="t" r="r" b="b"/>
              <a:pathLst>
                <a:path w="1149350" h="666114">
                  <a:moveTo>
                    <a:pt x="0" y="665988"/>
                  </a:moveTo>
                  <a:lnTo>
                    <a:pt x="1149095" y="665988"/>
                  </a:lnTo>
                  <a:lnTo>
                    <a:pt x="1149095" y="0"/>
                  </a:lnTo>
                  <a:lnTo>
                    <a:pt x="0" y="0"/>
                  </a:lnTo>
                  <a:lnTo>
                    <a:pt x="0" y="665988"/>
                  </a:lnTo>
                  <a:close/>
                </a:path>
              </a:pathLst>
            </a:custGeom>
            <a:ln w="9144">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4" name="object 50"/>
            <p:cNvSpPr txBox="1"/>
            <p:nvPr/>
          </p:nvSpPr>
          <p:spPr>
            <a:xfrm>
              <a:off x="2478490" y="1795877"/>
              <a:ext cx="1390896" cy="503565"/>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0000"/>
                </a:lnSpc>
              </a:pPr>
              <a:r>
                <a:rPr sz="800">
                  <a:solidFill>
                    <a:srgbClr val="FFFFFF"/>
                  </a:solidFill>
                  <a:latin typeface="微软雅黑" panose="020b0503020204020204" pitchFamily="34" charset="-122"/>
                  <a:ea typeface="微软雅黑" panose="020b0503020204020204" pitchFamily="34" charset="-122"/>
                  <a:cs typeface="Georgia"/>
                </a:rPr>
                <a:t>Stichting  </a:t>
              </a:r>
              <a:r>
                <a:rPr sz="800" spc="-5">
                  <a:solidFill>
                    <a:srgbClr val="FFFFFF"/>
                  </a:solidFill>
                  <a:latin typeface="微软雅黑" panose="020b0503020204020204" pitchFamily="34" charset="-122"/>
                  <a:ea typeface="微软雅黑" panose="020b0503020204020204" pitchFamily="34" charset="-122"/>
                  <a:cs typeface="Georgia"/>
                </a:rPr>
                <a:t>Administratie- </a:t>
              </a:r>
              <a:r>
                <a:rPr sz="800">
                  <a:solidFill>
                    <a:srgbClr val="FFFFFF"/>
                  </a:solidFill>
                  <a:latin typeface="微软雅黑" panose="020b0503020204020204" pitchFamily="34" charset="-122"/>
                  <a:ea typeface="微软雅黑" panose="020b0503020204020204" pitchFamily="34" charset="-122"/>
                  <a:cs typeface="Georgia"/>
                </a:rPr>
                <a:t> kantoor</a:t>
              </a:r>
              <a:r>
                <a:rPr sz="800" spc="-85">
                  <a:solidFill>
                    <a:srgbClr val="FFFFFF"/>
                  </a:solidFill>
                  <a:latin typeface="微软雅黑" panose="020b0503020204020204" pitchFamily="34" charset="-122"/>
                  <a:ea typeface="微软雅黑" panose="020b0503020204020204" pitchFamily="34" charset="-122"/>
                  <a:cs typeface="Georgia"/>
                </a:rPr>
                <a:t> </a:t>
              </a:r>
              <a:r>
                <a:rPr sz="800" spc="-5">
                  <a:solidFill>
                    <a:srgbClr val="FFFFFF"/>
                  </a:solidFill>
                  <a:latin typeface="微软雅黑" panose="020b0503020204020204" pitchFamily="34" charset="-122"/>
                  <a:ea typeface="微软雅黑" panose="020b0503020204020204" pitchFamily="34" charset="-122"/>
                  <a:cs typeface="Georgia"/>
                </a:rPr>
                <a:t>Tanatex </a:t>
              </a:r>
              <a:r>
                <a:rPr sz="800" spc="-130">
                  <a:solidFill>
                    <a:srgbClr val="FFFFFF"/>
                  </a:solidFill>
                  <a:latin typeface="微软雅黑" panose="020b0503020204020204" pitchFamily="34" charset="-122"/>
                  <a:ea typeface="微软雅黑" panose="020b0503020204020204" pitchFamily="34" charset="-122"/>
                  <a:cs typeface="Georgia"/>
                </a:rPr>
                <a:t> </a:t>
              </a:r>
              <a:r>
                <a:rPr sz="800" spc="-5">
                  <a:solidFill>
                    <a:srgbClr val="FFFFFF"/>
                  </a:solidFill>
                  <a:latin typeface="微软雅黑" panose="020b0503020204020204" pitchFamily="34" charset="-122"/>
                  <a:ea typeface="微软雅黑" panose="020b0503020204020204" pitchFamily="34" charset="-122"/>
                  <a:cs typeface="Georgia"/>
                </a:rPr>
                <a:t>Chemicals</a:t>
              </a:r>
              <a:endParaRPr sz="800">
                <a:latin typeface="微软雅黑" panose="020b0503020204020204" pitchFamily="34" charset="-122"/>
                <a:ea typeface="微软雅黑" panose="020b0503020204020204" pitchFamily="34" charset="-122"/>
                <a:cs typeface="Georgia"/>
              </a:endParaRPr>
            </a:p>
          </p:txBody>
        </p:sp>
        <p:sp>
          <p:nvSpPr>
            <p:cNvPr id="55" name="object 51"/>
            <p:cNvSpPr/>
            <p:nvPr/>
          </p:nvSpPr>
          <p:spPr>
            <a:xfrm>
              <a:off x="956405" y="1713716"/>
              <a:ext cx="1365043" cy="601023"/>
            </a:xfrm>
            <a:custGeom>
              <a:rect l="l" t="t" r="r" b="b"/>
              <a:pathLst>
                <a:path w="1148080" h="666114">
                  <a:moveTo>
                    <a:pt x="0" y="665988"/>
                  </a:moveTo>
                  <a:lnTo>
                    <a:pt x="1147571" y="665988"/>
                  </a:lnTo>
                  <a:lnTo>
                    <a:pt x="1147571" y="0"/>
                  </a:lnTo>
                  <a:lnTo>
                    <a:pt x="0" y="0"/>
                  </a:lnTo>
                  <a:lnTo>
                    <a:pt x="0" y="665988"/>
                  </a:lnTo>
                  <a:close/>
                </a:path>
              </a:pathLst>
            </a:custGeom>
            <a:solidFill>
              <a:srgbClr val="410D0D"/>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6" name="object 52"/>
            <p:cNvSpPr/>
            <p:nvPr/>
          </p:nvSpPr>
          <p:spPr>
            <a:xfrm>
              <a:off x="956405" y="1713716"/>
              <a:ext cx="1365043" cy="601023"/>
            </a:xfrm>
            <a:custGeom>
              <a:rect l="l" t="t" r="r" b="b"/>
              <a:pathLst>
                <a:path w="1148080" h="666114">
                  <a:moveTo>
                    <a:pt x="0" y="665988"/>
                  </a:moveTo>
                  <a:lnTo>
                    <a:pt x="1147571" y="665988"/>
                  </a:lnTo>
                  <a:lnTo>
                    <a:pt x="1147571" y="0"/>
                  </a:lnTo>
                  <a:lnTo>
                    <a:pt x="0" y="0"/>
                  </a:lnTo>
                  <a:lnTo>
                    <a:pt x="0" y="665988"/>
                  </a:lnTo>
                  <a:close/>
                </a:path>
              </a:pathLst>
            </a:custGeom>
            <a:ln w="9144">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7" name="object 53"/>
            <p:cNvSpPr txBox="1"/>
            <p:nvPr/>
          </p:nvSpPr>
          <p:spPr>
            <a:xfrm>
              <a:off x="1167444" y="1957333"/>
              <a:ext cx="943752"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微软雅黑" panose="020b0503020204020204" pitchFamily="34" charset="-122"/>
                  <a:ea typeface="微软雅黑" panose="020b0503020204020204" pitchFamily="34" charset="-122"/>
                  <a:cs typeface="Georgia"/>
                </a:rPr>
                <a:t>Wega Invest</a:t>
              </a:r>
              <a:r>
                <a:rPr sz="800" spc="-7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B.V.</a:t>
              </a:r>
              <a:endParaRPr sz="800">
                <a:latin typeface="微软雅黑" panose="020b0503020204020204" pitchFamily="34" charset="-122"/>
                <a:ea typeface="微软雅黑" panose="020b0503020204020204" pitchFamily="34" charset="-122"/>
                <a:cs typeface="Georgia"/>
              </a:endParaRPr>
            </a:p>
          </p:txBody>
        </p:sp>
        <p:grpSp>
          <p:nvGrpSpPr>
            <p:cNvPr id="24" name="组合 23"/>
            <p:cNvGrpSpPr/>
            <p:nvPr/>
          </p:nvGrpSpPr>
          <p:grpSpPr>
            <a:xfrm>
              <a:off x="6705600" y="3348681"/>
              <a:ext cx="1365043" cy="550489"/>
              <a:chOff x="6990382" y="3348681"/>
              <a:chExt cx="1365043" cy="550489"/>
            </a:xfrm>
          </p:grpSpPr>
          <p:sp>
            <p:nvSpPr>
              <p:cNvPr id="25" name="object 19"/>
              <p:cNvSpPr/>
              <p:nvPr/>
            </p:nvSpPr>
            <p:spPr>
              <a:xfrm flipH="1">
                <a:off x="7673506" y="3348681"/>
                <a:ext cx="0" cy="147248"/>
              </a:xfrm>
              <a:custGeom>
                <a:rect l="l" t="t" r="r" b="b"/>
                <a:pathLst>
                  <a:path h="163195">
                    <a:moveTo>
                      <a:pt x="0" y="0"/>
                    </a:moveTo>
                    <a:lnTo>
                      <a:pt x="0" y="163068"/>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8" name="object 54"/>
              <p:cNvSpPr/>
              <p:nvPr/>
            </p:nvSpPr>
            <p:spPr>
              <a:xfrm>
                <a:off x="6990382" y="3495814"/>
                <a:ext cx="1365043" cy="403356"/>
              </a:xfrm>
              <a:custGeom>
                <a:rect l="l" t="t" r="r" b="b"/>
                <a:pathLst>
                  <a:path w="1148079" h="447039">
                    <a:moveTo>
                      <a:pt x="0" y="446531"/>
                    </a:moveTo>
                    <a:lnTo>
                      <a:pt x="1147572" y="446531"/>
                    </a:lnTo>
                    <a:lnTo>
                      <a:pt x="1147572" y="0"/>
                    </a:lnTo>
                    <a:lnTo>
                      <a:pt x="0" y="0"/>
                    </a:lnTo>
                    <a:lnTo>
                      <a:pt x="0" y="446531"/>
                    </a:lnTo>
                    <a:close/>
                  </a:path>
                </a:pathLst>
              </a:custGeom>
              <a:solidFill>
                <a:srgbClr val="821A1A"/>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9" name="object 55"/>
              <p:cNvSpPr txBox="1"/>
              <p:nvPr/>
            </p:nvSpPr>
            <p:spPr>
              <a:xfrm>
                <a:off x="7368788" y="3696974"/>
                <a:ext cx="784612" cy="113026"/>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5" err="1">
                    <a:solidFill>
                      <a:srgbClr val="FFFFFF"/>
                    </a:solidFill>
                    <a:latin typeface="微软雅黑" panose="020b0503020204020204" pitchFamily="34" charset="-122"/>
                    <a:ea typeface="微软雅黑" panose="020b0503020204020204" pitchFamily="34" charset="-122"/>
                    <a:cs typeface="Georgia"/>
                  </a:rPr>
                  <a:t>Tanatex</a:t>
                </a:r>
                <a:r>
                  <a:rPr sz="800" spc="-95">
                    <a:solidFill>
                      <a:srgbClr val="FFFFFF"/>
                    </a:solidFill>
                    <a:latin typeface="微软雅黑" panose="020b0503020204020204" pitchFamily="34" charset="-122"/>
                    <a:ea typeface="微软雅黑" panose="020b0503020204020204" pitchFamily="34" charset="-122"/>
                    <a:cs typeface="Georgia"/>
                  </a:rPr>
                  <a:t> </a:t>
                </a:r>
                <a:r>
                  <a:rPr lang="en-US" sz="800" spc="-95" smtClean="0">
                    <a:solidFill>
                      <a:srgbClr val="FFFFFF"/>
                    </a:solidFill>
                    <a:latin typeface="微软雅黑" panose="020b0503020204020204" pitchFamily="34" charset="-122"/>
                    <a:ea typeface="微软雅黑" panose="020b0503020204020204" pitchFamily="34" charset="-122"/>
                    <a:cs typeface="Georgia"/>
                  </a:rPr>
                  <a:t> </a:t>
                </a:r>
                <a:r>
                  <a:rPr sz="800" spc="-5" smtClean="0">
                    <a:solidFill>
                      <a:srgbClr val="FFFFFF"/>
                    </a:solidFill>
                    <a:latin typeface="微软雅黑" panose="020b0503020204020204" pitchFamily="34" charset="-122"/>
                    <a:ea typeface="微软雅黑" panose="020b0503020204020204" pitchFamily="34" charset="-122"/>
                    <a:cs typeface="Georgia"/>
                  </a:rPr>
                  <a:t>IP</a:t>
                </a:r>
                <a:r>
                  <a:rPr lang="en-US" sz="800" spc="-5" smtClean="0">
                    <a:solidFill>
                      <a:srgbClr val="FFFFFF"/>
                    </a:solidFill>
                    <a:latin typeface="微软雅黑" panose="020b0503020204020204" pitchFamily="34" charset="-122"/>
                    <a:ea typeface="微软雅黑" panose="020b0503020204020204" pitchFamily="34" charset="-122"/>
                    <a:cs typeface="Georgia"/>
                  </a:rPr>
                  <a:t> </a:t>
                </a:r>
                <a:r>
                  <a:rPr lang="en-US" altLang="zh-CN" sz="800">
                    <a:solidFill>
                      <a:srgbClr val="FFFFFF"/>
                    </a:solidFill>
                    <a:latin typeface="微软雅黑" panose="020b0503020204020204" pitchFamily="34" charset="-122"/>
                    <a:ea typeface="微软雅黑" panose="020b0503020204020204" pitchFamily="34" charset="-122"/>
                    <a:cs typeface="Georgia"/>
                  </a:rPr>
                  <a:t>B.V.</a:t>
                </a:r>
                <a:endParaRPr lang="en-US" altLang="zh-CN" sz="800">
                  <a:latin typeface="微软雅黑" panose="020b0503020204020204" pitchFamily="34" charset="-122"/>
                  <a:ea typeface="微软雅黑" panose="020b0503020204020204" pitchFamily="34" charset="-122"/>
                  <a:cs typeface="Georgia"/>
                </a:endParaRPr>
              </a:p>
              <a:p>
                <a:pPr marL="12700">
                  <a:lnSpc>
                    <a:spcPct val="100000"/>
                  </a:lnSpc>
                </a:pPr>
                <a:endParaRPr sz="800">
                  <a:latin typeface="微软雅黑" panose="020b0503020204020204" pitchFamily="34" charset="-122"/>
                  <a:ea typeface="微软雅黑" panose="020b0503020204020204" pitchFamily="34" charset="-122"/>
                  <a:cs typeface="Georgia"/>
                </a:endParaRPr>
              </a:p>
            </p:txBody>
          </p:sp>
        </p:grpSp>
        <p:sp>
          <p:nvSpPr>
            <p:cNvPr id="60" name="object 56"/>
            <p:cNvSpPr/>
            <p:nvPr/>
          </p:nvSpPr>
          <p:spPr>
            <a:xfrm>
              <a:off x="4281435" y="3495814"/>
              <a:ext cx="1365043" cy="403356"/>
            </a:xfrm>
            <a:custGeom>
              <a:rect l="l" t="t" r="r" b="b"/>
              <a:pathLst>
                <a:path w="1148079" h="447039">
                  <a:moveTo>
                    <a:pt x="0" y="446531"/>
                  </a:moveTo>
                  <a:lnTo>
                    <a:pt x="1147572" y="446531"/>
                  </a:lnTo>
                  <a:lnTo>
                    <a:pt x="1147572" y="0"/>
                  </a:lnTo>
                  <a:lnTo>
                    <a:pt x="0" y="0"/>
                  </a:lnTo>
                  <a:lnTo>
                    <a:pt x="0" y="446531"/>
                  </a:lnTo>
                  <a:close/>
                </a:path>
              </a:pathLst>
            </a:custGeom>
            <a:solidFill>
              <a:srgbClr val="821A1A"/>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61" name="object 57"/>
            <p:cNvSpPr txBox="1"/>
            <p:nvPr/>
          </p:nvSpPr>
          <p:spPr>
            <a:xfrm>
              <a:off x="4343400" y="3634418"/>
              <a:ext cx="1147245" cy="251782"/>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18745" algn="ctr"/>
              <a:r>
                <a:rPr sz="800" spc="-5" err="1">
                  <a:solidFill>
                    <a:srgbClr val="FFFFFF"/>
                  </a:solidFill>
                  <a:latin typeface="微软雅黑" panose="020b0503020204020204" pitchFamily="34" charset="-122"/>
                  <a:ea typeface="微软雅黑" panose="020b0503020204020204" pitchFamily="34" charset="-122"/>
                  <a:cs typeface="Georgia"/>
                </a:rPr>
                <a:t>Tanatex </a:t>
              </a:r>
              <a:r>
                <a:rPr sz="800">
                  <a:solidFill>
                    <a:srgbClr val="FFFFFF"/>
                  </a:solidFill>
                  <a:latin typeface="微软雅黑" panose="020b0503020204020204" pitchFamily="34" charset="-122"/>
                  <a:ea typeface="微软雅黑" panose="020b0503020204020204" pitchFamily="34" charset="-122"/>
                  <a:cs typeface="Georgia"/>
                </a:rPr>
                <a:t> </a:t>
              </a:r>
              <a:r>
                <a:rPr sz="800" smtClean="0">
                  <a:solidFill>
                    <a:srgbClr val="FFFFFF"/>
                  </a:solidFill>
                  <a:latin typeface="微软雅黑" panose="020b0503020204020204" pitchFamily="34" charset="-122"/>
                  <a:ea typeface="微软雅黑" panose="020b0503020204020204" pitchFamily="34" charset="-122"/>
                  <a:cs typeface="Georgia"/>
                </a:rPr>
                <a:t>In</a:t>
              </a:r>
              <a:r>
                <a:rPr sz="800" spc="-5" smtClean="0">
                  <a:solidFill>
                    <a:srgbClr val="FFFFFF"/>
                  </a:solidFill>
                  <a:latin typeface="微软雅黑" panose="020b0503020204020204" pitchFamily="34" charset="-122"/>
                  <a:ea typeface="微软雅黑" panose="020b0503020204020204" pitchFamily="34" charset="-122"/>
                  <a:cs typeface="Georgia"/>
                </a:rPr>
                <a:t>t</a:t>
              </a:r>
              <a:r>
                <a:rPr sz="800" spc="-10" smtClean="0">
                  <a:solidFill>
                    <a:srgbClr val="FFFFFF"/>
                  </a:solidFill>
                  <a:latin typeface="微软雅黑" panose="020b0503020204020204" pitchFamily="34" charset="-122"/>
                  <a:ea typeface="微软雅黑" panose="020b0503020204020204" pitchFamily="34" charset="-122"/>
                  <a:cs typeface="Georgia"/>
                </a:rPr>
                <a:t>er</a:t>
              </a:r>
              <a:r>
                <a:rPr sz="800" smtClean="0">
                  <a:solidFill>
                    <a:srgbClr val="FFFFFF"/>
                  </a:solidFill>
                  <a:latin typeface="微软雅黑" panose="020b0503020204020204" pitchFamily="34" charset="-122"/>
                  <a:ea typeface="微软雅黑" panose="020b0503020204020204" pitchFamily="34" charset="-122"/>
                  <a:cs typeface="Georgia"/>
                </a:rPr>
                <a:t>na</a:t>
              </a:r>
              <a:r>
                <a:rPr sz="800" spc="-5" smtClean="0">
                  <a:solidFill>
                    <a:srgbClr val="FFFFFF"/>
                  </a:solidFill>
                  <a:latin typeface="微软雅黑" panose="020b0503020204020204" pitchFamily="34" charset="-122"/>
                  <a:ea typeface="微软雅黑" panose="020b0503020204020204" pitchFamily="34" charset="-122"/>
                  <a:cs typeface="Georgia"/>
                </a:rPr>
                <a:t>t</a:t>
              </a:r>
              <a:r>
                <a:rPr sz="800" smtClean="0">
                  <a:solidFill>
                    <a:srgbClr val="FFFFFF"/>
                  </a:solidFill>
                  <a:latin typeface="微软雅黑" panose="020b0503020204020204" pitchFamily="34" charset="-122"/>
                  <a:ea typeface="微软雅黑" panose="020b0503020204020204" pitchFamily="34" charset="-122"/>
                  <a:cs typeface="Georgia"/>
                </a:rPr>
                <a:t>ional</a:t>
              </a:r>
              <a:r>
                <a:rPr lang="en-US" sz="800" smtClean="0">
                  <a:solidFill>
                    <a:srgbClr val="FFFFFF"/>
                  </a:solidFill>
                  <a:latin typeface="微软雅黑" panose="020b0503020204020204" pitchFamily="34" charset="-122"/>
                  <a:ea typeface="微软雅黑" panose="020b0503020204020204" pitchFamily="34" charset="-122"/>
                  <a:cs typeface="Georgia"/>
                </a:rPr>
                <a:t> </a:t>
              </a:r>
              <a:r>
                <a:rPr lang="en-US" altLang="zh-CN" sz="800">
                  <a:solidFill>
                    <a:srgbClr val="FFFFFF"/>
                  </a:solidFill>
                  <a:latin typeface="微软雅黑" panose="020b0503020204020204" pitchFamily="34" charset="-122"/>
                  <a:ea typeface="微软雅黑" panose="020b0503020204020204" pitchFamily="34" charset="-122"/>
                  <a:cs typeface="Georgia"/>
                </a:rPr>
                <a:t>B.V.</a:t>
              </a:r>
              <a:endParaRPr lang="en-US" altLang="zh-CN" sz="800">
                <a:latin typeface="微软雅黑" panose="020b0503020204020204" pitchFamily="34" charset="-122"/>
                <a:ea typeface="微软雅黑" panose="020b0503020204020204" pitchFamily="34" charset="-122"/>
                <a:cs typeface="Georgia"/>
              </a:endParaRPr>
            </a:p>
            <a:p>
              <a:pPr marL="12700" marR="5080" indent="118745" algn="ctr">
                <a:lnSpc>
                  <a:spcPct val="100000"/>
                </a:lnSpc>
              </a:pPr>
              <a:endParaRPr sz="800">
                <a:latin typeface="微软雅黑" panose="020b0503020204020204" pitchFamily="34" charset="-122"/>
                <a:ea typeface="微软雅黑" panose="020b0503020204020204" pitchFamily="34" charset="-122"/>
                <a:cs typeface="Georgia"/>
              </a:endParaRPr>
            </a:p>
          </p:txBody>
        </p:sp>
        <p:sp>
          <p:nvSpPr>
            <p:cNvPr id="64" name="object 60"/>
            <p:cNvSpPr txBox="1"/>
            <p:nvPr/>
          </p:nvSpPr>
          <p:spPr>
            <a:xfrm>
              <a:off x="3177924" y="4421240"/>
              <a:ext cx="1365043" cy="254677"/>
            </a:xfrm>
            <a:prstGeom prst="rect">
              <a:avLst/>
            </a:prstGeom>
            <a:solidFill>
              <a:srgbClr val="DC4E4E"/>
            </a:solidFill>
          </p:spPr>
          <p:txBody>
            <a:bodyPr vert="horz" wrap="square" lIns="0" tIns="2803"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05435" marR="299720" indent="85090">
                <a:lnSpc>
                  <a:spcPct val="100000"/>
                </a:lnSpc>
                <a:spcBef>
                  <a:spcPts val="470"/>
                </a:spcBef>
              </a:pPr>
              <a:r>
                <a:rPr lang="en-US" altLang="zh-CN" sz="800" spc="-5" err="1">
                  <a:solidFill>
                    <a:srgbClr val="FFFFFF"/>
                  </a:solidFill>
                  <a:latin typeface="微软雅黑" panose="020b0503020204020204" pitchFamily="34" charset="-122"/>
                  <a:ea typeface="微软雅黑" panose="020b0503020204020204" pitchFamily="34" charset="-122"/>
                  <a:cs typeface="Arial"/>
                </a:rPr>
                <a:t>Tanatex </a:t>
              </a:r>
              <a:r>
                <a:rPr lang="en-US" altLang="zh-CN" sz="800">
                  <a:solidFill>
                    <a:srgbClr val="FFFFFF"/>
                  </a:solidFill>
                  <a:latin typeface="微软雅黑" panose="020b0503020204020204" pitchFamily="34" charset="-122"/>
                  <a:ea typeface="微软雅黑" panose="020b0503020204020204" pitchFamily="34" charset="-122"/>
                  <a:cs typeface="Arial"/>
                </a:rPr>
                <a:t> </a:t>
              </a:r>
              <a:r>
                <a:rPr lang="en-US" altLang="zh-CN" sz="800" spc="-5">
                  <a:solidFill>
                    <a:srgbClr val="FFFFFF"/>
                  </a:solidFill>
                  <a:latin typeface="微软雅黑" panose="020b0503020204020204" pitchFamily="34" charset="-122"/>
                  <a:ea typeface="微软雅黑" panose="020b0503020204020204" pitchFamily="34" charset="-122"/>
                  <a:cs typeface="Arial"/>
                </a:rPr>
                <a:t>Middle</a:t>
              </a:r>
              <a:r>
                <a:rPr lang="en-US" altLang="zh-CN" sz="800" spc="-60">
                  <a:solidFill>
                    <a:srgbClr val="FFFFFF"/>
                  </a:solidFill>
                  <a:latin typeface="微软雅黑" panose="020b0503020204020204" pitchFamily="34" charset="-122"/>
                  <a:ea typeface="微软雅黑" panose="020b0503020204020204" pitchFamily="34" charset="-122"/>
                  <a:cs typeface="Arial"/>
                </a:rPr>
                <a:t> </a:t>
              </a:r>
              <a:r>
                <a:rPr lang="en-US" altLang="zh-CN" sz="800">
                  <a:solidFill>
                    <a:srgbClr val="FFFFFF"/>
                  </a:solidFill>
                  <a:latin typeface="微软雅黑" panose="020b0503020204020204" pitchFamily="34" charset="-122"/>
                  <a:ea typeface="微软雅黑" panose="020b0503020204020204" pitchFamily="34" charset="-122"/>
                  <a:cs typeface="Arial"/>
                </a:rPr>
                <a:t>East</a:t>
              </a:r>
              <a:endParaRPr lang="en-US" altLang="zh-CN" sz="800">
                <a:latin typeface="微软雅黑" panose="020b0503020204020204" pitchFamily="34" charset="-122"/>
                <a:ea typeface="微软雅黑" panose="020b0503020204020204" pitchFamily="34" charset="-122"/>
                <a:cs typeface="Arial"/>
              </a:endParaRPr>
            </a:p>
          </p:txBody>
        </p:sp>
        <p:sp>
          <p:nvSpPr>
            <p:cNvPr id="65" name="object 61"/>
            <p:cNvSpPr txBox="1"/>
            <p:nvPr/>
          </p:nvSpPr>
          <p:spPr>
            <a:xfrm>
              <a:off x="3184718" y="5590264"/>
              <a:ext cx="1365043" cy="255332"/>
            </a:xfrm>
            <a:prstGeom prst="rect">
              <a:avLst/>
            </a:prstGeom>
            <a:solidFill>
              <a:srgbClr val="DC4E4E"/>
            </a:solidFill>
          </p:spPr>
          <p:txBody>
            <a:bodyPr vert="horz" wrap="square" lIns="0" tIns="3438"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1445">
                <a:lnSpc>
                  <a:spcPct val="100000"/>
                </a:lnSpc>
              </a:pPr>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sz="800" spc="-55" smtClean="0">
                  <a:solidFill>
                    <a:srgbClr val="FFFFFF"/>
                  </a:solidFill>
                  <a:latin typeface="微软雅黑" panose="020b0503020204020204" pitchFamily="34" charset="-122"/>
                  <a:ea typeface="微软雅黑" panose="020b0503020204020204" pitchFamily="34" charset="-122"/>
                  <a:cs typeface="Georgia"/>
                </a:rPr>
                <a:t> </a:t>
              </a:r>
              <a:r>
                <a:rPr sz="800" spc="-5" smtClean="0">
                  <a:solidFill>
                    <a:srgbClr val="FFFFFF"/>
                  </a:solidFill>
                  <a:latin typeface="微软雅黑" panose="020b0503020204020204" pitchFamily="34" charset="-122"/>
                  <a:ea typeface="微软雅黑" panose="020b0503020204020204" pitchFamily="34" charset="-122"/>
                  <a:cs typeface="Georgia"/>
                </a:rPr>
                <a:t>Argentina</a:t>
              </a:r>
              <a:endParaRPr sz="800">
                <a:latin typeface="微软雅黑" panose="020b0503020204020204" pitchFamily="34" charset="-122"/>
                <a:ea typeface="微软雅黑" panose="020b0503020204020204" pitchFamily="34" charset="-122"/>
                <a:cs typeface="Georgia"/>
              </a:endParaRPr>
            </a:p>
          </p:txBody>
        </p:sp>
        <p:sp>
          <p:nvSpPr>
            <p:cNvPr id="66" name="object 62"/>
            <p:cNvSpPr txBox="1"/>
            <p:nvPr/>
          </p:nvSpPr>
          <p:spPr>
            <a:xfrm>
              <a:off x="5490494" y="5266930"/>
              <a:ext cx="1365043" cy="255727"/>
            </a:xfrm>
            <a:prstGeom prst="rect">
              <a:avLst/>
            </a:prstGeom>
            <a:solidFill>
              <a:srgbClr val="DC4E4E"/>
            </a:solidFill>
          </p:spPr>
          <p:txBody>
            <a:bodyPr vert="horz" wrap="square" lIns="0" tIns="382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7490">
                <a:lnSpc>
                  <a:spcPct val="100000"/>
                </a:lnSpc>
              </a:pPr>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sz="800" spc="-95" smtClean="0">
                  <a:solidFill>
                    <a:srgbClr val="FFFFFF"/>
                  </a:solidFill>
                  <a:latin typeface="微软雅黑" panose="020b0503020204020204" pitchFamily="34" charset="-122"/>
                  <a:ea typeface="微软雅黑" panose="020b0503020204020204" pitchFamily="34" charset="-122"/>
                  <a:cs typeface="Georgia"/>
                </a:rPr>
                <a:t> </a:t>
              </a:r>
              <a:r>
                <a:rPr lang="en-US" altLang="zh-CN" sz="800" spc="-5" smtClean="0">
                  <a:solidFill>
                    <a:srgbClr val="FFFFFF"/>
                  </a:solidFill>
                  <a:latin typeface="微软雅黑" panose="020b0503020204020204" pitchFamily="34" charset="-122"/>
                  <a:ea typeface="微软雅黑" panose="020b0503020204020204" pitchFamily="34" charset="-122"/>
                  <a:cs typeface="Georgia"/>
                </a:rPr>
                <a:t>Thailand</a:t>
              </a:r>
              <a:endParaRPr sz="800">
                <a:latin typeface="微软雅黑" panose="020b0503020204020204" pitchFamily="34" charset="-122"/>
                <a:ea typeface="微软雅黑" panose="020b0503020204020204" pitchFamily="34" charset="-122"/>
                <a:cs typeface="Georgia"/>
              </a:endParaRPr>
            </a:p>
          </p:txBody>
        </p:sp>
        <p:sp>
          <p:nvSpPr>
            <p:cNvPr id="67" name="object 63"/>
            <p:cNvSpPr txBox="1"/>
            <p:nvPr/>
          </p:nvSpPr>
          <p:spPr>
            <a:xfrm>
              <a:off x="5490645" y="4428822"/>
              <a:ext cx="1365043" cy="312104"/>
            </a:xfrm>
            <a:prstGeom prst="rect">
              <a:avLst/>
            </a:prstGeom>
            <a:solidFill>
              <a:srgbClr val="DC4E4E"/>
            </a:solidFill>
          </p:spPr>
          <p:txBody>
            <a:bodyPr vert="horz" wrap="square" lIns="0" tIns="58419"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6230" marR="309880" indent="76200">
                <a:lnSpc>
                  <a:spcPct val="100000"/>
                </a:lnSpc>
                <a:spcBef>
                  <a:spcPts val="459"/>
                </a:spcBef>
              </a:pPr>
              <a:r>
                <a:rPr sz="800" spc="-5" err="1">
                  <a:solidFill>
                    <a:srgbClr val="FFFFFF"/>
                  </a:solidFill>
                  <a:latin typeface="微软雅黑" panose="020b0503020204020204" pitchFamily="34" charset="-122"/>
                  <a:ea typeface="微软雅黑" panose="020b0503020204020204" pitchFamily="34" charset="-122"/>
                  <a:cs typeface="Georgia"/>
                </a:rPr>
                <a:t>Tanatex </a:t>
              </a:r>
              <a:r>
                <a:rPr sz="800" smtClean="0">
                  <a:solidFill>
                    <a:srgbClr val="FFFFFF"/>
                  </a:solidFill>
                  <a:latin typeface="微软雅黑" panose="020b0503020204020204" pitchFamily="34" charset="-122"/>
                  <a:ea typeface="微软雅黑" panose="020b0503020204020204" pitchFamily="34" charset="-122"/>
                  <a:cs typeface="Georgia"/>
                </a:rPr>
                <a:t>Hong</a:t>
              </a:r>
              <a:r>
                <a:rPr sz="800" spc="-100" smtClean="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Kong</a:t>
              </a:r>
              <a:endParaRPr sz="800">
                <a:latin typeface="微软雅黑" panose="020b0503020204020204" pitchFamily="34" charset="-122"/>
                <a:ea typeface="微软雅黑" panose="020b0503020204020204" pitchFamily="34" charset="-122"/>
                <a:cs typeface="Georgia"/>
              </a:endParaRPr>
            </a:p>
          </p:txBody>
        </p:sp>
        <p:sp>
          <p:nvSpPr>
            <p:cNvPr id="68" name="object 64"/>
            <p:cNvSpPr txBox="1"/>
            <p:nvPr/>
          </p:nvSpPr>
          <p:spPr>
            <a:xfrm>
              <a:off x="5490645" y="5627726"/>
              <a:ext cx="1365043" cy="254677"/>
            </a:xfrm>
            <a:prstGeom prst="rect">
              <a:avLst/>
            </a:prstGeom>
            <a:solidFill>
              <a:srgbClr val="DC4E4E"/>
            </a:solidFill>
          </p:spPr>
          <p:txBody>
            <a:bodyPr vert="horz" wrap="square" lIns="0" tIns="2803"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0175" algn="ctr">
                <a:lnSpc>
                  <a:spcPct val="100000"/>
                </a:lnSpc>
              </a:pPr>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lang="en-US" sz="800" spc="-5" smtClean="0">
                  <a:solidFill>
                    <a:srgbClr val="FFFFFF"/>
                  </a:solidFill>
                  <a:latin typeface="微软雅黑" panose="020b0503020204020204" pitchFamily="34" charset="-122"/>
                  <a:ea typeface="微软雅黑" panose="020b0503020204020204" pitchFamily="34" charset="-122"/>
                  <a:cs typeface="Georgia"/>
                </a:rPr>
                <a:t> </a:t>
              </a:r>
              <a:r>
                <a:rPr lang="en-US" altLang="zh-CN" sz="800" spc="-5" smtClean="0">
                  <a:solidFill>
                    <a:srgbClr val="FFFFFF"/>
                  </a:solidFill>
                  <a:latin typeface="微软雅黑" panose="020b0503020204020204" pitchFamily="34" charset="-122"/>
                  <a:ea typeface="微软雅黑" panose="020b0503020204020204" pitchFamily="34" charset="-122"/>
                  <a:cs typeface="Georgia"/>
                </a:rPr>
                <a:t>India</a:t>
              </a:r>
              <a:endParaRPr sz="800">
                <a:latin typeface="微软雅黑" panose="020b0503020204020204" pitchFamily="34" charset="-122"/>
                <a:ea typeface="微软雅黑" panose="020b0503020204020204" pitchFamily="34" charset="-122"/>
                <a:cs typeface="Georgia"/>
              </a:endParaRPr>
            </a:p>
          </p:txBody>
        </p:sp>
        <p:sp>
          <p:nvSpPr>
            <p:cNvPr id="69" name="object 65"/>
            <p:cNvSpPr txBox="1"/>
            <p:nvPr/>
          </p:nvSpPr>
          <p:spPr>
            <a:xfrm>
              <a:off x="3186865" y="5266930"/>
              <a:ext cx="1365043" cy="255727"/>
            </a:xfrm>
            <a:prstGeom prst="rect">
              <a:avLst/>
            </a:prstGeom>
            <a:solidFill>
              <a:srgbClr val="DC4E4E"/>
            </a:solidFill>
          </p:spPr>
          <p:txBody>
            <a:bodyPr vert="horz" wrap="square" lIns="0" tIns="382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9400">
                <a:lnSpc>
                  <a:spcPct val="100000"/>
                </a:lnSpc>
              </a:pPr>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sz="800" spc="-90" smtClean="0">
                  <a:solidFill>
                    <a:srgbClr val="FFFFFF"/>
                  </a:solidFill>
                  <a:latin typeface="微软雅黑" panose="020b0503020204020204" pitchFamily="34" charset="-122"/>
                  <a:ea typeface="微软雅黑" panose="020b0503020204020204" pitchFamily="34" charset="-122"/>
                  <a:cs typeface="Georgia"/>
                </a:rPr>
                <a:t> </a:t>
              </a:r>
              <a:r>
                <a:rPr sz="800">
                  <a:solidFill>
                    <a:srgbClr val="FFFFFF"/>
                  </a:solidFill>
                  <a:latin typeface="微软雅黑" panose="020b0503020204020204" pitchFamily="34" charset="-122"/>
                  <a:ea typeface="微软雅黑" panose="020b0503020204020204" pitchFamily="34" charset="-122"/>
                  <a:cs typeface="Georgia"/>
                </a:rPr>
                <a:t>USA</a:t>
              </a:r>
              <a:endParaRPr sz="800">
                <a:latin typeface="微软雅黑" panose="020b0503020204020204" pitchFamily="34" charset="-122"/>
                <a:ea typeface="微软雅黑" panose="020b0503020204020204" pitchFamily="34" charset="-122"/>
                <a:cs typeface="Georgia"/>
              </a:endParaRPr>
            </a:p>
          </p:txBody>
        </p:sp>
        <p:sp>
          <p:nvSpPr>
            <p:cNvPr id="70" name="object 66"/>
            <p:cNvSpPr txBox="1"/>
            <p:nvPr/>
          </p:nvSpPr>
          <p:spPr>
            <a:xfrm>
              <a:off x="5490645" y="4848057"/>
              <a:ext cx="1365043" cy="254678"/>
            </a:xfrm>
            <a:prstGeom prst="rect">
              <a:avLst/>
            </a:prstGeom>
            <a:solidFill>
              <a:srgbClr val="DC4E4E"/>
            </a:solidFill>
          </p:spPr>
          <p:txBody>
            <a:bodyPr vert="horz" wrap="square" lIns="0" tIns="2804"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a:lnSpc>
                  <a:spcPct val="100000"/>
                </a:lnSpc>
              </a:pPr>
              <a:r>
                <a:rPr sz="800" err="1" smtClean="0">
                  <a:solidFill>
                    <a:srgbClr val="FFFFFF"/>
                  </a:solidFill>
                  <a:latin typeface="微软雅黑" panose="020b0503020204020204" pitchFamily="34" charset="-122"/>
                  <a:ea typeface="微软雅黑" panose="020b0503020204020204" pitchFamily="34" charset="-122"/>
                  <a:cs typeface="Georgia"/>
                </a:rPr>
                <a:t>Tanatex</a:t>
              </a:r>
              <a:r>
                <a:rPr sz="800" spc="-114" smtClean="0">
                  <a:solidFill>
                    <a:srgbClr val="FFFFFF"/>
                  </a:solidFill>
                  <a:latin typeface="微软雅黑" panose="020b0503020204020204" pitchFamily="34" charset="-122"/>
                  <a:ea typeface="微软雅黑" panose="020b0503020204020204" pitchFamily="34" charset="-122"/>
                  <a:cs typeface="Georgia"/>
                </a:rPr>
                <a:t> </a:t>
              </a:r>
              <a:r>
                <a:rPr lang="en-US" sz="800" smtClean="0">
                  <a:solidFill>
                    <a:srgbClr val="FFFFFF"/>
                  </a:solidFill>
                  <a:latin typeface="微软雅黑" panose="020b0503020204020204" pitchFamily="34" charset="-122"/>
                  <a:ea typeface="微软雅黑" panose="020b0503020204020204" pitchFamily="34" charset="-122"/>
                  <a:cs typeface="Georgia"/>
                </a:rPr>
                <a:t>J</a:t>
              </a:r>
              <a:r>
                <a:rPr lang="en-US" altLang="zh-CN" sz="800">
                  <a:solidFill>
                    <a:srgbClr val="FFFFFF"/>
                  </a:solidFill>
                  <a:latin typeface="微软雅黑" panose="020b0503020204020204" pitchFamily="34" charset="-122"/>
                  <a:ea typeface="微软雅黑" panose="020b0503020204020204" pitchFamily="34" charset="-122"/>
                  <a:cs typeface="Georgia"/>
                </a:rPr>
                <a:t>apan</a:t>
              </a:r>
              <a:endParaRPr sz="800">
                <a:latin typeface="微软雅黑" panose="020b0503020204020204" pitchFamily="34" charset="-122"/>
                <a:ea typeface="微软雅黑" panose="020b0503020204020204" pitchFamily="34" charset="-122"/>
                <a:cs typeface="Georgia"/>
              </a:endParaRPr>
            </a:p>
          </p:txBody>
        </p:sp>
        <p:sp>
          <p:nvSpPr>
            <p:cNvPr id="73" name="object 69"/>
            <p:cNvSpPr txBox="1"/>
            <p:nvPr/>
          </p:nvSpPr>
          <p:spPr>
            <a:xfrm>
              <a:off x="5030246" y="3342034"/>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endParaRPr sz="800">
                <a:latin typeface="微软雅黑" panose="020b0503020204020204" pitchFamily="34" charset="-122"/>
                <a:ea typeface="微软雅黑" panose="020b0503020204020204" pitchFamily="34" charset="-122"/>
                <a:cs typeface="Georgia"/>
              </a:endParaRPr>
            </a:p>
          </p:txBody>
        </p:sp>
        <p:sp>
          <p:nvSpPr>
            <p:cNvPr id="74" name="object 70"/>
            <p:cNvSpPr txBox="1"/>
            <p:nvPr/>
          </p:nvSpPr>
          <p:spPr>
            <a:xfrm>
              <a:off x="7010400" y="3346618"/>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p>
          </p:txBody>
        </p:sp>
        <p:sp>
          <p:nvSpPr>
            <p:cNvPr id="76" name="object 72"/>
            <p:cNvSpPr txBox="1"/>
            <p:nvPr/>
          </p:nvSpPr>
          <p:spPr>
            <a:xfrm>
              <a:off x="4560634" y="4058449"/>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endParaRPr sz="800">
                <a:latin typeface="微软雅黑" panose="020b0503020204020204" pitchFamily="34" charset="-122"/>
                <a:ea typeface="微软雅黑" panose="020b0503020204020204" pitchFamily="34" charset="-122"/>
                <a:cs typeface="Georgia"/>
              </a:endParaRPr>
            </a:p>
          </p:txBody>
        </p:sp>
        <p:sp>
          <p:nvSpPr>
            <p:cNvPr id="77" name="object 73"/>
            <p:cNvSpPr txBox="1"/>
            <p:nvPr/>
          </p:nvSpPr>
          <p:spPr>
            <a:xfrm>
              <a:off x="5074187" y="4059825"/>
              <a:ext cx="38354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pc="-5">
                  <a:latin typeface="微软雅黑" panose="020b0503020204020204" pitchFamily="34" charset="-122"/>
                  <a:ea typeface="微软雅黑" panose="020b0503020204020204" pitchFamily="34" charset="-122"/>
                  <a:cs typeface="Georgia"/>
                </a:rPr>
                <a:t> </a:t>
              </a:r>
              <a:r>
                <a:rPr lang="en-US" sz="800" smtClean="0">
                  <a:latin typeface="微软雅黑" panose="020b0503020204020204" pitchFamily="34" charset="-122"/>
                  <a:ea typeface="微软雅黑" panose="020b0503020204020204" pitchFamily="34" charset="-122"/>
                  <a:cs typeface="Georgia"/>
                </a:rPr>
                <a:t>100</a:t>
              </a:r>
              <a:r>
                <a:rPr sz="800" smtClean="0">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78" name="object 74"/>
            <p:cNvSpPr txBox="1"/>
            <p:nvPr/>
          </p:nvSpPr>
          <p:spPr>
            <a:xfrm>
              <a:off x="4558069" y="4451950"/>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a:t>
              </a:r>
              <a:r>
                <a:rPr sz="800" spc="-5">
                  <a:latin typeface="微软雅黑" panose="020b0503020204020204" pitchFamily="34" charset="-122"/>
                  <a:ea typeface="微软雅黑" panose="020b0503020204020204" pitchFamily="34" charset="-122"/>
                  <a:cs typeface="Georgia"/>
                </a:rPr>
                <a:t>0</a:t>
              </a:r>
              <a:r>
                <a:rPr sz="800" spc="5">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80" name="object 76"/>
            <p:cNvSpPr txBox="1"/>
            <p:nvPr/>
          </p:nvSpPr>
          <p:spPr>
            <a:xfrm>
              <a:off x="4552330" y="5241474"/>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endParaRPr sz="800">
                <a:latin typeface="微软雅黑" panose="020b0503020204020204" pitchFamily="34" charset="-122"/>
                <a:ea typeface="微软雅黑" panose="020b0503020204020204" pitchFamily="34" charset="-122"/>
                <a:cs typeface="Georgia"/>
              </a:endParaRPr>
            </a:p>
          </p:txBody>
        </p:sp>
        <p:sp>
          <p:nvSpPr>
            <p:cNvPr id="81" name="object 77"/>
            <p:cNvSpPr txBox="1"/>
            <p:nvPr/>
          </p:nvSpPr>
          <p:spPr>
            <a:xfrm>
              <a:off x="4549762" y="5625464"/>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en-US" sz="800" smtClean="0">
                  <a:latin typeface="微软雅黑" panose="020b0503020204020204" pitchFamily="34" charset="-122"/>
                  <a:ea typeface="微软雅黑" panose="020b0503020204020204" pitchFamily="34" charset="-122"/>
                  <a:cs typeface="Georgia"/>
                </a:rPr>
                <a:t>99</a:t>
              </a:r>
              <a:r>
                <a:rPr sz="800" smtClean="0">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82" name="object 78"/>
            <p:cNvSpPr txBox="1"/>
            <p:nvPr/>
          </p:nvSpPr>
          <p:spPr>
            <a:xfrm>
              <a:off x="5104536" y="4451950"/>
              <a:ext cx="38354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en-US" sz="800" spc="-5" smtClean="0">
                  <a:latin typeface="微软雅黑" panose="020b0503020204020204" pitchFamily="34" charset="-122"/>
                  <a:ea typeface="微软雅黑" panose="020b0503020204020204" pitchFamily="34" charset="-122"/>
                  <a:cs typeface="Georgia"/>
                </a:rPr>
                <a:t> 100</a:t>
              </a:r>
              <a:r>
                <a:rPr sz="800" smtClean="0">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83" name="object 79"/>
            <p:cNvSpPr txBox="1"/>
            <p:nvPr/>
          </p:nvSpPr>
          <p:spPr>
            <a:xfrm>
              <a:off x="5104537" y="4839149"/>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endParaRPr sz="800">
                <a:latin typeface="微软雅黑" panose="020b0503020204020204" pitchFamily="34" charset="-122"/>
                <a:ea typeface="微软雅黑" panose="020b0503020204020204" pitchFamily="34" charset="-122"/>
                <a:cs typeface="Georgia"/>
              </a:endParaRPr>
            </a:p>
          </p:txBody>
        </p:sp>
        <p:sp>
          <p:nvSpPr>
            <p:cNvPr id="84" name="object 80"/>
            <p:cNvSpPr txBox="1"/>
            <p:nvPr/>
          </p:nvSpPr>
          <p:spPr>
            <a:xfrm>
              <a:off x="5106047" y="5241474"/>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mtClean="0">
                  <a:latin typeface="微软雅黑" panose="020b0503020204020204" pitchFamily="34" charset="-122"/>
                  <a:ea typeface="微软雅黑" panose="020b0503020204020204" pitchFamily="34" charset="-122"/>
                  <a:cs typeface="Georgia"/>
                </a:rPr>
                <a:t>99</a:t>
              </a:r>
              <a:r>
                <a:rPr sz="800" smtClean="0">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85" name="object 81"/>
            <p:cNvSpPr txBox="1"/>
            <p:nvPr/>
          </p:nvSpPr>
          <p:spPr>
            <a:xfrm>
              <a:off x="5105595" y="5614692"/>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mtClean="0">
                  <a:latin typeface="微软雅黑" panose="020b0503020204020204" pitchFamily="34" charset="-122"/>
                  <a:ea typeface="微软雅黑" panose="020b0503020204020204" pitchFamily="34" charset="-122"/>
                  <a:cs typeface="Georgia"/>
                </a:rPr>
                <a:t>99</a:t>
              </a:r>
              <a:r>
                <a:rPr sz="800" smtClean="0">
                  <a:latin typeface="微软雅黑" panose="020b0503020204020204" pitchFamily="34" charset="-122"/>
                  <a:ea typeface="微软雅黑" panose="020b0503020204020204" pitchFamily="34" charset="-122"/>
                  <a:cs typeface="Georgia"/>
                </a:rPr>
                <a:t>%</a:t>
              </a:r>
              <a:endParaRPr sz="800">
                <a:latin typeface="微软雅黑" panose="020b0503020204020204" pitchFamily="34" charset="-122"/>
                <a:ea typeface="微软雅黑" panose="020b0503020204020204" pitchFamily="34" charset="-122"/>
                <a:cs typeface="Georgia"/>
              </a:endParaRPr>
            </a:p>
          </p:txBody>
        </p:sp>
        <p:sp>
          <p:nvSpPr>
            <p:cNvPr id="86" name="object 82"/>
            <p:cNvSpPr txBox="1"/>
            <p:nvPr/>
          </p:nvSpPr>
          <p:spPr>
            <a:xfrm>
              <a:off x="10362975" y="2461413"/>
              <a:ext cx="43790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mtClean="0">
                  <a:latin typeface="微软雅黑" panose="020b0503020204020204" pitchFamily="34" charset="-122"/>
                  <a:ea typeface="微软雅黑" panose="020b0503020204020204" pitchFamily="34" charset="-122"/>
                  <a:cs typeface="Georgia"/>
                </a:rPr>
                <a:t>1.07</a:t>
              </a:r>
              <a:r>
                <a:rPr sz="800">
                  <a:latin typeface="微软雅黑" panose="020b0503020204020204" pitchFamily="34" charset="-122"/>
                  <a:ea typeface="微软雅黑" panose="020b0503020204020204" pitchFamily="34" charset="-122"/>
                  <a:cs typeface="Georgia"/>
                </a:rPr>
                <a:t>%</a:t>
              </a:r>
            </a:p>
          </p:txBody>
        </p:sp>
        <p:sp>
          <p:nvSpPr>
            <p:cNvPr id="87" name="object 83"/>
            <p:cNvSpPr txBox="1"/>
            <p:nvPr/>
          </p:nvSpPr>
          <p:spPr>
            <a:xfrm>
              <a:off x="4732020" y="2453393"/>
              <a:ext cx="43790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mtClean="0">
                  <a:latin typeface="微软雅黑" panose="020b0503020204020204" pitchFamily="34" charset="-122"/>
                  <a:ea typeface="微软雅黑" panose="020b0503020204020204" pitchFamily="34" charset="-122"/>
                  <a:cs typeface="Georgia"/>
                </a:rPr>
                <a:t>13.4</a:t>
              </a:r>
              <a:r>
                <a:rPr sz="800">
                  <a:latin typeface="微软雅黑" panose="020b0503020204020204" pitchFamily="34" charset="-122"/>
                  <a:ea typeface="微软雅黑" panose="020b0503020204020204" pitchFamily="34" charset="-122"/>
                  <a:cs typeface="Georgia"/>
                </a:rPr>
                <a:t>%</a:t>
              </a:r>
            </a:p>
          </p:txBody>
        </p:sp>
        <p:sp>
          <p:nvSpPr>
            <p:cNvPr id="88" name="object 84"/>
            <p:cNvSpPr txBox="1"/>
            <p:nvPr/>
          </p:nvSpPr>
          <p:spPr>
            <a:xfrm>
              <a:off x="3186682" y="2453393"/>
              <a:ext cx="462062"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smtClean="0">
                  <a:latin typeface="微软雅黑" panose="020b0503020204020204" pitchFamily="34" charset="-122"/>
                  <a:ea typeface="微软雅黑" panose="020b0503020204020204" pitchFamily="34" charset="-122"/>
                  <a:cs typeface="Georgia"/>
                </a:rPr>
                <a:t>0</a:t>
              </a:r>
              <a:r>
                <a:rPr sz="800" smtClean="0">
                  <a:latin typeface="微软雅黑" panose="020b0503020204020204" pitchFamily="34" charset="-122"/>
                  <a:ea typeface="微软雅黑" panose="020b0503020204020204" pitchFamily="34" charset="-122"/>
                  <a:cs typeface="Georgia"/>
                </a:rPr>
                <a:t>.99</a:t>
              </a:r>
              <a:r>
                <a:rPr sz="800">
                  <a:latin typeface="微软雅黑" panose="020b0503020204020204" pitchFamily="34" charset="-122"/>
                  <a:ea typeface="微软雅黑" panose="020b0503020204020204" pitchFamily="34" charset="-122"/>
                  <a:cs typeface="Georgia"/>
                </a:rPr>
                <a:t>%</a:t>
              </a:r>
            </a:p>
          </p:txBody>
        </p:sp>
        <p:sp>
          <p:nvSpPr>
            <p:cNvPr id="89" name="object 85"/>
            <p:cNvSpPr txBox="1"/>
            <p:nvPr/>
          </p:nvSpPr>
          <p:spPr>
            <a:xfrm>
              <a:off x="1643640" y="2453393"/>
              <a:ext cx="46885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mtClean="0">
                  <a:latin typeface="微软雅黑" panose="020b0503020204020204" pitchFamily="34" charset="-122"/>
                  <a:ea typeface="微软雅黑" panose="020b0503020204020204" pitchFamily="34" charset="-122"/>
                  <a:cs typeface="Georgia"/>
                </a:rPr>
                <a:t>80</a:t>
              </a:r>
              <a:r>
                <a:rPr sz="800" spc="-5" smtClean="0">
                  <a:latin typeface="微软雅黑" panose="020b0503020204020204" pitchFamily="34" charset="-122"/>
                  <a:ea typeface="微软雅黑" panose="020b0503020204020204" pitchFamily="34" charset="-122"/>
                  <a:cs typeface="Georgia"/>
                </a:rPr>
                <a:t>.</a:t>
              </a:r>
              <a:r>
                <a:rPr sz="800" smtClean="0">
                  <a:latin typeface="微软雅黑" panose="020b0503020204020204" pitchFamily="34" charset="-122"/>
                  <a:ea typeface="微软雅黑" panose="020b0503020204020204" pitchFamily="34" charset="-122"/>
                  <a:cs typeface="Georgia"/>
                </a:rPr>
                <a:t>8</a:t>
              </a:r>
              <a:r>
                <a:rPr sz="800">
                  <a:latin typeface="微软雅黑" panose="020b0503020204020204" pitchFamily="34" charset="-122"/>
                  <a:ea typeface="微软雅黑" panose="020b0503020204020204" pitchFamily="34" charset="-122"/>
                  <a:cs typeface="Georgia"/>
                </a:rPr>
                <a:t>%</a:t>
              </a:r>
            </a:p>
          </p:txBody>
        </p:sp>
        <p:sp>
          <p:nvSpPr>
            <p:cNvPr id="90" name="object 86"/>
            <p:cNvSpPr/>
            <p:nvPr/>
          </p:nvSpPr>
          <p:spPr>
            <a:xfrm>
              <a:off x="3161617" y="3339514"/>
              <a:ext cx="6211522" cy="62945"/>
            </a:xfrm>
            <a:custGeom>
              <a:rect l="l" t="t" r="r" b="b"/>
              <a:pathLst>
                <a:path w="5300345">
                  <a:moveTo>
                    <a:pt x="0" y="0"/>
                  </a:moveTo>
                  <a:lnTo>
                    <a:pt x="5299964"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1" name="object 87"/>
            <p:cNvSpPr/>
            <p:nvPr/>
          </p:nvSpPr>
          <p:spPr>
            <a:xfrm flipH="1">
              <a:off x="4962749" y="3898711"/>
              <a:ext cx="0" cy="1856353"/>
            </a:xfrm>
            <a:custGeom>
              <a:rect l="l" t="t" r="r" b="b"/>
              <a:pathLst>
                <a:path h="2057400">
                  <a:moveTo>
                    <a:pt x="0" y="0"/>
                  </a:moveTo>
                  <a:lnTo>
                    <a:pt x="0" y="2057006"/>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2" name="object 88"/>
            <p:cNvSpPr txBox="1"/>
            <p:nvPr/>
          </p:nvSpPr>
          <p:spPr>
            <a:xfrm>
              <a:off x="7455321" y="4099732"/>
              <a:ext cx="2711506" cy="676645"/>
            </a:xfrm>
            <a:prstGeom prst="rect">
              <a:avLst/>
            </a:prstGeom>
            <a:noFill/>
          </p:spPr>
          <p:txBody>
            <a:bodyPr vert="horz" wrap="square" lIns="0" tIns="3175"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marR="133985" indent="-171450">
                <a:lnSpc>
                  <a:spcPct val="150000"/>
                </a:lnSpc>
                <a:spcBef>
                  <a:spcPts val="25"/>
                </a:spcBef>
                <a:buClr>
                  <a:srgbClr val="FF0000"/>
                </a:buClr>
                <a:buFont typeface="Wingdings" pitchFamily="2" charset="2"/>
                <a:buChar char="l"/>
              </a:pPr>
              <a:r>
                <a:rPr lang="zh-CN" altLang="en-US" sz="800" smtClean="0">
                  <a:latin typeface="微软雅黑" panose="020b0503020204020204" pitchFamily="34" charset="-122"/>
                  <a:ea typeface="微软雅黑" panose="020b0503020204020204" pitchFamily="34" charset="-122"/>
                  <a:cs typeface="Georgia"/>
                </a:rPr>
                <a:t>阿根廷和印度公司</a:t>
              </a:r>
              <a:r>
                <a:rPr lang="en-US" altLang="zh-CN" sz="800" smtClean="0">
                  <a:latin typeface="微软雅黑" panose="020b0503020204020204" pitchFamily="34" charset="-122"/>
                  <a:ea typeface="微软雅黑" panose="020b0503020204020204" pitchFamily="34" charset="-122"/>
                  <a:cs typeface="Georgia"/>
                </a:rPr>
                <a:t>1%</a:t>
              </a:r>
              <a:r>
                <a:rPr lang="zh-CN" altLang="en-US" sz="800" smtClean="0">
                  <a:latin typeface="微软雅黑" panose="020b0503020204020204" pitchFamily="34" charset="-122"/>
                  <a:ea typeface="微软雅黑" panose="020b0503020204020204" pitchFamily="34" charset="-122"/>
                  <a:cs typeface="Georgia"/>
                </a:rPr>
                <a:t>由拓纳控股持有；</a:t>
              </a:r>
              <a:endParaRPr lang="en-US" altLang="zh-CN" sz="800" smtClean="0">
                <a:latin typeface="微软雅黑" panose="020b0503020204020204" pitchFamily="34" charset="-122"/>
                <a:ea typeface="微软雅黑" panose="020b0503020204020204" pitchFamily="34" charset="-122"/>
                <a:cs typeface="Georgia"/>
              </a:endParaRPr>
            </a:p>
            <a:p>
              <a:pPr marL="172085" marR="133985" indent="-171450">
                <a:lnSpc>
                  <a:spcPct val="150000"/>
                </a:lnSpc>
                <a:spcBef>
                  <a:spcPts val="25"/>
                </a:spcBef>
                <a:buClr>
                  <a:srgbClr val="FF0000"/>
                </a:buClr>
                <a:buFont typeface="Wingdings" pitchFamily="2" charset="2"/>
                <a:buChar char="l"/>
              </a:pPr>
              <a:r>
                <a:rPr lang="zh-CN" altLang="en-US" sz="800" smtClean="0">
                  <a:latin typeface="微软雅黑" panose="020b0503020204020204" pitchFamily="34" charset="-122"/>
                  <a:ea typeface="微软雅黑" panose="020b0503020204020204" pitchFamily="34" charset="-122"/>
                  <a:cs typeface="Georgia"/>
                </a:rPr>
                <a:t>泰国公司</a:t>
              </a:r>
              <a:r>
                <a:rPr lang="en-US" altLang="zh-CN" sz="800" smtClean="0">
                  <a:latin typeface="微软雅黑" panose="020b0503020204020204" pitchFamily="34" charset="-122"/>
                  <a:ea typeface="微软雅黑" panose="020b0503020204020204" pitchFamily="34" charset="-122"/>
                  <a:cs typeface="Georgia"/>
                </a:rPr>
                <a:t>1%</a:t>
              </a:r>
              <a:r>
                <a:rPr lang="zh-CN" altLang="en-US" sz="800" smtClean="0">
                  <a:latin typeface="微软雅黑" panose="020b0503020204020204" pitchFamily="34" charset="-122"/>
                  <a:ea typeface="微软雅黑" panose="020b0503020204020204" pitchFamily="34" charset="-122"/>
                  <a:cs typeface="Georgia"/>
                </a:rPr>
                <a:t>由拓纳控股和拓纳化学联合持有；</a:t>
              </a:r>
              <a:endParaRPr lang="en-US" altLang="zh-CN" sz="800" smtClean="0">
                <a:latin typeface="微软雅黑" panose="020b0503020204020204" pitchFamily="34" charset="-122"/>
                <a:ea typeface="微软雅黑" panose="020b0503020204020204" pitchFamily="34" charset="-122"/>
                <a:cs typeface="Georgia"/>
              </a:endParaRPr>
            </a:p>
          </p:txBody>
        </p:sp>
        <p:sp>
          <p:nvSpPr>
            <p:cNvPr id="93" name="object 89"/>
            <p:cNvSpPr/>
            <p:nvPr/>
          </p:nvSpPr>
          <p:spPr>
            <a:xfrm>
              <a:off x="1610541" y="2448007"/>
              <a:ext cx="9210268" cy="0"/>
            </a:xfrm>
            <a:custGeom>
              <a:rect l="l" t="t" r="r" b="b"/>
              <a:pathLst>
                <a:path w="7746365">
                  <a:moveTo>
                    <a:pt x="7746365" y="0"/>
                  </a:moveTo>
                  <a:lnTo>
                    <a:pt x="0" y="0"/>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6" name="object 55"/>
            <p:cNvSpPr/>
            <p:nvPr/>
          </p:nvSpPr>
          <p:spPr>
            <a:xfrm>
              <a:off x="2669655" y="3993075"/>
              <a:ext cx="2186940" cy="747851"/>
            </a:xfrm>
            <a:custGeom>
              <a:rect l="l" t="t" r="r" b="b"/>
              <a:pathLst>
                <a:path w="2186940" h="2057400">
                  <a:moveTo>
                    <a:pt x="0" y="2057400"/>
                  </a:moveTo>
                  <a:lnTo>
                    <a:pt x="2186940" y="2057400"/>
                  </a:lnTo>
                  <a:lnTo>
                    <a:pt x="2186940" y="0"/>
                  </a:lnTo>
                  <a:lnTo>
                    <a:pt x="0" y="0"/>
                  </a:lnTo>
                  <a:lnTo>
                    <a:pt x="0" y="2057400"/>
                  </a:lnTo>
                  <a:close/>
                </a:path>
              </a:pathLst>
            </a:custGeom>
            <a:ln w="12192">
              <a:solidFill>
                <a:srgbClr val="E26A00"/>
              </a:solidFill>
              <a:prstDash val="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64"/>
            <p:cNvSpPr txBox="1"/>
            <p:nvPr/>
          </p:nvSpPr>
          <p:spPr>
            <a:xfrm>
              <a:off x="5490645" y="4099731"/>
              <a:ext cx="1365043" cy="234961"/>
            </a:xfrm>
            <a:prstGeom prst="rect">
              <a:avLst/>
            </a:prstGeom>
            <a:solidFill>
              <a:srgbClr val="DC4E4E"/>
            </a:solidFill>
          </p:spPr>
          <p:txBody>
            <a:bodyPr vert="horz" wrap="square" lIns="0" tIns="2803"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0175" algn="ctr">
                <a:lnSpc>
                  <a:spcPct val="100000"/>
                </a:lnSpc>
              </a:pPr>
              <a:r>
                <a:rPr sz="800" spc="-5" err="1" smtClean="0">
                  <a:solidFill>
                    <a:srgbClr val="FFFFFF"/>
                  </a:solidFill>
                  <a:latin typeface="微软雅黑" panose="020b0503020204020204" pitchFamily="34" charset="-122"/>
                  <a:ea typeface="微软雅黑" panose="020b0503020204020204" pitchFamily="34" charset="-122"/>
                  <a:cs typeface="Georgia"/>
                </a:rPr>
                <a:t>Tanatex</a:t>
              </a:r>
              <a:r>
                <a:rPr sz="800" spc="-55" smtClean="0">
                  <a:solidFill>
                    <a:srgbClr val="FFFFFF"/>
                  </a:solidFill>
                  <a:latin typeface="微软雅黑" panose="020b0503020204020204" pitchFamily="34" charset="-122"/>
                  <a:ea typeface="微软雅黑" panose="020b0503020204020204" pitchFamily="34" charset="-122"/>
                  <a:cs typeface="Georgia"/>
                </a:rPr>
                <a:t> </a:t>
              </a:r>
              <a:r>
                <a:rPr lang="en-US" sz="800" spc="-5" smtClean="0">
                  <a:solidFill>
                    <a:srgbClr val="FFFFFF"/>
                  </a:solidFill>
                  <a:latin typeface="微软雅黑" panose="020b0503020204020204" pitchFamily="34" charset="-122"/>
                  <a:ea typeface="微软雅黑" panose="020b0503020204020204" pitchFamily="34" charset="-122"/>
                  <a:cs typeface="Georgia"/>
                </a:rPr>
                <a:t>S</a:t>
              </a:r>
              <a:r>
                <a:rPr lang="en-US" altLang="zh-CN" sz="800" spc="-5" smtClean="0">
                  <a:solidFill>
                    <a:srgbClr val="FFFFFF"/>
                  </a:solidFill>
                  <a:latin typeface="微软雅黑" panose="020b0503020204020204" pitchFamily="34" charset="-122"/>
                  <a:ea typeface="微软雅黑" panose="020b0503020204020204" pitchFamily="34" charset="-122"/>
                  <a:cs typeface="Georgia"/>
                </a:rPr>
                <a:t>hanghai</a:t>
              </a:r>
              <a:endParaRPr sz="800">
                <a:latin typeface="微软雅黑" panose="020b0503020204020204" pitchFamily="34" charset="-122"/>
                <a:ea typeface="微软雅黑" panose="020b0503020204020204" pitchFamily="34" charset="-122"/>
                <a:cs typeface="Georgia"/>
              </a:endParaRPr>
            </a:p>
          </p:txBody>
        </p:sp>
        <p:sp>
          <p:nvSpPr>
            <p:cNvPr id="98" name="object 55"/>
            <p:cNvSpPr/>
            <p:nvPr/>
          </p:nvSpPr>
          <p:spPr>
            <a:xfrm>
              <a:off x="2669655" y="5241474"/>
              <a:ext cx="2186940" cy="674769"/>
            </a:xfrm>
            <a:custGeom>
              <a:rect l="l" t="t" r="r" b="b"/>
              <a:pathLst>
                <a:path w="2186940" h="2057400">
                  <a:moveTo>
                    <a:pt x="0" y="2057400"/>
                  </a:moveTo>
                  <a:lnTo>
                    <a:pt x="2186940" y="2057400"/>
                  </a:lnTo>
                  <a:lnTo>
                    <a:pt x="2186940" y="0"/>
                  </a:lnTo>
                  <a:lnTo>
                    <a:pt x="0" y="0"/>
                  </a:lnTo>
                  <a:lnTo>
                    <a:pt x="0" y="2057400"/>
                  </a:lnTo>
                  <a:close/>
                </a:path>
              </a:pathLst>
            </a:custGeom>
            <a:ln w="12192">
              <a:solidFill>
                <a:srgbClr val="E26A00"/>
              </a:solidFill>
              <a:prstDash val="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59"/>
            <p:cNvSpPr txBox="1"/>
            <p:nvPr/>
          </p:nvSpPr>
          <p:spPr>
            <a:xfrm>
              <a:off x="2722994" y="4597397"/>
              <a:ext cx="42593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a:latin typeface="Georgia"/>
                  <a:cs typeface="Georgia"/>
                </a:rPr>
                <a:t>E</a:t>
              </a:r>
              <a:r>
                <a:rPr sz="800" b="1" spc="-5">
                  <a:latin typeface="Georgia"/>
                  <a:cs typeface="Georgia"/>
                </a:rPr>
                <a:t>MEA</a:t>
              </a:r>
              <a:endParaRPr sz="800" b="1">
                <a:latin typeface="Georgia"/>
                <a:cs typeface="Georgia"/>
              </a:endParaRPr>
            </a:p>
          </p:txBody>
        </p:sp>
        <p:sp>
          <p:nvSpPr>
            <p:cNvPr id="101" name="object 62"/>
            <p:cNvSpPr txBox="1"/>
            <p:nvPr/>
          </p:nvSpPr>
          <p:spPr>
            <a:xfrm>
              <a:off x="2667000" y="5789239"/>
              <a:ext cx="52861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Georgia"/>
                  <a:cs typeface="Georgia"/>
                </a:rPr>
                <a:t>Americas</a:t>
              </a:r>
              <a:endParaRPr sz="800" b="1">
                <a:latin typeface="Georgia"/>
                <a:cs typeface="Georgia"/>
              </a:endParaRPr>
            </a:p>
          </p:txBody>
        </p:sp>
        <p:sp>
          <p:nvSpPr>
            <p:cNvPr id="102" name="object 55"/>
            <p:cNvSpPr/>
            <p:nvPr/>
          </p:nvSpPr>
          <p:spPr>
            <a:xfrm>
              <a:off x="5085195" y="3993075"/>
              <a:ext cx="2186940" cy="1566604"/>
            </a:xfrm>
            <a:custGeom>
              <a:rect l="l" t="t" r="r" b="b"/>
              <a:pathLst>
                <a:path w="2186940" h="2057400">
                  <a:moveTo>
                    <a:pt x="0" y="2057400"/>
                  </a:moveTo>
                  <a:lnTo>
                    <a:pt x="2186940" y="2057400"/>
                  </a:lnTo>
                  <a:lnTo>
                    <a:pt x="2186940" y="0"/>
                  </a:lnTo>
                  <a:lnTo>
                    <a:pt x="0" y="0"/>
                  </a:lnTo>
                  <a:lnTo>
                    <a:pt x="0" y="2057400"/>
                  </a:lnTo>
                  <a:close/>
                </a:path>
              </a:pathLst>
            </a:custGeom>
            <a:ln w="12192">
              <a:solidFill>
                <a:srgbClr val="E26A00"/>
              </a:solidFill>
              <a:prstDash val="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61"/>
            <p:cNvSpPr txBox="1"/>
            <p:nvPr/>
          </p:nvSpPr>
          <p:spPr>
            <a:xfrm>
              <a:off x="6927964" y="5429796"/>
              <a:ext cx="40458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a:latin typeface="Georgia"/>
                  <a:cs typeface="Georgia"/>
                </a:rPr>
                <a:t>APAC</a:t>
              </a:r>
            </a:p>
          </p:txBody>
        </p:sp>
        <p:sp>
          <p:nvSpPr>
            <p:cNvPr id="104" name="object 55"/>
            <p:cNvSpPr/>
            <p:nvPr/>
          </p:nvSpPr>
          <p:spPr>
            <a:xfrm>
              <a:off x="5085195" y="5569203"/>
              <a:ext cx="2186940" cy="347039"/>
            </a:xfrm>
            <a:custGeom>
              <a:rect l="l" t="t" r="r" b="b"/>
              <a:pathLst>
                <a:path w="2186940" h="2057400">
                  <a:moveTo>
                    <a:pt x="0" y="2057400"/>
                  </a:moveTo>
                  <a:lnTo>
                    <a:pt x="2186940" y="2057400"/>
                  </a:lnTo>
                  <a:lnTo>
                    <a:pt x="2186940" y="0"/>
                  </a:lnTo>
                  <a:lnTo>
                    <a:pt x="0" y="0"/>
                  </a:lnTo>
                  <a:lnTo>
                    <a:pt x="0" y="2057400"/>
                  </a:lnTo>
                  <a:close/>
                </a:path>
              </a:pathLst>
            </a:custGeom>
            <a:ln w="12192">
              <a:solidFill>
                <a:srgbClr val="E26A00"/>
              </a:solidFill>
              <a:prstDash val="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object 60"/>
            <p:cNvSpPr txBox="1"/>
            <p:nvPr/>
          </p:nvSpPr>
          <p:spPr>
            <a:xfrm>
              <a:off x="6952730" y="5789239"/>
              <a:ext cx="389116"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Georgia"/>
                  <a:cs typeface="Georgia"/>
                </a:rPr>
                <a:t>India</a:t>
              </a:r>
              <a:endParaRPr sz="800" b="1">
                <a:latin typeface="Georgia"/>
                <a:cs typeface="Georgia"/>
              </a:endParaRPr>
            </a:p>
          </p:txBody>
        </p:sp>
        <p:sp>
          <p:nvSpPr>
            <p:cNvPr id="106" name="object 85"/>
            <p:cNvSpPr txBox="1"/>
            <p:nvPr/>
          </p:nvSpPr>
          <p:spPr>
            <a:xfrm>
              <a:off x="1421751" y="1764586"/>
              <a:ext cx="46885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瓦格资本</a:t>
              </a:r>
              <a:endParaRPr sz="800" b="1">
                <a:solidFill>
                  <a:schemeClr val="bg1"/>
                </a:solidFill>
                <a:latin typeface="微软雅黑" panose="020b0503020204020204" pitchFamily="34" charset="-122"/>
                <a:ea typeface="微软雅黑" panose="020b0503020204020204" pitchFamily="34" charset="-122"/>
                <a:cs typeface="Georgia"/>
              </a:endParaRPr>
            </a:p>
          </p:txBody>
        </p:sp>
        <p:sp>
          <p:nvSpPr>
            <p:cNvPr id="107" name="object 85"/>
            <p:cNvSpPr txBox="1"/>
            <p:nvPr/>
          </p:nvSpPr>
          <p:spPr>
            <a:xfrm>
              <a:off x="2762104" y="1765169"/>
              <a:ext cx="799091"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高管持股公司</a:t>
              </a:r>
              <a:endParaRPr sz="800" b="1">
                <a:solidFill>
                  <a:schemeClr val="bg1"/>
                </a:solidFill>
                <a:latin typeface="微软雅黑" panose="020b0503020204020204" pitchFamily="34" charset="-122"/>
                <a:ea typeface="微软雅黑" panose="020b0503020204020204" pitchFamily="34" charset="-122"/>
                <a:cs typeface="Georgia"/>
              </a:endParaRPr>
            </a:p>
          </p:txBody>
        </p:sp>
        <p:sp>
          <p:nvSpPr>
            <p:cNvPr id="108" name="object 85"/>
            <p:cNvSpPr txBox="1"/>
            <p:nvPr/>
          </p:nvSpPr>
          <p:spPr>
            <a:xfrm>
              <a:off x="4170795" y="1746700"/>
              <a:ext cx="92292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核心高管持股公司</a:t>
              </a:r>
              <a:endParaRPr sz="800" b="1">
                <a:solidFill>
                  <a:schemeClr val="bg1"/>
                </a:solidFill>
                <a:latin typeface="微软雅黑" panose="020b0503020204020204" pitchFamily="34" charset="-122"/>
                <a:ea typeface="微软雅黑" panose="020b0503020204020204" pitchFamily="34" charset="-122"/>
                <a:cs typeface="Georgia"/>
              </a:endParaRPr>
            </a:p>
          </p:txBody>
        </p:sp>
        <p:sp>
          <p:nvSpPr>
            <p:cNvPr id="109" name="object 85"/>
            <p:cNvSpPr txBox="1"/>
            <p:nvPr/>
          </p:nvSpPr>
          <p:spPr>
            <a:xfrm>
              <a:off x="7272135" y="1764586"/>
              <a:ext cx="1230062" cy="126474"/>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瓦格资本合伙人</a:t>
              </a:r>
              <a:endParaRPr sz="800" b="1">
                <a:solidFill>
                  <a:schemeClr val="bg1"/>
                </a:solidFill>
                <a:latin typeface="微软雅黑" panose="020b0503020204020204" pitchFamily="34" charset="-122"/>
                <a:ea typeface="微软雅黑" panose="020b0503020204020204" pitchFamily="34" charset="-122"/>
                <a:cs typeface="Georgia"/>
              </a:endParaRPr>
            </a:p>
          </p:txBody>
        </p:sp>
        <p:sp>
          <p:nvSpPr>
            <p:cNvPr id="110" name="object 85"/>
            <p:cNvSpPr txBox="1"/>
            <p:nvPr/>
          </p:nvSpPr>
          <p:spPr>
            <a:xfrm>
              <a:off x="8839200" y="1764586"/>
              <a:ext cx="1019331" cy="108005"/>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瓦格资本合伙人儿子</a:t>
              </a:r>
              <a:endParaRPr sz="800" b="1">
                <a:solidFill>
                  <a:schemeClr val="bg1"/>
                </a:solidFill>
                <a:latin typeface="微软雅黑" panose="020b0503020204020204" pitchFamily="34" charset="-122"/>
                <a:ea typeface="微软雅黑" panose="020b0503020204020204" pitchFamily="34" charset="-122"/>
                <a:cs typeface="Georgia"/>
              </a:endParaRPr>
            </a:p>
          </p:txBody>
        </p:sp>
        <p:sp>
          <p:nvSpPr>
            <p:cNvPr id="111" name="object 85"/>
            <p:cNvSpPr txBox="1"/>
            <p:nvPr/>
          </p:nvSpPr>
          <p:spPr>
            <a:xfrm>
              <a:off x="10363200" y="1764586"/>
              <a:ext cx="1019331" cy="126474"/>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Georgia"/>
                </a:rPr>
                <a:t>瓦格资本合伙人女儿</a:t>
              </a:r>
              <a:endParaRPr sz="800" b="1">
                <a:solidFill>
                  <a:schemeClr val="bg1"/>
                </a:solidFill>
                <a:latin typeface="微软雅黑" panose="020b0503020204020204" pitchFamily="34" charset="-122"/>
                <a:ea typeface="微软雅黑" panose="020b0503020204020204" pitchFamily="34" charset="-122"/>
                <a:cs typeface="Georgia"/>
              </a:endParaRPr>
            </a:p>
          </p:txBody>
        </p:sp>
        <p:grpSp>
          <p:nvGrpSpPr>
            <p:cNvPr id="10" name="组合 9"/>
            <p:cNvGrpSpPr/>
            <p:nvPr/>
          </p:nvGrpSpPr>
          <p:grpSpPr>
            <a:xfrm>
              <a:off x="8690618" y="3505200"/>
              <a:ext cx="1365043" cy="403356"/>
              <a:chOff x="8690618" y="3753681"/>
              <a:chExt cx="1365043" cy="403356"/>
            </a:xfrm>
          </p:grpSpPr>
          <p:sp>
            <p:nvSpPr>
              <p:cNvPr id="114" name="object 54"/>
              <p:cNvSpPr/>
              <p:nvPr/>
            </p:nvSpPr>
            <p:spPr>
              <a:xfrm>
                <a:off x="8690618" y="3753681"/>
                <a:ext cx="1365043" cy="403356"/>
              </a:xfrm>
              <a:custGeom>
                <a:rect l="l" t="t" r="r" b="b"/>
                <a:pathLst>
                  <a:path w="1148079" h="447039">
                    <a:moveTo>
                      <a:pt x="0" y="446531"/>
                    </a:moveTo>
                    <a:lnTo>
                      <a:pt x="1147572" y="446531"/>
                    </a:lnTo>
                    <a:lnTo>
                      <a:pt x="1147572" y="0"/>
                    </a:lnTo>
                    <a:lnTo>
                      <a:pt x="0" y="0"/>
                    </a:lnTo>
                    <a:lnTo>
                      <a:pt x="0" y="446531"/>
                    </a:lnTo>
                    <a:close/>
                  </a:path>
                </a:pathLst>
              </a:custGeom>
              <a:solidFill>
                <a:srgbClr val="821A1A"/>
              </a:solidFill>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latin typeface="微软雅黑" panose="020b0503020204020204" pitchFamily="34" charset="-122"/>
                  <a:ea typeface="微软雅黑" panose="020b0503020204020204" pitchFamily="34" charset="-122"/>
                </a:endParaRPr>
              </a:p>
            </p:txBody>
          </p:sp>
          <p:sp>
            <p:nvSpPr>
              <p:cNvPr id="63" name="object 59"/>
              <p:cNvSpPr txBox="1"/>
              <p:nvPr/>
            </p:nvSpPr>
            <p:spPr>
              <a:xfrm>
                <a:off x="8811074" y="3898711"/>
                <a:ext cx="1094926" cy="119593"/>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r>
                  <a:rPr lang="en-US" altLang="zh-CN" sz="800" spc="-5" err="1">
                    <a:solidFill>
                      <a:schemeClr val="bg1"/>
                    </a:solidFill>
                    <a:latin typeface="Georgia"/>
                    <a:cs typeface="Georgia"/>
                  </a:rPr>
                  <a:t>Tanatex</a:t>
                </a:r>
                <a:r>
                  <a:rPr lang="en-US" altLang="zh-CN" sz="800" spc="-20">
                    <a:solidFill>
                      <a:schemeClr val="bg1"/>
                    </a:solidFill>
                    <a:latin typeface="Georgia"/>
                    <a:cs typeface="Georgia"/>
                  </a:rPr>
                  <a:t> </a:t>
                </a:r>
                <a:r>
                  <a:rPr lang="en-US" altLang="zh-CN" sz="800" spc="-5">
                    <a:solidFill>
                      <a:schemeClr val="bg1"/>
                    </a:solidFill>
                    <a:latin typeface="Georgia"/>
                    <a:cs typeface="Georgia"/>
                  </a:rPr>
                  <a:t>Services</a:t>
                </a:r>
                <a:r>
                  <a:rPr lang="en-US" altLang="zh-CN" sz="800" spc="15">
                    <a:solidFill>
                      <a:schemeClr val="bg1"/>
                    </a:solidFill>
                    <a:latin typeface="Georgia"/>
                    <a:cs typeface="Georgia"/>
                  </a:rPr>
                  <a:t> </a:t>
                </a:r>
                <a:r>
                  <a:rPr lang="en-US" altLang="zh-CN" sz="800" spc="-10">
                    <a:solidFill>
                      <a:schemeClr val="bg1"/>
                    </a:solidFill>
                    <a:latin typeface="Georgia"/>
                    <a:cs typeface="Georgia"/>
                  </a:rPr>
                  <a:t>GmbH</a:t>
                </a:r>
                <a:endParaRPr lang="en-US" altLang="zh-CN" sz="800">
                  <a:solidFill>
                    <a:schemeClr val="bg1"/>
                  </a:solidFill>
                  <a:latin typeface="Georgia"/>
                  <a:cs typeface="Georgia"/>
                </a:endParaRPr>
              </a:p>
            </p:txBody>
          </p:sp>
        </p:grpSp>
        <p:sp>
          <p:nvSpPr>
            <p:cNvPr id="115" name="object 70"/>
            <p:cNvSpPr txBox="1"/>
            <p:nvPr/>
          </p:nvSpPr>
          <p:spPr>
            <a:xfrm>
              <a:off x="8991600" y="3352800"/>
              <a:ext cx="331446" cy="125891"/>
            </a:xfrm>
            <a:prstGeom prst="rect">
              <a:avLst/>
            </a:prstGeom>
          </p:spPr>
          <p:txBody>
            <a:bodyPr vert="horz"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a:latin typeface="微软雅黑" panose="020b0503020204020204" pitchFamily="34" charset="-122"/>
                  <a:ea typeface="微软雅黑" panose="020b0503020204020204" pitchFamily="34" charset="-122"/>
                  <a:cs typeface="Georgia"/>
                </a:rPr>
                <a:t>100%</a:t>
              </a:r>
            </a:p>
          </p:txBody>
        </p:sp>
        <p:sp>
          <p:nvSpPr>
            <p:cNvPr id="116" name="object 20"/>
            <p:cNvSpPr/>
            <p:nvPr/>
          </p:nvSpPr>
          <p:spPr>
            <a:xfrm flipH="1">
              <a:off x="9372600" y="3352800"/>
              <a:ext cx="0" cy="152978"/>
            </a:xfrm>
            <a:custGeom>
              <a:rect l="l" t="t" r="r" b="b"/>
              <a:pathLst>
                <a:path h="169545">
                  <a:moveTo>
                    <a:pt x="0" y="0"/>
                  </a:moveTo>
                  <a:lnTo>
                    <a:pt x="0" y="169164"/>
                  </a:lnTo>
                </a:path>
              </a:pathLst>
            </a:custGeom>
            <a:ln w="12192">
              <a:solidFill>
                <a:srgbClr val="821A1A"/>
              </a:soli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grpSp>
      <p:sp>
        <p:nvSpPr>
          <p:cNvPr id="5" name="矩形 4"/>
          <p:cNvSpPr/>
          <p:nvPr/>
        </p:nvSpPr>
        <p:spPr>
          <a:xfrm>
            <a:off x="7404441" y="4893927"/>
            <a:ext cx="3468424" cy="10156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marR="133985" indent="-171450">
              <a:lnSpc>
                <a:spcPct val="150000"/>
              </a:lnSpc>
              <a:spcBef>
                <a:spcPts val="25"/>
              </a:spcBef>
              <a:buClr>
                <a:srgbClr val="FF0000"/>
              </a:buClr>
              <a:buFont typeface="Wingdings" pitchFamily="2" charset="2"/>
              <a:buChar char="l"/>
            </a:pPr>
            <a:r>
              <a:rPr lang="en-US" altLang="zh-CN" sz="1000" b="1">
                <a:solidFill>
                  <a:srgbClr val="FF0000"/>
                </a:solidFill>
                <a:latin typeface="微软雅黑" panose="020b0503020204020204" pitchFamily="34" charset="-122"/>
                <a:ea typeface="微软雅黑" panose="020b0503020204020204" pitchFamily="34" charset="-122"/>
                <a:cs typeface="Georgia"/>
              </a:rPr>
              <a:t>EMEA</a:t>
            </a:r>
            <a:r>
              <a:rPr lang="zh-CN" altLang="en-US" sz="1000" b="1">
                <a:solidFill>
                  <a:srgbClr val="FF0000"/>
                </a:solidFill>
                <a:latin typeface="微软雅黑" panose="020b0503020204020204" pitchFamily="34" charset="-122"/>
                <a:ea typeface="微软雅黑" panose="020b0503020204020204" pitchFamily="34" charset="-122"/>
                <a:cs typeface="Georgia"/>
              </a:rPr>
              <a:t>是指欧洲、中东及非洲地区；</a:t>
            </a:r>
            <a:endParaRPr lang="en-US" altLang="zh-CN" sz="1000" b="1">
              <a:solidFill>
                <a:srgbClr val="FF0000"/>
              </a:solidFill>
              <a:latin typeface="微软雅黑" panose="020b0503020204020204" pitchFamily="34" charset="-122"/>
              <a:ea typeface="微软雅黑" panose="020b0503020204020204" pitchFamily="34" charset="-122"/>
              <a:cs typeface="Georgia"/>
            </a:endParaRPr>
          </a:p>
          <a:p>
            <a:pPr marL="172085" marR="133985" indent="-171450">
              <a:lnSpc>
                <a:spcPct val="150000"/>
              </a:lnSpc>
              <a:spcBef>
                <a:spcPts val="25"/>
              </a:spcBef>
              <a:buClr>
                <a:srgbClr val="FF0000"/>
              </a:buClr>
              <a:buFont typeface="Wingdings" pitchFamily="2" charset="2"/>
              <a:buChar char="l"/>
            </a:pPr>
            <a:r>
              <a:rPr lang="en-US" altLang="zh-CN" sz="1000" b="1">
                <a:solidFill>
                  <a:srgbClr val="FF0000"/>
                </a:solidFill>
                <a:latin typeface="微软雅黑" panose="020b0503020204020204" pitchFamily="34" charset="-122"/>
                <a:ea typeface="微软雅黑" panose="020b0503020204020204" pitchFamily="34" charset="-122"/>
                <a:cs typeface="Georgia"/>
              </a:rPr>
              <a:t>APAC</a:t>
            </a:r>
            <a:r>
              <a:rPr lang="zh-CN" altLang="en-US" sz="1000" b="1">
                <a:solidFill>
                  <a:srgbClr val="FF0000"/>
                </a:solidFill>
                <a:latin typeface="微软雅黑" panose="020b0503020204020204" pitchFamily="34" charset="-122"/>
                <a:ea typeface="微软雅黑" panose="020b0503020204020204" pitchFamily="34" charset="-122"/>
                <a:cs typeface="Georgia"/>
              </a:rPr>
              <a:t>是指亚太地区，包括中国、日本、东南亚等；</a:t>
            </a:r>
            <a:endParaRPr lang="en-US" altLang="zh-CN" sz="1000" b="1">
              <a:solidFill>
                <a:srgbClr val="FF0000"/>
              </a:solidFill>
              <a:latin typeface="微软雅黑" panose="020b0503020204020204" pitchFamily="34" charset="-122"/>
              <a:ea typeface="微软雅黑" panose="020b0503020204020204" pitchFamily="34" charset="-122"/>
              <a:cs typeface="Georgia"/>
            </a:endParaRPr>
          </a:p>
          <a:p>
            <a:pPr marL="172085" marR="133985" indent="-171450">
              <a:lnSpc>
                <a:spcPct val="150000"/>
              </a:lnSpc>
              <a:spcBef>
                <a:spcPts val="25"/>
              </a:spcBef>
              <a:buClr>
                <a:srgbClr val="FF0000"/>
              </a:buClr>
              <a:buFont typeface="Wingdings" pitchFamily="2" charset="2"/>
              <a:buChar char="l"/>
            </a:pPr>
            <a:r>
              <a:rPr lang="en-US" altLang="zh-CN" sz="1000" b="1">
                <a:solidFill>
                  <a:srgbClr val="FF0000"/>
                </a:solidFill>
                <a:latin typeface="微软雅黑" panose="020b0503020204020204" pitchFamily="34" charset="-122"/>
                <a:ea typeface="微软雅黑" panose="020b0503020204020204" pitchFamily="34" charset="-122"/>
                <a:cs typeface="Georgia"/>
              </a:rPr>
              <a:t>India</a:t>
            </a:r>
            <a:r>
              <a:rPr lang="zh-CN" altLang="en-US" sz="1000" b="1">
                <a:solidFill>
                  <a:srgbClr val="FF0000"/>
                </a:solidFill>
                <a:latin typeface="微软雅黑" panose="020b0503020204020204" pitchFamily="34" charset="-122"/>
                <a:ea typeface="微软雅黑" panose="020b0503020204020204" pitchFamily="34" charset="-122"/>
                <a:cs typeface="Georgia"/>
              </a:rPr>
              <a:t>是指印度地区，包括巴基斯坦等；</a:t>
            </a:r>
            <a:endParaRPr lang="en-US" altLang="zh-CN" sz="1000" b="1">
              <a:solidFill>
                <a:srgbClr val="FF0000"/>
              </a:solidFill>
              <a:latin typeface="微软雅黑" panose="020b0503020204020204" pitchFamily="34" charset="-122"/>
              <a:ea typeface="微软雅黑" panose="020b0503020204020204" pitchFamily="34" charset="-122"/>
              <a:cs typeface="Georgia"/>
            </a:endParaRPr>
          </a:p>
          <a:p>
            <a:pPr marL="172085" marR="133985" indent="-171450">
              <a:lnSpc>
                <a:spcPct val="150000"/>
              </a:lnSpc>
              <a:spcBef>
                <a:spcPts val="25"/>
              </a:spcBef>
              <a:buClr>
                <a:srgbClr val="FF0000"/>
              </a:buClr>
              <a:buFont typeface="Wingdings" pitchFamily="2" charset="2"/>
              <a:buChar char="l"/>
            </a:pPr>
            <a:r>
              <a:rPr lang="en-US" altLang="zh-CN" sz="1000" b="1">
                <a:solidFill>
                  <a:srgbClr val="FF0000"/>
                </a:solidFill>
                <a:latin typeface="微软雅黑" panose="020b0503020204020204" pitchFamily="34" charset="-122"/>
                <a:ea typeface="微软雅黑" panose="020b0503020204020204" pitchFamily="34" charset="-122"/>
                <a:cs typeface="Georgia"/>
              </a:rPr>
              <a:t>Americas</a:t>
            </a:r>
            <a:r>
              <a:rPr lang="zh-CN" altLang="en-US" sz="1000" b="1">
                <a:solidFill>
                  <a:srgbClr val="FF0000"/>
                </a:solidFill>
                <a:latin typeface="微软雅黑" panose="020b0503020204020204" pitchFamily="34" charset="-122"/>
                <a:ea typeface="微软雅黑" panose="020b0503020204020204" pitchFamily="34" charset="-122"/>
                <a:cs typeface="Georgia"/>
              </a:rPr>
              <a:t>是指美洲地区，包括南北美洲。</a:t>
            </a:r>
            <a:endParaRPr lang="en-US" altLang="zh-CN" sz="1000" b="1">
              <a:solidFill>
                <a:srgbClr val="FF0000"/>
              </a:solidFill>
              <a:latin typeface="微软雅黑" panose="020b0503020204020204" pitchFamily="34" charset="-122"/>
              <a:ea typeface="微软雅黑" panose="020b0503020204020204" pitchFamily="34" charset="-122"/>
              <a:cs typeface="Georgia"/>
            </a:endParaRPr>
          </a:p>
        </p:txBody>
      </p:sp>
      <p:sp>
        <p:nvSpPr>
          <p:cNvPr id="112"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9</a:t>
            </a:fld>
            <a:endParaRPr lang="zh-CN" altLang="en-US" b="1">
              <a:solidFill>
                <a:schemeClr val="tx1"/>
              </a:solidFill>
            </a:endParaRPr>
          </a:p>
        </p:txBody>
      </p:sp>
    </p:spTree>
    <p:extLst>
      <p:ext uri="{BB962C8B-B14F-4D97-AF65-F5344CB8AC3E}">
        <p14:creationId xmlns:p14="http://schemas.microsoft.com/office/powerpoint/2010/main" xmlns="" val="415517796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组合 4"/>
          <p:cNvGrpSpPr/>
          <p:nvPr/>
        </p:nvGrpSpPr>
        <p:grpSpPr>
          <a:xfrm>
            <a:off x="4343400" y="1752600"/>
            <a:ext cx="7190328" cy="4416719"/>
            <a:chOff x="4343400" y="1959220"/>
            <a:chExt cx="7190328" cy="4416719"/>
          </a:xfrm>
        </p:grpSpPr>
        <p:sp>
          <p:nvSpPr>
            <p:cNvPr id="56" name="object 16"/>
            <p:cNvSpPr/>
            <p:nvPr/>
          </p:nvSpPr>
          <p:spPr>
            <a:xfrm>
              <a:off x="4639515" y="2606080"/>
              <a:ext cx="1667825" cy="1026658"/>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3" name="object 14"/>
            <p:cNvSpPr/>
            <p:nvPr/>
          </p:nvSpPr>
          <p:spPr>
            <a:xfrm>
              <a:off x="6353027" y="1959220"/>
              <a:ext cx="1667825" cy="1063918"/>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00">
                <a:latin typeface="微软雅黑" panose="020b0503020204020204" pitchFamily="34" charset="-122"/>
                <a:ea typeface="微软雅黑" panose="020b0503020204020204" pitchFamily="34" charset="-122"/>
              </a:endParaRPr>
            </a:p>
          </p:txBody>
        </p:sp>
        <p:sp>
          <p:nvSpPr>
            <p:cNvPr id="57" name="object 30"/>
            <p:cNvSpPr/>
            <p:nvPr/>
          </p:nvSpPr>
          <p:spPr>
            <a:xfrm>
              <a:off x="9441246" y="2612122"/>
              <a:ext cx="1655769" cy="1020616"/>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55" name="object 13"/>
            <p:cNvSpPr/>
            <p:nvPr/>
          </p:nvSpPr>
          <p:spPr>
            <a:xfrm>
              <a:off x="7143760" y="5004338"/>
              <a:ext cx="1637832" cy="1058637"/>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grpSp>
          <p:nvGrpSpPr>
            <p:cNvPr id="28" name="组合 27"/>
            <p:cNvGrpSpPr/>
            <p:nvPr/>
          </p:nvGrpSpPr>
          <p:grpSpPr>
            <a:xfrm>
              <a:off x="4343400" y="2302835"/>
              <a:ext cx="7190328" cy="4073104"/>
              <a:chOff x="4343400" y="2083254"/>
              <a:chExt cx="7190328" cy="3565667"/>
            </a:xfrm>
          </p:grpSpPr>
          <p:grpSp>
            <p:nvGrpSpPr>
              <p:cNvPr id="13" name="组合 12"/>
              <p:cNvGrpSpPr/>
              <p:nvPr/>
            </p:nvGrpSpPr>
            <p:grpSpPr>
              <a:xfrm>
                <a:off x="4594265" y="2083254"/>
                <a:ext cx="6628724" cy="3565667"/>
                <a:chOff x="4594265" y="2083254"/>
                <a:chExt cx="6628724" cy="3565667"/>
              </a:xfrm>
            </p:grpSpPr>
            <p:sp>
              <p:nvSpPr>
                <p:cNvPr id="66" name="object 2"/>
                <p:cNvSpPr txBox="1"/>
                <p:nvPr/>
              </p:nvSpPr>
              <p:spPr>
                <a:xfrm>
                  <a:off x="4879499" y="5169127"/>
                  <a:ext cx="158661" cy="3334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860">
                    <a:lnSpc>
                      <a:spcPts val="1347"/>
                    </a:lnSpc>
                  </a:pPr>
                  <a:r>
                    <a:rPr sz="1240">
                      <a:solidFill>
                        <a:srgbClr val="FFFFFF"/>
                      </a:solidFill>
                      <a:latin typeface="微软雅黑" panose="020b0503020204020204" pitchFamily="34" charset="-122"/>
                      <a:ea typeface="微软雅黑" panose="020b0503020204020204" pitchFamily="34" charset="-122"/>
                      <a:cs typeface="Arial"/>
                    </a:rPr>
                    <a:t>51</a:t>
                  </a:r>
                  <a:endParaRPr sz="1240">
                    <a:latin typeface="微软雅黑" panose="020b0503020204020204" pitchFamily="34" charset="-122"/>
                    <a:ea typeface="微软雅黑" panose="020b0503020204020204" pitchFamily="34" charset="-122"/>
                    <a:cs typeface="Arial"/>
                  </a:endParaRPr>
                </a:p>
              </p:txBody>
            </p:sp>
            <p:sp>
              <p:nvSpPr>
                <p:cNvPr id="67" name="object 4"/>
                <p:cNvSpPr/>
                <p:nvPr/>
              </p:nvSpPr>
              <p:spPr>
                <a:xfrm>
                  <a:off x="8080027" y="2092751"/>
                  <a:ext cx="744732" cy="514174"/>
                </a:xfrm>
                <a:custGeom>
                  <a:rect l="l" t="t" r="r" b="b"/>
                  <a:pathLst>
                    <a:path w="927734" h="680085">
                      <a:moveTo>
                        <a:pt x="0" y="0"/>
                      </a:moveTo>
                      <a:lnTo>
                        <a:pt x="0" y="679886"/>
                      </a:lnTo>
                      <a:lnTo>
                        <a:pt x="927189" y="679886"/>
                      </a:lnTo>
                      <a:lnTo>
                        <a:pt x="927189" y="0"/>
                      </a:lnTo>
                      <a:lnTo>
                        <a:pt x="0" y="0"/>
                      </a:lnTo>
                      <a:close/>
                    </a:path>
                  </a:pathLst>
                </a:custGeom>
                <a:solidFill>
                  <a:srgbClr val="B2001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68" name="object 5"/>
                <p:cNvSpPr/>
                <p:nvPr/>
              </p:nvSpPr>
              <p:spPr>
                <a:xfrm>
                  <a:off x="8069313" y="2083254"/>
                  <a:ext cx="766141" cy="533857"/>
                </a:xfrm>
                <a:custGeom>
                  <a:rect l="l" t="t" r="r" b="b"/>
                  <a:pathLst>
                    <a:path w="954403" h="706119">
                      <a:moveTo>
                        <a:pt x="953882" y="700299"/>
                      </a:moveTo>
                      <a:lnTo>
                        <a:pt x="953882" y="5495"/>
                      </a:lnTo>
                      <a:lnTo>
                        <a:pt x="947601" y="0"/>
                      </a:lnTo>
                      <a:lnTo>
                        <a:pt x="6280" y="0"/>
                      </a:lnTo>
                      <a:lnTo>
                        <a:pt x="0" y="5495"/>
                      </a:lnTo>
                      <a:lnTo>
                        <a:pt x="0" y="700299"/>
                      </a:lnTo>
                      <a:lnTo>
                        <a:pt x="6280" y="705794"/>
                      </a:lnTo>
                      <a:lnTo>
                        <a:pt x="13346" y="705794"/>
                      </a:lnTo>
                      <a:lnTo>
                        <a:pt x="13346" y="25907"/>
                      </a:lnTo>
                      <a:lnTo>
                        <a:pt x="26693" y="12561"/>
                      </a:lnTo>
                      <a:lnTo>
                        <a:pt x="26693" y="25907"/>
                      </a:lnTo>
                      <a:lnTo>
                        <a:pt x="927189" y="25907"/>
                      </a:lnTo>
                      <a:lnTo>
                        <a:pt x="927189" y="12561"/>
                      </a:lnTo>
                      <a:lnTo>
                        <a:pt x="940536" y="25907"/>
                      </a:lnTo>
                      <a:lnTo>
                        <a:pt x="940536" y="705794"/>
                      </a:lnTo>
                      <a:lnTo>
                        <a:pt x="947601" y="705794"/>
                      </a:lnTo>
                      <a:lnTo>
                        <a:pt x="953882" y="700299"/>
                      </a:lnTo>
                      <a:close/>
                    </a:path>
                    <a:path w="954403" h="706119">
                      <a:moveTo>
                        <a:pt x="26693" y="25907"/>
                      </a:moveTo>
                      <a:lnTo>
                        <a:pt x="26693" y="12561"/>
                      </a:lnTo>
                      <a:lnTo>
                        <a:pt x="13346" y="25907"/>
                      </a:lnTo>
                      <a:lnTo>
                        <a:pt x="26693" y="25907"/>
                      </a:lnTo>
                      <a:close/>
                    </a:path>
                    <a:path w="954403" h="706119">
                      <a:moveTo>
                        <a:pt x="26693" y="679886"/>
                      </a:moveTo>
                      <a:lnTo>
                        <a:pt x="26693" y="25907"/>
                      </a:lnTo>
                      <a:lnTo>
                        <a:pt x="13346" y="25907"/>
                      </a:lnTo>
                      <a:lnTo>
                        <a:pt x="13346" y="679886"/>
                      </a:lnTo>
                      <a:lnTo>
                        <a:pt x="26693" y="679886"/>
                      </a:lnTo>
                      <a:close/>
                    </a:path>
                    <a:path w="954403" h="706119">
                      <a:moveTo>
                        <a:pt x="940536" y="679886"/>
                      </a:moveTo>
                      <a:lnTo>
                        <a:pt x="13346" y="679886"/>
                      </a:lnTo>
                      <a:lnTo>
                        <a:pt x="26693" y="692448"/>
                      </a:lnTo>
                      <a:lnTo>
                        <a:pt x="26693" y="705794"/>
                      </a:lnTo>
                      <a:lnTo>
                        <a:pt x="927189" y="705794"/>
                      </a:lnTo>
                      <a:lnTo>
                        <a:pt x="927189" y="692448"/>
                      </a:lnTo>
                      <a:lnTo>
                        <a:pt x="940536" y="679886"/>
                      </a:lnTo>
                      <a:close/>
                    </a:path>
                    <a:path w="954403" h="706119">
                      <a:moveTo>
                        <a:pt x="26693" y="705794"/>
                      </a:moveTo>
                      <a:lnTo>
                        <a:pt x="26693" y="692448"/>
                      </a:lnTo>
                      <a:lnTo>
                        <a:pt x="13346" y="679886"/>
                      </a:lnTo>
                      <a:lnTo>
                        <a:pt x="13346" y="705794"/>
                      </a:lnTo>
                      <a:lnTo>
                        <a:pt x="26693" y="705794"/>
                      </a:lnTo>
                      <a:close/>
                    </a:path>
                    <a:path w="954403" h="706119">
                      <a:moveTo>
                        <a:pt x="940536" y="25907"/>
                      </a:moveTo>
                      <a:lnTo>
                        <a:pt x="927189" y="12561"/>
                      </a:lnTo>
                      <a:lnTo>
                        <a:pt x="927189" y="25907"/>
                      </a:lnTo>
                      <a:lnTo>
                        <a:pt x="940536" y="25907"/>
                      </a:lnTo>
                      <a:close/>
                    </a:path>
                    <a:path w="954403" h="706119">
                      <a:moveTo>
                        <a:pt x="940536" y="679886"/>
                      </a:moveTo>
                      <a:lnTo>
                        <a:pt x="940536" y="25907"/>
                      </a:lnTo>
                      <a:lnTo>
                        <a:pt x="927189" y="25907"/>
                      </a:lnTo>
                      <a:lnTo>
                        <a:pt x="927189" y="679886"/>
                      </a:lnTo>
                      <a:lnTo>
                        <a:pt x="940536" y="679886"/>
                      </a:lnTo>
                      <a:close/>
                    </a:path>
                    <a:path w="954403" h="706119">
                      <a:moveTo>
                        <a:pt x="940536" y="705794"/>
                      </a:moveTo>
                      <a:lnTo>
                        <a:pt x="940536" y="679886"/>
                      </a:lnTo>
                      <a:lnTo>
                        <a:pt x="927189" y="692448"/>
                      </a:lnTo>
                      <a:lnTo>
                        <a:pt x="927189" y="705794"/>
                      </a:lnTo>
                      <a:lnTo>
                        <a:pt x="940536"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69" name="object 6"/>
                <p:cNvSpPr txBox="1"/>
                <p:nvPr/>
              </p:nvSpPr>
              <p:spPr>
                <a:xfrm>
                  <a:off x="8124026" y="2223963"/>
                  <a:ext cx="657566" cy="348813"/>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6045">
                    <a:lnSpc>
                      <a:spcPct val="100000"/>
                    </a:lnSpc>
                    <a:spcBef>
                      <a:spcPts val="225"/>
                    </a:spcBef>
                  </a:pPr>
                  <a:endParaRPr sz="700" b="1">
                    <a:latin typeface="微软雅黑" panose="020b0503020204020204" pitchFamily="34" charset="-122"/>
                    <a:ea typeface="微软雅黑" panose="020b0503020204020204" pitchFamily="34" charset="-122"/>
                    <a:cs typeface="Verdana"/>
                  </a:endParaRPr>
                </a:p>
              </p:txBody>
            </p:sp>
            <p:sp>
              <p:nvSpPr>
                <p:cNvPr id="70" name="object 7"/>
                <p:cNvSpPr/>
                <p:nvPr/>
              </p:nvSpPr>
              <p:spPr>
                <a:xfrm>
                  <a:off x="5129949" y="3347539"/>
                  <a:ext cx="765122" cy="534337"/>
                </a:xfrm>
                <a:custGeom>
                  <a:rect l="l" t="t" r="r" b="b"/>
                  <a:pathLst>
                    <a:path w="953135" h="706754">
                      <a:moveTo>
                        <a:pt x="953097" y="700299"/>
                      </a:moveTo>
                      <a:lnTo>
                        <a:pt x="953097" y="6280"/>
                      </a:lnTo>
                      <a:lnTo>
                        <a:pt x="947601" y="0"/>
                      </a:lnTo>
                      <a:lnTo>
                        <a:pt x="5495" y="0"/>
                      </a:lnTo>
                      <a:lnTo>
                        <a:pt x="0" y="6280"/>
                      </a:lnTo>
                      <a:lnTo>
                        <a:pt x="0" y="700299"/>
                      </a:lnTo>
                      <a:lnTo>
                        <a:pt x="5495" y="706579"/>
                      </a:lnTo>
                      <a:lnTo>
                        <a:pt x="12561" y="706579"/>
                      </a:lnTo>
                      <a:lnTo>
                        <a:pt x="12561" y="26693"/>
                      </a:lnTo>
                      <a:lnTo>
                        <a:pt x="25907" y="13346"/>
                      </a:lnTo>
                      <a:lnTo>
                        <a:pt x="25907" y="26693"/>
                      </a:lnTo>
                      <a:lnTo>
                        <a:pt x="927189" y="26693"/>
                      </a:lnTo>
                      <a:lnTo>
                        <a:pt x="927189" y="13346"/>
                      </a:lnTo>
                      <a:lnTo>
                        <a:pt x="940536" y="26693"/>
                      </a:lnTo>
                      <a:lnTo>
                        <a:pt x="940536" y="706579"/>
                      </a:lnTo>
                      <a:lnTo>
                        <a:pt x="947601" y="706579"/>
                      </a:lnTo>
                      <a:lnTo>
                        <a:pt x="953097" y="700299"/>
                      </a:lnTo>
                      <a:close/>
                    </a:path>
                    <a:path w="953135" h="706754">
                      <a:moveTo>
                        <a:pt x="25907" y="26693"/>
                      </a:moveTo>
                      <a:lnTo>
                        <a:pt x="25907" y="13346"/>
                      </a:lnTo>
                      <a:lnTo>
                        <a:pt x="12561" y="26693"/>
                      </a:lnTo>
                      <a:lnTo>
                        <a:pt x="25907" y="26693"/>
                      </a:lnTo>
                      <a:close/>
                    </a:path>
                    <a:path w="953135" h="706754">
                      <a:moveTo>
                        <a:pt x="25907" y="679886"/>
                      </a:moveTo>
                      <a:lnTo>
                        <a:pt x="25907" y="26693"/>
                      </a:lnTo>
                      <a:lnTo>
                        <a:pt x="12561" y="26693"/>
                      </a:lnTo>
                      <a:lnTo>
                        <a:pt x="12561" y="679886"/>
                      </a:lnTo>
                      <a:lnTo>
                        <a:pt x="25907" y="679886"/>
                      </a:lnTo>
                      <a:close/>
                    </a:path>
                    <a:path w="953135" h="706754">
                      <a:moveTo>
                        <a:pt x="940536" y="679886"/>
                      </a:moveTo>
                      <a:lnTo>
                        <a:pt x="12561" y="679886"/>
                      </a:lnTo>
                      <a:lnTo>
                        <a:pt x="25907" y="693233"/>
                      </a:lnTo>
                      <a:lnTo>
                        <a:pt x="25907" y="706579"/>
                      </a:lnTo>
                      <a:lnTo>
                        <a:pt x="927189" y="706579"/>
                      </a:lnTo>
                      <a:lnTo>
                        <a:pt x="927189" y="693233"/>
                      </a:lnTo>
                      <a:lnTo>
                        <a:pt x="940536" y="679886"/>
                      </a:lnTo>
                      <a:close/>
                    </a:path>
                    <a:path w="953135" h="706754">
                      <a:moveTo>
                        <a:pt x="25907" y="706579"/>
                      </a:moveTo>
                      <a:lnTo>
                        <a:pt x="25907" y="693233"/>
                      </a:lnTo>
                      <a:lnTo>
                        <a:pt x="12561" y="679886"/>
                      </a:lnTo>
                      <a:lnTo>
                        <a:pt x="12561" y="706579"/>
                      </a:lnTo>
                      <a:lnTo>
                        <a:pt x="25907" y="706579"/>
                      </a:lnTo>
                      <a:close/>
                    </a:path>
                    <a:path w="953135" h="706754">
                      <a:moveTo>
                        <a:pt x="940536" y="26693"/>
                      </a:moveTo>
                      <a:lnTo>
                        <a:pt x="927189" y="13346"/>
                      </a:lnTo>
                      <a:lnTo>
                        <a:pt x="927189" y="26693"/>
                      </a:lnTo>
                      <a:lnTo>
                        <a:pt x="940536" y="26693"/>
                      </a:lnTo>
                      <a:close/>
                    </a:path>
                    <a:path w="953135" h="706754">
                      <a:moveTo>
                        <a:pt x="940536" y="679886"/>
                      </a:moveTo>
                      <a:lnTo>
                        <a:pt x="940536" y="26693"/>
                      </a:lnTo>
                      <a:lnTo>
                        <a:pt x="927189" y="26693"/>
                      </a:lnTo>
                      <a:lnTo>
                        <a:pt x="927189" y="679886"/>
                      </a:lnTo>
                      <a:lnTo>
                        <a:pt x="940536" y="679886"/>
                      </a:lnTo>
                      <a:close/>
                    </a:path>
                    <a:path w="953135" h="706754">
                      <a:moveTo>
                        <a:pt x="940536" y="706579"/>
                      </a:moveTo>
                      <a:lnTo>
                        <a:pt x="940536" y="679886"/>
                      </a:lnTo>
                      <a:lnTo>
                        <a:pt x="927189" y="693233"/>
                      </a:lnTo>
                      <a:lnTo>
                        <a:pt x="927189" y="706579"/>
                      </a:lnTo>
                      <a:lnTo>
                        <a:pt x="940536"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1" name="object 8"/>
                <p:cNvSpPr txBox="1"/>
                <p:nvPr/>
              </p:nvSpPr>
              <p:spPr>
                <a:xfrm>
                  <a:off x="5105400" y="3357629"/>
                  <a:ext cx="789671" cy="489513"/>
                </a:xfrm>
                <a:prstGeom prst="rect">
                  <a:avLst/>
                </a:prstGeom>
                <a:solidFill>
                  <a:srgbClr val="B20012"/>
                </a:solidFill>
              </p:spPr>
              <p:txBody>
                <a:bodyPr vert="horz" wrap="square" lIns="0" tIns="7259"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57"/>
                    </a:spcBef>
                  </a:pPr>
                  <a:endParaRPr sz="700" b="1">
                    <a:latin typeface="微软雅黑" panose="020b0503020204020204" pitchFamily="34" charset="-122"/>
                    <a:ea typeface="微软雅黑" panose="020b0503020204020204" pitchFamily="34" charset="-122"/>
                    <a:cs typeface="Times New Roman"/>
                  </a:endParaRPr>
                </a:p>
              </p:txBody>
            </p:sp>
            <p:sp>
              <p:nvSpPr>
                <p:cNvPr id="72" name="object 9"/>
                <p:cNvSpPr/>
                <p:nvPr/>
              </p:nvSpPr>
              <p:spPr>
                <a:xfrm>
                  <a:off x="7551269" y="3357629"/>
                  <a:ext cx="744732" cy="514174"/>
                </a:xfrm>
                <a:custGeom>
                  <a:rect l="l" t="t" r="r" b="b"/>
                  <a:pathLst>
                    <a:path w="927735" h="680085">
                      <a:moveTo>
                        <a:pt x="0" y="0"/>
                      </a:moveTo>
                      <a:lnTo>
                        <a:pt x="0" y="679886"/>
                      </a:lnTo>
                      <a:lnTo>
                        <a:pt x="927189" y="679886"/>
                      </a:lnTo>
                      <a:lnTo>
                        <a:pt x="927189" y="0"/>
                      </a:lnTo>
                      <a:lnTo>
                        <a:pt x="0" y="0"/>
                      </a:lnTo>
                      <a:close/>
                    </a:path>
                  </a:pathLst>
                </a:custGeom>
                <a:solidFill>
                  <a:srgbClr val="B2001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700" b="1">
                    <a:latin typeface="微软雅黑" panose="020b0503020204020204" pitchFamily="34" charset="-122"/>
                    <a:ea typeface="微软雅黑" panose="020b0503020204020204" pitchFamily="34" charset="-122"/>
                  </a:endParaRPr>
                </a:p>
              </p:txBody>
            </p:sp>
            <p:sp>
              <p:nvSpPr>
                <p:cNvPr id="73" name="object 10"/>
                <p:cNvSpPr/>
                <p:nvPr/>
              </p:nvSpPr>
              <p:spPr>
                <a:xfrm>
                  <a:off x="7540556" y="3347539"/>
                  <a:ext cx="765122" cy="534337"/>
                </a:xfrm>
                <a:custGeom>
                  <a:rect l="l" t="t" r="r" b="b"/>
                  <a:pathLst>
                    <a:path w="953135" h="706754">
                      <a:moveTo>
                        <a:pt x="953097" y="700299"/>
                      </a:moveTo>
                      <a:lnTo>
                        <a:pt x="953097" y="6280"/>
                      </a:lnTo>
                      <a:lnTo>
                        <a:pt x="947601" y="0"/>
                      </a:lnTo>
                      <a:lnTo>
                        <a:pt x="5495" y="0"/>
                      </a:lnTo>
                      <a:lnTo>
                        <a:pt x="0" y="6280"/>
                      </a:lnTo>
                      <a:lnTo>
                        <a:pt x="0" y="700299"/>
                      </a:lnTo>
                      <a:lnTo>
                        <a:pt x="5495" y="706579"/>
                      </a:lnTo>
                      <a:lnTo>
                        <a:pt x="13346" y="706579"/>
                      </a:lnTo>
                      <a:lnTo>
                        <a:pt x="13346" y="26693"/>
                      </a:lnTo>
                      <a:lnTo>
                        <a:pt x="25907" y="13346"/>
                      </a:lnTo>
                      <a:lnTo>
                        <a:pt x="25907" y="26693"/>
                      </a:lnTo>
                      <a:lnTo>
                        <a:pt x="927189" y="26693"/>
                      </a:lnTo>
                      <a:lnTo>
                        <a:pt x="927189" y="13346"/>
                      </a:lnTo>
                      <a:lnTo>
                        <a:pt x="940536" y="26693"/>
                      </a:lnTo>
                      <a:lnTo>
                        <a:pt x="940536" y="706579"/>
                      </a:lnTo>
                      <a:lnTo>
                        <a:pt x="947601" y="706579"/>
                      </a:lnTo>
                      <a:lnTo>
                        <a:pt x="953097" y="700299"/>
                      </a:lnTo>
                      <a:close/>
                    </a:path>
                    <a:path w="953135" h="706754">
                      <a:moveTo>
                        <a:pt x="25907" y="26693"/>
                      </a:moveTo>
                      <a:lnTo>
                        <a:pt x="25907" y="13346"/>
                      </a:lnTo>
                      <a:lnTo>
                        <a:pt x="13346" y="26693"/>
                      </a:lnTo>
                      <a:lnTo>
                        <a:pt x="25907" y="26693"/>
                      </a:lnTo>
                      <a:close/>
                    </a:path>
                    <a:path w="953135" h="706754">
                      <a:moveTo>
                        <a:pt x="25907" y="679886"/>
                      </a:moveTo>
                      <a:lnTo>
                        <a:pt x="25907" y="26693"/>
                      </a:lnTo>
                      <a:lnTo>
                        <a:pt x="13346" y="26693"/>
                      </a:lnTo>
                      <a:lnTo>
                        <a:pt x="13346" y="679886"/>
                      </a:lnTo>
                      <a:lnTo>
                        <a:pt x="25907" y="679886"/>
                      </a:lnTo>
                      <a:close/>
                    </a:path>
                    <a:path w="953135" h="706754">
                      <a:moveTo>
                        <a:pt x="940536" y="679886"/>
                      </a:moveTo>
                      <a:lnTo>
                        <a:pt x="13346" y="679886"/>
                      </a:lnTo>
                      <a:lnTo>
                        <a:pt x="25907" y="693233"/>
                      </a:lnTo>
                      <a:lnTo>
                        <a:pt x="25907" y="706579"/>
                      </a:lnTo>
                      <a:lnTo>
                        <a:pt x="927189" y="706579"/>
                      </a:lnTo>
                      <a:lnTo>
                        <a:pt x="927189" y="693233"/>
                      </a:lnTo>
                      <a:lnTo>
                        <a:pt x="940536" y="679886"/>
                      </a:lnTo>
                      <a:close/>
                    </a:path>
                    <a:path w="953135" h="706754">
                      <a:moveTo>
                        <a:pt x="25907" y="706579"/>
                      </a:moveTo>
                      <a:lnTo>
                        <a:pt x="25907" y="693233"/>
                      </a:lnTo>
                      <a:lnTo>
                        <a:pt x="13346" y="679886"/>
                      </a:lnTo>
                      <a:lnTo>
                        <a:pt x="13346" y="706579"/>
                      </a:lnTo>
                      <a:lnTo>
                        <a:pt x="25907" y="706579"/>
                      </a:lnTo>
                      <a:close/>
                    </a:path>
                    <a:path w="953135" h="706754">
                      <a:moveTo>
                        <a:pt x="940536" y="26693"/>
                      </a:moveTo>
                      <a:lnTo>
                        <a:pt x="927189" y="13346"/>
                      </a:lnTo>
                      <a:lnTo>
                        <a:pt x="927189" y="26693"/>
                      </a:lnTo>
                      <a:lnTo>
                        <a:pt x="940536" y="26693"/>
                      </a:lnTo>
                      <a:close/>
                    </a:path>
                    <a:path w="953135" h="706754">
                      <a:moveTo>
                        <a:pt x="940536" y="679886"/>
                      </a:moveTo>
                      <a:lnTo>
                        <a:pt x="940536" y="26693"/>
                      </a:lnTo>
                      <a:lnTo>
                        <a:pt x="927189" y="26693"/>
                      </a:lnTo>
                      <a:lnTo>
                        <a:pt x="927189" y="679886"/>
                      </a:lnTo>
                      <a:lnTo>
                        <a:pt x="940536" y="679886"/>
                      </a:lnTo>
                      <a:close/>
                    </a:path>
                    <a:path w="953135" h="706754">
                      <a:moveTo>
                        <a:pt x="940536" y="706579"/>
                      </a:moveTo>
                      <a:lnTo>
                        <a:pt x="940536" y="679886"/>
                      </a:lnTo>
                      <a:lnTo>
                        <a:pt x="927189" y="693233"/>
                      </a:lnTo>
                      <a:lnTo>
                        <a:pt x="927189" y="706579"/>
                      </a:lnTo>
                      <a:lnTo>
                        <a:pt x="940536"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4" name="object 11"/>
                <p:cNvSpPr txBox="1"/>
                <p:nvPr/>
              </p:nvSpPr>
              <p:spPr>
                <a:xfrm>
                  <a:off x="7467600" y="3359339"/>
                  <a:ext cx="829405" cy="374461"/>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800" b="1">
                    <a:latin typeface="微软雅黑" panose="020b0503020204020204" pitchFamily="34" charset="-122"/>
                    <a:ea typeface="微软雅黑" panose="020b0503020204020204" pitchFamily="34" charset="-122"/>
                    <a:cs typeface="Times New Roman"/>
                  </a:endParaRPr>
                </a:p>
                <a:p>
                  <a:pPr marL="183515">
                    <a:lnSpc>
                      <a:spcPct val="100000"/>
                    </a:lnSpc>
                    <a:spcBef>
                      <a:spcPts val="225"/>
                    </a:spcBef>
                  </a:pPr>
                  <a:r>
                    <a:rPr lang="zh-CN" altLang="en-US" sz="800" b="1" spc="10" smtClean="0">
                      <a:solidFill>
                        <a:schemeClr val="bg1"/>
                      </a:solidFill>
                      <a:latin typeface="微软雅黑" panose="020b0503020204020204" pitchFamily="34" charset="-122"/>
                      <a:ea typeface="微软雅黑" panose="020b0503020204020204" pitchFamily="34" charset="-122"/>
                      <a:cs typeface="Verdana"/>
                    </a:rPr>
                    <a:t>首席财务官</a:t>
                  </a:r>
                  <a:endParaRPr lang="en-US" altLang="zh-CN" sz="800" b="1" spc="10" smtClean="0">
                    <a:solidFill>
                      <a:schemeClr val="bg1"/>
                    </a:solidFill>
                    <a:latin typeface="微软雅黑" panose="020b0503020204020204" pitchFamily="34" charset="-122"/>
                    <a:ea typeface="微软雅黑" panose="020b0503020204020204" pitchFamily="34" charset="-122"/>
                    <a:cs typeface="Verdana"/>
                  </a:endParaRPr>
                </a:p>
                <a:p>
                  <a:pPr marL="183515">
                    <a:lnSpc>
                      <a:spcPct val="100000"/>
                    </a:lnSpc>
                    <a:spcBef>
                      <a:spcPts val="225"/>
                    </a:spcBef>
                  </a:pPr>
                  <a:r>
                    <a:rPr sz="800" b="1" spc="10" smtClean="0">
                      <a:solidFill>
                        <a:schemeClr val="bg1"/>
                      </a:solidFill>
                      <a:latin typeface="微软雅黑" panose="020b0503020204020204" pitchFamily="34" charset="-122"/>
                      <a:ea typeface="微软雅黑" panose="020b0503020204020204" pitchFamily="34" charset="-122"/>
                      <a:cs typeface="Verdana"/>
                    </a:rPr>
                    <a:t>A</a:t>
                  </a:r>
                  <a:r>
                    <a:rPr sz="800" b="1" spc="10">
                      <a:solidFill>
                        <a:schemeClr val="bg1"/>
                      </a:solidFill>
                      <a:latin typeface="微软雅黑" panose="020b0503020204020204" pitchFamily="34" charset="-122"/>
                      <a:ea typeface="微软雅黑" panose="020b0503020204020204" pitchFamily="34" charset="-122"/>
                      <a:cs typeface="Verdana"/>
                    </a:rPr>
                    <a:t>.</a:t>
                  </a:r>
                  <a:r>
                    <a:rPr sz="800" b="1" spc="-90">
                      <a:solidFill>
                        <a:schemeClr val="bg1"/>
                      </a:solidFill>
                      <a:latin typeface="微软雅黑" panose="020b0503020204020204" pitchFamily="34" charset="-122"/>
                      <a:ea typeface="微软雅黑" panose="020b0503020204020204" pitchFamily="34" charset="-122"/>
                      <a:cs typeface="Verdana"/>
                    </a:rPr>
                    <a:t> </a:t>
                  </a:r>
                  <a:r>
                    <a:rPr sz="800" b="1" spc="15">
                      <a:solidFill>
                        <a:schemeClr val="bg1"/>
                      </a:solidFill>
                      <a:latin typeface="微软雅黑" panose="020b0503020204020204" pitchFamily="34" charset="-122"/>
                      <a:ea typeface="微软雅黑" panose="020b0503020204020204" pitchFamily="34" charset="-122"/>
                      <a:cs typeface="Verdana"/>
                    </a:rPr>
                    <a:t>Hopmans</a:t>
                  </a:r>
                  <a:endParaRPr sz="800" b="1">
                    <a:solidFill>
                      <a:schemeClr val="bg1"/>
                    </a:solidFill>
                    <a:latin typeface="微软雅黑" panose="020b0503020204020204" pitchFamily="34" charset="-122"/>
                    <a:ea typeface="微软雅黑" panose="020b0503020204020204" pitchFamily="34" charset="-122"/>
                    <a:cs typeface="Verdana"/>
                  </a:endParaRPr>
                </a:p>
              </p:txBody>
            </p:sp>
            <p:sp>
              <p:nvSpPr>
                <p:cNvPr id="75" name="object 12"/>
                <p:cNvSpPr/>
                <p:nvPr/>
              </p:nvSpPr>
              <p:spPr>
                <a:xfrm>
                  <a:off x="7052762" y="3931009"/>
                  <a:ext cx="765122" cy="533857"/>
                </a:xfrm>
                <a:custGeom>
                  <a:rect l="l" t="t" r="r" b="b"/>
                  <a:pathLst>
                    <a:path w="953135" h="706120">
                      <a:moveTo>
                        <a:pt x="953097" y="700299"/>
                      </a:moveTo>
                      <a:lnTo>
                        <a:pt x="953097" y="5495"/>
                      </a:lnTo>
                      <a:lnTo>
                        <a:pt x="947601" y="0"/>
                      </a:lnTo>
                      <a:lnTo>
                        <a:pt x="5495" y="0"/>
                      </a:lnTo>
                      <a:lnTo>
                        <a:pt x="0" y="5495"/>
                      </a:lnTo>
                      <a:lnTo>
                        <a:pt x="0" y="700299"/>
                      </a:lnTo>
                      <a:lnTo>
                        <a:pt x="5495" y="705794"/>
                      </a:lnTo>
                      <a:lnTo>
                        <a:pt x="12561" y="705794"/>
                      </a:lnTo>
                      <a:lnTo>
                        <a:pt x="12561" y="25907"/>
                      </a:lnTo>
                      <a:lnTo>
                        <a:pt x="25907" y="13346"/>
                      </a:lnTo>
                      <a:lnTo>
                        <a:pt x="25907" y="25907"/>
                      </a:lnTo>
                      <a:lnTo>
                        <a:pt x="927189" y="25907"/>
                      </a:lnTo>
                      <a:lnTo>
                        <a:pt x="927189" y="13346"/>
                      </a:lnTo>
                      <a:lnTo>
                        <a:pt x="939751" y="25907"/>
                      </a:lnTo>
                      <a:lnTo>
                        <a:pt x="939751" y="705794"/>
                      </a:lnTo>
                      <a:lnTo>
                        <a:pt x="947601" y="705794"/>
                      </a:lnTo>
                      <a:lnTo>
                        <a:pt x="953097" y="700299"/>
                      </a:lnTo>
                      <a:close/>
                    </a:path>
                    <a:path w="953135" h="706120">
                      <a:moveTo>
                        <a:pt x="25907" y="25907"/>
                      </a:moveTo>
                      <a:lnTo>
                        <a:pt x="25907" y="13346"/>
                      </a:lnTo>
                      <a:lnTo>
                        <a:pt x="12561" y="25907"/>
                      </a:lnTo>
                      <a:lnTo>
                        <a:pt x="25907" y="25907"/>
                      </a:lnTo>
                      <a:close/>
                    </a:path>
                    <a:path w="953135" h="706120">
                      <a:moveTo>
                        <a:pt x="25907" y="679886"/>
                      </a:moveTo>
                      <a:lnTo>
                        <a:pt x="25907" y="25907"/>
                      </a:lnTo>
                      <a:lnTo>
                        <a:pt x="12561" y="25907"/>
                      </a:lnTo>
                      <a:lnTo>
                        <a:pt x="12561" y="679886"/>
                      </a:lnTo>
                      <a:lnTo>
                        <a:pt x="25907" y="679886"/>
                      </a:lnTo>
                      <a:close/>
                    </a:path>
                    <a:path w="953135" h="706120">
                      <a:moveTo>
                        <a:pt x="939751" y="679886"/>
                      </a:moveTo>
                      <a:lnTo>
                        <a:pt x="12561" y="679886"/>
                      </a:lnTo>
                      <a:lnTo>
                        <a:pt x="25907" y="693233"/>
                      </a:lnTo>
                      <a:lnTo>
                        <a:pt x="25907" y="705794"/>
                      </a:lnTo>
                      <a:lnTo>
                        <a:pt x="927189" y="705794"/>
                      </a:lnTo>
                      <a:lnTo>
                        <a:pt x="927189" y="693233"/>
                      </a:lnTo>
                      <a:lnTo>
                        <a:pt x="939751" y="679886"/>
                      </a:lnTo>
                      <a:close/>
                    </a:path>
                    <a:path w="953135" h="706120">
                      <a:moveTo>
                        <a:pt x="25907" y="705794"/>
                      </a:moveTo>
                      <a:lnTo>
                        <a:pt x="25907" y="693233"/>
                      </a:lnTo>
                      <a:lnTo>
                        <a:pt x="12561" y="679886"/>
                      </a:lnTo>
                      <a:lnTo>
                        <a:pt x="12561" y="705794"/>
                      </a:lnTo>
                      <a:lnTo>
                        <a:pt x="25907" y="705794"/>
                      </a:lnTo>
                      <a:close/>
                    </a:path>
                    <a:path w="953135" h="706120">
                      <a:moveTo>
                        <a:pt x="939751" y="25907"/>
                      </a:moveTo>
                      <a:lnTo>
                        <a:pt x="927189" y="13346"/>
                      </a:lnTo>
                      <a:lnTo>
                        <a:pt x="927189" y="25907"/>
                      </a:lnTo>
                      <a:lnTo>
                        <a:pt x="939751" y="25907"/>
                      </a:lnTo>
                      <a:close/>
                    </a:path>
                    <a:path w="953135" h="706120">
                      <a:moveTo>
                        <a:pt x="939751" y="679886"/>
                      </a:moveTo>
                      <a:lnTo>
                        <a:pt x="939751" y="25907"/>
                      </a:lnTo>
                      <a:lnTo>
                        <a:pt x="927189" y="25907"/>
                      </a:lnTo>
                      <a:lnTo>
                        <a:pt x="927189" y="679886"/>
                      </a:lnTo>
                      <a:lnTo>
                        <a:pt x="939751" y="679886"/>
                      </a:lnTo>
                      <a:close/>
                    </a:path>
                    <a:path w="953135" h="706120">
                      <a:moveTo>
                        <a:pt x="939751" y="705794"/>
                      </a:moveTo>
                      <a:lnTo>
                        <a:pt x="939751" y="679886"/>
                      </a:lnTo>
                      <a:lnTo>
                        <a:pt x="927189" y="693233"/>
                      </a:lnTo>
                      <a:lnTo>
                        <a:pt x="927189" y="705794"/>
                      </a:lnTo>
                      <a:lnTo>
                        <a:pt x="939751"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6" name="object 13"/>
                <p:cNvSpPr txBox="1"/>
                <p:nvPr/>
              </p:nvSpPr>
              <p:spPr>
                <a:xfrm>
                  <a:off x="7062846" y="3941101"/>
                  <a:ext cx="744732" cy="420627"/>
                </a:xfrm>
                <a:prstGeom prst="rect">
                  <a:avLst/>
                </a:prstGeom>
                <a:solidFill>
                  <a:srgbClr val="BEBEBE"/>
                </a:solidFill>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700" b="1">
                    <a:latin typeface="微软雅黑" panose="020b0503020204020204" pitchFamily="34" charset="-122"/>
                    <a:ea typeface="微软雅黑" panose="020b0503020204020204" pitchFamily="34" charset="-122"/>
                    <a:cs typeface="Times New Roman"/>
                  </a:endParaRPr>
                </a:p>
                <a:p>
                  <a:pPr>
                    <a:lnSpc>
                      <a:spcPct val="100000"/>
                    </a:lnSpc>
                    <a:spcBef>
                      <a:spcPts val="6"/>
                    </a:spcBef>
                  </a:pPr>
                  <a:endParaRPr sz="700" b="1">
                    <a:latin typeface="微软雅黑" panose="020b0503020204020204" pitchFamily="34" charset="-122"/>
                    <a:ea typeface="微软雅黑" panose="020b0503020204020204" pitchFamily="34" charset="-122"/>
                    <a:cs typeface="Times New Roman"/>
                  </a:endParaRPr>
                </a:p>
                <a:p>
                  <a:pPr marL="115570" marR="107950" indent="1270" algn="ctr">
                    <a:lnSpc>
                      <a:spcPts val="780"/>
                    </a:lnSpc>
                    <a:spcBef>
                      <a:spcPts val="580"/>
                    </a:spcBef>
                  </a:pPr>
                  <a:endParaRPr lang="en-US" sz="800" b="1" spc="85">
                    <a:latin typeface="微软雅黑" panose="020b0503020204020204" pitchFamily="34" charset="-122"/>
                    <a:ea typeface="微软雅黑" panose="020b0503020204020204" pitchFamily="34" charset="-122"/>
                    <a:cs typeface="Arial"/>
                  </a:endParaRPr>
                </a:p>
                <a:p>
                  <a:pPr marL="115570" marR="107950" indent="1270" algn="ctr">
                    <a:lnSpc>
                      <a:spcPts val="780"/>
                    </a:lnSpc>
                    <a:spcBef>
                      <a:spcPts val="580"/>
                    </a:spcBef>
                  </a:pPr>
                  <a:endParaRPr sz="800" b="1" spc="85">
                    <a:latin typeface="微软雅黑" panose="020b0503020204020204" pitchFamily="34" charset="-122"/>
                    <a:ea typeface="微软雅黑" panose="020b0503020204020204" pitchFamily="34" charset="-122"/>
                    <a:cs typeface="Arial"/>
                  </a:endParaRPr>
                </a:p>
              </p:txBody>
            </p:sp>
            <p:sp>
              <p:nvSpPr>
                <p:cNvPr id="77" name="object 14"/>
                <p:cNvSpPr/>
                <p:nvPr/>
              </p:nvSpPr>
              <p:spPr>
                <a:xfrm>
                  <a:off x="7615552" y="2721925"/>
                  <a:ext cx="765122" cy="533857"/>
                </a:xfrm>
                <a:custGeom>
                  <a:rect l="l" t="t" r="r" b="b"/>
                  <a:pathLst>
                    <a:path w="953135" h="706119">
                      <a:moveTo>
                        <a:pt x="953097" y="700299"/>
                      </a:moveTo>
                      <a:lnTo>
                        <a:pt x="953097" y="5495"/>
                      </a:lnTo>
                      <a:lnTo>
                        <a:pt x="947601" y="0"/>
                      </a:lnTo>
                      <a:lnTo>
                        <a:pt x="5495" y="0"/>
                      </a:lnTo>
                      <a:lnTo>
                        <a:pt x="0" y="5495"/>
                      </a:lnTo>
                      <a:lnTo>
                        <a:pt x="0" y="700299"/>
                      </a:lnTo>
                      <a:lnTo>
                        <a:pt x="5495" y="705794"/>
                      </a:lnTo>
                      <a:lnTo>
                        <a:pt x="12561" y="705794"/>
                      </a:lnTo>
                      <a:lnTo>
                        <a:pt x="12561" y="25907"/>
                      </a:lnTo>
                      <a:lnTo>
                        <a:pt x="25907" y="12561"/>
                      </a:lnTo>
                      <a:lnTo>
                        <a:pt x="25907" y="25907"/>
                      </a:lnTo>
                      <a:lnTo>
                        <a:pt x="927189" y="25907"/>
                      </a:lnTo>
                      <a:lnTo>
                        <a:pt x="927189" y="12561"/>
                      </a:lnTo>
                      <a:lnTo>
                        <a:pt x="940536" y="25907"/>
                      </a:lnTo>
                      <a:lnTo>
                        <a:pt x="940536" y="705794"/>
                      </a:lnTo>
                      <a:lnTo>
                        <a:pt x="947601" y="705794"/>
                      </a:lnTo>
                      <a:lnTo>
                        <a:pt x="953097" y="700299"/>
                      </a:lnTo>
                      <a:close/>
                    </a:path>
                    <a:path w="953135" h="706119">
                      <a:moveTo>
                        <a:pt x="25907" y="25907"/>
                      </a:moveTo>
                      <a:lnTo>
                        <a:pt x="25907" y="12561"/>
                      </a:lnTo>
                      <a:lnTo>
                        <a:pt x="12561" y="25907"/>
                      </a:lnTo>
                      <a:lnTo>
                        <a:pt x="25907" y="25907"/>
                      </a:lnTo>
                      <a:close/>
                    </a:path>
                    <a:path w="953135" h="706119">
                      <a:moveTo>
                        <a:pt x="25907" y="679886"/>
                      </a:moveTo>
                      <a:lnTo>
                        <a:pt x="25907" y="25907"/>
                      </a:lnTo>
                      <a:lnTo>
                        <a:pt x="12561" y="25907"/>
                      </a:lnTo>
                      <a:lnTo>
                        <a:pt x="12561" y="679886"/>
                      </a:lnTo>
                      <a:lnTo>
                        <a:pt x="25907" y="679886"/>
                      </a:lnTo>
                      <a:close/>
                    </a:path>
                    <a:path w="953135" h="706119">
                      <a:moveTo>
                        <a:pt x="940536" y="679886"/>
                      </a:moveTo>
                      <a:lnTo>
                        <a:pt x="12561" y="679886"/>
                      </a:lnTo>
                      <a:lnTo>
                        <a:pt x="25907" y="692448"/>
                      </a:lnTo>
                      <a:lnTo>
                        <a:pt x="25907" y="705794"/>
                      </a:lnTo>
                      <a:lnTo>
                        <a:pt x="927189" y="705794"/>
                      </a:lnTo>
                      <a:lnTo>
                        <a:pt x="927189" y="692448"/>
                      </a:lnTo>
                      <a:lnTo>
                        <a:pt x="940536" y="679886"/>
                      </a:lnTo>
                      <a:close/>
                    </a:path>
                    <a:path w="953135" h="706119">
                      <a:moveTo>
                        <a:pt x="25907" y="705794"/>
                      </a:moveTo>
                      <a:lnTo>
                        <a:pt x="25907" y="692448"/>
                      </a:lnTo>
                      <a:lnTo>
                        <a:pt x="12561" y="679886"/>
                      </a:lnTo>
                      <a:lnTo>
                        <a:pt x="12561" y="705794"/>
                      </a:lnTo>
                      <a:lnTo>
                        <a:pt x="25907" y="705794"/>
                      </a:lnTo>
                      <a:close/>
                    </a:path>
                    <a:path w="953135" h="706119">
                      <a:moveTo>
                        <a:pt x="940536" y="25907"/>
                      </a:moveTo>
                      <a:lnTo>
                        <a:pt x="927189" y="12561"/>
                      </a:lnTo>
                      <a:lnTo>
                        <a:pt x="927189" y="25907"/>
                      </a:lnTo>
                      <a:lnTo>
                        <a:pt x="940536" y="25907"/>
                      </a:lnTo>
                      <a:close/>
                    </a:path>
                    <a:path w="953135" h="706119">
                      <a:moveTo>
                        <a:pt x="940536" y="679886"/>
                      </a:moveTo>
                      <a:lnTo>
                        <a:pt x="940536" y="25907"/>
                      </a:lnTo>
                      <a:lnTo>
                        <a:pt x="927189" y="25907"/>
                      </a:lnTo>
                      <a:lnTo>
                        <a:pt x="927189" y="679886"/>
                      </a:lnTo>
                      <a:lnTo>
                        <a:pt x="940536" y="679886"/>
                      </a:lnTo>
                      <a:close/>
                    </a:path>
                    <a:path w="953135" h="706119">
                      <a:moveTo>
                        <a:pt x="940536" y="705794"/>
                      </a:moveTo>
                      <a:lnTo>
                        <a:pt x="940536" y="679886"/>
                      </a:lnTo>
                      <a:lnTo>
                        <a:pt x="927189" y="692448"/>
                      </a:lnTo>
                      <a:lnTo>
                        <a:pt x="927189" y="705794"/>
                      </a:lnTo>
                      <a:lnTo>
                        <a:pt x="940536"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8" name="object 15"/>
                <p:cNvSpPr txBox="1"/>
                <p:nvPr/>
              </p:nvSpPr>
              <p:spPr>
                <a:xfrm>
                  <a:off x="7625636" y="2731423"/>
                  <a:ext cx="745241" cy="374461"/>
                </a:xfrm>
                <a:prstGeom prst="rect">
                  <a:avLst/>
                </a:prstGeom>
                <a:solidFill>
                  <a:srgbClr val="BEBEBE"/>
                </a:solidFill>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700" b="1">
                    <a:latin typeface="微软雅黑" panose="020b0503020204020204" pitchFamily="34" charset="-122"/>
                    <a:ea typeface="微软雅黑" panose="020b0503020204020204" pitchFamily="34" charset="-122"/>
                    <a:cs typeface="Times New Roman"/>
                  </a:endParaRPr>
                </a:p>
              </p:txBody>
            </p:sp>
            <p:sp>
              <p:nvSpPr>
                <p:cNvPr id="79" name="object 16"/>
                <p:cNvSpPr/>
                <p:nvPr/>
              </p:nvSpPr>
              <p:spPr>
                <a:xfrm>
                  <a:off x="5290656" y="4168434"/>
                  <a:ext cx="206955" cy="626994"/>
                </a:xfrm>
                <a:custGeom>
                  <a:rect l="l" t="t" r="r" b="b"/>
                  <a:pathLst>
                    <a:path w="257810" h="829310">
                      <a:moveTo>
                        <a:pt x="244947" y="803145"/>
                      </a:moveTo>
                      <a:lnTo>
                        <a:pt x="0" y="803145"/>
                      </a:lnTo>
                      <a:lnTo>
                        <a:pt x="0" y="829053"/>
                      </a:lnTo>
                      <a:lnTo>
                        <a:pt x="231601" y="829053"/>
                      </a:lnTo>
                      <a:lnTo>
                        <a:pt x="231601" y="816492"/>
                      </a:lnTo>
                      <a:lnTo>
                        <a:pt x="244947" y="803145"/>
                      </a:lnTo>
                      <a:close/>
                    </a:path>
                    <a:path w="257810" h="829310">
                      <a:moveTo>
                        <a:pt x="257509" y="823557"/>
                      </a:moveTo>
                      <a:lnTo>
                        <a:pt x="257509" y="5495"/>
                      </a:lnTo>
                      <a:lnTo>
                        <a:pt x="252013" y="0"/>
                      </a:lnTo>
                      <a:lnTo>
                        <a:pt x="9421" y="0"/>
                      </a:lnTo>
                      <a:lnTo>
                        <a:pt x="9421" y="25907"/>
                      </a:lnTo>
                      <a:lnTo>
                        <a:pt x="231601" y="25907"/>
                      </a:lnTo>
                      <a:lnTo>
                        <a:pt x="231601" y="13346"/>
                      </a:lnTo>
                      <a:lnTo>
                        <a:pt x="244947" y="25907"/>
                      </a:lnTo>
                      <a:lnTo>
                        <a:pt x="244947" y="829053"/>
                      </a:lnTo>
                      <a:lnTo>
                        <a:pt x="252013" y="829053"/>
                      </a:lnTo>
                      <a:lnTo>
                        <a:pt x="257509" y="823557"/>
                      </a:lnTo>
                      <a:close/>
                    </a:path>
                    <a:path w="257810" h="829310">
                      <a:moveTo>
                        <a:pt x="244947" y="25907"/>
                      </a:moveTo>
                      <a:lnTo>
                        <a:pt x="231601" y="13346"/>
                      </a:lnTo>
                      <a:lnTo>
                        <a:pt x="231601" y="25907"/>
                      </a:lnTo>
                      <a:lnTo>
                        <a:pt x="244947" y="25907"/>
                      </a:lnTo>
                      <a:close/>
                    </a:path>
                    <a:path w="257810" h="829310">
                      <a:moveTo>
                        <a:pt x="244947" y="803145"/>
                      </a:moveTo>
                      <a:lnTo>
                        <a:pt x="244947" y="25907"/>
                      </a:lnTo>
                      <a:lnTo>
                        <a:pt x="231601" y="25907"/>
                      </a:lnTo>
                      <a:lnTo>
                        <a:pt x="231601" y="803145"/>
                      </a:lnTo>
                      <a:lnTo>
                        <a:pt x="244947" y="803145"/>
                      </a:lnTo>
                      <a:close/>
                    </a:path>
                    <a:path w="257810" h="829310">
                      <a:moveTo>
                        <a:pt x="244947" y="829053"/>
                      </a:moveTo>
                      <a:lnTo>
                        <a:pt x="244947" y="803145"/>
                      </a:lnTo>
                      <a:lnTo>
                        <a:pt x="231601" y="816492"/>
                      </a:lnTo>
                      <a:lnTo>
                        <a:pt x="231601" y="829053"/>
                      </a:lnTo>
                      <a:lnTo>
                        <a:pt x="244947" y="829053"/>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0" name="object 17"/>
                <p:cNvSpPr/>
                <p:nvPr/>
              </p:nvSpPr>
              <p:spPr>
                <a:xfrm>
                  <a:off x="8354174" y="2978938"/>
                  <a:ext cx="99909" cy="19683"/>
                </a:xfrm>
                <a:custGeom>
                  <a:rect l="l" t="t" r="r" b="b"/>
                  <a:pathLst>
                    <a:path w="124460" h="26034">
                      <a:moveTo>
                        <a:pt x="124044" y="25907"/>
                      </a:moveTo>
                      <a:lnTo>
                        <a:pt x="124044" y="0"/>
                      </a:lnTo>
                      <a:lnTo>
                        <a:pt x="5495" y="0"/>
                      </a:lnTo>
                      <a:lnTo>
                        <a:pt x="0" y="5495"/>
                      </a:lnTo>
                      <a:lnTo>
                        <a:pt x="0" y="12561"/>
                      </a:lnTo>
                      <a:lnTo>
                        <a:pt x="25907" y="12561"/>
                      </a:lnTo>
                      <a:lnTo>
                        <a:pt x="25907" y="25907"/>
                      </a:lnTo>
                      <a:lnTo>
                        <a:pt x="124044" y="25907"/>
                      </a:lnTo>
                      <a:close/>
                    </a:path>
                    <a:path w="124460" h="26034">
                      <a:moveTo>
                        <a:pt x="25907" y="25907"/>
                      </a:moveTo>
                      <a:lnTo>
                        <a:pt x="25907" y="12561"/>
                      </a:lnTo>
                      <a:lnTo>
                        <a:pt x="12561" y="25907"/>
                      </a:lnTo>
                      <a:lnTo>
                        <a:pt x="25907" y="25907"/>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1" name="object 18"/>
                <p:cNvSpPr/>
                <p:nvPr/>
              </p:nvSpPr>
              <p:spPr>
                <a:xfrm>
                  <a:off x="9428695" y="4494299"/>
                  <a:ext cx="765122" cy="534337"/>
                </a:xfrm>
                <a:custGeom>
                  <a:rect l="l" t="t" r="r" b="b"/>
                  <a:pathLst>
                    <a:path w="953134" h="706754">
                      <a:moveTo>
                        <a:pt x="953097" y="700299"/>
                      </a:moveTo>
                      <a:lnTo>
                        <a:pt x="953097" y="5495"/>
                      </a:lnTo>
                      <a:lnTo>
                        <a:pt x="947601" y="0"/>
                      </a:lnTo>
                      <a:lnTo>
                        <a:pt x="5495" y="0"/>
                      </a:lnTo>
                      <a:lnTo>
                        <a:pt x="0" y="5495"/>
                      </a:lnTo>
                      <a:lnTo>
                        <a:pt x="0" y="700299"/>
                      </a:lnTo>
                      <a:lnTo>
                        <a:pt x="5495" y="706579"/>
                      </a:lnTo>
                      <a:lnTo>
                        <a:pt x="12561" y="706579"/>
                      </a:lnTo>
                      <a:lnTo>
                        <a:pt x="12561" y="25907"/>
                      </a:lnTo>
                      <a:lnTo>
                        <a:pt x="25907" y="13346"/>
                      </a:lnTo>
                      <a:lnTo>
                        <a:pt x="25907" y="25907"/>
                      </a:lnTo>
                      <a:lnTo>
                        <a:pt x="927189" y="25907"/>
                      </a:lnTo>
                      <a:lnTo>
                        <a:pt x="927189" y="13346"/>
                      </a:lnTo>
                      <a:lnTo>
                        <a:pt x="939751" y="25907"/>
                      </a:lnTo>
                      <a:lnTo>
                        <a:pt x="939751" y="706579"/>
                      </a:lnTo>
                      <a:lnTo>
                        <a:pt x="947601" y="706579"/>
                      </a:lnTo>
                      <a:lnTo>
                        <a:pt x="953097" y="700299"/>
                      </a:lnTo>
                      <a:close/>
                    </a:path>
                    <a:path w="953134" h="706754">
                      <a:moveTo>
                        <a:pt x="25907" y="25907"/>
                      </a:moveTo>
                      <a:lnTo>
                        <a:pt x="25907" y="13346"/>
                      </a:lnTo>
                      <a:lnTo>
                        <a:pt x="12561" y="25907"/>
                      </a:lnTo>
                      <a:lnTo>
                        <a:pt x="25907" y="25907"/>
                      </a:lnTo>
                      <a:close/>
                    </a:path>
                    <a:path w="953134" h="706754">
                      <a:moveTo>
                        <a:pt x="25907" y="679886"/>
                      </a:moveTo>
                      <a:lnTo>
                        <a:pt x="25907" y="25907"/>
                      </a:lnTo>
                      <a:lnTo>
                        <a:pt x="12561" y="25907"/>
                      </a:lnTo>
                      <a:lnTo>
                        <a:pt x="12561" y="679886"/>
                      </a:lnTo>
                      <a:lnTo>
                        <a:pt x="25907" y="679886"/>
                      </a:lnTo>
                      <a:close/>
                    </a:path>
                    <a:path w="953134" h="706754">
                      <a:moveTo>
                        <a:pt x="939751" y="679886"/>
                      </a:moveTo>
                      <a:lnTo>
                        <a:pt x="12561" y="679886"/>
                      </a:lnTo>
                      <a:lnTo>
                        <a:pt x="25907" y="693233"/>
                      </a:lnTo>
                      <a:lnTo>
                        <a:pt x="25907" y="706579"/>
                      </a:lnTo>
                      <a:lnTo>
                        <a:pt x="927189" y="706579"/>
                      </a:lnTo>
                      <a:lnTo>
                        <a:pt x="927189" y="693233"/>
                      </a:lnTo>
                      <a:lnTo>
                        <a:pt x="939751" y="679886"/>
                      </a:lnTo>
                      <a:close/>
                    </a:path>
                    <a:path w="953134" h="706754">
                      <a:moveTo>
                        <a:pt x="25907" y="706579"/>
                      </a:moveTo>
                      <a:lnTo>
                        <a:pt x="25907" y="693233"/>
                      </a:lnTo>
                      <a:lnTo>
                        <a:pt x="12561" y="679886"/>
                      </a:lnTo>
                      <a:lnTo>
                        <a:pt x="12561" y="706579"/>
                      </a:lnTo>
                      <a:lnTo>
                        <a:pt x="25907" y="706579"/>
                      </a:lnTo>
                      <a:close/>
                    </a:path>
                    <a:path w="953134" h="706754">
                      <a:moveTo>
                        <a:pt x="939751" y="25907"/>
                      </a:moveTo>
                      <a:lnTo>
                        <a:pt x="927189" y="13346"/>
                      </a:lnTo>
                      <a:lnTo>
                        <a:pt x="927189" y="25907"/>
                      </a:lnTo>
                      <a:lnTo>
                        <a:pt x="939751" y="25907"/>
                      </a:lnTo>
                      <a:close/>
                    </a:path>
                    <a:path w="953134" h="706754">
                      <a:moveTo>
                        <a:pt x="939751" y="679886"/>
                      </a:moveTo>
                      <a:lnTo>
                        <a:pt x="939751" y="25907"/>
                      </a:lnTo>
                      <a:lnTo>
                        <a:pt x="927189" y="25907"/>
                      </a:lnTo>
                      <a:lnTo>
                        <a:pt x="927189" y="679886"/>
                      </a:lnTo>
                      <a:lnTo>
                        <a:pt x="939751" y="679886"/>
                      </a:lnTo>
                      <a:close/>
                    </a:path>
                    <a:path w="953134" h="706754">
                      <a:moveTo>
                        <a:pt x="939751" y="706579"/>
                      </a:moveTo>
                      <a:lnTo>
                        <a:pt x="939751" y="679886"/>
                      </a:lnTo>
                      <a:lnTo>
                        <a:pt x="927189" y="693233"/>
                      </a:lnTo>
                      <a:lnTo>
                        <a:pt x="927189" y="706579"/>
                      </a:lnTo>
                      <a:lnTo>
                        <a:pt x="939751"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2" name="object 19"/>
                <p:cNvSpPr txBox="1"/>
                <p:nvPr/>
              </p:nvSpPr>
              <p:spPr>
                <a:xfrm>
                  <a:off x="9438790" y="4526237"/>
                  <a:ext cx="744732" cy="705663"/>
                </a:xfrm>
                <a:prstGeom prst="rect">
                  <a:avLst/>
                </a:prstGeom>
                <a:solidFill>
                  <a:srgbClr val="BEBEBE"/>
                </a:solidFill>
              </p:spPr>
              <p:txBody>
                <a:bodyPr vert="horz" wrap="square" lIns="0" tIns="4196"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3"/>
                    </a:spcBef>
                  </a:pPr>
                  <a:endParaRPr sz="700" b="1">
                    <a:latin typeface="微软雅黑" panose="020b0503020204020204" pitchFamily="34" charset="-122"/>
                    <a:ea typeface="微软雅黑" panose="020b0503020204020204" pitchFamily="34" charset="-122"/>
                    <a:cs typeface="Times New Roman"/>
                  </a:endParaRPr>
                </a:p>
                <a:p>
                  <a:pPr marL="211454">
                    <a:lnSpc>
                      <a:spcPts val="765"/>
                    </a:lnSpc>
                  </a:pPr>
                  <a:endParaRPr lang="en-US" sz="700" b="1" spc="5" smtClean="0">
                    <a:solidFill>
                      <a:srgbClr val="FFFFFF"/>
                    </a:solidFill>
                    <a:latin typeface="微软雅黑" panose="020b0503020204020204" pitchFamily="34" charset="-122"/>
                    <a:ea typeface="微软雅黑" panose="020b0503020204020204" pitchFamily="34" charset="-122"/>
                    <a:cs typeface="Verdana"/>
                  </a:endParaRPr>
                </a:p>
                <a:p>
                  <a:pPr marL="211454">
                    <a:lnSpc>
                      <a:spcPts val="765"/>
                    </a:lnSpc>
                  </a:pPr>
                  <a:endParaRPr sz="700" b="1">
                    <a:latin typeface="微软雅黑" panose="020b0503020204020204" pitchFamily="34" charset="-122"/>
                    <a:ea typeface="微软雅黑" panose="020b0503020204020204" pitchFamily="34" charset="-122"/>
                    <a:cs typeface="Verdana"/>
                  </a:endParaRPr>
                </a:p>
              </p:txBody>
            </p:sp>
            <p:sp>
              <p:nvSpPr>
                <p:cNvPr id="83" name="object 20"/>
                <p:cNvSpPr/>
                <p:nvPr/>
              </p:nvSpPr>
              <p:spPr>
                <a:xfrm>
                  <a:off x="8069943" y="3931009"/>
                  <a:ext cx="765122" cy="533857"/>
                </a:xfrm>
                <a:custGeom>
                  <a:rect l="l" t="t" r="r" b="b"/>
                  <a:pathLst>
                    <a:path w="953134" h="706120">
                      <a:moveTo>
                        <a:pt x="953097" y="700299"/>
                      </a:moveTo>
                      <a:lnTo>
                        <a:pt x="953097" y="5495"/>
                      </a:lnTo>
                      <a:lnTo>
                        <a:pt x="947601" y="0"/>
                      </a:lnTo>
                      <a:lnTo>
                        <a:pt x="5495" y="0"/>
                      </a:lnTo>
                      <a:lnTo>
                        <a:pt x="0" y="5495"/>
                      </a:lnTo>
                      <a:lnTo>
                        <a:pt x="0" y="700299"/>
                      </a:lnTo>
                      <a:lnTo>
                        <a:pt x="5495" y="705794"/>
                      </a:lnTo>
                      <a:lnTo>
                        <a:pt x="12561" y="705794"/>
                      </a:lnTo>
                      <a:lnTo>
                        <a:pt x="12561" y="25907"/>
                      </a:lnTo>
                      <a:lnTo>
                        <a:pt x="25907" y="13346"/>
                      </a:lnTo>
                      <a:lnTo>
                        <a:pt x="25907" y="25907"/>
                      </a:lnTo>
                      <a:lnTo>
                        <a:pt x="927189" y="25907"/>
                      </a:lnTo>
                      <a:lnTo>
                        <a:pt x="927189" y="13346"/>
                      </a:lnTo>
                      <a:lnTo>
                        <a:pt x="939751" y="25907"/>
                      </a:lnTo>
                      <a:lnTo>
                        <a:pt x="939751" y="705794"/>
                      </a:lnTo>
                      <a:lnTo>
                        <a:pt x="947601" y="705794"/>
                      </a:lnTo>
                      <a:lnTo>
                        <a:pt x="953097" y="700299"/>
                      </a:lnTo>
                      <a:close/>
                    </a:path>
                    <a:path w="953134" h="706120">
                      <a:moveTo>
                        <a:pt x="25907" y="25907"/>
                      </a:moveTo>
                      <a:lnTo>
                        <a:pt x="25907" y="13346"/>
                      </a:lnTo>
                      <a:lnTo>
                        <a:pt x="12561" y="25907"/>
                      </a:lnTo>
                      <a:lnTo>
                        <a:pt x="25907" y="25907"/>
                      </a:lnTo>
                      <a:close/>
                    </a:path>
                    <a:path w="953134" h="706120">
                      <a:moveTo>
                        <a:pt x="25907" y="679886"/>
                      </a:moveTo>
                      <a:lnTo>
                        <a:pt x="25907" y="25907"/>
                      </a:lnTo>
                      <a:lnTo>
                        <a:pt x="12561" y="25907"/>
                      </a:lnTo>
                      <a:lnTo>
                        <a:pt x="12561" y="679886"/>
                      </a:lnTo>
                      <a:lnTo>
                        <a:pt x="25907" y="679886"/>
                      </a:lnTo>
                      <a:close/>
                    </a:path>
                    <a:path w="953134" h="706120">
                      <a:moveTo>
                        <a:pt x="939751" y="679886"/>
                      </a:moveTo>
                      <a:lnTo>
                        <a:pt x="12561" y="679886"/>
                      </a:lnTo>
                      <a:lnTo>
                        <a:pt x="25907" y="693233"/>
                      </a:lnTo>
                      <a:lnTo>
                        <a:pt x="25907" y="705794"/>
                      </a:lnTo>
                      <a:lnTo>
                        <a:pt x="927189" y="705794"/>
                      </a:lnTo>
                      <a:lnTo>
                        <a:pt x="927189" y="693233"/>
                      </a:lnTo>
                      <a:lnTo>
                        <a:pt x="939751" y="679886"/>
                      </a:lnTo>
                      <a:close/>
                    </a:path>
                    <a:path w="953134" h="706120">
                      <a:moveTo>
                        <a:pt x="25907" y="705794"/>
                      </a:moveTo>
                      <a:lnTo>
                        <a:pt x="25907" y="693233"/>
                      </a:lnTo>
                      <a:lnTo>
                        <a:pt x="12561" y="679886"/>
                      </a:lnTo>
                      <a:lnTo>
                        <a:pt x="12561" y="705794"/>
                      </a:lnTo>
                      <a:lnTo>
                        <a:pt x="25907" y="705794"/>
                      </a:lnTo>
                      <a:close/>
                    </a:path>
                    <a:path w="953134" h="706120">
                      <a:moveTo>
                        <a:pt x="939751" y="25907"/>
                      </a:moveTo>
                      <a:lnTo>
                        <a:pt x="927189" y="13346"/>
                      </a:lnTo>
                      <a:lnTo>
                        <a:pt x="927189" y="25907"/>
                      </a:lnTo>
                      <a:lnTo>
                        <a:pt x="939751" y="25907"/>
                      </a:lnTo>
                      <a:close/>
                    </a:path>
                    <a:path w="953134" h="706120">
                      <a:moveTo>
                        <a:pt x="939751" y="679886"/>
                      </a:moveTo>
                      <a:lnTo>
                        <a:pt x="939751" y="25907"/>
                      </a:lnTo>
                      <a:lnTo>
                        <a:pt x="927189" y="25907"/>
                      </a:lnTo>
                      <a:lnTo>
                        <a:pt x="927189" y="679886"/>
                      </a:lnTo>
                      <a:lnTo>
                        <a:pt x="939751" y="679886"/>
                      </a:lnTo>
                      <a:close/>
                    </a:path>
                    <a:path w="953134" h="706120">
                      <a:moveTo>
                        <a:pt x="939751" y="705794"/>
                      </a:moveTo>
                      <a:lnTo>
                        <a:pt x="939751" y="679886"/>
                      </a:lnTo>
                      <a:lnTo>
                        <a:pt x="927189" y="693233"/>
                      </a:lnTo>
                      <a:lnTo>
                        <a:pt x="927189" y="705794"/>
                      </a:lnTo>
                      <a:lnTo>
                        <a:pt x="939751"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4" name="object 21"/>
                <p:cNvSpPr txBox="1"/>
                <p:nvPr/>
              </p:nvSpPr>
              <p:spPr>
                <a:xfrm>
                  <a:off x="8080027" y="3941100"/>
                  <a:ext cx="744732" cy="420628"/>
                </a:xfrm>
                <a:prstGeom prst="rect">
                  <a:avLst/>
                </a:prstGeom>
                <a:solidFill>
                  <a:srgbClr val="BEBEBE"/>
                </a:solidFill>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700" b="1">
                    <a:latin typeface="微软雅黑" panose="020b0503020204020204" pitchFamily="34" charset="-122"/>
                    <a:ea typeface="微软雅黑" panose="020b0503020204020204" pitchFamily="34" charset="-122"/>
                    <a:cs typeface="Times New Roman"/>
                  </a:endParaRPr>
                </a:p>
                <a:p>
                  <a:pPr>
                    <a:lnSpc>
                      <a:spcPct val="100000"/>
                    </a:lnSpc>
                    <a:spcBef>
                      <a:spcPts val="46"/>
                    </a:spcBef>
                  </a:pPr>
                  <a:endParaRPr sz="700" b="1">
                    <a:latin typeface="微软雅黑" panose="020b0503020204020204" pitchFamily="34" charset="-122"/>
                    <a:ea typeface="微软雅黑" panose="020b0503020204020204" pitchFamily="34" charset="-122"/>
                    <a:cs typeface="Times New Roman"/>
                  </a:endParaRPr>
                </a:p>
              </p:txBody>
            </p:sp>
            <p:sp>
              <p:nvSpPr>
                <p:cNvPr id="85" name="object 22"/>
                <p:cNvSpPr/>
                <p:nvPr/>
              </p:nvSpPr>
              <p:spPr>
                <a:xfrm>
                  <a:off x="9961875" y="3357629"/>
                  <a:ext cx="744294" cy="514023"/>
                </a:xfrm>
                <a:prstGeom prst="rect">
                  <a:avLst/>
                </a:prstGeom>
                <a:blipFill>
                  <a:blip r:embed="rId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700" b="1">
                    <a:latin typeface="微软雅黑" panose="020b0503020204020204" pitchFamily="34" charset="-122"/>
                    <a:ea typeface="微软雅黑" panose="020b0503020204020204" pitchFamily="34" charset="-122"/>
                  </a:endParaRPr>
                </a:p>
              </p:txBody>
            </p:sp>
            <p:sp>
              <p:nvSpPr>
                <p:cNvPr id="86" name="object 23"/>
                <p:cNvSpPr/>
                <p:nvPr/>
              </p:nvSpPr>
              <p:spPr>
                <a:xfrm>
                  <a:off x="9951157" y="3347541"/>
                  <a:ext cx="765122" cy="534337"/>
                </a:xfrm>
                <a:custGeom>
                  <a:rect l="l" t="t" r="r" b="b"/>
                  <a:pathLst>
                    <a:path w="953134" h="706754">
                      <a:moveTo>
                        <a:pt x="953097" y="700299"/>
                      </a:moveTo>
                      <a:lnTo>
                        <a:pt x="953097" y="6280"/>
                      </a:lnTo>
                      <a:lnTo>
                        <a:pt x="947601" y="0"/>
                      </a:lnTo>
                      <a:lnTo>
                        <a:pt x="5495" y="0"/>
                      </a:lnTo>
                      <a:lnTo>
                        <a:pt x="0" y="6280"/>
                      </a:lnTo>
                      <a:lnTo>
                        <a:pt x="0" y="700299"/>
                      </a:lnTo>
                      <a:lnTo>
                        <a:pt x="5495" y="706579"/>
                      </a:lnTo>
                      <a:lnTo>
                        <a:pt x="13346" y="706579"/>
                      </a:lnTo>
                      <a:lnTo>
                        <a:pt x="13346" y="26693"/>
                      </a:lnTo>
                      <a:lnTo>
                        <a:pt x="25907" y="13346"/>
                      </a:lnTo>
                      <a:lnTo>
                        <a:pt x="25907" y="26693"/>
                      </a:lnTo>
                      <a:lnTo>
                        <a:pt x="927189" y="26693"/>
                      </a:lnTo>
                      <a:lnTo>
                        <a:pt x="927189" y="13346"/>
                      </a:lnTo>
                      <a:lnTo>
                        <a:pt x="940536" y="26693"/>
                      </a:lnTo>
                      <a:lnTo>
                        <a:pt x="940536" y="706579"/>
                      </a:lnTo>
                      <a:lnTo>
                        <a:pt x="947601" y="706579"/>
                      </a:lnTo>
                      <a:lnTo>
                        <a:pt x="953097" y="700299"/>
                      </a:lnTo>
                      <a:close/>
                    </a:path>
                    <a:path w="953134" h="706754">
                      <a:moveTo>
                        <a:pt x="25907" y="26693"/>
                      </a:moveTo>
                      <a:lnTo>
                        <a:pt x="25907" y="13346"/>
                      </a:lnTo>
                      <a:lnTo>
                        <a:pt x="13346" y="26693"/>
                      </a:lnTo>
                      <a:lnTo>
                        <a:pt x="25907" y="26693"/>
                      </a:lnTo>
                      <a:close/>
                    </a:path>
                    <a:path w="953134" h="706754">
                      <a:moveTo>
                        <a:pt x="25907" y="679886"/>
                      </a:moveTo>
                      <a:lnTo>
                        <a:pt x="25907" y="26693"/>
                      </a:lnTo>
                      <a:lnTo>
                        <a:pt x="13346" y="26693"/>
                      </a:lnTo>
                      <a:lnTo>
                        <a:pt x="13346" y="679886"/>
                      </a:lnTo>
                      <a:lnTo>
                        <a:pt x="25907" y="679886"/>
                      </a:lnTo>
                      <a:close/>
                    </a:path>
                    <a:path w="953134" h="706754">
                      <a:moveTo>
                        <a:pt x="940536" y="679886"/>
                      </a:moveTo>
                      <a:lnTo>
                        <a:pt x="13346" y="679886"/>
                      </a:lnTo>
                      <a:lnTo>
                        <a:pt x="25907" y="693233"/>
                      </a:lnTo>
                      <a:lnTo>
                        <a:pt x="25907" y="706579"/>
                      </a:lnTo>
                      <a:lnTo>
                        <a:pt x="927189" y="706579"/>
                      </a:lnTo>
                      <a:lnTo>
                        <a:pt x="927189" y="693233"/>
                      </a:lnTo>
                      <a:lnTo>
                        <a:pt x="940536" y="679886"/>
                      </a:lnTo>
                      <a:close/>
                    </a:path>
                    <a:path w="953134" h="706754">
                      <a:moveTo>
                        <a:pt x="25907" y="706579"/>
                      </a:moveTo>
                      <a:lnTo>
                        <a:pt x="25907" y="693233"/>
                      </a:lnTo>
                      <a:lnTo>
                        <a:pt x="13346" y="679886"/>
                      </a:lnTo>
                      <a:lnTo>
                        <a:pt x="13346" y="706579"/>
                      </a:lnTo>
                      <a:lnTo>
                        <a:pt x="25907" y="706579"/>
                      </a:lnTo>
                      <a:close/>
                    </a:path>
                    <a:path w="953134" h="706754">
                      <a:moveTo>
                        <a:pt x="940536" y="26693"/>
                      </a:moveTo>
                      <a:lnTo>
                        <a:pt x="927189" y="13346"/>
                      </a:lnTo>
                      <a:lnTo>
                        <a:pt x="927189" y="26693"/>
                      </a:lnTo>
                      <a:lnTo>
                        <a:pt x="940536" y="26693"/>
                      </a:lnTo>
                      <a:close/>
                    </a:path>
                    <a:path w="953134" h="706754">
                      <a:moveTo>
                        <a:pt x="940536" y="679886"/>
                      </a:moveTo>
                      <a:lnTo>
                        <a:pt x="940536" y="26693"/>
                      </a:lnTo>
                      <a:lnTo>
                        <a:pt x="927189" y="26693"/>
                      </a:lnTo>
                      <a:lnTo>
                        <a:pt x="927189" y="679886"/>
                      </a:lnTo>
                      <a:lnTo>
                        <a:pt x="940536" y="679886"/>
                      </a:lnTo>
                      <a:close/>
                    </a:path>
                    <a:path w="953134" h="706754">
                      <a:moveTo>
                        <a:pt x="940536" y="706579"/>
                      </a:moveTo>
                      <a:lnTo>
                        <a:pt x="940536" y="679886"/>
                      </a:lnTo>
                      <a:lnTo>
                        <a:pt x="927189" y="693233"/>
                      </a:lnTo>
                      <a:lnTo>
                        <a:pt x="927189" y="706579"/>
                      </a:lnTo>
                      <a:lnTo>
                        <a:pt x="940536"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7" name="object 24"/>
                <p:cNvSpPr txBox="1"/>
                <p:nvPr/>
              </p:nvSpPr>
              <p:spPr>
                <a:xfrm>
                  <a:off x="9829800" y="3488844"/>
                  <a:ext cx="878662" cy="241092"/>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0655" algn="ctr">
                    <a:lnSpc>
                      <a:spcPct val="100000"/>
                    </a:lnSpc>
                    <a:spcBef>
                      <a:spcPts val="225"/>
                    </a:spcBef>
                  </a:pPr>
                  <a:r>
                    <a:rPr lang="zh-CN" altLang="en-US" sz="800" b="1" spc="10" smtClean="0">
                      <a:latin typeface="微软雅黑" panose="020b0503020204020204" pitchFamily="34" charset="-122"/>
                      <a:ea typeface="微软雅黑" panose="020b0503020204020204" pitchFamily="34" charset="-122"/>
                      <a:cs typeface="Verdana"/>
                    </a:rPr>
                    <a:t>首席商务官</a:t>
                  </a:r>
                  <a:endParaRPr lang="en-US" altLang="zh-CN" sz="800" b="1" spc="10" smtClean="0">
                    <a:latin typeface="微软雅黑" panose="020b0503020204020204" pitchFamily="34" charset="-122"/>
                    <a:ea typeface="微软雅黑" panose="020b0503020204020204" pitchFamily="34" charset="-122"/>
                    <a:cs typeface="Verdana"/>
                  </a:endParaRPr>
                </a:p>
                <a:p>
                  <a:pPr marL="160655" algn="ctr">
                    <a:lnSpc>
                      <a:spcPct val="100000"/>
                    </a:lnSpc>
                    <a:spcBef>
                      <a:spcPts val="225"/>
                    </a:spcBef>
                  </a:pPr>
                  <a:r>
                    <a:rPr sz="800" b="1" spc="10" smtClean="0">
                      <a:latin typeface="微软雅黑" panose="020b0503020204020204" pitchFamily="34" charset="-122"/>
                      <a:ea typeface="微软雅黑" panose="020b0503020204020204" pitchFamily="34" charset="-122"/>
                      <a:cs typeface="Verdana"/>
                    </a:rPr>
                    <a:t>B</a:t>
                  </a:r>
                  <a:r>
                    <a:rPr sz="800" b="1" spc="10">
                      <a:latin typeface="微软雅黑" panose="020b0503020204020204" pitchFamily="34" charset="-122"/>
                      <a:ea typeface="微软雅黑" panose="020b0503020204020204" pitchFamily="34" charset="-122"/>
                      <a:cs typeface="Verdana"/>
                    </a:rPr>
                    <a:t>.</a:t>
                  </a:r>
                  <a:r>
                    <a:rPr sz="800" b="1" spc="-95">
                      <a:latin typeface="微软雅黑" panose="020b0503020204020204" pitchFamily="34" charset="-122"/>
                      <a:ea typeface="微软雅黑" panose="020b0503020204020204" pitchFamily="34" charset="-122"/>
                      <a:cs typeface="Verdana"/>
                    </a:rPr>
                    <a:t> </a:t>
                  </a:r>
                  <a:r>
                    <a:rPr sz="800" b="1" spc="10" err="1" smtClean="0">
                      <a:latin typeface="微软雅黑" panose="020b0503020204020204" pitchFamily="34" charset="-122"/>
                      <a:ea typeface="微软雅黑" panose="020b0503020204020204" pitchFamily="34" charset="-122"/>
                      <a:cs typeface="Verdana"/>
                    </a:rPr>
                    <a:t>Pluckhan</a:t>
                  </a:r>
                  <a:endParaRPr sz="800" b="1" baseline="24691">
                    <a:latin typeface="微软雅黑" panose="020b0503020204020204" pitchFamily="34" charset="-122"/>
                    <a:ea typeface="微软雅黑" panose="020b0503020204020204" pitchFamily="34" charset="-122"/>
                    <a:cs typeface="Verdana"/>
                  </a:endParaRPr>
                </a:p>
              </p:txBody>
            </p:sp>
            <p:sp>
              <p:nvSpPr>
                <p:cNvPr id="88" name="object 25"/>
                <p:cNvSpPr/>
                <p:nvPr/>
              </p:nvSpPr>
              <p:spPr>
                <a:xfrm>
                  <a:off x="9428702" y="3931012"/>
                  <a:ext cx="765122" cy="533857"/>
                </a:xfrm>
                <a:custGeom>
                  <a:rect l="l" t="t" r="r" b="b"/>
                  <a:pathLst>
                    <a:path w="953134" h="706120">
                      <a:moveTo>
                        <a:pt x="953097" y="700299"/>
                      </a:moveTo>
                      <a:lnTo>
                        <a:pt x="953097" y="5495"/>
                      </a:lnTo>
                      <a:lnTo>
                        <a:pt x="947601" y="0"/>
                      </a:lnTo>
                      <a:lnTo>
                        <a:pt x="5495" y="0"/>
                      </a:lnTo>
                      <a:lnTo>
                        <a:pt x="0" y="5495"/>
                      </a:lnTo>
                      <a:lnTo>
                        <a:pt x="0" y="700299"/>
                      </a:lnTo>
                      <a:lnTo>
                        <a:pt x="5495" y="705794"/>
                      </a:lnTo>
                      <a:lnTo>
                        <a:pt x="12561" y="705794"/>
                      </a:lnTo>
                      <a:lnTo>
                        <a:pt x="12561" y="25907"/>
                      </a:lnTo>
                      <a:lnTo>
                        <a:pt x="25907" y="13346"/>
                      </a:lnTo>
                      <a:lnTo>
                        <a:pt x="25907" y="25907"/>
                      </a:lnTo>
                      <a:lnTo>
                        <a:pt x="927189" y="25907"/>
                      </a:lnTo>
                      <a:lnTo>
                        <a:pt x="927189" y="13346"/>
                      </a:lnTo>
                      <a:lnTo>
                        <a:pt x="939751" y="25907"/>
                      </a:lnTo>
                      <a:lnTo>
                        <a:pt x="939751" y="705794"/>
                      </a:lnTo>
                      <a:lnTo>
                        <a:pt x="947601" y="705794"/>
                      </a:lnTo>
                      <a:lnTo>
                        <a:pt x="953097" y="700299"/>
                      </a:lnTo>
                      <a:close/>
                    </a:path>
                    <a:path w="953134" h="706120">
                      <a:moveTo>
                        <a:pt x="25907" y="25907"/>
                      </a:moveTo>
                      <a:lnTo>
                        <a:pt x="25907" y="13346"/>
                      </a:lnTo>
                      <a:lnTo>
                        <a:pt x="12561" y="25907"/>
                      </a:lnTo>
                      <a:lnTo>
                        <a:pt x="25907" y="25907"/>
                      </a:lnTo>
                      <a:close/>
                    </a:path>
                    <a:path w="953134" h="706120">
                      <a:moveTo>
                        <a:pt x="25907" y="679886"/>
                      </a:moveTo>
                      <a:lnTo>
                        <a:pt x="25907" y="25907"/>
                      </a:lnTo>
                      <a:lnTo>
                        <a:pt x="12561" y="25907"/>
                      </a:lnTo>
                      <a:lnTo>
                        <a:pt x="12561" y="679886"/>
                      </a:lnTo>
                      <a:lnTo>
                        <a:pt x="25907" y="679886"/>
                      </a:lnTo>
                      <a:close/>
                    </a:path>
                    <a:path w="953134" h="706120">
                      <a:moveTo>
                        <a:pt x="939751" y="679886"/>
                      </a:moveTo>
                      <a:lnTo>
                        <a:pt x="12561" y="679886"/>
                      </a:lnTo>
                      <a:lnTo>
                        <a:pt x="25907" y="693233"/>
                      </a:lnTo>
                      <a:lnTo>
                        <a:pt x="25907" y="705794"/>
                      </a:lnTo>
                      <a:lnTo>
                        <a:pt x="927189" y="705794"/>
                      </a:lnTo>
                      <a:lnTo>
                        <a:pt x="927189" y="693233"/>
                      </a:lnTo>
                      <a:lnTo>
                        <a:pt x="939751" y="679886"/>
                      </a:lnTo>
                      <a:close/>
                    </a:path>
                    <a:path w="953134" h="706120">
                      <a:moveTo>
                        <a:pt x="25907" y="705794"/>
                      </a:moveTo>
                      <a:lnTo>
                        <a:pt x="25907" y="693233"/>
                      </a:lnTo>
                      <a:lnTo>
                        <a:pt x="12561" y="679886"/>
                      </a:lnTo>
                      <a:lnTo>
                        <a:pt x="12561" y="705794"/>
                      </a:lnTo>
                      <a:lnTo>
                        <a:pt x="25907" y="705794"/>
                      </a:lnTo>
                      <a:close/>
                    </a:path>
                    <a:path w="953134" h="706120">
                      <a:moveTo>
                        <a:pt x="939751" y="25907"/>
                      </a:moveTo>
                      <a:lnTo>
                        <a:pt x="927189" y="13346"/>
                      </a:lnTo>
                      <a:lnTo>
                        <a:pt x="927189" y="25907"/>
                      </a:lnTo>
                      <a:lnTo>
                        <a:pt x="939751" y="25907"/>
                      </a:lnTo>
                      <a:close/>
                    </a:path>
                    <a:path w="953134" h="706120">
                      <a:moveTo>
                        <a:pt x="939751" y="679886"/>
                      </a:moveTo>
                      <a:lnTo>
                        <a:pt x="939751" y="25907"/>
                      </a:lnTo>
                      <a:lnTo>
                        <a:pt x="927189" y="25907"/>
                      </a:lnTo>
                      <a:lnTo>
                        <a:pt x="927189" y="679886"/>
                      </a:lnTo>
                      <a:lnTo>
                        <a:pt x="939751" y="679886"/>
                      </a:lnTo>
                      <a:close/>
                    </a:path>
                    <a:path w="953134" h="706120">
                      <a:moveTo>
                        <a:pt x="939751" y="705794"/>
                      </a:moveTo>
                      <a:lnTo>
                        <a:pt x="939751" y="679886"/>
                      </a:lnTo>
                      <a:lnTo>
                        <a:pt x="927189" y="693233"/>
                      </a:lnTo>
                      <a:lnTo>
                        <a:pt x="927189" y="705794"/>
                      </a:lnTo>
                      <a:lnTo>
                        <a:pt x="939751"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89" name="object 26"/>
                <p:cNvSpPr txBox="1"/>
                <p:nvPr/>
              </p:nvSpPr>
              <p:spPr>
                <a:xfrm>
                  <a:off x="9438796" y="3941103"/>
                  <a:ext cx="744732" cy="521375"/>
                </a:xfrm>
                <a:prstGeom prst="rect">
                  <a:avLst/>
                </a:prstGeom>
                <a:solidFill>
                  <a:srgbClr val="BEBEBE"/>
                </a:solidFill>
              </p:spPr>
              <p:txBody>
                <a:bodyPr vert="horz" wrap="square" lIns="0" tIns="4196"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3"/>
                    </a:spcBef>
                  </a:pPr>
                  <a:endParaRPr sz="700" b="1">
                    <a:latin typeface="微软雅黑" panose="020b0503020204020204" pitchFamily="34" charset="-122"/>
                    <a:ea typeface="微软雅黑" panose="020b0503020204020204" pitchFamily="34" charset="-122"/>
                    <a:cs typeface="Times New Roman"/>
                  </a:endParaRPr>
                </a:p>
              </p:txBody>
            </p:sp>
            <p:sp>
              <p:nvSpPr>
                <p:cNvPr id="90" name="object 27"/>
                <p:cNvSpPr/>
                <p:nvPr/>
              </p:nvSpPr>
              <p:spPr>
                <a:xfrm>
                  <a:off x="10457867" y="3931012"/>
                  <a:ext cx="765122" cy="533857"/>
                </a:xfrm>
                <a:custGeom>
                  <a:rect l="l" t="t" r="r" b="b"/>
                  <a:pathLst>
                    <a:path w="953134" h="706120">
                      <a:moveTo>
                        <a:pt x="953097" y="700299"/>
                      </a:moveTo>
                      <a:lnTo>
                        <a:pt x="953097" y="5495"/>
                      </a:lnTo>
                      <a:lnTo>
                        <a:pt x="947601" y="0"/>
                      </a:lnTo>
                      <a:lnTo>
                        <a:pt x="6280" y="0"/>
                      </a:lnTo>
                      <a:lnTo>
                        <a:pt x="0" y="5495"/>
                      </a:lnTo>
                      <a:lnTo>
                        <a:pt x="0" y="700299"/>
                      </a:lnTo>
                      <a:lnTo>
                        <a:pt x="6280" y="705794"/>
                      </a:lnTo>
                      <a:lnTo>
                        <a:pt x="13346" y="705794"/>
                      </a:lnTo>
                      <a:lnTo>
                        <a:pt x="13346" y="25907"/>
                      </a:lnTo>
                      <a:lnTo>
                        <a:pt x="25907" y="13346"/>
                      </a:lnTo>
                      <a:lnTo>
                        <a:pt x="25907" y="25907"/>
                      </a:lnTo>
                      <a:lnTo>
                        <a:pt x="927189" y="25907"/>
                      </a:lnTo>
                      <a:lnTo>
                        <a:pt x="927189" y="13346"/>
                      </a:lnTo>
                      <a:lnTo>
                        <a:pt x="940536" y="25907"/>
                      </a:lnTo>
                      <a:lnTo>
                        <a:pt x="940536" y="705794"/>
                      </a:lnTo>
                      <a:lnTo>
                        <a:pt x="947601" y="705794"/>
                      </a:lnTo>
                      <a:lnTo>
                        <a:pt x="953097" y="700299"/>
                      </a:lnTo>
                      <a:close/>
                    </a:path>
                    <a:path w="953134" h="706120">
                      <a:moveTo>
                        <a:pt x="25907" y="25907"/>
                      </a:moveTo>
                      <a:lnTo>
                        <a:pt x="25907" y="13346"/>
                      </a:lnTo>
                      <a:lnTo>
                        <a:pt x="13346" y="25907"/>
                      </a:lnTo>
                      <a:lnTo>
                        <a:pt x="25907" y="25907"/>
                      </a:lnTo>
                      <a:close/>
                    </a:path>
                    <a:path w="953134" h="706120">
                      <a:moveTo>
                        <a:pt x="25907" y="679886"/>
                      </a:moveTo>
                      <a:lnTo>
                        <a:pt x="25907" y="25907"/>
                      </a:lnTo>
                      <a:lnTo>
                        <a:pt x="13346" y="25907"/>
                      </a:lnTo>
                      <a:lnTo>
                        <a:pt x="13346" y="679886"/>
                      </a:lnTo>
                      <a:lnTo>
                        <a:pt x="25907" y="679886"/>
                      </a:lnTo>
                      <a:close/>
                    </a:path>
                    <a:path w="953134" h="706120">
                      <a:moveTo>
                        <a:pt x="940536" y="679886"/>
                      </a:moveTo>
                      <a:lnTo>
                        <a:pt x="13346" y="679886"/>
                      </a:lnTo>
                      <a:lnTo>
                        <a:pt x="25907" y="693233"/>
                      </a:lnTo>
                      <a:lnTo>
                        <a:pt x="25907" y="705794"/>
                      </a:lnTo>
                      <a:lnTo>
                        <a:pt x="927189" y="705794"/>
                      </a:lnTo>
                      <a:lnTo>
                        <a:pt x="927189" y="693233"/>
                      </a:lnTo>
                      <a:lnTo>
                        <a:pt x="940536" y="679886"/>
                      </a:lnTo>
                      <a:close/>
                    </a:path>
                    <a:path w="953134" h="706120">
                      <a:moveTo>
                        <a:pt x="25907" y="705794"/>
                      </a:moveTo>
                      <a:lnTo>
                        <a:pt x="25907" y="693233"/>
                      </a:lnTo>
                      <a:lnTo>
                        <a:pt x="13346" y="679886"/>
                      </a:lnTo>
                      <a:lnTo>
                        <a:pt x="13346" y="705794"/>
                      </a:lnTo>
                      <a:lnTo>
                        <a:pt x="25907" y="705794"/>
                      </a:lnTo>
                      <a:close/>
                    </a:path>
                    <a:path w="953134" h="706120">
                      <a:moveTo>
                        <a:pt x="940536" y="25907"/>
                      </a:moveTo>
                      <a:lnTo>
                        <a:pt x="927189" y="13346"/>
                      </a:lnTo>
                      <a:lnTo>
                        <a:pt x="927189" y="25907"/>
                      </a:lnTo>
                      <a:lnTo>
                        <a:pt x="940536" y="25907"/>
                      </a:lnTo>
                      <a:close/>
                    </a:path>
                    <a:path w="953134" h="706120">
                      <a:moveTo>
                        <a:pt x="940536" y="679886"/>
                      </a:moveTo>
                      <a:lnTo>
                        <a:pt x="940536" y="25907"/>
                      </a:lnTo>
                      <a:lnTo>
                        <a:pt x="927189" y="25907"/>
                      </a:lnTo>
                      <a:lnTo>
                        <a:pt x="927189" y="679886"/>
                      </a:lnTo>
                      <a:lnTo>
                        <a:pt x="940536" y="679886"/>
                      </a:lnTo>
                      <a:close/>
                    </a:path>
                    <a:path w="953134" h="706120">
                      <a:moveTo>
                        <a:pt x="940536" y="705794"/>
                      </a:moveTo>
                      <a:lnTo>
                        <a:pt x="940536" y="679886"/>
                      </a:lnTo>
                      <a:lnTo>
                        <a:pt x="927189" y="693233"/>
                      </a:lnTo>
                      <a:lnTo>
                        <a:pt x="927189" y="705794"/>
                      </a:lnTo>
                      <a:lnTo>
                        <a:pt x="940536"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1" name="object 28"/>
                <p:cNvSpPr txBox="1"/>
                <p:nvPr/>
              </p:nvSpPr>
              <p:spPr>
                <a:xfrm>
                  <a:off x="10468571" y="3941103"/>
                  <a:ext cx="744732" cy="522328"/>
                </a:xfrm>
                <a:prstGeom prst="rect">
                  <a:avLst/>
                </a:prstGeom>
                <a:solidFill>
                  <a:srgbClr val="BEBEBE"/>
                </a:solidFill>
              </p:spPr>
              <p:txBody>
                <a:bodyPr vert="horz" wrap="square" lIns="0" tIns="4196"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3"/>
                    </a:spcBef>
                  </a:pPr>
                  <a:endParaRPr sz="700" b="1">
                    <a:latin typeface="微软雅黑" panose="020b0503020204020204" pitchFamily="34" charset="-122"/>
                    <a:ea typeface="微软雅黑" panose="020b0503020204020204" pitchFamily="34" charset="-122"/>
                    <a:cs typeface="Times New Roman"/>
                  </a:endParaRPr>
                </a:p>
              </p:txBody>
            </p:sp>
            <p:sp>
              <p:nvSpPr>
                <p:cNvPr id="92" name="object 29"/>
                <p:cNvSpPr/>
                <p:nvPr/>
              </p:nvSpPr>
              <p:spPr>
                <a:xfrm>
                  <a:off x="5501777" y="3268598"/>
                  <a:ext cx="4843053" cy="105139"/>
                </a:xfrm>
                <a:custGeom>
                  <a:rect l="l" t="t" r="r" b="b"/>
                  <a:pathLst>
                    <a:path w="6033134" h="139064">
                      <a:moveTo>
                        <a:pt x="6032620" y="138960"/>
                      </a:moveTo>
                      <a:lnTo>
                        <a:pt x="6032620" y="6280"/>
                      </a:lnTo>
                      <a:lnTo>
                        <a:pt x="6026340" y="0"/>
                      </a:lnTo>
                      <a:lnTo>
                        <a:pt x="6280" y="0"/>
                      </a:lnTo>
                      <a:lnTo>
                        <a:pt x="0" y="6280"/>
                      </a:lnTo>
                      <a:lnTo>
                        <a:pt x="0" y="126399"/>
                      </a:lnTo>
                      <a:lnTo>
                        <a:pt x="13346" y="126399"/>
                      </a:lnTo>
                      <a:lnTo>
                        <a:pt x="13346" y="26693"/>
                      </a:lnTo>
                      <a:lnTo>
                        <a:pt x="26693" y="13346"/>
                      </a:lnTo>
                      <a:lnTo>
                        <a:pt x="26693" y="26693"/>
                      </a:lnTo>
                      <a:lnTo>
                        <a:pt x="6005927" y="26693"/>
                      </a:lnTo>
                      <a:lnTo>
                        <a:pt x="6005927" y="13346"/>
                      </a:lnTo>
                      <a:lnTo>
                        <a:pt x="6019274" y="26693"/>
                      </a:lnTo>
                      <a:lnTo>
                        <a:pt x="6019274" y="138960"/>
                      </a:lnTo>
                      <a:lnTo>
                        <a:pt x="6032620" y="138960"/>
                      </a:lnTo>
                      <a:close/>
                    </a:path>
                    <a:path w="6033134" h="139064">
                      <a:moveTo>
                        <a:pt x="26693" y="26693"/>
                      </a:moveTo>
                      <a:lnTo>
                        <a:pt x="26693" y="13346"/>
                      </a:lnTo>
                      <a:lnTo>
                        <a:pt x="13346" y="26693"/>
                      </a:lnTo>
                      <a:lnTo>
                        <a:pt x="26693" y="26693"/>
                      </a:lnTo>
                      <a:close/>
                    </a:path>
                    <a:path w="6033134" h="139064">
                      <a:moveTo>
                        <a:pt x="26693" y="126399"/>
                      </a:moveTo>
                      <a:lnTo>
                        <a:pt x="26693" y="26693"/>
                      </a:lnTo>
                      <a:lnTo>
                        <a:pt x="13346" y="26693"/>
                      </a:lnTo>
                      <a:lnTo>
                        <a:pt x="13346" y="126399"/>
                      </a:lnTo>
                      <a:lnTo>
                        <a:pt x="26693" y="126399"/>
                      </a:lnTo>
                      <a:close/>
                    </a:path>
                    <a:path w="6033134" h="139064">
                      <a:moveTo>
                        <a:pt x="6019274" y="26693"/>
                      </a:moveTo>
                      <a:lnTo>
                        <a:pt x="6005927" y="13346"/>
                      </a:lnTo>
                      <a:lnTo>
                        <a:pt x="6005927" y="26693"/>
                      </a:lnTo>
                      <a:lnTo>
                        <a:pt x="6019274" y="26693"/>
                      </a:lnTo>
                      <a:close/>
                    </a:path>
                    <a:path w="6033134" h="139064">
                      <a:moveTo>
                        <a:pt x="6019274" y="138960"/>
                      </a:moveTo>
                      <a:lnTo>
                        <a:pt x="6019274" y="26693"/>
                      </a:lnTo>
                      <a:lnTo>
                        <a:pt x="6005927" y="26693"/>
                      </a:lnTo>
                      <a:lnTo>
                        <a:pt x="6005927" y="138960"/>
                      </a:lnTo>
                      <a:lnTo>
                        <a:pt x="6019274" y="138960"/>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3" name="object 30"/>
                <p:cNvSpPr/>
                <p:nvPr/>
              </p:nvSpPr>
              <p:spPr>
                <a:xfrm>
                  <a:off x="7918065" y="3268598"/>
                  <a:ext cx="2431466" cy="110420"/>
                </a:xfrm>
                <a:custGeom>
                  <a:rect l="l" t="t" r="r" b="b"/>
                  <a:pathLst>
                    <a:path w="3028950" h="146050">
                      <a:moveTo>
                        <a:pt x="3028871" y="146026"/>
                      </a:moveTo>
                      <a:lnTo>
                        <a:pt x="3028871" y="6280"/>
                      </a:lnTo>
                      <a:lnTo>
                        <a:pt x="3023376" y="0"/>
                      </a:lnTo>
                      <a:lnTo>
                        <a:pt x="5495" y="0"/>
                      </a:lnTo>
                      <a:lnTo>
                        <a:pt x="0" y="6280"/>
                      </a:lnTo>
                      <a:lnTo>
                        <a:pt x="0" y="132679"/>
                      </a:lnTo>
                      <a:lnTo>
                        <a:pt x="12561" y="132679"/>
                      </a:lnTo>
                      <a:lnTo>
                        <a:pt x="12561" y="26693"/>
                      </a:lnTo>
                      <a:lnTo>
                        <a:pt x="25907" y="13346"/>
                      </a:lnTo>
                      <a:lnTo>
                        <a:pt x="25907" y="26693"/>
                      </a:lnTo>
                      <a:lnTo>
                        <a:pt x="3002963" y="26693"/>
                      </a:lnTo>
                      <a:lnTo>
                        <a:pt x="3002963" y="13346"/>
                      </a:lnTo>
                      <a:lnTo>
                        <a:pt x="3015525" y="26693"/>
                      </a:lnTo>
                      <a:lnTo>
                        <a:pt x="3015525" y="146026"/>
                      </a:lnTo>
                      <a:lnTo>
                        <a:pt x="3028871" y="146026"/>
                      </a:lnTo>
                      <a:close/>
                    </a:path>
                    <a:path w="3028950" h="146050">
                      <a:moveTo>
                        <a:pt x="25907" y="26693"/>
                      </a:moveTo>
                      <a:lnTo>
                        <a:pt x="25907" y="13346"/>
                      </a:lnTo>
                      <a:lnTo>
                        <a:pt x="12561" y="26693"/>
                      </a:lnTo>
                      <a:lnTo>
                        <a:pt x="25907" y="26693"/>
                      </a:lnTo>
                      <a:close/>
                    </a:path>
                    <a:path w="3028950" h="146050">
                      <a:moveTo>
                        <a:pt x="25907" y="132679"/>
                      </a:moveTo>
                      <a:lnTo>
                        <a:pt x="25907" y="26693"/>
                      </a:lnTo>
                      <a:lnTo>
                        <a:pt x="12561" y="26693"/>
                      </a:lnTo>
                      <a:lnTo>
                        <a:pt x="12561" y="132679"/>
                      </a:lnTo>
                      <a:lnTo>
                        <a:pt x="25907" y="132679"/>
                      </a:lnTo>
                      <a:close/>
                    </a:path>
                    <a:path w="3028950" h="146050">
                      <a:moveTo>
                        <a:pt x="3015525" y="26693"/>
                      </a:moveTo>
                      <a:lnTo>
                        <a:pt x="3002963" y="13346"/>
                      </a:lnTo>
                      <a:lnTo>
                        <a:pt x="3002963" y="26693"/>
                      </a:lnTo>
                      <a:lnTo>
                        <a:pt x="3015525" y="26693"/>
                      </a:lnTo>
                      <a:close/>
                    </a:path>
                    <a:path w="3028950" h="146050">
                      <a:moveTo>
                        <a:pt x="3015525" y="146026"/>
                      </a:moveTo>
                      <a:lnTo>
                        <a:pt x="3015525" y="26693"/>
                      </a:lnTo>
                      <a:lnTo>
                        <a:pt x="3002963" y="26693"/>
                      </a:lnTo>
                      <a:lnTo>
                        <a:pt x="3002963" y="146026"/>
                      </a:lnTo>
                      <a:lnTo>
                        <a:pt x="3015525" y="146026"/>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4" name="object 31"/>
                <p:cNvSpPr/>
                <p:nvPr/>
              </p:nvSpPr>
              <p:spPr>
                <a:xfrm flipH="1">
                  <a:off x="8452180" y="2583628"/>
                  <a:ext cx="0" cy="696607"/>
                </a:xfrm>
                <a:custGeom>
                  <a:rect l="l" t="t" r="r" b="b"/>
                  <a:pathLst>
                    <a:path h="921385">
                      <a:moveTo>
                        <a:pt x="0" y="0"/>
                      </a:moveTo>
                      <a:lnTo>
                        <a:pt x="0" y="920908"/>
                      </a:lnTo>
                    </a:path>
                  </a:pathLst>
                </a:custGeom>
                <a:ln w="25907">
                  <a:solidFill>
                    <a:srgbClr val="A1000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5" name="object 32"/>
                <p:cNvSpPr/>
                <p:nvPr/>
              </p:nvSpPr>
              <p:spPr>
                <a:xfrm>
                  <a:off x="10457867" y="4494301"/>
                  <a:ext cx="765122" cy="534337"/>
                </a:xfrm>
                <a:custGeom>
                  <a:rect l="l" t="t" r="r" b="b"/>
                  <a:pathLst>
                    <a:path w="953134" h="706754">
                      <a:moveTo>
                        <a:pt x="953097" y="700299"/>
                      </a:moveTo>
                      <a:lnTo>
                        <a:pt x="953097" y="5495"/>
                      </a:lnTo>
                      <a:lnTo>
                        <a:pt x="947601" y="0"/>
                      </a:lnTo>
                      <a:lnTo>
                        <a:pt x="6280" y="0"/>
                      </a:lnTo>
                      <a:lnTo>
                        <a:pt x="0" y="5495"/>
                      </a:lnTo>
                      <a:lnTo>
                        <a:pt x="0" y="700299"/>
                      </a:lnTo>
                      <a:lnTo>
                        <a:pt x="6280" y="706579"/>
                      </a:lnTo>
                      <a:lnTo>
                        <a:pt x="13346" y="706579"/>
                      </a:lnTo>
                      <a:lnTo>
                        <a:pt x="13346" y="25907"/>
                      </a:lnTo>
                      <a:lnTo>
                        <a:pt x="25907" y="13346"/>
                      </a:lnTo>
                      <a:lnTo>
                        <a:pt x="25907" y="25907"/>
                      </a:lnTo>
                      <a:lnTo>
                        <a:pt x="927189" y="25907"/>
                      </a:lnTo>
                      <a:lnTo>
                        <a:pt x="927189" y="13346"/>
                      </a:lnTo>
                      <a:lnTo>
                        <a:pt x="940536" y="25907"/>
                      </a:lnTo>
                      <a:lnTo>
                        <a:pt x="940536" y="706579"/>
                      </a:lnTo>
                      <a:lnTo>
                        <a:pt x="947601" y="706579"/>
                      </a:lnTo>
                      <a:lnTo>
                        <a:pt x="953097" y="700299"/>
                      </a:lnTo>
                      <a:close/>
                    </a:path>
                    <a:path w="953134" h="706754">
                      <a:moveTo>
                        <a:pt x="25907" y="25907"/>
                      </a:moveTo>
                      <a:lnTo>
                        <a:pt x="25907" y="13346"/>
                      </a:lnTo>
                      <a:lnTo>
                        <a:pt x="13346" y="25907"/>
                      </a:lnTo>
                      <a:lnTo>
                        <a:pt x="25907" y="25907"/>
                      </a:lnTo>
                      <a:close/>
                    </a:path>
                    <a:path w="953134" h="706754">
                      <a:moveTo>
                        <a:pt x="25907" y="679886"/>
                      </a:moveTo>
                      <a:lnTo>
                        <a:pt x="25907" y="25907"/>
                      </a:lnTo>
                      <a:lnTo>
                        <a:pt x="13346" y="25907"/>
                      </a:lnTo>
                      <a:lnTo>
                        <a:pt x="13346" y="679886"/>
                      </a:lnTo>
                      <a:lnTo>
                        <a:pt x="25907" y="679886"/>
                      </a:lnTo>
                      <a:close/>
                    </a:path>
                    <a:path w="953134" h="706754">
                      <a:moveTo>
                        <a:pt x="940536" y="679886"/>
                      </a:moveTo>
                      <a:lnTo>
                        <a:pt x="13346" y="679886"/>
                      </a:lnTo>
                      <a:lnTo>
                        <a:pt x="25907" y="693233"/>
                      </a:lnTo>
                      <a:lnTo>
                        <a:pt x="25907" y="706579"/>
                      </a:lnTo>
                      <a:lnTo>
                        <a:pt x="927189" y="706579"/>
                      </a:lnTo>
                      <a:lnTo>
                        <a:pt x="927189" y="693233"/>
                      </a:lnTo>
                      <a:lnTo>
                        <a:pt x="940536" y="679886"/>
                      </a:lnTo>
                      <a:close/>
                    </a:path>
                    <a:path w="953134" h="706754">
                      <a:moveTo>
                        <a:pt x="25907" y="706579"/>
                      </a:moveTo>
                      <a:lnTo>
                        <a:pt x="25907" y="693233"/>
                      </a:lnTo>
                      <a:lnTo>
                        <a:pt x="13346" y="679886"/>
                      </a:lnTo>
                      <a:lnTo>
                        <a:pt x="13346" y="706579"/>
                      </a:lnTo>
                      <a:lnTo>
                        <a:pt x="25907" y="706579"/>
                      </a:lnTo>
                      <a:close/>
                    </a:path>
                    <a:path w="953134" h="706754">
                      <a:moveTo>
                        <a:pt x="940536" y="25907"/>
                      </a:moveTo>
                      <a:lnTo>
                        <a:pt x="927189" y="13346"/>
                      </a:lnTo>
                      <a:lnTo>
                        <a:pt x="927189" y="25907"/>
                      </a:lnTo>
                      <a:lnTo>
                        <a:pt x="940536" y="25907"/>
                      </a:lnTo>
                      <a:close/>
                    </a:path>
                    <a:path w="953134" h="706754">
                      <a:moveTo>
                        <a:pt x="940536" y="679886"/>
                      </a:moveTo>
                      <a:lnTo>
                        <a:pt x="940536" y="25907"/>
                      </a:lnTo>
                      <a:lnTo>
                        <a:pt x="927189" y="25907"/>
                      </a:lnTo>
                      <a:lnTo>
                        <a:pt x="927189" y="679886"/>
                      </a:lnTo>
                      <a:lnTo>
                        <a:pt x="940536" y="679886"/>
                      </a:lnTo>
                      <a:close/>
                    </a:path>
                    <a:path w="953134" h="706754">
                      <a:moveTo>
                        <a:pt x="940536" y="706579"/>
                      </a:moveTo>
                      <a:lnTo>
                        <a:pt x="940536" y="679886"/>
                      </a:lnTo>
                      <a:lnTo>
                        <a:pt x="927189" y="693233"/>
                      </a:lnTo>
                      <a:lnTo>
                        <a:pt x="927189" y="706579"/>
                      </a:lnTo>
                      <a:lnTo>
                        <a:pt x="940536"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6" name="object 33"/>
                <p:cNvSpPr txBox="1"/>
                <p:nvPr/>
              </p:nvSpPr>
              <p:spPr>
                <a:xfrm>
                  <a:off x="10468571" y="4504392"/>
                  <a:ext cx="744732" cy="829399"/>
                </a:xfrm>
                <a:prstGeom prst="rect">
                  <a:avLst/>
                </a:prstGeom>
                <a:solidFill>
                  <a:srgbClr val="BEBEBE"/>
                </a:solidFill>
              </p:spPr>
              <p:txBody>
                <a:bodyPr vert="horz" wrap="square" lIns="0" tIns="3498"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7"/>
                    </a:spcBef>
                  </a:pPr>
                  <a:endParaRPr sz="700" b="1">
                    <a:latin typeface="微软雅黑" panose="020b0503020204020204" pitchFamily="34" charset="-122"/>
                    <a:ea typeface="微软雅黑" panose="020b0503020204020204" pitchFamily="34" charset="-122"/>
                    <a:cs typeface="Times New Roman"/>
                  </a:endParaRPr>
                </a:p>
              </p:txBody>
            </p:sp>
            <p:sp>
              <p:nvSpPr>
                <p:cNvPr id="97" name="object 34"/>
                <p:cNvSpPr/>
                <p:nvPr/>
              </p:nvSpPr>
              <p:spPr>
                <a:xfrm>
                  <a:off x="5476578" y="4168436"/>
                  <a:ext cx="215111" cy="626994"/>
                </a:xfrm>
                <a:custGeom>
                  <a:rect l="l" t="t" r="r" b="b"/>
                  <a:pathLst>
                    <a:path w="267969" h="829310">
                      <a:moveTo>
                        <a:pt x="255153" y="25907"/>
                      </a:moveTo>
                      <a:lnTo>
                        <a:pt x="255153" y="0"/>
                      </a:lnTo>
                      <a:lnTo>
                        <a:pt x="5495" y="0"/>
                      </a:lnTo>
                      <a:lnTo>
                        <a:pt x="0" y="5495"/>
                      </a:lnTo>
                      <a:lnTo>
                        <a:pt x="0" y="823557"/>
                      </a:lnTo>
                      <a:lnTo>
                        <a:pt x="5495" y="829053"/>
                      </a:lnTo>
                      <a:lnTo>
                        <a:pt x="12561" y="829053"/>
                      </a:lnTo>
                      <a:lnTo>
                        <a:pt x="12561" y="25907"/>
                      </a:lnTo>
                      <a:lnTo>
                        <a:pt x="25907" y="13346"/>
                      </a:lnTo>
                      <a:lnTo>
                        <a:pt x="25907" y="25907"/>
                      </a:lnTo>
                      <a:lnTo>
                        <a:pt x="255153" y="25907"/>
                      </a:lnTo>
                      <a:close/>
                    </a:path>
                    <a:path w="267969" h="829310">
                      <a:moveTo>
                        <a:pt x="25907" y="25907"/>
                      </a:moveTo>
                      <a:lnTo>
                        <a:pt x="25907" y="13346"/>
                      </a:lnTo>
                      <a:lnTo>
                        <a:pt x="12561" y="25907"/>
                      </a:lnTo>
                      <a:lnTo>
                        <a:pt x="25907" y="25907"/>
                      </a:lnTo>
                      <a:close/>
                    </a:path>
                    <a:path w="267969" h="829310">
                      <a:moveTo>
                        <a:pt x="25907" y="803145"/>
                      </a:moveTo>
                      <a:lnTo>
                        <a:pt x="25907" y="25907"/>
                      </a:lnTo>
                      <a:lnTo>
                        <a:pt x="12561" y="25907"/>
                      </a:lnTo>
                      <a:lnTo>
                        <a:pt x="12561" y="803145"/>
                      </a:lnTo>
                      <a:lnTo>
                        <a:pt x="25907" y="803145"/>
                      </a:lnTo>
                      <a:close/>
                    </a:path>
                    <a:path w="267969" h="829310">
                      <a:moveTo>
                        <a:pt x="267715" y="829053"/>
                      </a:moveTo>
                      <a:lnTo>
                        <a:pt x="267715" y="803145"/>
                      </a:lnTo>
                      <a:lnTo>
                        <a:pt x="12561" y="803145"/>
                      </a:lnTo>
                      <a:lnTo>
                        <a:pt x="25907" y="816492"/>
                      </a:lnTo>
                      <a:lnTo>
                        <a:pt x="25907" y="829053"/>
                      </a:lnTo>
                      <a:lnTo>
                        <a:pt x="267715" y="829053"/>
                      </a:lnTo>
                      <a:close/>
                    </a:path>
                    <a:path w="267969" h="829310">
                      <a:moveTo>
                        <a:pt x="25907" y="829053"/>
                      </a:moveTo>
                      <a:lnTo>
                        <a:pt x="25907" y="816492"/>
                      </a:lnTo>
                      <a:lnTo>
                        <a:pt x="12561" y="803145"/>
                      </a:lnTo>
                      <a:lnTo>
                        <a:pt x="12561" y="829053"/>
                      </a:lnTo>
                      <a:lnTo>
                        <a:pt x="25907" y="829053"/>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8" name="object 35"/>
                <p:cNvSpPr/>
                <p:nvPr/>
              </p:nvSpPr>
              <p:spPr>
                <a:xfrm>
                  <a:off x="10327411" y="4153597"/>
                  <a:ext cx="132023" cy="627474"/>
                </a:xfrm>
                <a:custGeom>
                  <a:rect l="l" t="t" r="r" b="b"/>
                  <a:pathLst>
                    <a:path w="164465" h="829944">
                      <a:moveTo>
                        <a:pt x="150737" y="25907"/>
                      </a:moveTo>
                      <a:lnTo>
                        <a:pt x="150737" y="0"/>
                      </a:lnTo>
                      <a:lnTo>
                        <a:pt x="6280" y="0"/>
                      </a:lnTo>
                      <a:lnTo>
                        <a:pt x="0" y="6280"/>
                      </a:lnTo>
                      <a:lnTo>
                        <a:pt x="0" y="823557"/>
                      </a:lnTo>
                      <a:lnTo>
                        <a:pt x="6280" y="829838"/>
                      </a:lnTo>
                      <a:lnTo>
                        <a:pt x="13346" y="829838"/>
                      </a:lnTo>
                      <a:lnTo>
                        <a:pt x="13346" y="25907"/>
                      </a:lnTo>
                      <a:lnTo>
                        <a:pt x="26693" y="13346"/>
                      </a:lnTo>
                      <a:lnTo>
                        <a:pt x="26693" y="25907"/>
                      </a:lnTo>
                      <a:lnTo>
                        <a:pt x="150737" y="25907"/>
                      </a:lnTo>
                      <a:close/>
                    </a:path>
                    <a:path w="164465" h="829944">
                      <a:moveTo>
                        <a:pt x="26693" y="25907"/>
                      </a:moveTo>
                      <a:lnTo>
                        <a:pt x="26693" y="13346"/>
                      </a:lnTo>
                      <a:lnTo>
                        <a:pt x="13346" y="25907"/>
                      </a:lnTo>
                      <a:lnTo>
                        <a:pt x="26693" y="25907"/>
                      </a:lnTo>
                      <a:close/>
                    </a:path>
                    <a:path w="164465" h="829944">
                      <a:moveTo>
                        <a:pt x="26693" y="803145"/>
                      </a:moveTo>
                      <a:lnTo>
                        <a:pt x="26693" y="25907"/>
                      </a:lnTo>
                      <a:lnTo>
                        <a:pt x="13346" y="25907"/>
                      </a:lnTo>
                      <a:lnTo>
                        <a:pt x="13346" y="803145"/>
                      </a:lnTo>
                      <a:lnTo>
                        <a:pt x="26693" y="803145"/>
                      </a:lnTo>
                      <a:close/>
                    </a:path>
                    <a:path w="164465" h="829944">
                      <a:moveTo>
                        <a:pt x="164083" y="829838"/>
                      </a:moveTo>
                      <a:lnTo>
                        <a:pt x="164083" y="803145"/>
                      </a:lnTo>
                      <a:lnTo>
                        <a:pt x="13346" y="803145"/>
                      </a:lnTo>
                      <a:lnTo>
                        <a:pt x="26693" y="816492"/>
                      </a:lnTo>
                      <a:lnTo>
                        <a:pt x="26693" y="829838"/>
                      </a:lnTo>
                      <a:lnTo>
                        <a:pt x="164083" y="829838"/>
                      </a:lnTo>
                      <a:close/>
                    </a:path>
                    <a:path w="164465" h="829944">
                      <a:moveTo>
                        <a:pt x="26693" y="829838"/>
                      </a:moveTo>
                      <a:lnTo>
                        <a:pt x="26693" y="816492"/>
                      </a:lnTo>
                      <a:lnTo>
                        <a:pt x="13346" y="803145"/>
                      </a:lnTo>
                      <a:lnTo>
                        <a:pt x="13346" y="829838"/>
                      </a:lnTo>
                      <a:lnTo>
                        <a:pt x="26693" y="829838"/>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9" name="object 36"/>
                <p:cNvSpPr/>
                <p:nvPr/>
              </p:nvSpPr>
              <p:spPr>
                <a:xfrm>
                  <a:off x="10183720" y="4153597"/>
                  <a:ext cx="163627" cy="627474"/>
                </a:xfrm>
                <a:custGeom>
                  <a:rect l="l" t="t" r="r" b="b"/>
                  <a:pathLst>
                    <a:path w="203834" h="829944">
                      <a:moveTo>
                        <a:pt x="189991" y="803145"/>
                      </a:moveTo>
                      <a:lnTo>
                        <a:pt x="0" y="803145"/>
                      </a:lnTo>
                      <a:lnTo>
                        <a:pt x="0" y="829838"/>
                      </a:lnTo>
                      <a:lnTo>
                        <a:pt x="176644" y="829838"/>
                      </a:lnTo>
                      <a:lnTo>
                        <a:pt x="176644" y="816492"/>
                      </a:lnTo>
                      <a:lnTo>
                        <a:pt x="189991" y="803145"/>
                      </a:lnTo>
                      <a:close/>
                    </a:path>
                    <a:path w="203834" h="829944">
                      <a:moveTo>
                        <a:pt x="203337" y="823557"/>
                      </a:moveTo>
                      <a:lnTo>
                        <a:pt x="203337" y="6280"/>
                      </a:lnTo>
                      <a:lnTo>
                        <a:pt x="197057" y="0"/>
                      </a:lnTo>
                      <a:lnTo>
                        <a:pt x="13346" y="0"/>
                      </a:lnTo>
                      <a:lnTo>
                        <a:pt x="13346" y="25907"/>
                      </a:lnTo>
                      <a:lnTo>
                        <a:pt x="176644" y="25907"/>
                      </a:lnTo>
                      <a:lnTo>
                        <a:pt x="176644" y="13346"/>
                      </a:lnTo>
                      <a:lnTo>
                        <a:pt x="189991" y="25907"/>
                      </a:lnTo>
                      <a:lnTo>
                        <a:pt x="189991" y="829838"/>
                      </a:lnTo>
                      <a:lnTo>
                        <a:pt x="197057" y="829838"/>
                      </a:lnTo>
                      <a:lnTo>
                        <a:pt x="203337" y="823557"/>
                      </a:lnTo>
                      <a:close/>
                    </a:path>
                    <a:path w="203834" h="829944">
                      <a:moveTo>
                        <a:pt x="189991" y="25907"/>
                      </a:moveTo>
                      <a:lnTo>
                        <a:pt x="176644" y="13346"/>
                      </a:lnTo>
                      <a:lnTo>
                        <a:pt x="176644" y="25907"/>
                      </a:lnTo>
                      <a:lnTo>
                        <a:pt x="189991" y="25907"/>
                      </a:lnTo>
                      <a:close/>
                    </a:path>
                    <a:path w="203834" h="829944">
                      <a:moveTo>
                        <a:pt x="189991" y="803145"/>
                      </a:moveTo>
                      <a:lnTo>
                        <a:pt x="189991" y="25907"/>
                      </a:lnTo>
                      <a:lnTo>
                        <a:pt x="176644" y="25907"/>
                      </a:lnTo>
                      <a:lnTo>
                        <a:pt x="176644" y="803145"/>
                      </a:lnTo>
                      <a:lnTo>
                        <a:pt x="189991" y="803145"/>
                      </a:lnTo>
                      <a:close/>
                    </a:path>
                    <a:path w="203834" h="829944">
                      <a:moveTo>
                        <a:pt x="189991" y="829838"/>
                      </a:moveTo>
                      <a:lnTo>
                        <a:pt x="189991" y="803145"/>
                      </a:lnTo>
                      <a:lnTo>
                        <a:pt x="176644" y="816492"/>
                      </a:lnTo>
                      <a:lnTo>
                        <a:pt x="176644" y="829838"/>
                      </a:lnTo>
                      <a:lnTo>
                        <a:pt x="189991" y="829838"/>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0" name="object 37"/>
                <p:cNvSpPr/>
                <p:nvPr/>
              </p:nvSpPr>
              <p:spPr>
                <a:xfrm>
                  <a:off x="7912394" y="3876404"/>
                  <a:ext cx="162607" cy="331260"/>
                </a:xfrm>
                <a:custGeom>
                  <a:rect l="l" t="t" r="r" b="b"/>
                  <a:pathLst>
                    <a:path w="202564" h="438150">
                      <a:moveTo>
                        <a:pt x="25907" y="412171"/>
                      </a:moveTo>
                      <a:lnTo>
                        <a:pt x="25907" y="0"/>
                      </a:lnTo>
                      <a:lnTo>
                        <a:pt x="0" y="0"/>
                      </a:lnTo>
                      <a:lnTo>
                        <a:pt x="0" y="432583"/>
                      </a:lnTo>
                      <a:lnTo>
                        <a:pt x="5495" y="438079"/>
                      </a:lnTo>
                      <a:lnTo>
                        <a:pt x="12561" y="438079"/>
                      </a:lnTo>
                      <a:lnTo>
                        <a:pt x="12561" y="412171"/>
                      </a:lnTo>
                      <a:lnTo>
                        <a:pt x="25907" y="412171"/>
                      </a:lnTo>
                      <a:close/>
                    </a:path>
                    <a:path w="202564" h="438150">
                      <a:moveTo>
                        <a:pt x="202552" y="438079"/>
                      </a:moveTo>
                      <a:lnTo>
                        <a:pt x="202552" y="412171"/>
                      </a:lnTo>
                      <a:lnTo>
                        <a:pt x="12561" y="412171"/>
                      </a:lnTo>
                      <a:lnTo>
                        <a:pt x="25907" y="425518"/>
                      </a:lnTo>
                      <a:lnTo>
                        <a:pt x="25907" y="438079"/>
                      </a:lnTo>
                      <a:lnTo>
                        <a:pt x="202552" y="438079"/>
                      </a:lnTo>
                      <a:close/>
                    </a:path>
                    <a:path w="202564" h="438150">
                      <a:moveTo>
                        <a:pt x="25907" y="438079"/>
                      </a:moveTo>
                      <a:lnTo>
                        <a:pt x="25907" y="425518"/>
                      </a:lnTo>
                      <a:lnTo>
                        <a:pt x="12561" y="412171"/>
                      </a:lnTo>
                      <a:lnTo>
                        <a:pt x="12561" y="438079"/>
                      </a:lnTo>
                      <a:lnTo>
                        <a:pt x="25907" y="438079"/>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1" name="object 38"/>
                <p:cNvSpPr/>
                <p:nvPr/>
              </p:nvSpPr>
              <p:spPr>
                <a:xfrm>
                  <a:off x="5473428" y="3876998"/>
                  <a:ext cx="161078" cy="311097"/>
                </a:xfrm>
                <a:custGeom>
                  <a:rect l="l" t="t" r="r" b="b"/>
                  <a:pathLst>
                    <a:path w="200660" h="411479">
                      <a:moveTo>
                        <a:pt x="25907" y="385478"/>
                      </a:moveTo>
                      <a:lnTo>
                        <a:pt x="25907" y="0"/>
                      </a:lnTo>
                      <a:lnTo>
                        <a:pt x="0" y="0"/>
                      </a:lnTo>
                      <a:lnTo>
                        <a:pt x="0" y="405890"/>
                      </a:lnTo>
                      <a:lnTo>
                        <a:pt x="5495" y="411386"/>
                      </a:lnTo>
                      <a:lnTo>
                        <a:pt x="12561" y="411386"/>
                      </a:lnTo>
                      <a:lnTo>
                        <a:pt x="12561" y="385478"/>
                      </a:lnTo>
                      <a:lnTo>
                        <a:pt x="25907" y="385478"/>
                      </a:lnTo>
                      <a:close/>
                    </a:path>
                    <a:path w="200660" h="411479">
                      <a:moveTo>
                        <a:pt x="200197" y="411386"/>
                      </a:moveTo>
                      <a:lnTo>
                        <a:pt x="200197" y="385478"/>
                      </a:lnTo>
                      <a:lnTo>
                        <a:pt x="12561" y="385478"/>
                      </a:lnTo>
                      <a:lnTo>
                        <a:pt x="25907" y="398825"/>
                      </a:lnTo>
                      <a:lnTo>
                        <a:pt x="25907" y="411386"/>
                      </a:lnTo>
                      <a:lnTo>
                        <a:pt x="200197" y="411386"/>
                      </a:lnTo>
                      <a:close/>
                    </a:path>
                    <a:path w="200660" h="411479">
                      <a:moveTo>
                        <a:pt x="25907" y="411386"/>
                      </a:moveTo>
                      <a:lnTo>
                        <a:pt x="25907" y="398825"/>
                      </a:lnTo>
                      <a:lnTo>
                        <a:pt x="12561" y="385478"/>
                      </a:lnTo>
                      <a:lnTo>
                        <a:pt x="12561" y="411386"/>
                      </a:lnTo>
                      <a:lnTo>
                        <a:pt x="25907" y="411386"/>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2" name="object 39"/>
                <p:cNvSpPr/>
                <p:nvPr/>
              </p:nvSpPr>
              <p:spPr>
                <a:xfrm>
                  <a:off x="10328671" y="3875217"/>
                  <a:ext cx="119789" cy="298134"/>
                </a:xfrm>
                <a:custGeom>
                  <a:rect l="l" t="t" r="r" b="b"/>
                  <a:pathLst>
                    <a:path w="149225" h="394335">
                      <a:moveTo>
                        <a:pt x="25907" y="368206"/>
                      </a:moveTo>
                      <a:lnTo>
                        <a:pt x="25907" y="0"/>
                      </a:lnTo>
                      <a:lnTo>
                        <a:pt x="0" y="0"/>
                      </a:lnTo>
                      <a:lnTo>
                        <a:pt x="0" y="388618"/>
                      </a:lnTo>
                      <a:lnTo>
                        <a:pt x="5495" y="394114"/>
                      </a:lnTo>
                      <a:lnTo>
                        <a:pt x="12561" y="394114"/>
                      </a:lnTo>
                      <a:lnTo>
                        <a:pt x="12561" y="368206"/>
                      </a:lnTo>
                      <a:lnTo>
                        <a:pt x="25907" y="368206"/>
                      </a:lnTo>
                      <a:close/>
                    </a:path>
                    <a:path w="149225" h="394335">
                      <a:moveTo>
                        <a:pt x="149166" y="394114"/>
                      </a:moveTo>
                      <a:lnTo>
                        <a:pt x="149166" y="368206"/>
                      </a:lnTo>
                      <a:lnTo>
                        <a:pt x="12561" y="368206"/>
                      </a:lnTo>
                      <a:lnTo>
                        <a:pt x="25907" y="381553"/>
                      </a:lnTo>
                      <a:lnTo>
                        <a:pt x="25907" y="394114"/>
                      </a:lnTo>
                      <a:lnTo>
                        <a:pt x="149166" y="394114"/>
                      </a:lnTo>
                      <a:close/>
                    </a:path>
                    <a:path w="149225" h="394335">
                      <a:moveTo>
                        <a:pt x="25907" y="394114"/>
                      </a:moveTo>
                      <a:lnTo>
                        <a:pt x="25907" y="381553"/>
                      </a:lnTo>
                      <a:lnTo>
                        <a:pt x="12561" y="368206"/>
                      </a:lnTo>
                      <a:lnTo>
                        <a:pt x="12561" y="394114"/>
                      </a:lnTo>
                      <a:lnTo>
                        <a:pt x="25907" y="394114"/>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3" name="object 40"/>
                <p:cNvSpPr/>
                <p:nvPr/>
              </p:nvSpPr>
              <p:spPr>
                <a:xfrm>
                  <a:off x="7807146" y="4197818"/>
                  <a:ext cx="268124" cy="0"/>
                </a:xfrm>
                <a:custGeom>
                  <a:rect l="l" t="t" r="r" b="b"/>
                  <a:pathLst>
                    <a:path w="334010">
                      <a:moveTo>
                        <a:pt x="0" y="0"/>
                      </a:moveTo>
                      <a:lnTo>
                        <a:pt x="333662" y="0"/>
                      </a:lnTo>
                    </a:path>
                  </a:pathLst>
                </a:custGeom>
                <a:ln w="25907">
                  <a:solidFill>
                    <a:srgbClr val="A1000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4" name="object 41"/>
                <p:cNvSpPr/>
                <p:nvPr/>
              </p:nvSpPr>
              <p:spPr>
                <a:xfrm>
                  <a:off x="4594265" y="3931012"/>
                  <a:ext cx="765122" cy="533857"/>
                </a:xfrm>
                <a:custGeom>
                  <a:rect l="l" t="t" r="r" b="b"/>
                  <a:pathLst>
                    <a:path w="953135" h="706120">
                      <a:moveTo>
                        <a:pt x="953097" y="700299"/>
                      </a:moveTo>
                      <a:lnTo>
                        <a:pt x="953097" y="5495"/>
                      </a:lnTo>
                      <a:lnTo>
                        <a:pt x="947601" y="0"/>
                      </a:lnTo>
                      <a:lnTo>
                        <a:pt x="5495" y="0"/>
                      </a:lnTo>
                      <a:lnTo>
                        <a:pt x="0" y="5495"/>
                      </a:lnTo>
                      <a:lnTo>
                        <a:pt x="0" y="700299"/>
                      </a:lnTo>
                      <a:lnTo>
                        <a:pt x="5495" y="705794"/>
                      </a:lnTo>
                      <a:lnTo>
                        <a:pt x="12561" y="705794"/>
                      </a:lnTo>
                      <a:lnTo>
                        <a:pt x="12561" y="25907"/>
                      </a:lnTo>
                      <a:lnTo>
                        <a:pt x="25907" y="13346"/>
                      </a:lnTo>
                      <a:lnTo>
                        <a:pt x="25907" y="25907"/>
                      </a:lnTo>
                      <a:lnTo>
                        <a:pt x="927189" y="25907"/>
                      </a:lnTo>
                      <a:lnTo>
                        <a:pt x="927189" y="13346"/>
                      </a:lnTo>
                      <a:lnTo>
                        <a:pt x="940536" y="25907"/>
                      </a:lnTo>
                      <a:lnTo>
                        <a:pt x="940536" y="705794"/>
                      </a:lnTo>
                      <a:lnTo>
                        <a:pt x="947601" y="705794"/>
                      </a:lnTo>
                      <a:lnTo>
                        <a:pt x="953097" y="700299"/>
                      </a:lnTo>
                      <a:close/>
                    </a:path>
                    <a:path w="953135" h="706120">
                      <a:moveTo>
                        <a:pt x="25907" y="25907"/>
                      </a:moveTo>
                      <a:lnTo>
                        <a:pt x="25907" y="13346"/>
                      </a:lnTo>
                      <a:lnTo>
                        <a:pt x="12561" y="25907"/>
                      </a:lnTo>
                      <a:lnTo>
                        <a:pt x="25907" y="25907"/>
                      </a:lnTo>
                      <a:close/>
                    </a:path>
                    <a:path w="953135" h="706120">
                      <a:moveTo>
                        <a:pt x="25907" y="679886"/>
                      </a:moveTo>
                      <a:lnTo>
                        <a:pt x="25907" y="25907"/>
                      </a:lnTo>
                      <a:lnTo>
                        <a:pt x="12561" y="25907"/>
                      </a:lnTo>
                      <a:lnTo>
                        <a:pt x="12561" y="679886"/>
                      </a:lnTo>
                      <a:lnTo>
                        <a:pt x="25907" y="679886"/>
                      </a:lnTo>
                      <a:close/>
                    </a:path>
                    <a:path w="953135" h="706120">
                      <a:moveTo>
                        <a:pt x="940536" y="679886"/>
                      </a:moveTo>
                      <a:lnTo>
                        <a:pt x="12561" y="679886"/>
                      </a:lnTo>
                      <a:lnTo>
                        <a:pt x="25907" y="693233"/>
                      </a:lnTo>
                      <a:lnTo>
                        <a:pt x="25907" y="705794"/>
                      </a:lnTo>
                      <a:lnTo>
                        <a:pt x="927189" y="705794"/>
                      </a:lnTo>
                      <a:lnTo>
                        <a:pt x="927189" y="693233"/>
                      </a:lnTo>
                      <a:lnTo>
                        <a:pt x="940536" y="679886"/>
                      </a:lnTo>
                      <a:close/>
                    </a:path>
                    <a:path w="953135" h="706120">
                      <a:moveTo>
                        <a:pt x="25907" y="705794"/>
                      </a:moveTo>
                      <a:lnTo>
                        <a:pt x="25907" y="693233"/>
                      </a:lnTo>
                      <a:lnTo>
                        <a:pt x="12561" y="679886"/>
                      </a:lnTo>
                      <a:lnTo>
                        <a:pt x="12561" y="705794"/>
                      </a:lnTo>
                      <a:lnTo>
                        <a:pt x="25907" y="705794"/>
                      </a:lnTo>
                      <a:close/>
                    </a:path>
                    <a:path w="953135" h="706120">
                      <a:moveTo>
                        <a:pt x="940536" y="25907"/>
                      </a:moveTo>
                      <a:lnTo>
                        <a:pt x="927189" y="13346"/>
                      </a:lnTo>
                      <a:lnTo>
                        <a:pt x="927189" y="25907"/>
                      </a:lnTo>
                      <a:lnTo>
                        <a:pt x="940536" y="25907"/>
                      </a:lnTo>
                      <a:close/>
                    </a:path>
                    <a:path w="953135" h="706120">
                      <a:moveTo>
                        <a:pt x="940536" y="679886"/>
                      </a:moveTo>
                      <a:lnTo>
                        <a:pt x="940536" y="25907"/>
                      </a:lnTo>
                      <a:lnTo>
                        <a:pt x="927189" y="25907"/>
                      </a:lnTo>
                      <a:lnTo>
                        <a:pt x="927189" y="679886"/>
                      </a:lnTo>
                      <a:lnTo>
                        <a:pt x="940536" y="679886"/>
                      </a:lnTo>
                      <a:close/>
                    </a:path>
                    <a:path w="953135" h="706120">
                      <a:moveTo>
                        <a:pt x="940536" y="705794"/>
                      </a:moveTo>
                      <a:lnTo>
                        <a:pt x="940536" y="679886"/>
                      </a:lnTo>
                      <a:lnTo>
                        <a:pt x="927189" y="693233"/>
                      </a:lnTo>
                      <a:lnTo>
                        <a:pt x="927189" y="705794"/>
                      </a:lnTo>
                      <a:lnTo>
                        <a:pt x="940536"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5" name="object 42"/>
                <p:cNvSpPr txBox="1"/>
                <p:nvPr/>
              </p:nvSpPr>
              <p:spPr>
                <a:xfrm>
                  <a:off x="4604349" y="3941103"/>
                  <a:ext cx="745241" cy="561692"/>
                </a:xfrm>
                <a:prstGeom prst="rect">
                  <a:avLst/>
                </a:prstGeom>
                <a:solidFill>
                  <a:srgbClr val="BEBEBE"/>
                </a:solidFill>
              </p:spPr>
              <p:txBody>
                <a:bodyPr vert="horz" wrap="square" lIns="0" tIns="7366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endParaRPr sz="800" b="1">
                    <a:latin typeface="微软雅黑" panose="020b0503020204020204" pitchFamily="34" charset="-122"/>
                    <a:ea typeface="微软雅黑" panose="020b0503020204020204" pitchFamily="34" charset="-122"/>
                    <a:cs typeface="Verdana"/>
                  </a:endParaRPr>
                </a:p>
              </p:txBody>
            </p:sp>
            <p:sp>
              <p:nvSpPr>
                <p:cNvPr id="106" name="object 43"/>
                <p:cNvSpPr/>
                <p:nvPr/>
              </p:nvSpPr>
              <p:spPr>
                <a:xfrm>
                  <a:off x="4594265" y="4497863"/>
                  <a:ext cx="765122" cy="533857"/>
                </a:xfrm>
                <a:custGeom>
                  <a:rect l="l" t="t" r="r" b="b"/>
                  <a:pathLst>
                    <a:path w="953135" h="706120">
                      <a:moveTo>
                        <a:pt x="953097" y="700299"/>
                      </a:moveTo>
                      <a:lnTo>
                        <a:pt x="953097" y="6280"/>
                      </a:lnTo>
                      <a:lnTo>
                        <a:pt x="947601" y="0"/>
                      </a:lnTo>
                      <a:lnTo>
                        <a:pt x="5495" y="0"/>
                      </a:lnTo>
                      <a:lnTo>
                        <a:pt x="0" y="6280"/>
                      </a:lnTo>
                      <a:lnTo>
                        <a:pt x="0" y="700299"/>
                      </a:lnTo>
                      <a:lnTo>
                        <a:pt x="5495" y="705794"/>
                      </a:lnTo>
                      <a:lnTo>
                        <a:pt x="12561" y="705794"/>
                      </a:lnTo>
                      <a:lnTo>
                        <a:pt x="12561" y="25907"/>
                      </a:lnTo>
                      <a:lnTo>
                        <a:pt x="25907" y="13346"/>
                      </a:lnTo>
                      <a:lnTo>
                        <a:pt x="25907" y="25907"/>
                      </a:lnTo>
                      <a:lnTo>
                        <a:pt x="927189" y="25907"/>
                      </a:lnTo>
                      <a:lnTo>
                        <a:pt x="927189" y="13346"/>
                      </a:lnTo>
                      <a:lnTo>
                        <a:pt x="940536" y="25907"/>
                      </a:lnTo>
                      <a:lnTo>
                        <a:pt x="940536" y="705794"/>
                      </a:lnTo>
                      <a:lnTo>
                        <a:pt x="947601" y="705794"/>
                      </a:lnTo>
                      <a:lnTo>
                        <a:pt x="953097" y="700299"/>
                      </a:lnTo>
                      <a:close/>
                    </a:path>
                    <a:path w="953135" h="706120">
                      <a:moveTo>
                        <a:pt x="25907" y="25907"/>
                      </a:moveTo>
                      <a:lnTo>
                        <a:pt x="25907" y="13346"/>
                      </a:lnTo>
                      <a:lnTo>
                        <a:pt x="12561" y="25907"/>
                      </a:lnTo>
                      <a:lnTo>
                        <a:pt x="25907" y="25907"/>
                      </a:lnTo>
                      <a:close/>
                    </a:path>
                    <a:path w="953135" h="706120">
                      <a:moveTo>
                        <a:pt x="25907" y="679886"/>
                      </a:moveTo>
                      <a:lnTo>
                        <a:pt x="25907" y="25907"/>
                      </a:lnTo>
                      <a:lnTo>
                        <a:pt x="12561" y="25907"/>
                      </a:lnTo>
                      <a:lnTo>
                        <a:pt x="12561" y="679886"/>
                      </a:lnTo>
                      <a:lnTo>
                        <a:pt x="25907" y="679886"/>
                      </a:lnTo>
                      <a:close/>
                    </a:path>
                    <a:path w="953135" h="706120">
                      <a:moveTo>
                        <a:pt x="940536" y="679886"/>
                      </a:moveTo>
                      <a:lnTo>
                        <a:pt x="12561" y="679886"/>
                      </a:lnTo>
                      <a:lnTo>
                        <a:pt x="25907" y="693233"/>
                      </a:lnTo>
                      <a:lnTo>
                        <a:pt x="25907" y="705794"/>
                      </a:lnTo>
                      <a:lnTo>
                        <a:pt x="927189" y="705794"/>
                      </a:lnTo>
                      <a:lnTo>
                        <a:pt x="927189" y="693233"/>
                      </a:lnTo>
                      <a:lnTo>
                        <a:pt x="940536" y="679886"/>
                      </a:lnTo>
                      <a:close/>
                    </a:path>
                    <a:path w="953135" h="706120">
                      <a:moveTo>
                        <a:pt x="25907" y="705794"/>
                      </a:moveTo>
                      <a:lnTo>
                        <a:pt x="25907" y="693233"/>
                      </a:lnTo>
                      <a:lnTo>
                        <a:pt x="12561" y="679886"/>
                      </a:lnTo>
                      <a:lnTo>
                        <a:pt x="12561" y="705794"/>
                      </a:lnTo>
                      <a:lnTo>
                        <a:pt x="25907" y="705794"/>
                      </a:lnTo>
                      <a:close/>
                    </a:path>
                    <a:path w="953135" h="706120">
                      <a:moveTo>
                        <a:pt x="940536" y="25907"/>
                      </a:moveTo>
                      <a:lnTo>
                        <a:pt x="927189" y="13346"/>
                      </a:lnTo>
                      <a:lnTo>
                        <a:pt x="927189" y="25907"/>
                      </a:lnTo>
                      <a:lnTo>
                        <a:pt x="940536" y="25907"/>
                      </a:lnTo>
                      <a:close/>
                    </a:path>
                    <a:path w="953135" h="706120">
                      <a:moveTo>
                        <a:pt x="940536" y="679886"/>
                      </a:moveTo>
                      <a:lnTo>
                        <a:pt x="940536" y="25907"/>
                      </a:lnTo>
                      <a:lnTo>
                        <a:pt x="927189" y="25907"/>
                      </a:lnTo>
                      <a:lnTo>
                        <a:pt x="927189" y="679886"/>
                      </a:lnTo>
                      <a:lnTo>
                        <a:pt x="940536" y="679886"/>
                      </a:lnTo>
                      <a:close/>
                    </a:path>
                    <a:path w="953135" h="706120">
                      <a:moveTo>
                        <a:pt x="940536" y="705794"/>
                      </a:moveTo>
                      <a:lnTo>
                        <a:pt x="940536" y="679886"/>
                      </a:lnTo>
                      <a:lnTo>
                        <a:pt x="927189" y="693233"/>
                      </a:lnTo>
                      <a:lnTo>
                        <a:pt x="927189" y="705794"/>
                      </a:lnTo>
                      <a:lnTo>
                        <a:pt x="940536" y="70579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7" name="object 44"/>
                <p:cNvSpPr txBox="1"/>
                <p:nvPr/>
              </p:nvSpPr>
              <p:spPr>
                <a:xfrm>
                  <a:off x="4604349" y="4507952"/>
                  <a:ext cx="745241" cy="817909"/>
                </a:xfrm>
                <a:prstGeom prst="rect">
                  <a:avLst/>
                </a:prstGeom>
                <a:solidFill>
                  <a:srgbClr val="BEBEBE"/>
                </a:solidFill>
              </p:spPr>
              <p:txBody>
                <a:bodyPr vert="horz" wrap="square" lIns="0" tIns="45085"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9240" marR="210185" indent="-50800">
                    <a:lnSpc>
                      <a:spcPct val="128800"/>
                    </a:lnSpc>
                  </a:pPr>
                  <a:endParaRPr sz="700" b="1">
                    <a:latin typeface="微软雅黑" panose="020b0503020204020204" pitchFamily="34" charset="-122"/>
                    <a:ea typeface="微软雅黑" panose="020b0503020204020204" pitchFamily="34" charset="-122"/>
                    <a:cs typeface="Verdana"/>
                  </a:endParaRPr>
                </a:p>
              </p:txBody>
            </p:sp>
            <p:sp>
              <p:nvSpPr>
                <p:cNvPr id="108" name="object 45"/>
                <p:cNvSpPr/>
                <p:nvPr/>
              </p:nvSpPr>
              <p:spPr>
                <a:xfrm>
                  <a:off x="5608295" y="3941103"/>
                  <a:ext cx="744732" cy="521375"/>
                </a:xfrm>
                <a:custGeom>
                  <a:rect l="l" t="t" r="r" b="b"/>
                  <a:pathLst>
                    <a:path w="927735" h="689610">
                      <a:moveTo>
                        <a:pt x="0" y="0"/>
                      </a:moveTo>
                      <a:lnTo>
                        <a:pt x="0" y="689307"/>
                      </a:lnTo>
                      <a:lnTo>
                        <a:pt x="927189" y="689307"/>
                      </a:lnTo>
                      <a:lnTo>
                        <a:pt x="927189" y="0"/>
                      </a:lnTo>
                      <a:lnTo>
                        <a:pt x="0" y="0"/>
                      </a:lnTo>
                      <a:close/>
                    </a:path>
                  </a:pathLst>
                </a:custGeom>
                <a:solidFill>
                  <a:srgbClr val="BEBEBE"/>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09" name="object 46"/>
                <p:cNvSpPr/>
                <p:nvPr/>
              </p:nvSpPr>
              <p:spPr>
                <a:xfrm>
                  <a:off x="5597581" y="3931012"/>
                  <a:ext cx="766141" cy="541539"/>
                </a:xfrm>
                <a:custGeom>
                  <a:rect l="l" t="t" r="r" b="b"/>
                  <a:pathLst>
                    <a:path w="954403" h="716279">
                      <a:moveTo>
                        <a:pt x="953882" y="709720"/>
                      </a:moveTo>
                      <a:lnTo>
                        <a:pt x="953882" y="5495"/>
                      </a:lnTo>
                      <a:lnTo>
                        <a:pt x="947601" y="0"/>
                      </a:lnTo>
                      <a:lnTo>
                        <a:pt x="6280" y="0"/>
                      </a:lnTo>
                      <a:lnTo>
                        <a:pt x="0" y="5495"/>
                      </a:lnTo>
                      <a:lnTo>
                        <a:pt x="0" y="709720"/>
                      </a:lnTo>
                      <a:lnTo>
                        <a:pt x="6280" y="716000"/>
                      </a:lnTo>
                      <a:lnTo>
                        <a:pt x="13346" y="716000"/>
                      </a:lnTo>
                      <a:lnTo>
                        <a:pt x="13346" y="25907"/>
                      </a:lnTo>
                      <a:lnTo>
                        <a:pt x="25907" y="13346"/>
                      </a:lnTo>
                      <a:lnTo>
                        <a:pt x="25907" y="25907"/>
                      </a:lnTo>
                      <a:lnTo>
                        <a:pt x="927189" y="25907"/>
                      </a:lnTo>
                      <a:lnTo>
                        <a:pt x="927189" y="13346"/>
                      </a:lnTo>
                      <a:lnTo>
                        <a:pt x="940536" y="25907"/>
                      </a:lnTo>
                      <a:lnTo>
                        <a:pt x="940536" y="716000"/>
                      </a:lnTo>
                      <a:lnTo>
                        <a:pt x="947601" y="716000"/>
                      </a:lnTo>
                      <a:lnTo>
                        <a:pt x="953882" y="709720"/>
                      </a:lnTo>
                      <a:close/>
                    </a:path>
                    <a:path w="954403" h="716279">
                      <a:moveTo>
                        <a:pt x="25907" y="25907"/>
                      </a:moveTo>
                      <a:lnTo>
                        <a:pt x="25907" y="13346"/>
                      </a:lnTo>
                      <a:lnTo>
                        <a:pt x="13346" y="25907"/>
                      </a:lnTo>
                      <a:lnTo>
                        <a:pt x="25907" y="25907"/>
                      </a:lnTo>
                      <a:close/>
                    </a:path>
                    <a:path w="954403" h="716279">
                      <a:moveTo>
                        <a:pt x="25907" y="689307"/>
                      </a:moveTo>
                      <a:lnTo>
                        <a:pt x="25907" y="25907"/>
                      </a:lnTo>
                      <a:lnTo>
                        <a:pt x="13346" y="25907"/>
                      </a:lnTo>
                      <a:lnTo>
                        <a:pt x="13346" y="689307"/>
                      </a:lnTo>
                      <a:lnTo>
                        <a:pt x="25907" y="689307"/>
                      </a:lnTo>
                      <a:close/>
                    </a:path>
                    <a:path w="954403" h="716279">
                      <a:moveTo>
                        <a:pt x="940536" y="689307"/>
                      </a:moveTo>
                      <a:lnTo>
                        <a:pt x="13346" y="689307"/>
                      </a:lnTo>
                      <a:lnTo>
                        <a:pt x="25907" y="702654"/>
                      </a:lnTo>
                      <a:lnTo>
                        <a:pt x="25907" y="716000"/>
                      </a:lnTo>
                      <a:lnTo>
                        <a:pt x="927189" y="716000"/>
                      </a:lnTo>
                      <a:lnTo>
                        <a:pt x="927189" y="702654"/>
                      </a:lnTo>
                      <a:lnTo>
                        <a:pt x="940536" y="689307"/>
                      </a:lnTo>
                      <a:close/>
                    </a:path>
                    <a:path w="954403" h="716279">
                      <a:moveTo>
                        <a:pt x="25907" y="716000"/>
                      </a:moveTo>
                      <a:lnTo>
                        <a:pt x="25907" y="702654"/>
                      </a:lnTo>
                      <a:lnTo>
                        <a:pt x="13346" y="689307"/>
                      </a:lnTo>
                      <a:lnTo>
                        <a:pt x="13346" y="716000"/>
                      </a:lnTo>
                      <a:lnTo>
                        <a:pt x="25907" y="716000"/>
                      </a:lnTo>
                      <a:close/>
                    </a:path>
                    <a:path w="954403" h="716279">
                      <a:moveTo>
                        <a:pt x="940536" y="25907"/>
                      </a:moveTo>
                      <a:lnTo>
                        <a:pt x="927189" y="13346"/>
                      </a:lnTo>
                      <a:lnTo>
                        <a:pt x="927189" y="25907"/>
                      </a:lnTo>
                      <a:lnTo>
                        <a:pt x="940536" y="25907"/>
                      </a:lnTo>
                      <a:close/>
                    </a:path>
                    <a:path w="954403" h="716279">
                      <a:moveTo>
                        <a:pt x="940536" y="689307"/>
                      </a:moveTo>
                      <a:lnTo>
                        <a:pt x="940536" y="25907"/>
                      </a:lnTo>
                      <a:lnTo>
                        <a:pt x="927189" y="25907"/>
                      </a:lnTo>
                      <a:lnTo>
                        <a:pt x="927189" y="689307"/>
                      </a:lnTo>
                      <a:lnTo>
                        <a:pt x="940536" y="689307"/>
                      </a:lnTo>
                      <a:close/>
                    </a:path>
                    <a:path w="954403" h="716279">
                      <a:moveTo>
                        <a:pt x="940536" y="716000"/>
                      </a:moveTo>
                      <a:lnTo>
                        <a:pt x="940536" y="689307"/>
                      </a:lnTo>
                      <a:lnTo>
                        <a:pt x="927189" y="702654"/>
                      </a:lnTo>
                      <a:lnTo>
                        <a:pt x="927189" y="716000"/>
                      </a:lnTo>
                      <a:lnTo>
                        <a:pt x="940536" y="71600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1" name="object 48"/>
                <p:cNvSpPr/>
                <p:nvPr/>
              </p:nvSpPr>
              <p:spPr>
                <a:xfrm>
                  <a:off x="5608295" y="4504392"/>
                  <a:ext cx="744732" cy="821469"/>
                </a:xfrm>
                <a:custGeom>
                  <a:rect l="l" t="t" r="r" b="b"/>
                  <a:pathLst>
                    <a:path w="927735" h="689610">
                      <a:moveTo>
                        <a:pt x="0" y="0"/>
                      </a:moveTo>
                      <a:lnTo>
                        <a:pt x="0" y="689307"/>
                      </a:lnTo>
                      <a:lnTo>
                        <a:pt x="927189" y="689307"/>
                      </a:lnTo>
                      <a:lnTo>
                        <a:pt x="927189" y="0"/>
                      </a:lnTo>
                      <a:lnTo>
                        <a:pt x="0" y="0"/>
                      </a:lnTo>
                      <a:close/>
                    </a:path>
                  </a:pathLst>
                </a:custGeom>
                <a:solidFill>
                  <a:srgbClr val="BEBEBE"/>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3" name="object 50"/>
                <p:cNvSpPr txBox="1"/>
                <p:nvPr/>
              </p:nvSpPr>
              <p:spPr>
                <a:xfrm>
                  <a:off x="5624567" y="4593800"/>
                  <a:ext cx="711599" cy="555793"/>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31750" algn="just">
                    <a:lnSpc>
                      <a:spcPct val="128800"/>
                    </a:lnSpc>
                  </a:pPr>
                  <a:endParaRPr sz="700" b="1">
                    <a:latin typeface="微软雅黑" panose="020b0503020204020204" pitchFamily="34" charset="-122"/>
                    <a:ea typeface="微软雅黑" panose="020b0503020204020204" pitchFamily="34" charset="-122"/>
                    <a:cs typeface="Verdana"/>
                  </a:endParaRPr>
                </a:p>
              </p:txBody>
            </p:sp>
            <p:sp>
              <p:nvSpPr>
                <p:cNvPr id="114" name="object 51"/>
                <p:cNvSpPr/>
                <p:nvPr/>
              </p:nvSpPr>
              <p:spPr>
                <a:xfrm>
                  <a:off x="9428702" y="5059372"/>
                  <a:ext cx="765122" cy="534337"/>
                </a:xfrm>
                <a:custGeom>
                  <a:rect l="l" t="t" r="r" b="b"/>
                  <a:pathLst>
                    <a:path w="953134" h="706754">
                      <a:moveTo>
                        <a:pt x="953097" y="700299"/>
                      </a:moveTo>
                      <a:lnTo>
                        <a:pt x="953097" y="6280"/>
                      </a:lnTo>
                      <a:lnTo>
                        <a:pt x="947601" y="0"/>
                      </a:lnTo>
                      <a:lnTo>
                        <a:pt x="5495" y="0"/>
                      </a:lnTo>
                      <a:lnTo>
                        <a:pt x="0" y="6280"/>
                      </a:lnTo>
                      <a:lnTo>
                        <a:pt x="0" y="700299"/>
                      </a:lnTo>
                      <a:lnTo>
                        <a:pt x="5495" y="706579"/>
                      </a:lnTo>
                      <a:lnTo>
                        <a:pt x="12561" y="706579"/>
                      </a:lnTo>
                      <a:lnTo>
                        <a:pt x="12561" y="26693"/>
                      </a:lnTo>
                      <a:lnTo>
                        <a:pt x="25907" y="13346"/>
                      </a:lnTo>
                      <a:lnTo>
                        <a:pt x="25907" y="26693"/>
                      </a:lnTo>
                      <a:lnTo>
                        <a:pt x="927189" y="26693"/>
                      </a:lnTo>
                      <a:lnTo>
                        <a:pt x="927189" y="13346"/>
                      </a:lnTo>
                      <a:lnTo>
                        <a:pt x="939751" y="26693"/>
                      </a:lnTo>
                      <a:lnTo>
                        <a:pt x="939751" y="706579"/>
                      </a:lnTo>
                      <a:lnTo>
                        <a:pt x="947601" y="706579"/>
                      </a:lnTo>
                      <a:lnTo>
                        <a:pt x="953097" y="700299"/>
                      </a:lnTo>
                      <a:close/>
                    </a:path>
                    <a:path w="953134" h="706754">
                      <a:moveTo>
                        <a:pt x="25907" y="26693"/>
                      </a:moveTo>
                      <a:lnTo>
                        <a:pt x="25907" y="13346"/>
                      </a:lnTo>
                      <a:lnTo>
                        <a:pt x="12561" y="26693"/>
                      </a:lnTo>
                      <a:lnTo>
                        <a:pt x="25907" y="26693"/>
                      </a:lnTo>
                      <a:close/>
                    </a:path>
                    <a:path w="953134" h="706754">
                      <a:moveTo>
                        <a:pt x="25907" y="680671"/>
                      </a:moveTo>
                      <a:lnTo>
                        <a:pt x="25907" y="26693"/>
                      </a:lnTo>
                      <a:lnTo>
                        <a:pt x="12561" y="26693"/>
                      </a:lnTo>
                      <a:lnTo>
                        <a:pt x="12561" y="680671"/>
                      </a:lnTo>
                      <a:lnTo>
                        <a:pt x="25907" y="680671"/>
                      </a:lnTo>
                      <a:close/>
                    </a:path>
                    <a:path w="953134" h="706754">
                      <a:moveTo>
                        <a:pt x="939751" y="680671"/>
                      </a:moveTo>
                      <a:lnTo>
                        <a:pt x="12561" y="680671"/>
                      </a:lnTo>
                      <a:lnTo>
                        <a:pt x="25907" y="693233"/>
                      </a:lnTo>
                      <a:lnTo>
                        <a:pt x="25907" y="706579"/>
                      </a:lnTo>
                      <a:lnTo>
                        <a:pt x="927189" y="706579"/>
                      </a:lnTo>
                      <a:lnTo>
                        <a:pt x="927189" y="693233"/>
                      </a:lnTo>
                      <a:lnTo>
                        <a:pt x="939751" y="680671"/>
                      </a:lnTo>
                      <a:close/>
                    </a:path>
                    <a:path w="953134" h="706754">
                      <a:moveTo>
                        <a:pt x="25907" y="706579"/>
                      </a:moveTo>
                      <a:lnTo>
                        <a:pt x="25907" y="693233"/>
                      </a:lnTo>
                      <a:lnTo>
                        <a:pt x="12561" y="680671"/>
                      </a:lnTo>
                      <a:lnTo>
                        <a:pt x="12561" y="706579"/>
                      </a:lnTo>
                      <a:lnTo>
                        <a:pt x="25907" y="706579"/>
                      </a:lnTo>
                      <a:close/>
                    </a:path>
                    <a:path w="953134" h="706754">
                      <a:moveTo>
                        <a:pt x="939751" y="26693"/>
                      </a:moveTo>
                      <a:lnTo>
                        <a:pt x="927189" y="13346"/>
                      </a:lnTo>
                      <a:lnTo>
                        <a:pt x="927189" y="26693"/>
                      </a:lnTo>
                      <a:lnTo>
                        <a:pt x="939751" y="26693"/>
                      </a:lnTo>
                      <a:close/>
                    </a:path>
                    <a:path w="953134" h="706754">
                      <a:moveTo>
                        <a:pt x="939751" y="680671"/>
                      </a:moveTo>
                      <a:lnTo>
                        <a:pt x="939751" y="26693"/>
                      </a:lnTo>
                      <a:lnTo>
                        <a:pt x="927189" y="26693"/>
                      </a:lnTo>
                      <a:lnTo>
                        <a:pt x="927189" y="680671"/>
                      </a:lnTo>
                      <a:lnTo>
                        <a:pt x="939751" y="680671"/>
                      </a:lnTo>
                      <a:close/>
                    </a:path>
                    <a:path w="953134" h="706754">
                      <a:moveTo>
                        <a:pt x="939751" y="706579"/>
                      </a:moveTo>
                      <a:lnTo>
                        <a:pt x="939751" y="680671"/>
                      </a:lnTo>
                      <a:lnTo>
                        <a:pt x="927189" y="693233"/>
                      </a:lnTo>
                      <a:lnTo>
                        <a:pt x="927189" y="706579"/>
                      </a:lnTo>
                      <a:lnTo>
                        <a:pt x="939751" y="70657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5" name="object 52"/>
                <p:cNvSpPr txBox="1"/>
                <p:nvPr/>
              </p:nvSpPr>
              <p:spPr>
                <a:xfrm>
                  <a:off x="9438796" y="5069462"/>
                  <a:ext cx="744732" cy="579459"/>
                </a:xfrm>
                <a:prstGeom prst="rect">
                  <a:avLst/>
                </a:prstGeom>
                <a:solidFill>
                  <a:srgbClr val="BEBEBE"/>
                </a:solidFill>
              </p:spPr>
              <p:txBody>
                <a:bodyPr vert="horz" wrap="square" lIns="0" tIns="4981"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endParaRPr sz="800" b="1" spc="85">
                    <a:latin typeface="微软雅黑" panose="020b0503020204020204" pitchFamily="34" charset="-122"/>
                    <a:ea typeface="微软雅黑" panose="020b0503020204020204" pitchFamily="34" charset="-122"/>
                    <a:cs typeface="Arial"/>
                  </a:endParaRPr>
                </a:p>
                <a:p>
                  <a:pPr marL="193675">
                    <a:lnSpc>
                      <a:spcPts val="765"/>
                    </a:lnSpc>
                  </a:pPr>
                  <a:endParaRPr sz="700" b="1">
                    <a:latin typeface="微软雅黑" panose="020b0503020204020204" pitchFamily="34" charset="-122"/>
                    <a:ea typeface="微软雅黑" panose="020b0503020204020204" pitchFamily="34" charset="-122"/>
                    <a:cs typeface="Verdana"/>
                  </a:endParaRPr>
                </a:p>
              </p:txBody>
            </p:sp>
            <p:sp>
              <p:nvSpPr>
                <p:cNvPr id="116" name="object 53"/>
                <p:cNvSpPr/>
                <p:nvPr/>
              </p:nvSpPr>
              <p:spPr>
                <a:xfrm>
                  <a:off x="10183720" y="4779211"/>
                  <a:ext cx="164137" cy="557382"/>
                </a:xfrm>
                <a:custGeom>
                  <a:rect l="l" t="t" r="r" b="b"/>
                  <a:pathLst>
                    <a:path w="204470" h="737235">
                      <a:moveTo>
                        <a:pt x="190776" y="710505"/>
                      </a:moveTo>
                      <a:lnTo>
                        <a:pt x="0" y="710505"/>
                      </a:lnTo>
                      <a:lnTo>
                        <a:pt x="0" y="737198"/>
                      </a:lnTo>
                      <a:lnTo>
                        <a:pt x="177430" y="737198"/>
                      </a:lnTo>
                      <a:lnTo>
                        <a:pt x="177430" y="723851"/>
                      </a:lnTo>
                      <a:lnTo>
                        <a:pt x="190776" y="710505"/>
                      </a:lnTo>
                      <a:close/>
                    </a:path>
                    <a:path w="204470" h="737235">
                      <a:moveTo>
                        <a:pt x="204123" y="730917"/>
                      </a:moveTo>
                      <a:lnTo>
                        <a:pt x="204123" y="0"/>
                      </a:lnTo>
                      <a:lnTo>
                        <a:pt x="177430" y="0"/>
                      </a:lnTo>
                      <a:lnTo>
                        <a:pt x="177430" y="710505"/>
                      </a:lnTo>
                      <a:lnTo>
                        <a:pt x="190776" y="710505"/>
                      </a:lnTo>
                      <a:lnTo>
                        <a:pt x="190776" y="737198"/>
                      </a:lnTo>
                      <a:lnTo>
                        <a:pt x="197842" y="737198"/>
                      </a:lnTo>
                      <a:lnTo>
                        <a:pt x="204123" y="730917"/>
                      </a:lnTo>
                      <a:close/>
                    </a:path>
                    <a:path w="204470" h="737235">
                      <a:moveTo>
                        <a:pt x="190776" y="737198"/>
                      </a:moveTo>
                      <a:lnTo>
                        <a:pt x="190776" y="710505"/>
                      </a:lnTo>
                      <a:lnTo>
                        <a:pt x="177430" y="723851"/>
                      </a:lnTo>
                      <a:lnTo>
                        <a:pt x="177430" y="737198"/>
                      </a:lnTo>
                      <a:lnTo>
                        <a:pt x="190776" y="737198"/>
                      </a:lnTo>
                      <a:close/>
                    </a:path>
                  </a:pathLst>
                </a:custGeom>
                <a:solidFill>
                  <a:srgbClr val="A1000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grpSp>
          <p:sp>
            <p:nvSpPr>
              <p:cNvPr id="14" name="矩形 13"/>
              <p:cNvSpPr/>
              <p:nvPr/>
            </p:nvSpPr>
            <p:spPr>
              <a:xfrm>
                <a:off x="4343400" y="4567350"/>
                <a:ext cx="1210567" cy="6565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smtClean="0">
                    <a:latin typeface="微软雅黑" panose="020b0503020204020204" pitchFamily="34" charset="-122"/>
                    <a:ea typeface="微软雅黑" panose="020b0503020204020204" pitchFamily="34" charset="-122"/>
                    <a:cs typeface="Arial"/>
                  </a:rPr>
                  <a:t>全球</a:t>
                </a:r>
                <a:endParaRPr lang="en-US" altLang="zh-CN" sz="800" b="1" spc="85" smtClean="0">
                  <a:latin typeface="微软雅黑" panose="020b0503020204020204" pitchFamily="34" charset="-122"/>
                  <a:ea typeface="微软雅黑" panose="020b0503020204020204" pitchFamily="34" charset="-122"/>
                  <a:cs typeface="Arial"/>
                </a:endParaRPr>
              </a:p>
              <a:p>
                <a:pPr marL="115570" marR="107950" indent="1270" algn="ctr">
                  <a:lnSpc>
                    <a:spcPts val="780"/>
                  </a:lnSpc>
                  <a:spcBef>
                    <a:spcPts val="580"/>
                  </a:spcBef>
                </a:pPr>
                <a:r>
                  <a:rPr lang="zh-CN" altLang="en-US" sz="800" b="1" spc="85" smtClean="0">
                    <a:latin typeface="微软雅黑" panose="020b0503020204020204" pitchFamily="34" charset="-122"/>
                    <a:ea typeface="微软雅黑" panose="020b0503020204020204" pitchFamily="34" charset="-122"/>
                    <a:cs typeface="Arial"/>
                  </a:rPr>
                  <a:t>供应</a:t>
                </a:r>
                <a:r>
                  <a:rPr lang="zh-CN" altLang="en-US" sz="800" b="1" spc="85">
                    <a:latin typeface="微软雅黑" panose="020b0503020204020204" pitchFamily="34" charset="-122"/>
                    <a:ea typeface="微软雅黑" panose="020b0503020204020204" pitchFamily="34" charset="-122"/>
                    <a:cs typeface="Arial"/>
                  </a:rPr>
                  <a:t>链经理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M. van het  Bolscher</a:t>
                </a:r>
                <a:endParaRPr lang="en-US" altLang="zh-CN" sz="800" b="1" spc="85">
                  <a:latin typeface="微软雅黑" panose="020b0503020204020204" pitchFamily="34" charset="-122"/>
                  <a:ea typeface="微软雅黑" panose="020b0503020204020204" pitchFamily="34" charset="-122"/>
                  <a:cs typeface="Arial"/>
                </a:endParaRPr>
              </a:p>
            </p:txBody>
          </p:sp>
          <p:sp>
            <p:nvSpPr>
              <p:cNvPr id="15" name="矩形 14"/>
              <p:cNvSpPr/>
              <p:nvPr/>
            </p:nvSpPr>
            <p:spPr>
              <a:xfrm>
                <a:off x="5486400" y="4551308"/>
                <a:ext cx="1003572" cy="7276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31750" algn="ctr">
                  <a:lnSpc>
                    <a:spcPct val="128800"/>
                  </a:lnSpc>
                </a:pPr>
                <a:r>
                  <a:rPr lang="zh-CN" altLang="en-US" sz="800" b="1" spc="10">
                    <a:latin typeface="微软雅黑" panose="020b0503020204020204" pitchFamily="34" charset="-122"/>
                    <a:ea typeface="微软雅黑" panose="020b0503020204020204" pitchFamily="34" charset="-122"/>
                    <a:cs typeface="Verdana"/>
                  </a:rPr>
                  <a:t>工厂经理</a:t>
                </a:r>
              </a:p>
              <a:p>
                <a:pPr marL="12700" marR="5080" indent="31750" algn="ctr">
                  <a:lnSpc>
                    <a:spcPct val="128800"/>
                  </a:lnSpc>
                </a:pPr>
                <a:r>
                  <a:rPr lang="en-US" altLang="zh-CN" sz="800" b="1" spc="10">
                    <a:latin typeface="微软雅黑" panose="020b0503020204020204" pitchFamily="34" charset="-122"/>
                    <a:ea typeface="微软雅黑" panose="020b0503020204020204" pitchFamily="34" charset="-122"/>
                    <a:cs typeface="Verdana"/>
                  </a:rPr>
                  <a:t>Ede:</a:t>
                </a:r>
                <a:r>
                  <a:rPr lang="en-US" altLang="zh-CN" sz="800" b="1" spc="-25">
                    <a:latin typeface="微软雅黑" panose="020b0503020204020204" pitchFamily="34" charset="-122"/>
                    <a:ea typeface="微软雅黑" panose="020b0503020204020204" pitchFamily="34" charset="-122"/>
                    <a:cs typeface="Verdana"/>
                  </a:rPr>
                  <a:t> </a:t>
                </a:r>
                <a:r>
                  <a:rPr lang="en-US" altLang="zh-CN" sz="800" b="1" spc="10">
                    <a:latin typeface="微软雅黑" panose="020b0503020204020204" pitchFamily="34" charset="-122"/>
                    <a:ea typeface="微软雅黑" panose="020b0503020204020204" pitchFamily="34" charset="-122"/>
                    <a:cs typeface="Verdana"/>
                  </a:rPr>
                  <a:t>H.</a:t>
                </a:r>
                <a:r>
                  <a:rPr lang="en-US" altLang="zh-CN" sz="800" b="1" spc="-15">
                    <a:latin typeface="微软雅黑" panose="020b0503020204020204" pitchFamily="34" charset="-122"/>
                    <a:ea typeface="微软雅黑" panose="020b0503020204020204" pitchFamily="34" charset="-122"/>
                    <a:cs typeface="Verdana"/>
                  </a:rPr>
                  <a:t> </a:t>
                </a:r>
                <a:r>
                  <a:rPr lang="en-US" altLang="zh-CN" sz="800" b="1" spc="10">
                    <a:latin typeface="微软雅黑" panose="020b0503020204020204" pitchFamily="34" charset="-122"/>
                    <a:ea typeface="微软雅黑" panose="020b0503020204020204" pitchFamily="34" charset="-122"/>
                    <a:cs typeface="Verdana"/>
                  </a:rPr>
                  <a:t>ten</a:t>
                </a:r>
                <a:r>
                  <a:rPr lang="en-US" altLang="zh-CN" sz="800" b="1" spc="-20">
                    <a:latin typeface="微软雅黑" panose="020b0503020204020204" pitchFamily="34" charset="-122"/>
                    <a:ea typeface="微软雅黑" panose="020b0503020204020204" pitchFamily="34" charset="-122"/>
                    <a:cs typeface="Verdana"/>
                  </a:rPr>
                  <a:t> </a:t>
                </a:r>
                <a:endParaRPr lang="en-US" altLang="zh-CN" sz="800" b="1" spc="-20" smtClean="0">
                  <a:latin typeface="微软雅黑" panose="020b0503020204020204" pitchFamily="34" charset="-122"/>
                  <a:ea typeface="微软雅黑" panose="020b0503020204020204" pitchFamily="34" charset="-122"/>
                  <a:cs typeface="Verdana"/>
                </a:endParaRPr>
              </a:p>
              <a:p>
                <a:pPr marL="12700" marR="5080" indent="31750" algn="ctr">
                  <a:lnSpc>
                    <a:spcPct val="128800"/>
                  </a:lnSpc>
                </a:pPr>
                <a:r>
                  <a:rPr lang="en-US" altLang="zh-CN" sz="800" b="1" spc="15" smtClean="0">
                    <a:latin typeface="微软雅黑" panose="020b0503020204020204" pitchFamily="34" charset="-122"/>
                    <a:ea typeface="微软雅黑" panose="020b0503020204020204" pitchFamily="34" charset="-122"/>
                    <a:cs typeface="Verdana"/>
                  </a:rPr>
                  <a:t>Ham </a:t>
                </a:r>
                <a:r>
                  <a:rPr lang="en-US" altLang="zh-CN" sz="800" b="1" spc="-185" smtClean="0">
                    <a:latin typeface="微软雅黑" panose="020b0503020204020204" pitchFamily="34" charset="-122"/>
                    <a:ea typeface="微软雅黑" panose="020b0503020204020204" pitchFamily="34" charset="-122"/>
                    <a:cs typeface="Verdana"/>
                  </a:rPr>
                  <a:t> </a:t>
                </a:r>
                <a:r>
                  <a:rPr lang="en-US" altLang="zh-CN" sz="800" b="1" spc="5" err="1">
                    <a:latin typeface="微软雅黑" panose="020b0503020204020204" pitchFamily="34" charset="-122"/>
                    <a:ea typeface="微软雅黑" panose="020b0503020204020204" pitchFamily="34" charset="-122"/>
                    <a:cs typeface="Verdana"/>
                  </a:rPr>
                  <a:t>Rayong: </a:t>
                </a:r>
              </a:p>
              <a:p>
                <a:pPr marL="12700" marR="5080" indent="31750" algn="ctr">
                  <a:lnSpc>
                    <a:spcPct val="128800"/>
                  </a:lnSpc>
                </a:pPr>
                <a:r>
                  <a:rPr lang="en-US" altLang="zh-CN" sz="800" b="1" spc="15">
                    <a:latin typeface="微软雅黑" panose="020b0503020204020204" pitchFamily="34" charset="-122"/>
                    <a:ea typeface="微软雅黑" panose="020b0503020204020204" pitchFamily="34" charset="-122"/>
                    <a:cs typeface="Verdana"/>
                  </a:rPr>
                  <a:t>W.</a:t>
                </a:r>
                <a:r>
                  <a:rPr lang="en-US" altLang="zh-CN" sz="800" b="1" spc="-55">
                    <a:latin typeface="微软雅黑" panose="020b0503020204020204" pitchFamily="34" charset="-122"/>
                    <a:ea typeface="微软雅黑" panose="020b0503020204020204" pitchFamily="34" charset="-122"/>
                    <a:cs typeface="Verdana"/>
                  </a:rPr>
                  <a:t> </a:t>
                </a:r>
                <a:r>
                  <a:rPr lang="en-US" altLang="zh-CN" sz="800" b="1" spc="10" err="1">
                    <a:latin typeface="微软雅黑" panose="020b0503020204020204" pitchFamily="34" charset="-122"/>
                    <a:ea typeface="微软雅黑" panose="020b0503020204020204" pitchFamily="34" charset="-122"/>
                    <a:cs typeface="Verdana"/>
                  </a:rPr>
                  <a:t>Suyod</a:t>
                </a:r>
                <a:endParaRPr lang="en-US" altLang="zh-CN" sz="800" b="1">
                  <a:latin typeface="微软雅黑" panose="020b0503020204020204" pitchFamily="34" charset="-122"/>
                  <a:ea typeface="微软雅黑" panose="020b0503020204020204" pitchFamily="34" charset="-122"/>
                  <a:cs typeface="Verdana"/>
                </a:endParaRPr>
              </a:p>
            </p:txBody>
          </p:sp>
          <p:sp>
            <p:nvSpPr>
              <p:cNvPr id="16" name="矩形 15"/>
              <p:cNvSpPr/>
              <p:nvPr/>
            </p:nvSpPr>
            <p:spPr>
              <a:xfrm>
                <a:off x="4434600" y="3946591"/>
                <a:ext cx="1084737" cy="57964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a:latin typeface="微软雅黑" panose="020b0503020204020204" pitchFamily="34" charset="-122"/>
                    <a:ea typeface="微软雅黑" panose="020b0503020204020204" pitchFamily="34" charset="-122"/>
                    <a:cs typeface="Arial"/>
                  </a:rPr>
                  <a:t>全球技术及合规经理</a:t>
                </a:r>
              </a:p>
              <a:p>
                <a:pPr marL="115570" marR="107950" indent="1270" algn="ctr">
                  <a:lnSpc>
                    <a:spcPts val="780"/>
                  </a:lnSpc>
                  <a:spcBef>
                    <a:spcPts val="580"/>
                  </a:spcBef>
                </a:pPr>
                <a:r>
                  <a:rPr lang="en-US" altLang="zh-CN" sz="800" b="1" spc="10">
                    <a:latin typeface="微软雅黑" panose="020b0503020204020204" pitchFamily="34" charset="-122"/>
                    <a:ea typeface="微软雅黑" panose="020b0503020204020204" pitchFamily="34" charset="-122"/>
                    <a:cs typeface="Verdana"/>
                  </a:rPr>
                  <a:t>P. Oude</a:t>
                </a:r>
                <a:r>
                  <a:rPr lang="en-US" altLang="zh-CN" sz="800" b="1" spc="-60">
                    <a:latin typeface="微软雅黑" panose="020b0503020204020204" pitchFamily="34" charset="-122"/>
                    <a:ea typeface="微软雅黑" panose="020b0503020204020204" pitchFamily="34" charset="-122"/>
                    <a:cs typeface="Verdana"/>
                  </a:rPr>
                  <a:t> </a:t>
                </a:r>
                <a:r>
                  <a:rPr lang="en-US" altLang="zh-CN" sz="800" b="1" spc="5" err="1">
                    <a:latin typeface="微软雅黑" panose="020b0503020204020204" pitchFamily="34" charset="-122"/>
                    <a:ea typeface="微软雅黑" panose="020b0503020204020204" pitchFamily="34" charset="-122"/>
                    <a:cs typeface="Verdana"/>
                  </a:rPr>
                  <a:t>Lenferink</a:t>
                </a:r>
                <a:endParaRPr lang="en-US" altLang="zh-CN" sz="800" b="1">
                  <a:latin typeface="微软雅黑" panose="020b0503020204020204" pitchFamily="34" charset="-122"/>
                  <a:ea typeface="微软雅黑" panose="020b0503020204020204" pitchFamily="34" charset="-122"/>
                  <a:cs typeface="Verdana"/>
                </a:endParaRPr>
              </a:p>
            </p:txBody>
          </p:sp>
          <p:sp>
            <p:nvSpPr>
              <p:cNvPr id="17" name="矩形 16"/>
              <p:cNvSpPr/>
              <p:nvPr/>
            </p:nvSpPr>
            <p:spPr>
              <a:xfrm>
                <a:off x="5410200" y="3963254"/>
                <a:ext cx="1084738" cy="4770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a:latin typeface="微软雅黑" panose="020b0503020204020204" pitchFamily="34" charset="-122"/>
                    <a:ea typeface="微软雅黑" panose="020b0503020204020204" pitchFamily="34" charset="-122"/>
                    <a:cs typeface="Arial"/>
                  </a:rPr>
                  <a:t>全球采购经理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B. Leemreise</a:t>
                </a:r>
                <a:endParaRPr lang="en-US" altLang="zh-CN" sz="800" b="1" spc="85">
                  <a:latin typeface="微软雅黑" panose="020b0503020204020204" pitchFamily="34" charset="-122"/>
                  <a:ea typeface="微软雅黑" panose="020b0503020204020204" pitchFamily="34" charset="-122"/>
                  <a:cs typeface="Arial"/>
                </a:endParaRPr>
              </a:p>
            </p:txBody>
          </p:sp>
          <p:sp>
            <p:nvSpPr>
              <p:cNvPr id="18" name="矩形 17"/>
              <p:cNvSpPr/>
              <p:nvPr/>
            </p:nvSpPr>
            <p:spPr>
              <a:xfrm>
                <a:off x="6892954" y="3968939"/>
                <a:ext cx="1084737" cy="3278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smtClean="0">
                    <a:latin typeface="微软雅黑" panose="020b0503020204020204" pitchFamily="34" charset="-122"/>
                    <a:ea typeface="微软雅黑" panose="020b0503020204020204" pitchFamily="34" charset="-122"/>
                    <a:cs typeface="Arial"/>
                  </a:rPr>
                  <a:t>全球财务管</a:t>
                </a:r>
                <a:r>
                  <a:rPr lang="zh-CN" altLang="en-US" sz="800" b="1" spc="85">
                    <a:latin typeface="微软雅黑" panose="020b0503020204020204" pitchFamily="34" charset="-122"/>
                    <a:ea typeface="微软雅黑" panose="020b0503020204020204" pitchFamily="34" charset="-122"/>
                    <a:cs typeface="Arial"/>
                  </a:rPr>
                  <a:t>控</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M. Siebert</a:t>
                </a:r>
              </a:p>
            </p:txBody>
          </p:sp>
          <p:sp>
            <p:nvSpPr>
              <p:cNvPr id="19" name="矩形 18"/>
              <p:cNvSpPr/>
              <p:nvPr/>
            </p:nvSpPr>
            <p:spPr>
              <a:xfrm>
                <a:off x="7882583" y="3960793"/>
                <a:ext cx="1143000" cy="3278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smtClean="0">
                    <a:latin typeface="微软雅黑" panose="020b0503020204020204" pitchFamily="34" charset="-122"/>
                    <a:ea typeface="微软雅黑" panose="020b0503020204020204" pitchFamily="34" charset="-122"/>
                    <a:cs typeface="Arial"/>
                  </a:rPr>
                  <a:t>全球信息中心</a:t>
                </a:r>
                <a:endParaRPr lang="zh-CN" altLang="en-US" sz="800" b="1" spc="85">
                  <a:latin typeface="微软雅黑" panose="020b0503020204020204" pitchFamily="34" charset="-122"/>
                  <a:ea typeface="微软雅黑" panose="020b0503020204020204" pitchFamily="34" charset="-122"/>
                  <a:cs typeface="Arial"/>
                </a:endParaRP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R. Lindhout</a:t>
                </a:r>
                <a:endParaRPr lang="en-US" altLang="zh-CN" sz="800" b="1" spc="85">
                  <a:latin typeface="微软雅黑" panose="020b0503020204020204" pitchFamily="34" charset="-122"/>
                  <a:ea typeface="微软雅黑" panose="020b0503020204020204" pitchFamily="34" charset="-122"/>
                  <a:cs typeface="Arial"/>
                </a:endParaRPr>
              </a:p>
            </p:txBody>
          </p:sp>
          <p:sp>
            <p:nvSpPr>
              <p:cNvPr id="20" name="矩形 19"/>
              <p:cNvSpPr/>
              <p:nvPr/>
            </p:nvSpPr>
            <p:spPr>
              <a:xfrm>
                <a:off x="9249371" y="3946591"/>
                <a:ext cx="1219200" cy="4770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EMEA/LATAM</a:t>
                </a:r>
                <a:r>
                  <a:rPr lang="zh-CN" altLang="en-US" sz="800" b="1" spc="85">
                    <a:latin typeface="微软雅黑" panose="020b0503020204020204" pitchFamily="34" charset="-122"/>
                    <a:ea typeface="微软雅黑" panose="020b0503020204020204" pitchFamily="34" charset="-122"/>
                    <a:cs typeface="Arial"/>
                  </a:rPr>
                  <a:t>总经理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T. Bouwmans</a:t>
                </a:r>
                <a:endParaRPr lang="en-US" altLang="zh-CN" sz="800" b="1" spc="85">
                  <a:latin typeface="微软雅黑" panose="020b0503020204020204" pitchFamily="34" charset="-122"/>
                  <a:ea typeface="微软雅黑" panose="020b0503020204020204" pitchFamily="34" charset="-122"/>
                  <a:cs typeface="Arial"/>
                </a:endParaRPr>
              </a:p>
            </p:txBody>
          </p:sp>
          <p:sp>
            <p:nvSpPr>
              <p:cNvPr id="21" name="矩形 20"/>
              <p:cNvSpPr/>
              <p:nvPr/>
            </p:nvSpPr>
            <p:spPr>
              <a:xfrm>
                <a:off x="9239763" y="4526237"/>
                <a:ext cx="1143000" cy="55399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232410" indent="635" algn="ctr">
                  <a:lnSpc>
                    <a:spcPts val="780"/>
                  </a:lnSpc>
                </a:pPr>
                <a:r>
                  <a:rPr lang="en-US" altLang="zh-CN" sz="800" b="1" spc="125">
                    <a:latin typeface="微软雅黑" panose="020b0503020204020204" pitchFamily="34" charset="-122"/>
                    <a:ea typeface="微软雅黑" panose="020b0503020204020204" pitchFamily="34" charset="-122"/>
                    <a:cs typeface="Arial"/>
                  </a:rPr>
                  <a:t>India</a:t>
                </a:r>
              </a:p>
              <a:p>
                <a:pPr marL="115570" marR="107950" indent="1270" algn="ctr">
                  <a:lnSpc>
                    <a:spcPts val="780"/>
                  </a:lnSpc>
                  <a:spcBef>
                    <a:spcPts val="580"/>
                  </a:spcBef>
                </a:pPr>
                <a:r>
                  <a:rPr lang="en-US" altLang="zh-CN" sz="800" b="1" spc="10">
                    <a:latin typeface="微软雅黑" panose="020b0503020204020204" pitchFamily="34" charset="-122"/>
                    <a:ea typeface="微软雅黑" panose="020b0503020204020204" pitchFamily="34" charset="-122"/>
                    <a:cs typeface="Verdana"/>
                  </a:rPr>
                  <a:t>   </a:t>
                </a:r>
                <a:r>
                  <a:rPr lang="zh-CN" altLang="en-US" sz="800" b="1" spc="85">
                    <a:latin typeface="微软雅黑" panose="020b0503020204020204" pitchFamily="34" charset="-122"/>
                    <a:ea typeface="微软雅黑" panose="020b0503020204020204" pitchFamily="34" charset="-122"/>
                    <a:cs typeface="Arial"/>
                  </a:rPr>
                  <a:t>总经理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P. Karhade</a:t>
                </a:r>
                <a:endParaRPr lang="en-US" altLang="zh-CN" sz="800" b="1" spc="85">
                  <a:latin typeface="微软雅黑" panose="020b0503020204020204" pitchFamily="34" charset="-122"/>
                  <a:ea typeface="微软雅黑" panose="020b0503020204020204" pitchFamily="34" charset="-122"/>
                  <a:cs typeface="Arial"/>
                </a:endParaRPr>
              </a:p>
            </p:txBody>
          </p:sp>
          <p:sp>
            <p:nvSpPr>
              <p:cNvPr id="22" name="矩形 21"/>
              <p:cNvSpPr/>
              <p:nvPr/>
            </p:nvSpPr>
            <p:spPr>
              <a:xfrm>
                <a:off x="9201663" y="5094923"/>
                <a:ext cx="1219200" cy="55399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APAC</a:t>
                </a:r>
              </a:p>
              <a:p>
                <a:pPr marL="115570" marR="107950" indent="1270" algn="ctr">
                  <a:lnSpc>
                    <a:spcPts val="780"/>
                  </a:lnSpc>
                  <a:spcBef>
                    <a:spcPts val="580"/>
                  </a:spcBef>
                </a:pPr>
                <a:r>
                  <a:rPr lang="zh-CN" altLang="en-US" sz="800" b="1" spc="85">
                    <a:latin typeface="微软雅黑" panose="020b0503020204020204" pitchFamily="34" charset="-122"/>
                    <a:ea typeface="微软雅黑" panose="020b0503020204020204" pitchFamily="34" charset="-122"/>
                    <a:cs typeface="Arial"/>
                  </a:rPr>
                  <a:t>总经理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S. </a:t>
                </a:r>
                <a:r>
                  <a:rPr lang="en-US" altLang="zh-CN" sz="800" b="1" spc="85" err="1" smtClean="0">
                    <a:latin typeface="微软雅黑" panose="020b0503020204020204" pitchFamily="34" charset="-122"/>
                    <a:ea typeface="微软雅黑" panose="020b0503020204020204" pitchFamily="34" charset="-122"/>
                    <a:cs typeface="Arial"/>
                  </a:rPr>
                  <a:t>Collinson</a:t>
                </a:r>
                <a:endParaRPr lang="en-US" altLang="zh-CN" sz="800" b="1" spc="85">
                  <a:latin typeface="微软雅黑" panose="020b0503020204020204" pitchFamily="34" charset="-122"/>
                  <a:ea typeface="微软雅黑" panose="020b0503020204020204" pitchFamily="34" charset="-122"/>
                  <a:cs typeface="Arial"/>
                </a:endParaRPr>
              </a:p>
            </p:txBody>
          </p:sp>
          <p:sp>
            <p:nvSpPr>
              <p:cNvPr id="23" name="矩形 22"/>
              <p:cNvSpPr/>
              <p:nvPr/>
            </p:nvSpPr>
            <p:spPr>
              <a:xfrm>
                <a:off x="10147128" y="4502795"/>
                <a:ext cx="1386600" cy="9130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nl-NL" altLang="zh-CN" sz="800" b="1" spc="85">
                    <a:latin typeface="微软雅黑" panose="020b0503020204020204" pitchFamily="34" charset="-122"/>
                    <a:ea typeface="微软雅黑" panose="020b0503020204020204" pitchFamily="34" charset="-122"/>
                    <a:cs typeface="Arial"/>
                  </a:rPr>
                  <a:t>BU-MGT</a:t>
                </a:r>
              </a:p>
              <a:p>
                <a:pPr marL="115570" marR="107950" indent="1270" algn="ctr">
                  <a:lnSpc>
                    <a:spcPts val="780"/>
                  </a:lnSpc>
                  <a:spcBef>
                    <a:spcPts val="580"/>
                  </a:spcBef>
                </a:pPr>
                <a:r>
                  <a:rPr lang="nl-NL" altLang="zh-CN" sz="800" b="1" spc="85">
                    <a:latin typeface="微软雅黑" panose="020b0503020204020204" pitchFamily="34" charset="-122"/>
                    <a:ea typeface="微软雅黑" panose="020b0503020204020204" pitchFamily="34" charset="-122"/>
                    <a:cs typeface="Arial"/>
                  </a:rPr>
                  <a:t>F. Bravo Meca</a:t>
                </a:r>
              </a:p>
              <a:p>
                <a:pPr marL="115570" marR="107950" indent="1270" algn="ctr">
                  <a:lnSpc>
                    <a:spcPts val="780"/>
                  </a:lnSpc>
                  <a:spcBef>
                    <a:spcPts val="580"/>
                  </a:spcBef>
                </a:pPr>
                <a:r>
                  <a:rPr lang="nl-NL" altLang="zh-CN" sz="800" b="1" spc="85">
                    <a:latin typeface="微软雅黑" panose="020b0503020204020204" pitchFamily="34" charset="-122"/>
                    <a:ea typeface="微软雅黑" panose="020b0503020204020204" pitchFamily="34" charset="-122"/>
                    <a:cs typeface="Arial"/>
                  </a:rPr>
                  <a:t>R. Hermse</a:t>
                </a:r>
              </a:p>
              <a:p>
                <a:pPr marL="115570" marR="107950" indent="1270" algn="ctr">
                  <a:lnSpc>
                    <a:spcPts val="780"/>
                  </a:lnSpc>
                  <a:spcBef>
                    <a:spcPts val="580"/>
                  </a:spcBef>
                </a:pPr>
                <a:r>
                  <a:rPr lang="nl-NL" altLang="zh-CN" sz="800" b="1" spc="85">
                    <a:latin typeface="微软雅黑" panose="020b0503020204020204" pitchFamily="34" charset="-122"/>
                    <a:ea typeface="微软雅黑" panose="020b0503020204020204" pitchFamily="34" charset="-122"/>
                    <a:cs typeface="Arial"/>
                  </a:rPr>
                  <a:t>T. Breugelmans</a:t>
                </a:r>
              </a:p>
              <a:p>
                <a:pPr marL="115570" marR="107950" indent="1270" algn="ctr">
                  <a:lnSpc>
                    <a:spcPts val="780"/>
                  </a:lnSpc>
                  <a:spcBef>
                    <a:spcPts val="580"/>
                  </a:spcBef>
                </a:pPr>
                <a:r>
                  <a:rPr lang="nl-NL" altLang="zh-CN" sz="800" b="1" spc="85">
                    <a:latin typeface="微软雅黑" panose="020b0503020204020204" pitchFamily="34" charset="-122"/>
                    <a:ea typeface="微软雅黑" panose="020b0503020204020204" pitchFamily="34" charset="-122"/>
                    <a:cs typeface="Arial"/>
                  </a:rPr>
                  <a:t>T. Ruchser</a:t>
                </a:r>
              </a:p>
            </p:txBody>
          </p:sp>
          <p:sp>
            <p:nvSpPr>
              <p:cNvPr id="24" name="矩形 23"/>
              <p:cNvSpPr/>
              <p:nvPr/>
            </p:nvSpPr>
            <p:spPr>
              <a:xfrm>
                <a:off x="10298059" y="3987267"/>
                <a:ext cx="1084737" cy="37446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5570" marR="107950" indent="1270" algn="ctr">
                  <a:lnSpc>
                    <a:spcPts val="780"/>
                  </a:lnSpc>
                  <a:spcBef>
                    <a:spcPts val="580"/>
                  </a:spcBef>
                </a:pPr>
                <a:r>
                  <a:rPr lang="zh-CN" altLang="en-US" sz="800" b="1" spc="85">
                    <a:latin typeface="微软雅黑" panose="020b0503020204020204" pitchFamily="34" charset="-122"/>
                    <a:ea typeface="微软雅黑" panose="020b0503020204020204" pitchFamily="34" charset="-122"/>
                    <a:cs typeface="Arial"/>
                  </a:rPr>
                  <a:t>全球营销经理</a:t>
                </a:r>
              </a:p>
              <a:p>
                <a:pPr marL="115570" marR="107950" indent="1270" algn="ctr">
                  <a:lnSpc>
                    <a:spcPts val="780"/>
                  </a:lnSpc>
                  <a:spcBef>
                    <a:spcPts val="580"/>
                  </a:spcBef>
                </a:pPr>
                <a:r>
                  <a:rPr lang="en-US" altLang="zh-CN" sz="800" b="1" spc="85">
                    <a:latin typeface="微软雅黑" panose="020b0503020204020204" pitchFamily="34" charset="-122"/>
                    <a:ea typeface="微软雅黑" panose="020b0503020204020204" pitchFamily="34" charset="-122"/>
                    <a:cs typeface="Arial"/>
                  </a:rPr>
                  <a:t>M. </a:t>
                </a:r>
                <a:r>
                  <a:rPr lang="en-US" altLang="zh-CN" sz="800" b="1" spc="85" err="1" smtClean="0">
                    <a:latin typeface="微软雅黑" panose="020b0503020204020204" pitchFamily="34" charset="-122"/>
                    <a:ea typeface="微软雅黑" panose="020b0503020204020204" pitchFamily="34" charset="-122"/>
                    <a:cs typeface="Arial"/>
                  </a:rPr>
                  <a:t>Mureau</a:t>
                </a:r>
                <a:endParaRPr lang="en-US" altLang="zh-CN" sz="800" b="1" spc="85">
                  <a:latin typeface="微软雅黑" panose="020b0503020204020204" pitchFamily="34" charset="-122"/>
                  <a:ea typeface="微软雅黑" panose="020b0503020204020204" pitchFamily="34" charset="-122"/>
                  <a:cs typeface="Arial"/>
                </a:endParaRPr>
              </a:p>
            </p:txBody>
          </p:sp>
          <p:sp>
            <p:nvSpPr>
              <p:cNvPr id="25" name="矩形 24"/>
              <p:cNvSpPr/>
              <p:nvPr/>
            </p:nvSpPr>
            <p:spPr>
              <a:xfrm>
                <a:off x="4876800" y="3432615"/>
                <a:ext cx="1084737" cy="36420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8435">
                  <a:lnSpc>
                    <a:spcPct val="100000"/>
                  </a:lnSpc>
                  <a:spcBef>
                    <a:spcPts val="225"/>
                  </a:spcBef>
                </a:pPr>
                <a:r>
                  <a:rPr lang="zh-CN" altLang="en-US" sz="800" b="1" spc="10">
                    <a:solidFill>
                      <a:schemeClr val="bg1"/>
                    </a:solidFill>
                    <a:latin typeface="微软雅黑" panose="020b0503020204020204" pitchFamily="34" charset="-122"/>
                    <a:ea typeface="微软雅黑" panose="020b0503020204020204" pitchFamily="34" charset="-122"/>
                    <a:cs typeface="Verdana"/>
                  </a:rPr>
                  <a:t>首席营运技术官</a:t>
                </a:r>
              </a:p>
              <a:p>
                <a:pPr marL="178435">
                  <a:lnSpc>
                    <a:spcPct val="100000"/>
                  </a:lnSpc>
                  <a:spcBef>
                    <a:spcPts val="225"/>
                  </a:spcBef>
                </a:pPr>
                <a:r>
                  <a:rPr lang="en-US" altLang="zh-CN" sz="800" b="1" spc="10">
                    <a:solidFill>
                      <a:schemeClr val="bg1"/>
                    </a:solidFill>
                    <a:latin typeface="微软雅黑" panose="020b0503020204020204" pitchFamily="34" charset="-122"/>
                    <a:ea typeface="微软雅黑" panose="020b0503020204020204" pitchFamily="34" charset="-122"/>
                    <a:cs typeface="Verdana"/>
                  </a:rPr>
                  <a:t>D.</a:t>
                </a:r>
                <a:r>
                  <a:rPr lang="en-US" altLang="zh-CN" sz="800" b="1" spc="-85">
                    <a:solidFill>
                      <a:schemeClr val="bg1"/>
                    </a:solidFill>
                    <a:latin typeface="微软雅黑" panose="020b0503020204020204" pitchFamily="34" charset="-122"/>
                    <a:ea typeface="微软雅黑" panose="020b0503020204020204" pitchFamily="34" charset="-122"/>
                    <a:cs typeface="Verdana"/>
                  </a:rPr>
                  <a:t> </a:t>
                </a:r>
                <a:r>
                  <a:rPr lang="en-US" altLang="zh-CN" sz="800" b="1" spc="10" err="1">
                    <a:solidFill>
                      <a:schemeClr val="bg1"/>
                    </a:solidFill>
                    <a:latin typeface="微软雅黑" panose="020b0503020204020204" pitchFamily="34" charset="-122"/>
                    <a:ea typeface="微软雅黑" panose="020b0503020204020204" pitchFamily="34" charset="-122"/>
                    <a:cs typeface="Verdana"/>
                  </a:rPr>
                  <a:t>Uitendaal</a:t>
                </a:r>
                <a:endParaRPr lang="en-US" altLang="zh-CN" sz="800" b="1">
                  <a:solidFill>
                    <a:schemeClr val="bg1"/>
                  </a:solidFill>
                  <a:latin typeface="微软雅黑" panose="020b0503020204020204" pitchFamily="34" charset="-122"/>
                  <a:ea typeface="微软雅黑" panose="020b0503020204020204" pitchFamily="34" charset="-122"/>
                  <a:cs typeface="Verdana"/>
                </a:endParaRPr>
              </a:p>
            </p:txBody>
          </p:sp>
          <p:sp>
            <p:nvSpPr>
              <p:cNvPr id="26" name="矩形 25"/>
              <p:cNvSpPr/>
              <p:nvPr/>
            </p:nvSpPr>
            <p:spPr>
              <a:xfrm>
                <a:off x="7474282" y="2757564"/>
                <a:ext cx="1066800" cy="36420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a:lnSpc>
                    <a:spcPct val="100000"/>
                  </a:lnSpc>
                  <a:spcBef>
                    <a:spcPts val="225"/>
                  </a:spcBef>
                </a:pPr>
                <a:r>
                  <a:rPr lang="zh-CN" altLang="en-US" sz="800" b="1" spc="15">
                    <a:latin typeface="微软雅黑" panose="020b0503020204020204" pitchFamily="34" charset="-122"/>
                    <a:ea typeface="微软雅黑" panose="020b0503020204020204" pitchFamily="34" charset="-122"/>
                    <a:cs typeface="Verdana"/>
                  </a:rPr>
                  <a:t>董事会秘书</a:t>
                </a:r>
              </a:p>
              <a:p>
                <a:pPr marL="184785">
                  <a:lnSpc>
                    <a:spcPct val="100000"/>
                  </a:lnSpc>
                  <a:spcBef>
                    <a:spcPts val="225"/>
                  </a:spcBef>
                </a:pPr>
                <a:r>
                  <a:rPr lang="en-US" altLang="zh-CN" sz="800" b="1" spc="15">
                    <a:latin typeface="微软雅黑" panose="020b0503020204020204" pitchFamily="34" charset="-122"/>
                    <a:ea typeface="微软雅黑" panose="020b0503020204020204" pitchFamily="34" charset="-122"/>
                    <a:cs typeface="Verdana"/>
                  </a:rPr>
                  <a:t>W.</a:t>
                </a:r>
                <a:r>
                  <a:rPr lang="en-US" altLang="zh-CN" sz="800" b="1" spc="-90">
                    <a:latin typeface="微软雅黑" panose="020b0503020204020204" pitchFamily="34" charset="-122"/>
                    <a:ea typeface="微软雅黑" panose="020b0503020204020204" pitchFamily="34" charset="-122"/>
                    <a:cs typeface="Verdana"/>
                  </a:rPr>
                  <a:t> </a:t>
                </a:r>
                <a:r>
                  <a:rPr lang="en-US" altLang="zh-CN" sz="800" b="1" spc="10" err="1">
                    <a:latin typeface="微软雅黑" panose="020b0503020204020204" pitchFamily="34" charset="-122"/>
                    <a:ea typeface="微软雅黑" panose="020b0503020204020204" pitchFamily="34" charset="-122"/>
                    <a:cs typeface="Verdana"/>
                  </a:rPr>
                  <a:t>Weijman</a:t>
                </a:r>
                <a:endParaRPr lang="en-US" altLang="zh-CN" sz="800" b="1">
                  <a:latin typeface="微软雅黑" panose="020b0503020204020204" pitchFamily="34" charset="-122"/>
                  <a:ea typeface="微软雅黑" panose="020b0503020204020204" pitchFamily="34" charset="-122"/>
                  <a:cs typeface="Verdana"/>
                </a:endParaRPr>
              </a:p>
            </p:txBody>
          </p:sp>
          <p:sp>
            <p:nvSpPr>
              <p:cNvPr id="27" name="矩形 26"/>
              <p:cNvSpPr/>
              <p:nvPr/>
            </p:nvSpPr>
            <p:spPr>
              <a:xfrm>
                <a:off x="7882583" y="2150398"/>
                <a:ext cx="1050754" cy="36420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6045" algn="ctr">
                  <a:lnSpc>
                    <a:spcPct val="100000"/>
                  </a:lnSpc>
                  <a:spcBef>
                    <a:spcPts val="225"/>
                  </a:spcBef>
                </a:pPr>
                <a:r>
                  <a:rPr lang="zh-CN" altLang="en-US" sz="800" b="1" spc="10">
                    <a:solidFill>
                      <a:schemeClr val="bg1"/>
                    </a:solidFill>
                    <a:latin typeface="微软雅黑" panose="020b0503020204020204" pitchFamily="34" charset="-122"/>
                    <a:ea typeface="微软雅黑" panose="020b0503020204020204" pitchFamily="34" charset="-122"/>
                    <a:cs typeface="Verdana"/>
                  </a:rPr>
                  <a:t>首席执行官</a:t>
                </a:r>
              </a:p>
              <a:p>
                <a:pPr marL="106045" algn="ctr">
                  <a:lnSpc>
                    <a:spcPct val="100000"/>
                  </a:lnSpc>
                  <a:spcBef>
                    <a:spcPts val="225"/>
                  </a:spcBef>
                </a:pPr>
                <a:r>
                  <a:rPr lang="en-US" altLang="zh-CN" sz="800" b="1" spc="10">
                    <a:solidFill>
                      <a:schemeClr val="bg1"/>
                    </a:solidFill>
                    <a:latin typeface="微软雅黑" panose="020b0503020204020204" pitchFamily="34" charset="-122"/>
                    <a:ea typeface="微软雅黑" panose="020b0503020204020204" pitchFamily="34" charset="-122"/>
                    <a:cs typeface="Verdana"/>
                  </a:rPr>
                  <a:t>M. de</a:t>
                </a:r>
                <a:r>
                  <a:rPr lang="en-US" altLang="zh-CN" sz="800" b="1" spc="-70">
                    <a:solidFill>
                      <a:schemeClr val="bg1"/>
                    </a:solidFill>
                    <a:latin typeface="微软雅黑" panose="020b0503020204020204" pitchFamily="34" charset="-122"/>
                    <a:ea typeface="微软雅黑" panose="020b0503020204020204" pitchFamily="34" charset="-122"/>
                    <a:cs typeface="Verdana"/>
                  </a:rPr>
                  <a:t> </a:t>
                </a:r>
                <a:r>
                  <a:rPr lang="en-US" altLang="zh-CN" sz="800" b="1" spc="5" err="1">
                    <a:solidFill>
                      <a:schemeClr val="bg1"/>
                    </a:solidFill>
                    <a:latin typeface="微软雅黑" panose="020b0503020204020204" pitchFamily="34" charset="-122"/>
                    <a:ea typeface="微软雅黑" panose="020b0503020204020204" pitchFamily="34" charset="-122"/>
                    <a:cs typeface="Verdana"/>
                  </a:rPr>
                  <a:t>Koning</a:t>
                </a:r>
                <a:endParaRPr lang="en-US" altLang="zh-CN" sz="800" b="1">
                  <a:solidFill>
                    <a:schemeClr val="bg1"/>
                  </a:solidFill>
                  <a:latin typeface="微软雅黑" panose="020b0503020204020204" pitchFamily="34" charset="-122"/>
                  <a:ea typeface="微软雅黑" panose="020b0503020204020204" pitchFamily="34" charset="-122"/>
                  <a:cs typeface="Verdana"/>
                </a:endParaRPr>
              </a:p>
            </p:txBody>
          </p:sp>
        </p:grpSp>
      </p:grpSp>
      <p:grpSp>
        <p:nvGrpSpPr>
          <p:cNvPr id="9" name="组合 8"/>
          <p:cNvGrpSpPr/>
          <p:nvPr/>
        </p:nvGrpSpPr>
        <p:grpSpPr>
          <a:xfrm>
            <a:off x="591662" y="1752600"/>
            <a:ext cx="3541075" cy="4444462"/>
            <a:chOff x="591662" y="2032538"/>
            <a:chExt cx="3541075" cy="4444462"/>
          </a:xfrm>
        </p:grpSpPr>
        <p:grpSp>
          <p:nvGrpSpPr>
            <p:cNvPr id="30" name="组合 29"/>
            <p:cNvGrpSpPr/>
            <p:nvPr/>
          </p:nvGrpSpPr>
          <p:grpSpPr>
            <a:xfrm>
              <a:off x="591662" y="2032538"/>
              <a:ext cx="1638020" cy="1772150"/>
              <a:chOff x="591662" y="1905000"/>
              <a:chExt cx="1638020" cy="1772150"/>
            </a:xfrm>
          </p:grpSpPr>
          <p:sp>
            <p:nvSpPr>
              <p:cNvPr id="62" name="object 2"/>
              <p:cNvSpPr txBox="1"/>
              <p:nvPr/>
            </p:nvSpPr>
            <p:spPr>
              <a:xfrm>
                <a:off x="591662" y="1905000"/>
                <a:ext cx="1618137" cy="319720"/>
              </a:xfrm>
              <a:prstGeom prst="rect">
                <a:avLst/>
              </a:prstGeom>
              <a:solidFill>
                <a:srgbClr val="B20012"/>
              </a:solidFill>
            </p:spPr>
            <p:txBody>
              <a:bodyPr vert="horz" wrap="square" lIns="0" tIns="2695"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a:lnSpc>
                    <a:spcPct val="100000"/>
                  </a:lnSpc>
                </a:pPr>
                <a:r>
                  <a:rPr lang="en-US" altLang="zh-CN" sz="900" b="1" spc="100">
                    <a:solidFill>
                      <a:srgbClr val="FFFFFF"/>
                    </a:solidFill>
                    <a:latin typeface="微软雅黑" panose="020b0503020204020204" pitchFamily="34" charset="-122"/>
                    <a:ea typeface="微软雅黑" panose="020b0503020204020204" pitchFamily="34" charset="-122"/>
                    <a:cs typeface="Verdana"/>
                  </a:rPr>
                  <a:t>Marco </a:t>
                </a:r>
                <a:r>
                  <a:rPr lang="en-US" altLang="zh-CN" sz="900" b="1" spc="90">
                    <a:solidFill>
                      <a:srgbClr val="FFFFFF"/>
                    </a:solidFill>
                    <a:latin typeface="微软雅黑" panose="020b0503020204020204" pitchFamily="34" charset="-122"/>
                    <a:ea typeface="微软雅黑" panose="020b0503020204020204" pitchFamily="34" charset="-122"/>
                    <a:cs typeface="Verdana"/>
                  </a:rPr>
                  <a:t>de</a:t>
                </a:r>
                <a:r>
                  <a:rPr lang="en-US" altLang="zh-CN" sz="900" b="1" spc="-150">
                    <a:solidFill>
                      <a:srgbClr val="FFFFFF"/>
                    </a:solidFill>
                    <a:latin typeface="微软雅黑" panose="020b0503020204020204" pitchFamily="34" charset="-122"/>
                    <a:ea typeface="微软雅黑" panose="020b0503020204020204" pitchFamily="34" charset="-122"/>
                    <a:cs typeface="Verdana"/>
                  </a:rPr>
                  <a:t> </a:t>
                </a:r>
                <a:r>
                  <a:rPr lang="en-US" altLang="zh-CN" sz="900" b="1" spc="95" err="1">
                    <a:solidFill>
                      <a:srgbClr val="FFFFFF"/>
                    </a:solidFill>
                    <a:latin typeface="微软雅黑" panose="020b0503020204020204" pitchFamily="34" charset="-122"/>
                    <a:ea typeface="微软雅黑" panose="020b0503020204020204" pitchFamily="34" charset="-122"/>
                    <a:cs typeface="Verdana"/>
                  </a:rPr>
                  <a:t>Koning</a:t>
                </a:r>
                <a:endParaRPr lang="en-US" altLang="zh-CN" sz="900" b="1" spc="95">
                  <a:solidFill>
                    <a:srgbClr val="FFFFFF"/>
                  </a:solidFill>
                  <a:latin typeface="微软雅黑" panose="020b0503020204020204" pitchFamily="34" charset="-122"/>
                  <a:ea typeface="微软雅黑" panose="020b0503020204020204" pitchFamily="34" charset="-122"/>
                  <a:cs typeface="Verdana"/>
                </a:endParaRPr>
              </a:p>
              <a:p>
                <a:pPr marL="320040">
                  <a:lnSpc>
                    <a:spcPct val="100000"/>
                  </a:lnSpc>
                </a:pPr>
                <a:r>
                  <a:rPr lang="zh-CN" altLang="en-US" sz="900" b="1" spc="10" smtClean="0">
                    <a:solidFill>
                      <a:srgbClr val="FFFFFF"/>
                    </a:solidFill>
                    <a:latin typeface="微软雅黑" panose="020b0503020204020204" pitchFamily="34" charset="-122"/>
                    <a:ea typeface="微软雅黑" panose="020b0503020204020204" pitchFamily="34" charset="-122"/>
                    <a:cs typeface="Verdana"/>
                  </a:rPr>
                  <a:t>      </a:t>
                </a:r>
                <a:r>
                  <a:rPr lang="en-US" altLang="zh-CN" sz="900" b="1" spc="10" smtClean="0">
                    <a:solidFill>
                      <a:srgbClr val="FFFFFF"/>
                    </a:solidFill>
                    <a:latin typeface="微软雅黑" panose="020b0503020204020204" pitchFamily="34" charset="-122"/>
                    <a:ea typeface="微软雅黑" panose="020b0503020204020204" pitchFamily="34" charset="-122"/>
                    <a:cs typeface="Verdana"/>
                  </a:rPr>
                  <a:t>CEO</a:t>
                </a:r>
                <a:r>
                  <a:rPr lang="zh-CN" altLang="en-US" sz="900" b="1" spc="10" smtClean="0">
                    <a:solidFill>
                      <a:srgbClr val="FFFFFF"/>
                    </a:solidFill>
                    <a:latin typeface="微软雅黑" panose="020b0503020204020204" pitchFamily="34" charset="-122"/>
                    <a:ea typeface="微软雅黑" panose="020b0503020204020204" pitchFamily="34" charset="-122"/>
                    <a:cs typeface="Verdana"/>
                  </a:rPr>
                  <a:t>首席执行官</a:t>
                </a:r>
                <a:endParaRPr lang="zh-CN" altLang="en-US" sz="900" b="1">
                  <a:latin typeface="微软雅黑" panose="020b0503020204020204" pitchFamily="34" charset="-122"/>
                  <a:ea typeface="微软雅黑" panose="020b0503020204020204" pitchFamily="34" charset="-122"/>
                  <a:cs typeface="Verdana"/>
                </a:endParaRPr>
              </a:p>
            </p:txBody>
          </p:sp>
          <p:sp>
            <p:nvSpPr>
              <p:cNvPr id="110" name="object 6"/>
              <p:cNvSpPr txBox="1"/>
              <p:nvPr/>
            </p:nvSpPr>
            <p:spPr>
              <a:xfrm>
                <a:off x="591663" y="2286000"/>
                <a:ext cx="1638019" cy="139115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3340">
                  <a:lnSpc>
                    <a:spcPct val="113300"/>
                  </a:lnSpc>
                </a:pPr>
                <a:r>
                  <a:rPr lang="zh-CN" altLang="en-US" sz="1000" spc="10" smtClean="0">
                    <a:latin typeface="微软雅黑" panose="020b0503020204020204" pitchFamily="34" charset="-122"/>
                    <a:ea typeface="微软雅黑" panose="020b0503020204020204" pitchFamily="34" charset="-122"/>
                    <a:cs typeface="Verdana"/>
                  </a:rPr>
                  <a:t>自</a:t>
                </a:r>
                <a:r>
                  <a:rPr lang="en-US" altLang="zh-CN" sz="1000" spc="10" smtClean="0">
                    <a:latin typeface="微软雅黑" panose="020b0503020204020204" pitchFamily="34" charset="-122"/>
                    <a:ea typeface="微软雅黑" panose="020b0503020204020204" pitchFamily="34" charset="-122"/>
                    <a:cs typeface="Verdana"/>
                  </a:rPr>
                  <a:t>2007</a:t>
                </a:r>
                <a:r>
                  <a:rPr lang="zh-CN" altLang="en-US" sz="1000" spc="10" smtClean="0">
                    <a:latin typeface="微软雅黑" panose="020b0503020204020204" pitchFamily="34" charset="-122"/>
                    <a:ea typeface="微软雅黑" panose="020b0503020204020204" pitchFamily="34" charset="-122"/>
                    <a:cs typeface="Verdana"/>
                  </a:rPr>
                  <a:t>年</a:t>
                </a:r>
                <a:r>
                  <a:rPr lang="en-US" altLang="zh-CN" sz="1000" spc="10" smtClean="0">
                    <a:latin typeface="微软雅黑" panose="020b0503020204020204" pitchFamily="34" charset="-122"/>
                    <a:ea typeface="微软雅黑" panose="020b0503020204020204" pitchFamily="34" charset="-122"/>
                    <a:cs typeface="Verdana"/>
                  </a:rPr>
                  <a:t>1</a:t>
                </a:r>
                <a:r>
                  <a:rPr lang="zh-CN" altLang="en-US" sz="1000" spc="10" smtClean="0">
                    <a:latin typeface="微软雅黑" panose="020b0503020204020204" pitchFamily="34" charset="-122"/>
                    <a:ea typeface="微软雅黑" panose="020b0503020204020204" pitchFamily="34" charset="-122"/>
                    <a:cs typeface="Verdana"/>
                  </a:rPr>
                  <a:t>月担任</a:t>
                </a:r>
                <a:r>
                  <a:rPr sz="1000" spc="10" err="1" smtClean="0">
                    <a:latin typeface="微软雅黑" panose="020b0503020204020204" pitchFamily="34" charset="-122"/>
                    <a:ea typeface="微软雅黑" panose="020b0503020204020204" pitchFamily="34" charset="-122"/>
                    <a:cs typeface="Verdana"/>
                  </a:rPr>
                  <a:t>Tanatex </a:t>
                </a:r>
                <a:r>
                  <a:rPr lang="zh-CN" altLang="en-US" sz="1000" spc="10" smtClean="0">
                    <a:latin typeface="微软雅黑" panose="020b0503020204020204" pitchFamily="34" charset="-122"/>
                    <a:ea typeface="微软雅黑" panose="020b0503020204020204" pitchFamily="34" charset="-122"/>
                    <a:cs typeface="Verdana"/>
                  </a:rPr>
                  <a:t>的</a:t>
                </a:r>
                <a:r>
                  <a:rPr lang="en-US" sz="1000" spc="10" smtClean="0">
                    <a:latin typeface="微软雅黑" panose="020b0503020204020204" pitchFamily="34" charset="-122"/>
                    <a:ea typeface="微软雅黑" panose="020b0503020204020204" pitchFamily="34" charset="-122"/>
                    <a:cs typeface="Verdana"/>
                  </a:rPr>
                  <a:t>CEO</a:t>
                </a:r>
                <a:r>
                  <a:rPr lang="zh-CN" altLang="en-US" sz="1000" spc="10" smtClean="0">
                    <a:latin typeface="微软雅黑" panose="020b0503020204020204" pitchFamily="34" charset="-122"/>
                    <a:ea typeface="微软雅黑" panose="020b0503020204020204" pitchFamily="34" charset="-122"/>
                    <a:cs typeface="Verdana"/>
                  </a:rPr>
                  <a:t>，在</a:t>
                </a:r>
                <a:r>
                  <a:rPr lang="en-US" altLang="zh-CN" sz="1000" spc="10" smtClean="0">
                    <a:latin typeface="微软雅黑" panose="020b0503020204020204" pitchFamily="34" charset="-122"/>
                    <a:ea typeface="微软雅黑" panose="020b0503020204020204" pitchFamily="34" charset="-122"/>
                    <a:cs typeface="Verdana"/>
                  </a:rPr>
                  <a:t>1994</a:t>
                </a:r>
                <a:r>
                  <a:rPr lang="zh-CN" altLang="en-US" sz="1000" spc="10" smtClean="0">
                    <a:latin typeface="微软雅黑" panose="020b0503020204020204" pitchFamily="34" charset="-122"/>
                    <a:ea typeface="微软雅黑" panose="020b0503020204020204" pitchFamily="34" charset="-122"/>
                    <a:cs typeface="Verdana"/>
                  </a:rPr>
                  <a:t>年加入</a:t>
                </a:r>
                <a:r>
                  <a:rPr sz="1000" spc="10" err="1" smtClean="0">
                    <a:latin typeface="微软雅黑" panose="020b0503020204020204" pitchFamily="34" charset="-122"/>
                    <a:ea typeface="微软雅黑" panose="020b0503020204020204" pitchFamily="34" charset="-122"/>
                    <a:cs typeface="Verdana"/>
                  </a:rPr>
                  <a:t>Tanatex </a:t>
                </a:r>
                <a:r>
                  <a:rPr lang="zh-CN" altLang="en-US" sz="1000" spc="10" smtClean="0">
                    <a:latin typeface="微软雅黑" panose="020b0503020204020204" pitchFamily="34" charset="-122"/>
                    <a:ea typeface="微软雅黑" panose="020b0503020204020204" pitchFamily="34" charset="-122"/>
                    <a:cs typeface="Verdana"/>
                  </a:rPr>
                  <a:t>并担任销售经理</a:t>
                </a:r>
                <a:endParaRPr sz="1000">
                  <a:latin typeface="微软雅黑" panose="020b0503020204020204" pitchFamily="34" charset="-122"/>
                  <a:ea typeface="微软雅黑" panose="020b0503020204020204" pitchFamily="34" charset="-122"/>
                  <a:cs typeface="Verdana"/>
                </a:endParaRPr>
              </a:p>
              <a:p>
                <a:pPr marL="12700" marR="5080">
                  <a:lnSpc>
                    <a:spcPct val="113300"/>
                  </a:lnSpc>
                </a:pPr>
                <a:r>
                  <a:rPr lang="zh-CN" altLang="en-US" sz="1000" spc="10" smtClean="0">
                    <a:latin typeface="微软雅黑" panose="020b0503020204020204" pitchFamily="34" charset="-122"/>
                    <a:ea typeface="微软雅黑" panose="020b0503020204020204" pitchFamily="34" charset="-122"/>
                    <a:cs typeface="Verdana"/>
                  </a:rPr>
                  <a:t>在</a:t>
                </a:r>
                <a:r>
                  <a:rPr lang="en-US" sz="1000" spc="10" err="1" smtClean="0">
                    <a:latin typeface="微软雅黑" panose="020b0503020204020204" pitchFamily="34" charset="-122"/>
                    <a:ea typeface="微软雅黑" panose="020b0503020204020204" pitchFamily="34" charset="-122"/>
                    <a:cs typeface="Verdana"/>
                  </a:rPr>
                  <a:t>Tanatex</a:t>
                </a:r>
                <a:r>
                  <a:rPr lang="zh-CN" altLang="en-US" sz="1000" spc="10" smtClean="0">
                    <a:latin typeface="微软雅黑" panose="020b0503020204020204" pitchFamily="34" charset="-122"/>
                    <a:ea typeface="微软雅黑" panose="020b0503020204020204" pitchFamily="34" charset="-122"/>
                    <a:cs typeface="Verdana"/>
                  </a:rPr>
                  <a:t>担任过多个职务，包括销售经理，销售总经理，全球销售经理及副总裁，之前的经历是在</a:t>
                </a:r>
                <a:r>
                  <a:rPr sz="1000" spc="10" smtClean="0">
                    <a:latin typeface="微软雅黑" panose="020b0503020204020204" pitchFamily="34" charset="-122"/>
                    <a:ea typeface="微软雅黑" panose="020b0503020204020204" pitchFamily="34" charset="-122"/>
                    <a:cs typeface="Verdana"/>
                  </a:rPr>
                  <a:t>Peja</a:t>
                </a:r>
                <a:r>
                  <a:rPr sz="1000" spc="-30" smtClean="0">
                    <a:latin typeface="微软雅黑" panose="020b0503020204020204" pitchFamily="34" charset="-122"/>
                    <a:ea typeface="微软雅黑" panose="020b0503020204020204" pitchFamily="34" charset="-122"/>
                    <a:cs typeface="Verdana"/>
                  </a:rPr>
                  <a:t> </a:t>
                </a:r>
                <a:r>
                  <a:rPr sz="1000" spc="10" smtClean="0">
                    <a:latin typeface="微软雅黑" panose="020b0503020204020204" pitchFamily="34" charset="-122"/>
                    <a:ea typeface="微软雅黑" panose="020b0503020204020204" pitchFamily="34" charset="-122"/>
                    <a:cs typeface="Verdana"/>
                  </a:rPr>
                  <a:t>Export</a:t>
                </a:r>
                <a:r>
                  <a:rPr lang="zh-CN" altLang="en-US" sz="1000" spc="10" smtClean="0">
                    <a:latin typeface="微软雅黑" panose="020b0503020204020204" pitchFamily="34" charset="-122"/>
                    <a:ea typeface="微软雅黑" panose="020b0503020204020204" pitchFamily="34" charset="-122"/>
                    <a:cs typeface="Verdana"/>
                  </a:rPr>
                  <a:t>担任出口经理。</a:t>
                </a:r>
                <a:endParaRPr sz="1000">
                  <a:latin typeface="微软雅黑" panose="020b0503020204020204" pitchFamily="34" charset="-122"/>
                  <a:ea typeface="微软雅黑" panose="020b0503020204020204" pitchFamily="34" charset="-122"/>
                  <a:cs typeface="Verdana"/>
                </a:endParaRPr>
              </a:p>
            </p:txBody>
          </p:sp>
        </p:grpSp>
        <p:grpSp>
          <p:nvGrpSpPr>
            <p:cNvPr id="31" name="组合 30"/>
            <p:cNvGrpSpPr/>
            <p:nvPr/>
          </p:nvGrpSpPr>
          <p:grpSpPr>
            <a:xfrm>
              <a:off x="2476968" y="2032538"/>
              <a:ext cx="1618137" cy="1946044"/>
              <a:chOff x="2476968" y="1905000"/>
              <a:chExt cx="1618137" cy="1946044"/>
            </a:xfrm>
          </p:grpSpPr>
          <p:sp>
            <p:nvSpPr>
              <p:cNvPr id="64" name="object 2"/>
              <p:cNvSpPr txBox="1"/>
              <p:nvPr/>
            </p:nvSpPr>
            <p:spPr>
              <a:xfrm>
                <a:off x="2476968" y="1905000"/>
                <a:ext cx="1618137" cy="319720"/>
              </a:xfrm>
              <a:prstGeom prst="rect">
                <a:avLst/>
              </a:prstGeom>
              <a:solidFill>
                <a:srgbClr val="B20012"/>
              </a:solidFill>
            </p:spPr>
            <p:txBody>
              <a:bodyPr vert="horz" wrap="square" lIns="0" tIns="2695"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a:r>
                  <a:rPr lang="en-US" altLang="zh-CN" sz="900" b="1" spc="100">
                    <a:solidFill>
                      <a:srgbClr val="FFFFFF"/>
                    </a:solidFill>
                    <a:latin typeface="微软雅黑" panose="020b0503020204020204" pitchFamily="34" charset="-122"/>
                    <a:ea typeface="微软雅黑" panose="020b0503020204020204" pitchFamily="34" charset="-122"/>
                    <a:cs typeface="Verdana"/>
                  </a:rPr>
                  <a:t>Arthur Hopmans</a:t>
                </a:r>
                <a:endParaRPr lang="en-US" altLang="zh-CN" sz="900" b="1" spc="100">
                  <a:solidFill>
                    <a:srgbClr val="FFFFFF"/>
                  </a:solidFill>
                  <a:latin typeface="微软雅黑" panose="020b0503020204020204" pitchFamily="34" charset="-122"/>
                  <a:ea typeface="微软雅黑" panose="020b0503020204020204" pitchFamily="34" charset="-122"/>
                  <a:cs typeface="Verdana"/>
                </a:endParaRPr>
              </a:p>
              <a:p>
                <a:pPr marL="320040">
                  <a:spcBef>
                    <a:spcPts val="30"/>
                  </a:spcBef>
                </a:pPr>
                <a:r>
                  <a:rPr lang="zh-CN" altLang="en-US" sz="900" b="1" spc="100" smtClean="0">
                    <a:solidFill>
                      <a:srgbClr val="FFFFFF"/>
                    </a:solidFill>
                    <a:latin typeface="微软雅黑" panose="020b0503020204020204" pitchFamily="34" charset="-122"/>
                    <a:ea typeface="微软雅黑" panose="020b0503020204020204" pitchFamily="34" charset="-122"/>
                    <a:cs typeface="Verdana"/>
                  </a:rPr>
                  <a:t>    </a:t>
                </a:r>
                <a:r>
                  <a:rPr lang="en-US" altLang="zh-CN" sz="900" b="1" spc="100" smtClean="0">
                    <a:solidFill>
                      <a:srgbClr val="FFFFFF"/>
                    </a:solidFill>
                    <a:latin typeface="微软雅黑" panose="020b0503020204020204" pitchFamily="34" charset="-122"/>
                    <a:ea typeface="微软雅黑" panose="020b0503020204020204" pitchFamily="34" charset="-122"/>
                    <a:cs typeface="Verdana"/>
                  </a:rPr>
                  <a:t>CFO</a:t>
                </a:r>
                <a:r>
                  <a:rPr lang="zh-CN" altLang="en-US" sz="900" b="1" spc="100" smtClean="0">
                    <a:solidFill>
                      <a:srgbClr val="FFFFFF"/>
                    </a:solidFill>
                    <a:latin typeface="微软雅黑" panose="020b0503020204020204" pitchFamily="34" charset="-122"/>
                    <a:ea typeface="微软雅黑" panose="020b0503020204020204" pitchFamily="34" charset="-122"/>
                    <a:cs typeface="Verdana"/>
                  </a:rPr>
                  <a:t>首席</a:t>
                </a:r>
                <a:r>
                  <a:rPr lang="zh-CN" altLang="en-US" sz="900" b="1" spc="100">
                    <a:solidFill>
                      <a:srgbClr val="FFFFFF"/>
                    </a:solidFill>
                    <a:latin typeface="微软雅黑" panose="020b0503020204020204" pitchFamily="34" charset="-122"/>
                    <a:ea typeface="微软雅黑" panose="020b0503020204020204" pitchFamily="34" charset="-122"/>
                    <a:cs typeface="Verdana"/>
                  </a:rPr>
                  <a:t>财务官</a:t>
                </a:r>
              </a:p>
            </p:txBody>
          </p:sp>
          <p:sp>
            <p:nvSpPr>
              <p:cNvPr id="112" name="object 11"/>
              <p:cNvSpPr txBox="1"/>
              <p:nvPr/>
            </p:nvSpPr>
            <p:spPr>
              <a:xfrm>
                <a:off x="2476968" y="2286000"/>
                <a:ext cx="1606550" cy="15650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13300"/>
                  </a:lnSpc>
                </a:pPr>
                <a:r>
                  <a:rPr lang="zh-CN" altLang="en-US" sz="1000" spc="5">
                    <a:latin typeface="微软雅黑" panose="020b0503020204020204" pitchFamily="34" charset="-122"/>
                    <a:ea typeface="微软雅黑" panose="020b0503020204020204" pitchFamily="34" charset="-122"/>
                    <a:cs typeface="Verdana"/>
                  </a:rPr>
                  <a:t>在</a:t>
                </a:r>
                <a:r>
                  <a:rPr lang="en-US" altLang="zh-CN" sz="1000" spc="5">
                    <a:latin typeface="微软雅黑" panose="020b0503020204020204" pitchFamily="34" charset="-122"/>
                    <a:ea typeface="微软雅黑" panose="020b0503020204020204" pitchFamily="34" charset="-122"/>
                    <a:cs typeface="Verdana"/>
                  </a:rPr>
                  <a:t>2009</a:t>
                </a:r>
                <a:r>
                  <a:rPr lang="zh-CN" altLang="en-US" sz="1000" spc="5">
                    <a:latin typeface="微软雅黑" panose="020b0503020204020204" pitchFamily="34" charset="-122"/>
                    <a:ea typeface="微软雅黑" panose="020b0503020204020204" pitchFamily="34" charset="-122"/>
                    <a:cs typeface="Verdana"/>
                  </a:rPr>
                  <a:t>年初作为</a:t>
                </a:r>
                <a:r>
                  <a:rPr lang="en-US" altLang="zh-CN" sz="1000" spc="5">
                    <a:latin typeface="微软雅黑" panose="020b0503020204020204" pitchFamily="34" charset="-122"/>
                    <a:ea typeface="微软雅黑" panose="020b0503020204020204" pitchFamily="34" charset="-122"/>
                    <a:cs typeface="Verdana"/>
                  </a:rPr>
                  <a:t>CFO</a:t>
                </a:r>
                <a:r>
                  <a:rPr lang="zh-CN" altLang="en-US" sz="1000" spc="5">
                    <a:latin typeface="微软雅黑" panose="020b0503020204020204" pitchFamily="34" charset="-122"/>
                    <a:ea typeface="微软雅黑" panose="020b0503020204020204" pitchFamily="34" charset="-122"/>
                    <a:cs typeface="Verdana"/>
                  </a:rPr>
                  <a:t>加入</a:t>
                </a:r>
                <a:r>
                  <a:rPr lang="en-US" altLang="zh-CN" sz="1000" spc="10" err="1" smtClean="0">
                    <a:latin typeface="微软雅黑" panose="020b0503020204020204" pitchFamily="34" charset="-122"/>
                    <a:ea typeface="微软雅黑" panose="020b0503020204020204" pitchFamily="34" charset="-122"/>
                    <a:cs typeface="Verdana"/>
                  </a:rPr>
                  <a:t>Tanatex</a:t>
                </a:r>
                <a:r>
                  <a:rPr lang="zh-CN" altLang="en-US" sz="1000" spc="10" smtClean="0">
                    <a:latin typeface="微软雅黑" panose="020b0503020204020204" pitchFamily="34" charset="-122"/>
                    <a:ea typeface="微软雅黑" panose="020b0503020204020204" pitchFamily="34" charset="-122"/>
                    <a:cs typeface="Verdana"/>
                  </a:rPr>
                  <a:t>，以往的经历包括在</a:t>
                </a:r>
                <a:r>
                  <a:rPr lang="en-US" sz="1000" spc="10" err="1" smtClean="0">
                    <a:latin typeface="微软雅黑" panose="020b0503020204020204" pitchFamily="34" charset="-122"/>
                    <a:ea typeface="微软雅黑" panose="020b0503020204020204" pitchFamily="34" charset="-122"/>
                    <a:cs typeface="Verdana"/>
                  </a:rPr>
                  <a:t>Webasto Product </a:t>
                </a:r>
                <a:r>
                  <a:rPr lang="en-US" sz="1000" spc="-254" smtClean="0">
                    <a:latin typeface="微软雅黑" panose="020b0503020204020204" pitchFamily="34" charset="-122"/>
                    <a:ea typeface="微软雅黑" panose="020b0503020204020204" pitchFamily="34" charset="-122"/>
                    <a:cs typeface="Verdana"/>
                  </a:rPr>
                  <a:t> </a:t>
                </a:r>
                <a:r>
                  <a:rPr lang="en-US" sz="1000" spc="10" smtClean="0">
                    <a:latin typeface="微软雅黑" panose="020b0503020204020204" pitchFamily="34" charset="-122"/>
                    <a:ea typeface="微软雅黑" panose="020b0503020204020204" pitchFamily="34" charset="-122"/>
                    <a:cs typeface="Verdana"/>
                  </a:rPr>
                  <a:t>International </a:t>
                </a:r>
                <a:r>
                  <a:rPr lang="zh-CN" altLang="en-US" sz="1000" spc="10" smtClean="0">
                    <a:latin typeface="微软雅黑" panose="020b0503020204020204" pitchFamily="34" charset="-122"/>
                    <a:ea typeface="微软雅黑" panose="020b0503020204020204" pitchFamily="34" charset="-122"/>
                    <a:cs typeface="Verdana"/>
                  </a:rPr>
                  <a:t>担任金融服务总监，在</a:t>
                </a:r>
                <a:r>
                  <a:rPr lang="en-US" sz="1000" spc="5" err="1" smtClean="0">
                    <a:latin typeface="微软雅黑" panose="020b0503020204020204" pitchFamily="34" charset="-122"/>
                    <a:ea typeface="微软雅黑" panose="020b0503020204020204" pitchFamily="34" charset="-122"/>
                    <a:cs typeface="Verdana"/>
                  </a:rPr>
                  <a:t>Stas B.V</a:t>
                </a:r>
                <a:r>
                  <a:rPr lang="zh-CN" altLang="en-US" sz="1000" spc="10" smtClean="0">
                    <a:latin typeface="微软雅黑" panose="020b0503020204020204" pitchFamily="34" charset="-122"/>
                    <a:ea typeface="微软雅黑" panose="020b0503020204020204" pitchFamily="34" charset="-122"/>
                    <a:cs typeface="Verdana"/>
                  </a:rPr>
                  <a:t> （</a:t>
                </a:r>
                <a:r>
                  <a:rPr lang="en-US" altLang="zh-CN" sz="1000" spc="10" err="1" smtClean="0">
                    <a:latin typeface="微软雅黑" panose="020b0503020204020204" pitchFamily="34" charset="-122"/>
                    <a:ea typeface="微软雅黑" panose="020b0503020204020204" pitchFamily="34" charset="-122"/>
                    <a:cs typeface="Verdana"/>
                  </a:rPr>
                  <a:t>kroymans</a:t>
                </a:r>
                <a:r>
                  <a:rPr lang="zh-CN" altLang="en-US" sz="1000" spc="10" smtClean="0">
                    <a:latin typeface="微软雅黑" panose="020b0503020204020204" pitchFamily="34" charset="-122"/>
                    <a:ea typeface="微软雅黑" panose="020b0503020204020204" pitchFamily="34" charset="-122"/>
                    <a:cs typeface="Verdana"/>
                  </a:rPr>
                  <a:t>集团的一部分）</a:t>
                </a:r>
                <a:r>
                  <a:rPr lang="zh-CN" altLang="en-US" sz="1000" spc="5" smtClean="0">
                    <a:latin typeface="微软雅黑" panose="020b0503020204020204" pitchFamily="34" charset="-122"/>
                    <a:ea typeface="微软雅黑" panose="020b0503020204020204" pitchFamily="34" charset="-122"/>
                    <a:cs typeface="Verdana"/>
                  </a:rPr>
                  <a:t>担任</a:t>
                </a:r>
                <a:r>
                  <a:rPr lang="zh-CN" altLang="en-US" sz="1000" spc="10" smtClean="0">
                    <a:latin typeface="微软雅黑" panose="020b0503020204020204" pitchFamily="34" charset="-122"/>
                    <a:ea typeface="微软雅黑" panose="020b0503020204020204" pitchFamily="34" charset="-122"/>
                    <a:cs typeface="Verdana"/>
                  </a:rPr>
                  <a:t>财务总监，在荷兰</a:t>
                </a:r>
                <a:r>
                  <a:rPr lang="en-US" altLang="zh-CN" sz="1000" spc="10" smtClean="0">
                    <a:latin typeface="微软雅黑" panose="020b0503020204020204" pitchFamily="34" charset="-122"/>
                    <a:ea typeface="微软雅黑" panose="020b0503020204020204" pitchFamily="34" charset="-122"/>
                    <a:cs typeface="Verdana"/>
                  </a:rPr>
                  <a:t>Commodore B.V</a:t>
                </a:r>
                <a:r>
                  <a:rPr lang="zh-CN" altLang="en-US" sz="1000" spc="10" smtClean="0">
                    <a:latin typeface="微软雅黑" panose="020b0503020204020204" pitchFamily="34" charset="-122"/>
                    <a:ea typeface="微软雅黑" panose="020b0503020204020204" pitchFamily="34" charset="-122"/>
                    <a:cs typeface="Verdana"/>
                  </a:rPr>
                  <a:t>公司的子公司担任会计经理。</a:t>
                </a:r>
                <a:endParaRPr sz="1000">
                  <a:latin typeface="微软雅黑" panose="020b0503020204020204" pitchFamily="34" charset="-122"/>
                  <a:ea typeface="微软雅黑" panose="020b0503020204020204" pitchFamily="34" charset="-122"/>
                  <a:cs typeface="Verdana"/>
                </a:endParaRPr>
              </a:p>
            </p:txBody>
          </p:sp>
        </p:grpSp>
        <p:grpSp>
          <p:nvGrpSpPr>
            <p:cNvPr id="32" name="组合 31"/>
            <p:cNvGrpSpPr/>
            <p:nvPr/>
          </p:nvGrpSpPr>
          <p:grpSpPr>
            <a:xfrm>
              <a:off x="591662" y="4168249"/>
              <a:ext cx="1638020" cy="2308751"/>
              <a:chOff x="591662" y="4040711"/>
              <a:chExt cx="1638020" cy="2308751"/>
            </a:xfrm>
          </p:grpSpPr>
          <p:sp>
            <p:nvSpPr>
              <p:cNvPr id="59" name="object 2"/>
              <p:cNvSpPr txBox="1"/>
              <p:nvPr/>
            </p:nvSpPr>
            <p:spPr>
              <a:xfrm>
                <a:off x="591663" y="4040711"/>
                <a:ext cx="1618137" cy="319720"/>
              </a:xfrm>
              <a:prstGeom prst="rect">
                <a:avLst/>
              </a:prstGeom>
              <a:solidFill>
                <a:srgbClr val="B20012"/>
              </a:solidFill>
            </p:spPr>
            <p:txBody>
              <a:bodyPr vert="horz" wrap="square" lIns="0" tIns="2695"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a:r>
                  <a:rPr lang="en-US" altLang="zh-CN" sz="900" b="1" spc="100">
                    <a:solidFill>
                      <a:srgbClr val="FFFFFF"/>
                    </a:solidFill>
                    <a:latin typeface="微软雅黑" panose="020b0503020204020204" pitchFamily="34" charset="-122"/>
                    <a:ea typeface="微软雅黑" panose="020b0503020204020204" pitchFamily="34" charset="-122"/>
                    <a:cs typeface="Verdana"/>
                  </a:rPr>
                  <a:t>Dick Uitendaal</a:t>
                </a:r>
                <a:endParaRPr lang="en-US" altLang="zh-CN" sz="900" b="1" spc="100">
                  <a:solidFill>
                    <a:srgbClr val="FFFFFF"/>
                  </a:solidFill>
                  <a:latin typeface="微软雅黑" panose="020b0503020204020204" pitchFamily="34" charset="-122"/>
                  <a:ea typeface="微软雅黑" panose="020b0503020204020204" pitchFamily="34" charset="-122"/>
                  <a:cs typeface="Verdana"/>
                </a:endParaRPr>
              </a:p>
              <a:p>
                <a:pPr marL="320040"/>
                <a:r>
                  <a:rPr lang="en-US" altLang="zh-CN" sz="900" b="1" spc="100" smtClean="0">
                    <a:solidFill>
                      <a:srgbClr val="FFFFFF"/>
                    </a:solidFill>
                    <a:latin typeface="微软雅黑" panose="020b0503020204020204" pitchFamily="34" charset="-122"/>
                    <a:ea typeface="微软雅黑" panose="020b0503020204020204" pitchFamily="34" charset="-122"/>
                    <a:cs typeface="Verdana"/>
                  </a:rPr>
                  <a:t>CTO</a:t>
                </a:r>
                <a:r>
                  <a:rPr lang="zh-CN" altLang="en-US" sz="900" b="1" spc="100" smtClean="0">
                    <a:solidFill>
                      <a:srgbClr val="FFFFFF"/>
                    </a:solidFill>
                    <a:latin typeface="微软雅黑" panose="020b0503020204020204" pitchFamily="34" charset="-122"/>
                    <a:ea typeface="微软雅黑" panose="020b0503020204020204" pitchFamily="34" charset="-122"/>
                    <a:cs typeface="Verdana"/>
                  </a:rPr>
                  <a:t>首席技术官</a:t>
                </a:r>
                <a:endParaRPr lang="zh-CN" altLang="en-US" sz="900" b="1" spc="100">
                  <a:solidFill>
                    <a:srgbClr val="FFFFFF"/>
                  </a:solidFill>
                  <a:latin typeface="微软雅黑" panose="020b0503020204020204" pitchFamily="34" charset="-122"/>
                  <a:ea typeface="微软雅黑" panose="020b0503020204020204" pitchFamily="34" charset="-122"/>
                  <a:cs typeface="Verdana"/>
                </a:endParaRPr>
              </a:p>
            </p:txBody>
          </p:sp>
          <p:sp>
            <p:nvSpPr>
              <p:cNvPr id="117" name="object 22"/>
              <p:cNvSpPr txBox="1"/>
              <p:nvPr/>
            </p:nvSpPr>
            <p:spPr>
              <a:xfrm>
                <a:off x="591662" y="4436631"/>
                <a:ext cx="1638020" cy="191283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13300"/>
                  </a:lnSpc>
                </a:pPr>
                <a:r>
                  <a:rPr lang="zh-CN" altLang="en-US" sz="1000">
                    <a:latin typeface="微软雅黑" panose="020b0503020204020204" pitchFamily="34" charset="-122"/>
                    <a:ea typeface="微软雅黑" panose="020b0503020204020204" pitchFamily="34" charset="-122"/>
                    <a:cs typeface="Verdana"/>
                  </a:rPr>
                  <a:t>在</a:t>
                </a:r>
                <a:r>
                  <a:rPr lang="en-US" altLang="zh-CN" sz="1000">
                    <a:latin typeface="微软雅黑" panose="020b0503020204020204" pitchFamily="34" charset="-122"/>
                    <a:ea typeface="微软雅黑" panose="020b0503020204020204" pitchFamily="34" charset="-122"/>
                    <a:cs typeface="Verdana"/>
                  </a:rPr>
                  <a:t>2012</a:t>
                </a:r>
                <a:r>
                  <a:rPr lang="zh-CN" altLang="en-US" sz="1000">
                    <a:latin typeface="微软雅黑" panose="020b0503020204020204" pitchFamily="34" charset="-122"/>
                    <a:ea typeface="微软雅黑" panose="020b0503020204020204" pitchFamily="34" charset="-122"/>
                    <a:cs typeface="Verdana"/>
                  </a:rPr>
                  <a:t>年末加入</a:t>
                </a:r>
                <a:r>
                  <a:rPr lang="en-US" altLang="zh-CN" sz="1000" spc="10" err="1">
                    <a:latin typeface="微软雅黑" panose="020b0503020204020204" pitchFamily="34" charset="-122"/>
                    <a:ea typeface="微软雅黑" panose="020b0503020204020204" pitchFamily="34" charset="-122"/>
                    <a:cs typeface="Verdana"/>
                  </a:rPr>
                  <a:t>Tanatex</a:t>
                </a:r>
                <a:endParaRPr lang="en-US" altLang="zh-CN" sz="1000">
                  <a:latin typeface="微软雅黑" panose="020b0503020204020204" pitchFamily="34" charset="-122"/>
                  <a:ea typeface="微软雅黑" panose="020b0503020204020204" pitchFamily="34" charset="-122"/>
                  <a:cs typeface="Verdana"/>
                </a:endParaRPr>
              </a:p>
              <a:p>
                <a:pPr marL="12700" marR="5080">
                  <a:lnSpc>
                    <a:spcPct val="113300"/>
                  </a:lnSpc>
                </a:pPr>
                <a:r>
                  <a:rPr lang="zh-CN" altLang="en-US" sz="1000" spc="10" smtClean="0">
                    <a:latin typeface="微软雅黑" panose="020b0503020204020204" pitchFamily="34" charset="-122"/>
                    <a:ea typeface="微软雅黑" panose="020b0503020204020204" pitchFamily="34" charset="-122"/>
                    <a:cs typeface="Verdana"/>
                  </a:rPr>
                  <a:t>在</a:t>
                </a:r>
                <a:r>
                  <a:rPr lang="zh-CN" altLang="en-US" sz="1000" spc="-220" smtClean="0">
                    <a:latin typeface="微软雅黑" panose="020b0503020204020204" pitchFamily="34" charset="-122"/>
                    <a:ea typeface="微软雅黑" panose="020b0503020204020204" pitchFamily="34" charset="-122"/>
                    <a:cs typeface="Verdana"/>
                  </a:rPr>
                  <a:t> </a:t>
                </a:r>
                <a:r>
                  <a:rPr lang="en-US" altLang="zh-CN" sz="1000" spc="5" err="1">
                    <a:latin typeface="微软雅黑" panose="020b0503020204020204" pitchFamily="34" charset="-122"/>
                    <a:ea typeface="微软雅黑" panose="020b0503020204020204" pitchFamily="34" charset="-122"/>
                    <a:cs typeface="Verdana"/>
                  </a:rPr>
                  <a:t>AkzoNobel</a:t>
                </a:r>
                <a:r>
                  <a:rPr lang="zh-CN" altLang="en-US" sz="1000" spc="5">
                    <a:latin typeface="微软雅黑" panose="020b0503020204020204" pitchFamily="34" charset="-122"/>
                    <a:ea typeface="微软雅黑" panose="020b0503020204020204" pitchFamily="34" charset="-122"/>
                    <a:cs typeface="Verdana"/>
                  </a:rPr>
                  <a:t>涂料部门的研发部开始他的职业</a:t>
                </a:r>
                <a:r>
                  <a:rPr lang="zh-CN" altLang="en-US" sz="1000" spc="5" smtClean="0">
                    <a:latin typeface="微软雅黑" panose="020b0503020204020204" pitchFamily="34" charset="-122"/>
                    <a:ea typeface="微软雅黑" panose="020b0503020204020204" pitchFamily="34" charset="-122"/>
                    <a:cs typeface="Verdana"/>
                  </a:rPr>
                  <a:t>生涯，拥有在全球涂料生产商</a:t>
                </a:r>
                <a:r>
                  <a:rPr sz="1000" spc="5" smtClean="0">
                    <a:latin typeface="微软雅黑" panose="020b0503020204020204" pitchFamily="34" charset="-122"/>
                    <a:ea typeface="微软雅黑" panose="020b0503020204020204" pitchFamily="34" charset="-122"/>
                    <a:cs typeface="Verdana"/>
                  </a:rPr>
                  <a:t>SigmaKalon</a:t>
                </a:r>
                <a:r>
                  <a:rPr lang="en-US" sz="1000" spc="5" smtClean="0">
                    <a:latin typeface="微软雅黑" panose="020b0503020204020204" pitchFamily="34" charset="-122"/>
                    <a:ea typeface="微软雅黑" panose="020b0503020204020204" pitchFamily="34" charset="-122"/>
                    <a:cs typeface="Verdana"/>
                  </a:rPr>
                  <a:t> (</a:t>
                </a:r>
                <a:r>
                  <a:rPr lang="zh-CN" altLang="en-US" sz="1000" spc="5" smtClean="0">
                    <a:latin typeface="微软雅黑" panose="020b0503020204020204" pitchFamily="34" charset="-122"/>
                    <a:ea typeface="微软雅黑" panose="020b0503020204020204" pitchFamily="34" charset="-122"/>
                    <a:cs typeface="Verdana"/>
                  </a:rPr>
                  <a:t>在</a:t>
                </a:r>
                <a:r>
                  <a:rPr lang="en-US" altLang="zh-CN" sz="1000" spc="5" smtClean="0">
                    <a:latin typeface="微软雅黑" panose="020b0503020204020204" pitchFamily="34" charset="-122"/>
                    <a:ea typeface="微软雅黑" panose="020b0503020204020204" pitchFamily="34" charset="-122"/>
                    <a:cs typeface="Verdana"/>
                  </a:rPr>
                  <a:t>2008</a:t>
                </a:r>
                <a:r>
                  <a:rPr lang="zh-CN" altLang="en-US" sz="1000" spc="5" smtClean="0">
                    <a:latin typeface="微软雅黑" panose="020b0503020204020204" pitchFamily="34" charset="-122"/>
                    <a:ea typeface="微软雅黑" panose="020b0503020204020204" pitchFamily="34" charset="-122"/>
                    <a:cs typeface="Verdana"/>
                  </a:rPr>
                  <a:t>年被</a:t>
                </a:r>
                <a:r>
                  <a:rPr lang="en-US" altLang="zh-CN" sz="1000" spc="5" smtClean="0">
                    <a:latin typeface="微软雅黑" panose="020b0503020204020204" pitchFamily="34" charset="-122"/>
                    <a:ea typeface="微软雅黑" panose="020b0503020204020204" pitchFamily="34" charset="-122"/>
                    <a:cs typeface="Verdana"/>
                  </a:rPr>
                  <a:t>PPG</a:t>
                </a:r>
                <a:r>
                  <a:rPr lang="zh-CN" altLang="en-US" sz="1000" spc="5" smtClean="0">
                    <a:latin typeface="微软雅黑" panose="020b0503020204020204" pitchFamily="34" charset="-122"/>
                    <a:ea typeface="微软雅黑" panose="020b0503020204020204" pitchFamily="34" charset="-122"/>
                    <a:cs typeface="Verdana"/>
                  </a:rPr>
                  <a:t>收购</a:t>
                </a:r>
                <a:r>
                  <a:rPr lang="en-US" sz="1000" spc="5" smtClean="0">
                    <a:latin typeface="微软雅黑" panose="020b0503020204020204" pitchFamily="34" charset="-122"/>
                    <a:ea typeface="微软雅黑" panose="020b0503020204020204" pitchFamily="34" charset="-122"/>
                    <a:cs typeface="Verdana"/>
                  </a:rPr>
                  <a:t>)</a:t>
                </a:r>
                <a:r>
                  <a:rPr lang="zh-CN" altLang="en-US" sz="1000" spc="5" smtClean="0">
                    <a:latin typeface="微软雅黑" panose="020b0503020204020204" pitchFamily="34" charset="-122"/>
                    <a:ea typeface="微软雅黑" panose="020b0503020204020204" pitchFamily="34" charset="-122"/>
                    <a:cs typeface="Verdana"/>
                  </a:rPr>
                  <a:t>近</a:t>
                </a:r>
                <a:r>
                  <a:rPr lang="en-US" altLang="zh-CN" sz="1000" spc="5" smtClean="0">
                    <a:latin typeface="微软雅黑" panose="020b0503020204020204" pitchFamily="34" charset="-122"/>
                    <a:ea typeface="微软雅黑" panose="020b0503020204020204" pitchFamily="34" charset="-122"/>
                    <a:cs typeface="Verdana"/>
                  </a:rPr>
                  <a:t>20</a:t>
                </a:r>
                <a:r>
                  <a:rPr lang="zh-CN" altLang="en-US" sz="1000" spc="5" smtClean="0">
                    <a:latin typeface="微软雅黑" panose="020b0503020204020204" pitchFamily="34" charset="-122"/>
                    <a:ea typeface="微软雅黑" panose="020b0503020204020204" pitchFamily="34" charset="-122"/>
                    <a:cs typeface="Verdana"/>
                  </a:rPr>
                  <a:t>年的工作经验，期间他担任过多项职务：研发经理，工厂经理，全球技术市场经理，北欧技术总监以及</a:t>
                </a:r>
                <a:r>
                  <a:rPr lang="en-US" altLang="zh-CN" sz="1000" spc="5" smtClean="0">
                    <a:latin typeface="微软雅黑" panose="020b0503020204020204" pitchFamily="34" charset="-122"/>
                    <a:ea typeface="微软雅黑" panose="020b0503020204020204" pitchFamily="34" charset="-122"/>
                    <a:cs typeface="Verdana"/>
                  </a:rPr>
                  <a:t>EMEA</a:t>
                </a:r>
                <a:r>
                  <a:rPr lang="zh-CN" altLang="en-US" sz="1000" spc="5" smtClean="0">
                    <a:latin typeface="微软雅黑" panose="020b0503020204020204" pitchFamily="34" charset="-122"/>
                    <a:ea typeface="微软雅黑" panose="020b0503020204020204" pitchFamily="34" charset="-122"/>
                    <a:cs typeface="Verdana"/>
                  </a:rPr>
                  <a:t>地区建筑涂料运营总监。</a:t>
                </a:r>
                <a:endParaRPr sz="1000">
                  <a:latin typeface="微软雅黑" panose="020b0503020204020204" pitchFamily="34" charset="-122"/>
                  <a:ea typeface="微软雅黑" panose="020b0503020204020204" pitchFamily="34" charset="-122"/>
                  <a:cs typeface="Verdana"/>
                </a:endParaRPr>
              </a:p>
            </p:txBody>
          </p:sp>
        </p:grpSp>
        <p:grpSp>
          <p:nvGrpSpPr>
            <p:cNvPr id="33" name="组合 32"/>
            <p:cNvGrpSpPr/>
            <p:nvPr/>
          </p:nvGrpSpPr>
          <p:grpSpPr>
            <a:xfrm>
              <a:off x="2514600" y="4166138"/>
              <a:ext cx="1618137" cy="2310862"/>
              <a:chOff x="2514600" y="4038600"/>
              <a:chExt cx="1618137" cy="2310862"/>
            </a:xfrm>
          </p:grpSpPr>
          <p:sp>
            <p:nvSpPr>
              <p:cNvPr id="63" name="object 2"/>
              <p:cNvSpPr txBox="1"/>
              <p:nvPr/>
            </p:nvSpPr>
            <p:spPr>
              <a:xfrm>
                <a:off x="2514600" y="4038600"/>
                <a:ext cx="1618137" cy="319720"/>
              </a:xfrm>
              <a:prstGeom prst="rect">
                <a:avLst/>
              </a:prstGeom>
              <a:solidFill>
                <a:srgbClr val="B20012"/>
              </a:solidFill>
            </p:spPr>
            <p:txBody>
              <a:bodyPr vert="horz" wrap="square" lIns="0" tIns="2695"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0040"/>
                <a:r>
                  <a:rPr lang="en-US" altLang="zh-CN" sz="900" b="1" spc="100">
                    <a:solidFill>
                      <a:srgbClr val="FFFFFF"/>
                    </a:solidFill>
                    <a:latin typeface="微软雅黑" panose="020b0503020204020204" pitchFamily="34" charset="-122"/>
                    <a:ea typeface="微软雅黑" panose="020b0503020204020204" pitchFamily="34" charset="-122"/>
                    <a:cs typeface="Verdana"/>
                  </a:rPr>
                  <a:t> Beate </a:t>
                </a:r>
                <a:r>
                  <a:rPr lang="en-US" altLang="zh-CN" sz="900" b="1" spc="100" err="1" smtClean="0">
                    <a:solidFill>
                      <a:srgbClr val="FFFFFF"/>
                    </a:solidFill>
                    <a:latin typeface="微软雅黑" panose="020b0503020204020204" pitchFamily="34" charset="-122"/>
                    <a:ea typeface="微软雅黑" panose="020b0503020204020204" pitchFamily="34" charset="-122"/>
                    <a:cs typeface="Verdana"/>
                  </a:rPr>
                  <a:t>Pluckhan</a:t>
                </a:r>
                <a:endParaRPr lang="en-US" altLang="zh-CN" sz="900" b="1" spc="100">
                  <a:solidFill>
                    <a:srgbClr val="FFFFFF"/>
                  </a:solidFill>
                  <a:latin typeface="微软雅黑" panose="020b0503020204020204" pitchFamily="34" charset="-122"/>
                  <a:ea typeface="微软雅黑" panose="020b0503020204020204" pitchFamily="34" charset="-122"/>
                  <a:cs typeface="Verdana"/>
                </a:endParaRPr>
              </a:p>
              <a:p>
                <a:pPr marL="320040"/>
                <a:r>
                  <a:rPr lang="en-US" altLang="zh-CN" sz="900" b="1" spc="100" smtClean="0">
                    <a:solidFill>
                      <a:srgbClr val="FFFFFF"/>
                    </a:solidFill>
                    <a:latin typeface="微软雅黑" panose="020b0503020204020204" pitchFamily="34" charset="-122"/>
                    <a:ea typeface="微软雅黑" panose="020b0503020204020204" pitchFamily="34" charset="-122"/>
                    <a:cs typeface="Verdana"/>
                  </a:rPr>
                  <a:t>CCO</a:t>
                </a:r>
                <a:r>
                  <a:rPr lang="zh-CN" altLang="en-US" sz="900" b="1" spc="100" smtClean="0">
                    <a:solidFill>
                      <a:srgbClr val="FFFFFF"/>
                    </a:solidFill>
                    <a:latin typeface="微软雅黑" panose="020b0503020204020204" pitchFamily="34" charset="-122"/>
                    <a:ea typeface="微软雅黑" panose="020b0503020204020204" pitchFamily="34" charset="-122"/>
                    <a:cs typeface="Verdana"/>
                  </a:rPr>
                  <a:t>首席商务官</a:t>
                </a:r>
                <a:endParaRPr lang="zh-CN" altLang="en-US" sz="900" b="1" spc="100">
                  <a:solidFill>
                    <a:srgbClr val="FFFFFF"/>
                  </a:solidFill>
                  <a:latin typeface="微软雅黑" panose="020b0503020204020204" pitchFamily="34" charset="-122"/>
                  <a:ea typeface="微软雅黑" panose="020b0503020204020204" pitchFamily="34" charset="-122"/>
                  <a:cs typeface="Verdana"/>
                </a:endParaRPr>
              </a:p>
            </p:txBody>
          </p:sp>
          <p:sp>
            <p:nvSpPr>
              <p:cNvPr id="118" name="object 29"/>
              <p:cNvSpPr txBox="1"/>
              <p:nvPr/>
            </p:nvSpPr>
            <p:spPr>
              <a:xfrm>
                <a:off x="2514600" y="4436631"/>
                <a:ext cx="1600200" cy="191283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13300"/>
                  </a:lnSpc>
                </a:pPr>
                <a:r>
                  <a:rPr lang="zh-CN" altLang="en-US" sz="1000" spc="5">
                    <a:latin typeface="微软雅黑" panose="020b0503020204020204" pitchFamily="34" charset="-122"/>
                    <a:ea typeface="微软雅黑" panose="020b0503020204020204" pitchFamily="34" charset="-122"/>
                    <a:cs typeface="Verdana"/>
                  </a:rPr>
                  <a:t>将在</a:t>
                </a:r>
                <a:r>
                  <a:rPr lang="en-US" altLang="zh-CN" sz="1000" spc="5">
                    <a:latin typeface="微软雅黑" panose="020b0503020204020204" pitchFamily="34" charset="-122"/>
                    <a:ea typeface="微软雅黑" panose="020b0503020204020204" pitchFamily="34" charset="-122"/>
                    <a:cs typeface="Verdana"/>
                  </a:rPr>
                  <a:t>2016</a:t>
                </a:r>
                <a:r>
                  <a:rPr lang="zh-CN" altLang="en-US" sz="1000" spc="5">
                    <a:latin typeface="微软雅黑" panose="020b0503020204020204" pitchFamily="34" charset="-122"/>
                    <a:ea typeface="微软雅黑" panose="020b0503020204020204" pitchFamily="34" charset="-122"/>
                    <a:cs typeface="Verdana"/>
                  </a:rPr>
                  <a:t>年</a:t>
                </a:r>
                <a:r>
                  <a:rPr lang="en-US" altLang="zh-CN" sz="1000" spc="5">
                    <a:latin typeface="微软雅黑" panose="020b0503020204020204" pitchFamily="34" charset="-122"/>
                    <a:ea typeface="微软雅黑" panose="020b0503020204020204" pitchFamily="34" charset="-122"/>
                    <a:cs typeface="Verdana"/>
                  </a:rPr>
                  <a:t>9</a:t>
                </a:r>
                <a:r>
                  <a:rPr lang="zh-CN" altLang="en-US" sz="1000" spc="5">
                    <a:latin typeface="微软雅黑" panose="020b0503020204020204" pitchFamily="34" charset="-122"/>
                    <a:ea typeface="微软雅黑" panose="020b0503020204020204" pitchFamily="34" charset="-122"/>
                    <a:cs typeface="Verdana"/>
                  </a:rPr>
                  <a:t>月份作为全球市场销售总监加入</a:t>
                </a:r>
                <a:r>
                  <a:rPr lang="en-US" altLang="zh-CN" sz="1000" spc="10" err="1" smtClean="0">
                    <a:latin typeface="微软雅黑" panose="020b0503020204020204" pitchFamily="34" charset="-122"/>
                    <a:ea typeface="微软雅黑" panose="020b0503020204020204" pitchFamily="34" charset="-122"/>
                    <a:cs typeface="Verdana"/>
                  </a:rPr>
                  <a:t>Tanatex</a:t>
                </a:r>
                <a:r>
                  <a:rPr lang="zh-CN" altLang="en-US" sz="1000" spc="10" smtClean="0">
                    <a:latin typeface="微软雅黑" panose="020b0503020204020204" pitchFamily="34" charset="-122"/>
                    <a:ea typeface="微软雅黑" panose="020b0503020204020204" pitchFamily="34" charset="-122"/>
                    <a:cs typeface="Verdana"/>
                  </a:rPr>
                  <a:t>，</a:t>
                </a:r>
                <a:endParaRPr lang="zh-CN" altLang="en-US" sz="1000">
                  <a:latin typeface="微软雅黑" panose="020b0503020204020204" pitchFamily="34" charset="-122"/>
                  <a:ea typeface="微软雅黑" panose="020b0503020204020204" pitchFamily="34" charset="-122"/>
                  <a:cs typeface="Verdana"/>
                </a:endParaRPr>
              </a:p>
              <a:p>
                <a:pPr marL="12700" marR="5080">
                  <a:lnSpc>
                    <a:spcPct val="113300"/>
                  </a:lnSpc>
                </a:pPr>
                <a:r>
                  <a:rPr lang="zh-CN" altLang="en-US" sz="1000" spc="5" smtClean="0">
                    <a:latin typeface="微软雅黑" panose="020b0503020204020204" pitchFamily="34" charset="-122"/>
                    <a:ea typeface="微软雅黑" panose="020b0503020204020204" pitchFamily="34" charset="-122"/>
                    <a:cs typeface="Verdana"/>
                  </a:rPr>
                  <a:t>以往</a:t>
                </a:r>
                <a:r>
                  <a:rPr lang="zh-CN" altLang="en-US" sz="1000" spc="5">
                    <a:latin typeface="微软雅黑" panose="020b0503020204020204" pitchFamily="34" charset="-122"/>
                    <a:ea typeface="微软雅黑" panose="020b0503020204020204" pitchFamily="34" charset="-122"/>
                    <a:cs typeface="Verdana"/>
                  </a:rPr>
                  <a:t>经历包括：</a:t>
                </a:r>
                <a:r>
                  <a:rPr lang="en-US" altLang="zh-CN" sz="1000" spc="10">
                    <a:latin typeface="微软雅黑" panose="020b0503020204020204" pitchFamily="34" charset="-122"/>
                    <a:ea typeface="微软雅黑" panose="020b0503020204020204" pitchFamily="34" charset="-122"/>
                    <a:cs typeface="Verdana"/>
                  </a:rPr>
                  <a:t>LBL</a:t>
                </a:r>
                <a:r>
                  <a:rPr lang="zh-CN" altLang="en-US" sz="1000" spc="5">
                    <a:latin typeface="微软雅黑" panose="020b0503020204020204" pitchFamily="34" charset="-122"/>
                    <a:ea typeface="微软雅黑" panose="020b0503020204020204" pitchFamily="34" charset="-122"/>
                    <a:cs typeface="Verdana"/>
                  </a:rPr>
                  <a:t>欧洲和非洲地区</a:t>
                </a:r>
                <a:r>
                  <a:rPr lang="zh-CN" altLang="en-US" sz="1000" spc="10">
                    <a:latin typeface="微软雅黑" panose="020b0503020204020204" pitchFamily="34" charset="-122"/>
                    <a:ea typeface="微软雅黑" panose="020b0503020204020204" pitchFamily="34" charset="-122"/>
                    <a:cs typeface="Verdana"/>
                  </a:rPr>
                  <a:t>的销售主管，</a:t>
                </a:r>
                <a:r>
                  <a:rPr lang="en-US" altLang="zh-CN" sz="1000" spc="5" err="1">
                    <a:latin typeface="微软雅黑" panose="020b0503020204020204" pitchFamily="34" charset="-122"/>
                    <a:ea typeface="微软雅黑" panose="020b0503020204020204" pitchFamily="34" charset="-122"/>
                    <a:cs typeface="Verdana"/>
                  </a:rPr>
                  <a:t>Clariant/Archroma</a:t>
                </a:r>
                <a:r>
                  <a:rPr lang="zh-CN" altLang="en-US" sz="1000" spc="5">
                    <a:latin typeface="微软雅黑" panose="020b0503020204020204" pitchFamily="34" charset="-122"/>
                    <a:ea typeface="微软雅黑" panose="020b0503020204020204" pitchFamily="34" charset="-122"/>
                    <a:cs typeface="Verdana"/>
                  </a:rPr>
                  <a:t>的销售</a:t>
                </a:r>
                <a:r>
                  <a:rPr lang="zh-CN" altLang="en-US" sz="1000" spc="5" smtClean="0">
                    <a:latin typeface="微软雅黑" panose="020b0503020204020204" pitchFamily="34" charset="-122"/>
                    <a:ea typeface="微软雅黑" panose="020b0503020204020204" pitchFamily="34" charset="-122"/>
                    <a:cs typeface="Verdana"/>
                  </a:rPr>
                  <a:t>主管，在</a:t>
                </a:r>
                <a:r>
                  <a:rPr sz="1000" spc="5" err="1" smtClean="0">
                    <a:latin typeface="微软雅黑" panose="020b0503020204020204" pitchFamily="34" charset="-122"/>
                    <a:ea typeface="微软雅黑" panose="020b0503020204020204" pitchFamily="34" charset="-122"/>
                    <a:cs typeface="Verdana"/>
                  </a:rPr>
                  <a:t>Clariant/Archroma</a:t>
                </a:r>
                <a:r>
                  <a:rPr lang="zh-CN" altLang="en-US" sz="1000" spc="5" smtClean="0">
                    <a:latin typeface="微软雅黑" panose="020b0503020204020204" pitchFamily="34" charset="-122"/>
                    <a:ea typeface="微软雅黑" panose="020b0503020204020204" pitchFamily="34" charset="-122"/>
                    <a:cs typeface="Verdana"/>
                  </a:rPr>
                  <a:t>担任过多项职务，包括全球关键客户管理主管，全球内外市场主管以及纺织化学品生产线主管。</a:t>
                </a:r>
                <a:endParaRPr sz="1000">
                  <a:latin typeface="微软雅黑" panose="020b0503020204020204" pitchFamily="34" charset="-122"/>
                  <a:ea typeface="微软雅黑" panose="020b0503020204020204" pitchFamily="34" charset="-122"/>
                  <a:cs typeface="Verdana"/>
                </a:endParaRPr>
              </a:p>
            </p:txBody>
          </p:sp>
        </p:grpSp>
      </p:grpSp>
      <p:sp>
        <p:nvSpPr>
          <p:cNvPr id="119" name="object 5"/>
          <p:cNvSpPr txBox="1"/>
          <p:nvPr/>
        </p:nvSpPr>
        <p:spPr>
          <a:xfrm>
            <a:off x="2642812" y="357426"/>
            <a:ext cx="8778170"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r>
              <a:rPr lang="zh-CN" altLang="en-US" spc="-5" smtClean="0">
                <a:latin typeface="微软雅黑" panose="020b0503020204020204" pitchFamily="34" charset="-122"/>
                <a:ea typeface="微软雅黑" panose="020b0503020204020204" pitchFamily="34" charset="-122"/>
              </a:rPr>
              <a:t>拓纳核心</a:t>
            </a:r>
            <a:r>
              <a:rPr lang="zh-CN" altLang="en-US" spc="-5">
                <a:latin typeface="微软雅黑" panose="020b0503020204020204" pitchFamily="34" charset="-122"/>
                <a:ea typeface="微软雅黑" panose="020b0503020204020204" pitchFamily="34" charset="-122"/>
              </a:rPr>
              <a:t>高管职业化程度较高，具备多年行业经验及长期</a:t>
            </a:r>
            <a:r>
              <a:rPr lang="zh-CN" altLang="en-US" spc="-5" smtClean="0">
                <a:latin typeface="微软雅黑" panose="020b0503020204020204" pitchFamily="34" charset="-122"/>
                <a:ea typeface="微软雅黑" panose="020b0503020204020204" pitchFamily="34" charset="-122"/>
              </a:rPr>
              <a:t>的拓纳公司</a:t>
            </a:r>
            <a:r>
              <a:rPr lang="zh-CN" altLang="en-US" spc="-5">
                <a:latin typeface="微软雅黑" panose="020b0503020204020204" pitchFamily="34" charset="-122"/>
                <a:ea typeface="微软雅黑" panose="020b0503020204020204" pitchFamily="34" charset="-122"/>
              </a:rPr>
              <a:t>经历</a:t>
            </a:r>
            <a:endParaRPr lang="zh-CN" altLang="en-US" kern="0" spc="-5">
              <a:latin typeface="微软雅黑" panose="020b0503020204020204" pitchFamily="34" charset="-122"/>
              <a:ea typeface="微软雅黑" panose="020b0503020204020204" pitchFamily="34" charset="-122"/>
            </a:endParaRPr>
          </a:p>
        </p:txBody>
      </p:sp>
      <p:sp>
        <p:nvSpPr>
          <p:cNvPr id="120"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mtClean="0">
                <a:solidFill>
                  <a:schemeClr val="bg1"/>
                </a:solidFill>
                <a:latin typeface="微软雅黑" panose="020b0503020204020204" pitchFamily="34" charset="-122"/>
                <a:ea typeface="微软雅黑" panose="020b0503020204020204" pitchFamily="34" charset="-122"/>
                <a:cs typeface="微软雅黑"/>
              </a:rPr>
              <a:t>2.2 </a:t>
            </a:r>
            <a:r>
              <a:rPr lang="zh-CN" altLang="en-US" b="1" smtClean="0">
                <a:solidFill>
                  <a:schemeClr val="bg1"/>
                </a:solidFill>
                <a:latin typeface="微软雅黑" panose="020b0503020204020204" pitchFamily="34" charset="-122"/>
                <a:ea typeface="微软雅黑" panose="020b0503020204020204" pitchFamily="34" charset="-122"/>
                <a:cs typeface="微软雅黑"/>
              </a:rPr>
              <a:t>组织架构与核心高管</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121"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10</a:t>
            </a:fld>
            <a:endParaRPr lang="zh-CN" altLang="en-US" b="1">
              <a:solidFill>
                <a:schemeClr val="tx1"/>
              </a:solidFill>
            </a:endParaRPr>
          </a:p>
        </p:txBody>
      </p:sp>
    </p:spTree>
    <p:extLst>
      <p:ext uri="{BB962C8B-B14F-4D97-AF65-F5344CB8AC3E}">
        <p14:creationId xmlns:p14="http://schemas.microsoft.com/office/powerpoint/2010/main" xmlns="" val="167550785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a:spLocks noGrp="1"/>
          </p:cNvSpPr>
          <p:nvPr>
            <p:ph type="title"/>
          </p:nvPr>
        </p:nvSpPr>
        <p:spPr>
          <a:xfrm>
            <a:off x="2667000" y="360934"/>
            <a:ext cx="8753982" cy="861774"/>
          </a:xfrm>
          <a:prstGeom prst="rect">
            <a:avLst/>
          </a:prstGeom>
        </p:spPr>
        <p:txBody>
          <a:bodyPr vert="horz" wrap="square" lIns="0" tIns="0" rIns="0" bIns="0" rtlCol="0">
            <a:spAutoFit/>
          </a:bodyPr>
          <a:lstStyle/>
          <a:p>
            <a:pPr marL="12700">
              <a:lnSpc>
                <a:spcPct val="100000"/>
              </a:lnSpc>
            </a:pPr>
            <a:r>
              <a:rPr lang="zh-CN" altLang="en-US" spc="-5" smtClean="0">
                <a:latin typeface="微软雅黑" panose="020b0503020204020204" pitchFamily="34" charset="-122"/>
                <a:ea typeface="微软雅黑" panose="020b0503020204020204" pitchFamily="34" charset="-122"/>
              </a:rPr>
              <a:t>拓纳以矩阵式模式管理，在业务单元层面以及区域层面进行全球化管理，以区域管理为优先级</a:t>
            </a:r>
            <a:endParaRPr lang="zh-CN" altLang="en-US" spc="-5">
              <a:latin typeface="微软雅黑" panose="020b0503020204020204" pitchFamily="34" charset="-122"/>
              <a:ea typeface="微软雅黑" panose="020b0503020204020204" pitchFamily="34" charset="-122"/>
            </a:endParaRPr>
          </a:p>
        </p:txBody>
      </p:sp>
      <p:grpSp>
        <p:nvGrpSpPr>
          <p:cNvPr id="8" name="组合 7"/>
          <p:cNvGrpSpPr/>
          <p:nvPr/>
        </p:nvGrpSpPr>
        <p:grpSpPr>
          <a:xfrm>
            <a:off x="1527332" y="1676400"/>
            <a:ext cx="9369268" cy="4648200"/>
            <a:chOff x="1565097" y="1403991"/>
            <a:chExt cx="9369268" cy="4113952"/>
          </a:xfrm>
        </p:grpSpPr>
        <p:sp>
          <p:nvSpPr>
            <p:cNvPr id="10" name="object 5"/>
            <p:cNvSpPr/>
            <p:nvPr/>
          </p:nvSpPr>
          <p:spPr>
            <a:xfrm>
              <a:off x="5371116" y="1719371"/>
              <a:ext cx="1806356" cy="393860"/>
            </a:xfrm>
            <a:custGeom>
              <a:rect l="l" t="t" r="r" b="b"/>
              <a:pathLst>
                <a:path w="1584325" h="434339">
                  <a:moveTo>
                    <a:pt x="1584308" y="428658"/>
                  </a:moveTo>
                  <a:lnTo>
                    <a:pt x="1584308" y="6280"/>
                  </a:lnTo>
                  <a:lnTo>
                    <a:pt x="1578028" y="0"/>
                  </a:lnTo>
                  <a:lnTo>
                    <a:pt x="6280" y="0"/>
                  </a:lnTo>
                  <a:lnTo>
                    <a:pt x="0" y="6280"/>
                  </a:lnTo>
                  <a:lnTo>
                    <a:pt x="0" y="428658"/>
                  </a:lnTo>
                  <a:lnTo>
                    <a:pt x="6280" y="434154"/>
                  </a:lnTo>
                  <a:lnTo>
                    <a:pt x="13346" y="434154"/>
                  </a:lnTo>
                  <a:lnTo>
                    <a:pt x="13346" y="26693"/>
                  </a:lnTo>
                  <a:lnTo>
                    <a:pt x="25907" y="13346"/>
                  </a:lnTo>
                  <a:lnTo>
                    <a:pt x="25907" y="26693"/>
                  </a:lnTo>
                  <a:lnTo>
                    <a:pt x="1557615" y="26693"/>
                  </a:lnTo>
                  <a:lnTo>
                    <a:pt x="1557615" y="13346"/>
                  </a:lnTo>
                  <a:lnTo>
                    <a:pt x="1570962" y="26693"/>
                  </a:lnTo>
                  <a:lnTo>
                    <a:pt x="1570962" y="434154"/>
                  </a:lnTo>
                  <a:lnTo>
                    <a:pt x="1578028" y="434154"/>
                  </a:lnTo>
                  <a:lnTo>
                    <a:pt x="1584308" y="428658"/>
                  </a:lnTo>
                  <a:close/>
                </a:path>
                <a:path w="1584325" h="434339">
                  <a:moveTo>
                    <a:pt x="25907" y="26693"/>
                  </a:moveTo>
                  <a:lnTo>
                    <a:pt x="25907" y="13346"/>
                  </a:lnTo>
                  <a:lnTo>
                    <a:pt x="13346" y="26693"/>
                  </a:lnTo>
                  <a:lnTo>
                    <a:pt x="25907" y="26693"/>
                  </a:lnTo>
                  <a:close/>
                </a:path>
                <a:path w="1584325" h="434339">
                  <a:moveTo>
                    <a:pt x="25907" y="408246"/>
                  </a:moveTo>
                  <a:lnTo>
                    <a:pt x="25907" y="26693"/>
                  </a:lnTo>
                  <a:lnTo>
                    <a:pt x="13346" y="26693"/>
                  </a:lnTo>
                  <a:lnTo>
                    <a:pt x="13346" y="408246"/>
                  </a:lnTo>
                  <a:lnTo>
                    <a:pt x="25907" y="408246"/>
                  </a:lnTo>
                  <a:close/>
                </a:path>
                <a:path w="1584325" h="434339">
                  <a:moveTo>
                    <a:pt x="1570962" y="408246"/>
                  </a:moveTo>
                  <a:lnTo>
                    <a:pt x="13346" y="408246"/>
                  </a:lnTo>
                  <a:lnTo>
                    <a:pt x="25907" y="421592"/>
                  </a:lnTo>
                  <a:lnTo>
                    <a:pt x="25907" y="434154"/>
                  </a:lnTo>
                  <a:lnTo>
                    <a:pt x="1557615" y="434154"/>
                  </a:lnTo>
                  <a:lnTo>
                    <a:pt x="1557615" y="421592"/>
                  </a:lnTo>
                  <a:lnTo>
                    <a:pt x="1570962" y="408246"/>
                  </a:lnTo>
                  <a:close/>
                </a:path>
                <a:path w="1584325" h="434339">
                  <a:moveTo>
                    <a:pt x="25907" y="434154"/>
                  </a:moveTo>
                  <a:lnTo>
                    <a:pt x="25907" y="421592"/>
                  </a:lnTo>
                  <a:lnTo>
                    <a:pt x="13346" y="408246"/>
                  </a:lnTo>
                  <a:lnTo>
                    <a:pt x="13346" y="434154"/>
                  </a:lnTo>
                  <a:lnTo>
                    <a:pt x="25907" y="434154"/>
                  </a:lnTo>
                  <a:close/>
                </a:path>
                <a:path w="1584325" h="434339">
                  <a:moveTo>
                    <a:pt x="1570962" y="26693"/>
                  </a:moveTo>
                  <a:lnTo>
                    <a:pt x="1557615" y="13346"/>
                  </a:lnTo>
                  <a:lnTo>
                    <a:pt x="1557615" y="26693"/>
                  </a:lnTo>
                  <a:lnTo>
                    <a:pt x="1570962" y="26693"/>
                  </a:lnTo>
                  <a:close/>
                </a:path>
                <a:path w="1584325" h="434339">
                  <a:moveTo>
                    <a:pt x="1570962" y="408246"/>
                  </a:moveTo>
                  <a:lnTo>
                    <a:pt x="1570962" y="26693"/>
                  </a:lnTo>
                  <a:lnTo>
                    <a:pt x="1557615" y="26693"/>
                  </a:lnTo>
                  <a:lnTo>
                    <a:pt x="1557615" y="408246"/>
                  </a:lnTo>
                  <a:lnTo>
                    <a:pt x="1570962" y="408246"/>
                  </a:lnTo>
                  <a:close/>
                </a:path>
                <a:path w="1584325" h="434339">
                  <a:moveTo>
                    <a:pt x="1570962" y="434154"/>
                  </a:moveTo>
                  <a:lnTo>
                    <a:pt x="1570962" y="408246"/>
                  </a:lnTo>
                  <a:lnTo>
                    <a:pt x="1557615" y="421592"/>
                  </a:lnTo>
                  <a:lnTo>
                    <a:pt x="1557615" y="434154"/>
                  </a:lnTo>
                  <a:lnTo>
                    <a:pt x="1570962" y="43415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11" name="object 6"/>
            <p:cNvSpPr txBox="1"/>
            <p:nvPr/>
          </p:nvSpPr>
          <p:spPr>
            <a:xfrm>
              <a:off x="5386334" y="1731475"/>
              <a:ext cx="1775949" cy="280505"/>
            </a:xfrm>
            <a:prstGeom prst="rect">
              <a:avLst/>
            </a:prstGeom>
            <a:solidFill>
              <a:srgbClr val="BEBEBE"/>
            </a:solidFill>
          </p:spPr>
          <p:txBody>
            <a:bodyPr vert="horz" wrap="square" lIns="0" tIns="3472"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06070">
                <a:lnSpc>
                  <a:spcPct val="100000"/>
                </a:lnSpc>
              </a:pPr>
              <a:r>
                <a:rPr lang="zh-CN" altLang="en-US" sz="1000" b="1" smtClean="0">
                  <a:latin typeface="微软雅黑" panose="020b0503020204020204" pitchFamily="34" charset="-122"/>
                  <a:ea typeface="微软雅黑" panose="020b0503020204020204" pitchFamily="34" charset="-122"/>
                  <a:cs typeface="Arial"/>
                </a:rPr>
                <a:t>欧洲、中东、非洲</a:t>
              </a:r>
              <a:endParaRPr sz="1000" b="1">
                <a:latin typeface="微软雅黑" panose="020b0503020204020204" pitchFamily="34" charset="-122"/>
                <a:ea typeface="微软雅黑" panose="020b0503020204020204" pitchFamily="34" charset="-122"/>
                <a:cs typeface="Arial"/>
              </a:endParaRPr>
            </a:p>
          </p:txBody>
        </p:sp>
        <p:sp>
          <p:nvSpPr>
            <p:cNvPr id="12" name="object 7"/>
            <p:cNvSpPr/>
            <p:nvPr/>
          </p:nvSpPr>
          <p:spPr>
            <a:xfrm>
              <a:off x="7232055" y="1707981"/>
              <a:ext cx="1805632" cy="393860"/>
            </a:xfrm>
            <a:custGeom>
              <a:rect l="l" t="t" r="r" b="b"/>
              <a:pathLst>
                <a:path w="1583690" h="434339">
                  <a:moveTo>
                    <a:pt x="1583523" y="427873"/>
                  </a:moveTo>
                  <a:lnTo>
                    <a:pt x="1583523" y="5495"/>
                  </a:lnTo>
                  <a:lnTo>
                    <a:pt x="1578028" y="0"/>
                  </a:lnTo>
                  <a:lnTo>
                    <a:pt x="5495" y="0"/>
                  </a:lnTo>
                  <a:lnTo>
                    <a:pt x="0" y="5495"/>
                  </a:lnTo>
                  <a:lnTo>
                    <a:pt x="0" y="427873"/>
                  </a:lnTo>
                  <a:lnTo>
                    <a:pt x="5495" y="434154"/>
                  </a:lnTo>
                  <a:lnTo>
                    <a:pt x="13346" y="434154"/>
                  </a:lnTo>
                  <a:lnTo>
                    <a:pt x="13346" y="25907"/>
                  </a:lnTo>
                  <a:lnTo>
                    <a:pt x="25907" y="12561"/>
                  </a:lnTo>
                  <a:lnTo>
                    <a:pt x="25907" y="25907"/>
                  </a:lnTo>
                  <a:lnTo>
                    <a:pt x="1557615" y="25907"/>
                  </a:lnTo>
                  <a:lnTo>
                    <a:pt x="1557615" y="12561"/>
                  </a:lnTo>
                  <a:lnTo>
                    <a:pt x="1570962" y="25907"/>
                  </a:lnTo>
                  <a:lnTo>
                    <a:pt x="1570962" y="434154"/>
                  </a:lnTo>
                  <a:lnTo>
                    <a:pt x="1578028" y="434154"/>
                  </a:lnTo>
                  <a:lnTo>
                    <a:pt x="1583523" y="427873"/>
                  </a:lnTo>
                  <a:close/>
                </a:path>
                <a:path w="1583690" h="434339">
                  <a:moveTo>
                    <a:pt x="25907" y="25907"/>
                  </a:moveTo>
                  <a:lnTo>
                    <a:pt x="25907" y="12561"/>
                  </a:lnTo>
                  <a:lnTo>
                    <a:pt x="13346" y="25907"/>
                  </a:lnTo>
                  <a:lnTo>
                    <a:pt x="25907" y="25907"/>
                  </a:lnTo>
                  <a:close/>
                </a:path>
                <a:path w="1583690" h="434339">
                  <a:moveTo>
                    <a:pt x="25907" y="407460"/>
                  </a:moveTo>
                  <a:lnTo>
                    <a:pt x="25907" y="25907"/>
                  </a:lnTo>
                  <a:lnTo>
                    <a:pt x="13346" y="25907"/>
                  </a:lnTo>
                  <a:lnTo>
                    <a:pt x="13346" y="407460"/>
                  </a:lnTo>
                  <a:lnTo>
                    <a:pt x="25907" y="407460"/>
                  </a:lnTo>
                  <a:close/>
                </a:path>
                <a:path w="1583690" h="434339">
                  <a:moveTo>
                    <a:pt x="1570962" y="407460"/>
                  </a:moveTo>
                  <a:lnTo>
                    <a:pt x="13346" y="407460"/>
                  </a:lnTo>
                  <a:lnTo>
                    <a:pt x="25907" y="420807"/>
                  </a:lnTo>
                  <a:lnTo>
                    <a:pt x="25907" y="434154"/>
                  </a:lnTo>
                  <a:lnTo>
                    <a:pt x="1557615" y="434154"/>
                  </a:lnTo>
                  <a:lnTo>
                    <a:pt x="1557615" y="420807"/>
                  </a:lnTo>
                  <a:lnTo>
                    <a:pt x="1570962" y="407460"/>
                  </a:lnTo>
                  <a:close/>
                </a:path>
                <a:path w="1583690" h="434339">
                  <a:moveTo>
                    <a:pt x="25907" y="434154"/>
                  </a:moveTo>
                  <a:lnTo>
                    <a:pt x="25907" y="420807"/>
                  </a:lnTo>
                  <a:lnTo>
                    <a:pt x="13346" y="407460"/>
                  </a:lnTo>
                  <a:lnTo>
                    <a:pt x="13346" y="434154"/>
                  </a:lnTo>
                  <a:lnTo>
                    <a:pt x="25907" y="434154"/>
                  </a:lnTo>
                  <a:close/>
                </a:path>
                <a:path w="1583690" h="434339">
                  <a:moveTo>
                    <a:pt x="1570962" y="25907"/>
                  </a:moveTo>
                  <a:lnTo>
                    <a:pt x="1557615" y="12561"/>
                  </a:lnTo>
                  <a:lnTo>
                    <a:pt x="1557615" y="25907"/>
                  </a:lnTo>
                  <a:lnTo>
                    <a:pt x="1570962" y="25907"/>
                  </a:lnTo>
                  <a:close/>
                </a:path>
                <a:path w="1583690" h="434339">
                  <a:moveTo>
                    <a:pt x="1570962" y="407460"/>
                  </a:moveTo>
                  <a:lnTo>
                    <a:pt x="1570962" y="25907"/>
                  </a:lnTo>
                  <a:lnTo>
                    <a:pt x="1557615" y="25907"/>
                  </a:lnTo>
                  <a:lnTo>
                    <a:pt x="1557615" y="407460"/>
                  </a:lnTo>
                  <a:lnTo>
                    <a:pt x="1570962" y="407460"/>
                  </a:lnTo>
                  <a:close/>
                </a:path>
                <a:path w="1583690" h="434339">
                  <a:moveTo>
                    <a:pt x="1570962" y="434154"/>
                  </a:moveTo>
                  <a:lnTo>
                    <a:pt x="1570962" y="407460"/>
                  </a:lnTo>
                  <a:lnTo>
                    <a:pt x="1557615" y="420807"/>
                  </a:lnTo>
                  <a:lnTo>
                    <a:pt x="1557615" y="434154"/>
                  </a:lnTo>
                  <a:lnTo>
                    <a:pt x="1570962" y="43415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13" name="object 8"/>
            <p:cNvSpPr txBox="1"/>
            <p:nvPr/>
          </p:nvSpPr>
          <p:spPr>
            <a:xfrm>
              <a:off x="7247273" y="1719372"/>
              <a:ext cx="1775949" cy="281298"/>
            </a:xfrm>
            <a:prstGeom prst="rect">
              <a:avLst/>
            </a:prstGeom>
            <a:solidFill>
              <a:srgbClr val="BEBEBE"/>
            </a:solidFill>
          </p:spPr>
          <p:txBody>
            <a:bodyPr vert="horz" wrap="square" lIns="0" tIns="4258"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000" b="1" smtClean="0">
                  <a:latin typeface="微软雅黑" panose="020b0503020204020204" pitchFamily="34" charset="-122"/>
                  <a:ea typeface="微软雅黑" panose="020b0503020204020204" pitchFamily="34" charset="-122"/>
                  <a:cs typeface="Arial"/>
                </a:rPr>
                <a:t>亚太地区</a:t>
              </a:r>
              <a:endParaRPr sz="1000" b="1">
                <a:latin typeface="微软雅黑" panose="020b0503020204020204" pitchFamily="34" charset="-122"/>
                <a:ea typeface="微软雅黑" panose="020b0503020204020204" pitchFamily="34" charset="-122"/>
                <a:cs typeface="Arial"/>
              </a:endParaRPr>
            </a:p>
          </p:txBody>
        </p:sp>
        <p:sp>
          <p:nvSpPr>
            <p:cNvPr id="14" name="object 9"/>
            <p:cNvSpPr/>
            <p:nvPr/>
          </p:nvSpPr>
          <p:spPr>
            <a:xfrm>
              <a:off x="9092996" y="1707981"/>
              <a:ext cx="1805632" cy="393860"/>
            </a:xfrm>
            <a:custGeom>
              <a:rect l="l" t="t" r="r" b="b"/>
              <a:pathLst>
                <a:path w="1583690" h="434339">
                  <a:moveTo>
                    <a:pt x="1583523" y="427873"/>
                  </a:moveTo>
                  <a:lnTo>
                    <a:pt x="1583523" y="5495"/>
                  </a:lnTo>
                  <a:lnTo>
                    <a:pt x="1578028" y="0"/>
                  </a:lnTo>
                  <a:lnTo>
                    <a:pt x="5495" y="0"/>
                  </a:lnTo>
                  <a:lnTo>
                    <a:pt x="0" y="5495"/>
                  </a:lnTo>
                  <a:lnTo>
                    <a:pt x="0" y="427873"/>
                  </a:lnTo>
                  <a:lnTo>
                    <a:pt x="5495" y="434154"/>
                  </a:lnTo>
                  <a:lnTo>
                    <a:pt x="12561" y="434154"/>
                  </a:lnTo>
                  <a:lnTo>
                    <a:pt x="12561" y="25907"/>
                  </a:lnTo>
                  <a:lnTo>
                    <a:pt x="25907" y="12561"/>
                  </a:lnTo>
                  <a:lnTo>
                    <a:pt x="25907" y="25907"/>
                  </a:lnTo>
                  <a:lnTo>
                    <a:pt x="1557615" y="25907"/>
                  </a:lnTo>
                  <a:lnTo>
                    <a:pt x="1557615" y="12561"/>
                  </a:lnTo>
                  <a:lnTo>
                    <a:pt x="1570177" y="25907"/>
                  </a:lnTo>
                  <a:lnTo>
                    <a:pt x="1570177" y="434154"/>
                  </a:lnTo>
                  <a:lnTo>
                    <a:pt x="1578028" y="434154"/>
                  </a:lnTo>
                  <a:lnTo>
                    <a:pt x="1583523" y="427873"/>
                  </a:lnTo>
                  <a:close/>
                </a:path>
                <a:path w="1583690" h="434339">
                  <a:moveTo>
                    <a:pt x="25907" y="25907"/>
                  </a:moveTo>
                  <a:lnTo>
                    <a:pt x="25907" y="12561"/>
                  </a:lnTo>
                  <a:lnTo>
                    <a:pt x="12561" y="25907"/>
                  </a:lnTo>
                  <a:lnTo>
                    <a:pt x="25907" y="25907"/>
                  </a:lnTo>
                  <a:close/>
                </a:path>
                <a:path w="1583690" h="434339">
                  <a:moveTo>
                    <a:pt x="25907" y="407460"/>
                  </a:moveTo>
                  <a:lnTo>
                    <a:pt x="25907" y="25907"/>
                  </a:lnTo>
                  <a:lnTo>
                    <a:pt x="12561" y="25907"/>
                  </a:lnTo>
                  <a:lnTo>
                    <a:pt x="12561" y="407460"/>
                  </a:lnTo>
                  <a:lnTo>
                    <a:pt x="25907" y="407460"/>
                  </a:lnTo>
                  <a:close/>
                </a:path>
                <a:path w="1583690" h="434339">
                  <a:moveTo>
                    <a:pt x="1570177" y="407460"/>
                  </a:moveTo>
                  <a:lnTo>
                    <a:pt x="12561" y="407460"/>
                  </a:lnTo>
                  <a:lnTo>
                    <a:pt x="25907" y="420807"/>
                  </a:lnTo>
                  <a:lnTo>
                    <a:pt x="25907" y="434154"/>
                  </a:lnTo>
                  <a:lnTo>
                    <a:pt x="1557615" y="434154"/>
                  </a:lnTo>
                  <a:lnTo>
                    <a:pt x="1557615" y="420807"/>
                  </a:lnTo>
                  <a:lnTo>
                    <a:pt x="1570177" y="407460"/>
                  </a:lnTo>
                  <a:close/>
                </a:path>
                <a:path w="1583690" h="434339">
                  <a:moveTo>
                    <a:pt x="25907" y="434154"/>
                  </a:moveTo>
                  <a:lnTo>
                    <a:pt x="25907" y="420807"/>
                  </a:lnTo>
                  <a:lnTo>
                    <a:pt x="12561" y="407460"/>
                  </a:lnTo>
                  <a:lnTo>
                    <a:pt x="12561" y="434154"/>
                  </a:lnTo>
                  <a:lnTo>
                    <a:pt x="25907" y="434154"/>
                  </a:lnTo>
                  <a:close/>
                </a:path>
                <a:path w="1583690" h="434339">
                  <a:moveTo>
                    <a:pt x="1570177" y="25907"/>
                  </a:moveTo>
                  <a:lnTo>
                    <a:pt x="1557615" y="12561"/>
                  </a:lnTo>
                  <a:lnTo>
                    <a:pt x="1557615" y="25907"/>
                  </a:lnTo>
                  <a:lnTo>
                    <a:pt x="1570177" y="25907"/>
                  </a:lnTo>
                  <a:close/>
                </a:path>
                <a:path w="1583690" h="434339">
                  <a:moveTo>
                    <a:pt x="1570177" y="407460"/>
                  </a:moveTo>
                  <a:lnTo>
                    <a:pt x="1570177" y="25907"/>
                  </a:lnTo>
                  <a:lnTo>
                    <a:pt x="1557615" y="25907"/>
                  </a:lnTo>
                  <a:lnTo>
                    <a:pt x="1557615" y="407460"/>
                  </a:lnTo>
                  <a:lnTo>
                    <a:pt x="1570177" y="407460"/>
                  </a:lnTo>
                  <a:close/>
                </a:path>
                <a:path w="1583690" h="434339">
                  <a:moveTo>
                    <a:pt x="1570177" y="434154"/>
                  </a:moveTo>
                  <a:lnTo>
                    <a:pt x="1570177" y="407460"/>
                  </a:lnTo>
                  <a:lnTo>
                    <a:pt x="1557615" y="420807"/>
                  </a:lnTo>
                  <a:lnTo>
                    <a:pt x="1557615" y="434154"/>
                  </a:lnTo>
                  <a:lnTo>
                    <a:pt x="1570177" y="43415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15" name="object 10"/>
            <p:cNvSpPr txBox="1"/>
            <p:nvPr/>
          </p:nvSpPr>
          <p:spPr>
            <a:xfrm>
              <a:off x="9107317" y="1719372"/>
              <a:ext cx="1775949" cy="281298"/>
            </a:xfrm>
            <a:prstGeom prst="rect">
              <a:avLst/>
            </a:prstGeom>
            <a:solidFill>
              <a:srgbClr val="BEBEBE"/>
            </a:solidFill>
          </p:spPr>
          <p:txBody>
            <a:bodyPr vert="horz" wrap="square" lIns="0" tIns="4258"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000" b="1" smtClean="0">
                  <a:latin typeface="微软雅黑" panose="020b0503020204020204" pitchFamily="34" charset="-122"/>
                  <a:ea typeface="微软雅黑" panose="020b0503020204020204" pitchFamily="34" charset="-122"/>
                  <a:cs typeface="Arial"/>
                </a:rPr>
                <a:t>印度地区</a:t>
              </a:r>
              <a:endParaRPr sz="1000" b="1">
                <a:latin typeface="微软雅黑" panose="020b0503020204020204" pitchFamily="34" charset="-122"/>
                <a:ea typeface="微软雅黑" panose="020b0503020204020204" pitchFamily="34" charset="-122"/>
                <a:cs typeface="Arial"/>
              </a:endParaRPr>
            </a:p>
          </p:txBody>
        </p:sp>
        <p:sp>
          <p:nvSpPr>
            <p:cNvPr id="16" name="object 11"/>
            <p:cNvSpPr/>
            <p:nvPr/>
          </p:nvSpPr>
          <p:spPr>
            <a:xfrm>
              <a:off x="5371116" y="1403991"/>
              <a:ext cx="5527667" cy="252209"/>
            </a:xfrm>
            <a:custGeom>
              <a:rect l="l" t="t" r="r" b="b"/>
              <a:pathLst>
                <a:path w="4848225" h="278130">
                  <a:moveTo>
                    <a:pt x="4847922" y="272425"/>
                  </a:moveTo>
                  <a:lnTo>
                    <a:pt x="4847922" y="5495"/>
                  </a:lnTo>
                  <a:lnTo>
                    <a:pt x="4842426" y="0"/>
                  </a:lnTo>
                  <a:lnTo>
                    <a:pt x="6280" y="0"/>
                  </a:lnTo>
                  <a:lnTo>
                    <a:pt x="0" y="5495"/>
                  </a:lnTo>
                  <a:lnTo>
                    <a:pt x="0" y="272425"/>
                  </a:lnTo>
                  <a:lnTo>
                    <a:pt x="6280" y="277921"/>
                  </a:lnTo>
                  <a:lnTo>
                    <a:pt x="13346" y="277921"/>
                  </a:lnTo>
                  <a:lnTo>
                    <a:pt x="13346" y="25907"/>
                  </a:lnTo>
                  <a:lnTo>
                    <a:pt x="25907" y="12561"/>
                  </a:lnTo>
                  <a:lnTo>
                    <a:pt x="25907" y="25907"/>
                  </a:lnTo>
                  <a:lnTo>
                    <a:pt x="4822014" y="25907"/>
                  </a:lnTo>
                  <a:lnTo>
                    <a:pt x="4822014" y="12561"/>
                  </a:lnTo>
                  <a:lnTo>
                    <a:pt x="4834575" y="25907"/>
                  </a:lnTo>
                  <a:lnTo>
                    <a:pt x="4834575" y="277921"/>
                  </a:lnTo>
                  <a:lnTo>
                    <a:pt x="4842426" y="277921"/>
                  </a:lnTo>
                  <a:lnTo>
                    <a:pt x="4847922" y="272425"/>
                  </a:lnTo>
                  <a:close/>
                </a:path>
                <a:path w="4848225" h="278130">
                  <a:moveTo>
                    <a:pt x="25907" y="25907"/>
                  </a:moveTo>
                  <a:lnTo>
                    <a:pt x="25907" y="12561"/>
                  </a:lnTo>
                  <a:lnTo>
                    <a:pt x="13346" y="25907"/>
                  </a:lnTo>
                  <a:lnTo>
                    <a:pt x="25907" y="25907"/>
                  </a:lnTo>
                  <a:close/>
                </a:path>
                <a:path w="4848225" h="278130">
                  <a:moveTo>
                    <a:pt x="25907" y="252013"/>
                  </a:moveTo>
                  <a:lnTo>
                    <a:pt x="25907" y="25907"/>
                  </a:lnTo>
                  <a:lnTo>
                    <a:pt x="13346" y="25907"/>
                  </a:lnTo>
                  <a:lnTo>
                    <a:pt x="13346" y="252013"/>
                  </a:lnTo>
                  <a:lnTo>
                    <a:pt x="25907" y="252013"/>
                  </a:lnTo>
                  <a:close/>
                </a:path>
                <a:path w="4848225" h="278130">
                  <a:moveTo>
                    <a:pt x="4834575" y="252013"/>
                  </a:moveTo>
                  <a:lnTo>
                    <a:pt x="13346" y="252013"/>
                  </a:lnTo>
                  <a:lnTo>
                    <a:pt x="25907" y="265359"/>
                  </a:lnTo>
                  <a:lnTo>
                    <a:pt x="25907" y="277921"/>
                  </a:lnTo>
                  <a:lnTo>
                    <a:pt x="4822014" y="277921"/>
                  </a:lnTo>
                  <a:lnTo>
                    <a:pt x="4822014" y="265359"/>
                  </a:lnTo>
                  <a:lnTo>
                    <a:pt x="4834575" y="252013"/>
                  </a:lnTo>
                  <a:close/>
                </a:path>
                <a:path w="4848225" h="278130">
                  <a:moveTo>
                    <a:pt x="25907" y="277921"/>
                  </a:moveTo>
                  <a:lnTo>
                    <a:pt x="25907" y="265359"/>
                  </a:lnTo>
                  <a:lnTo>
                    <a:pt x="13346" y="252013"/>
                  </a:lnTo>
                  <a:lnTo>
                    <a:pt x="13346" y="277921"/>
                  </a:lnTo>
                  <a:lnTo>
                    <a:pt x="25907" y="277921"/>
                  </a:lnTo>
                  <a:close/>
                </a:path>
                <a:path w="4848225" h="278130">
                  <a:moveTo>
                    <a:pt x="4834575" y="25907"/>
                  </a:moveTo>
                  <a:lnTo>
                    <a:pt x="4822014" y="12561"/>
                  </a:lnTo>
                  <a:lnTo>
                    <a:pt x="4822014" y="25907"/>
                  </a:lnTo>
                  <a:lnTo>
                    <a:pt x="4834575" y="25907"/>
                  </a:lnTo>
                  <a:close/>
                </a:path>
                <a:path w="4848225" h="278130">
                  <a:moveTo>
                    <a:pt x="4834575" y="252013"/>
                  </a:moveTo>
                  <a:lnTo>
                    <a:pt x="4834575" y="25907"/>
                  </a:lnTo>
                  <a:lnTo>
                    <a:pt x="4822014" y="25907"/>
                  </a:lnTo>
                  <a:lnTo>
                    <a:pt x="4822014" y="252013"/>
                  </a:lnTo>
                  <a:lnTo>
                    <a:pt x="4834575" y="252013"/>
                  </a:lnTo>
                  <a:close/>
                </a:path>
                <a:path w="4848225" h="278130">
                  <a:moveTo>
                    <a:pt x="4834575" y="277921"/>
                  </a:moveTo>
                  <a:lnTo>
                    <a:pt x="4834575" y="252013"/>
                  </a:lnTo>
                  <a:lnTo>
                    <a:pt x="4822014" y="265359"/>
                  </a:lnTo>
                  <a:lnTo>
                    <a:pt x="4822014" y="277921"/>
                  </a:lnTo>
                  <a:lnTo>
                    <a:pt x="4834575" y="27792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17" name="object 12"/>
            <p:cNvSpPr txBox="1"/>
            <p:nvPr/>
          </p:nvSpPr>
          <p:spPr>
            <a:xfrm>
              <a:off x="5386334" y="1415382"/>
              <a:ext cx="5497260" cy="201463"/>
            </a:xfrm>
            <a:prstGeom prst="rect">
              <a:avLst/>
            </a:prstGeom>
            <a:solidFill>
              <a:srgbClr val="B20012"/>
            </a:solidFill>
          </p:spPr>
          <p:txBody>
            <a:bodyPr vert="horz" wrap="square" lIns="0" tIns="425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35"/>
                </a:spcBef>
              </a:pPr>
              <a:r>
                <a:rPr sz="1200" b="1" spc="50">
                  <a:solidFill>
                    <a:srgbClr val="FFFFFF"/>
                  </a:solidFill>
                  <a:latin typeface="微软雅黑" panose="020b0503020204020204" pitchFamily="34" charset="-122"/>
                  <a:ea typeface="微软雅黑" panose="020b0503020204020204" pitchFamily="34" charset="-122"/>
                  <a:cs typeface="Arial"/>
                </a:rPr>
                <a:t>CEO</a:t>
              </a:r>
              <a:endParaRPr sz="1200" b="1">
                <a:latin typeface="微软雅黑" panose="020b0503020204020204" pitchFamily="34" charset="-122"/>
                <a:ea typeface="微软雅黑" panose="020b0503020204020204" pitchFamily="34" charset="-122"/>
                <a:cs typeface="Arial"/>
              </a:endParaRPr>
            </a:p>
          </p:txBody>
        </p:sp>
        <p:sp>
          <p:nvSpPr>
            <p:cNvPr id="18" name="object 13"/>
            <p:cNvSpPr/>
            <p:nvPr/>
          </p:nvSpPr>
          <p:spPr>
            <a:xfrm>
              <a:off x="4689936" y="5307444"/>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162"/>
                  </a:moveTo>
                  <a:lnTo>
                    <a:pt x="5301703" y="0"/>
                  </a:lnTo>
                  <a:lnTo>
                    <a:pt x="5301703" y="52600"/>
                  </a:lnTo>
                  <a:lnTo>
                    <a:pt x="5315049" y="52600"/>
                  </a:lnTo>
                  <a:lnTo>
                    <a:pt x="5315049" y="124356"/>
                  </a:lnTo>
                  <a:lnTo>
                    <a:pt x="5432028" y="65162"/>
                  </a:lnTo>
                  <a:close/>
                </a:path>
                <a:path w="5432425" h="131445">
                  <a:moveTo>
                    <a:pt x="5315049" y="124356"/>
                  </a:moveTo>
                  <a:lnTo>
                    <a:pt x="5315049" y="78508"/>
                  </a:lnTo>
                  <a:lnTo>
                    <a:pt x="5301703" y="78508"/>
                  </a:lnTo>
                  <a:lnTo>
                    <a:pt x="5301703" y="131109"/>
                  </a:lnTo>
                  <a:lnTo>
                    <a:pt x="5315049" y="12435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19" name="object 14"/>
            <p:cNvSpPr/>
            <p:nvPr/>
          </p:nvSpPr>
          <p:spPr>
            <a:xfrm>
              <a:off x="1580313" y="2140116"/>
              <a:ext cx="279460" cy="1354901"/>
            </a:xfrm>
            <a:custGeom>
              <a:rect l="l" t="t" r="r" b="b"/>
              <a:pathLst>
                <a:path w="245110" h="1494154">
                  <a:moveTo>
                    <a:pt x="0" y="0"/>
                  </a:moveTo>
                  <a:lnTo>
                    <a:pt x="0" y="1494023"/>
                  </a:lnTo>
                  <a:lnTo>
                    <a:pt x="244947" y="1494023"/>
                  </a:lnTo>
                  <a:lnTo>
                    <a:pt x="244947"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0" name="object 15"/>
            <p:cNvSpPr/>
            <p:nvPr/>
          </p:nvSpPr>
          <p:spPr>
            <a:xfrm>
              <a:off x="1565097" y="2128013"/>
              <a:ext cx="309144" cy="1379086"/>
            </a:xfrm>
            <a:custGeom>
              <a:rect l="l" t="t" r="r" b="b"/>
              <a:pathLst>
                <a:path w="271144" h="1520825">
                  <a:moveTo>
                    <a:pt x="270855" y="1515221"/>
                  </a:moveTo>
                  <a:lnTo>
                    <a:pt x="270855" y="6280"/>
                  </a:lnTo>
                  <a:lnTo>
                    <a:pt x="265359" y="0"/>
                  </a:lnTo>
                  <a:lnTo>
                    <a:pt x="6280" y="0"/>
                  </a:lnTo>
                  <a:lnTo>
                    <a:pt x="0" y="6280"/>
                  </a:lnTo>
                  <a:lnTo>
                    <a:pt x="0" y="1515221"/>
                  </a:lnTo>
                  <a:lnTo>
                    <a:pt x="6280" y="1520716"/>
                  </a:lnTo>
                  <a:lnTo>
                    <a:pt x="13346" y="1520716"/>
                  </a:lnTo>
                  <a:lnTo>
                    <a:pt x="13346" y="26693"/>
                  </a:lnTo>
                  <a:lnTo>
                    <a:pt x="25907" y="13346"/>
                  </a:lnTo>
                  <a:lnTo>
                    <a:pt x="25907" y="26693"/>
                  </a:lnTo>
                  <a:lnTo>
                    <a:pt x="244947" y="26693"/>
                  </a:lnTo>
                  <a:lnTo>
                    <a:pt x="244947" y="13346"/>
                  </a:lnTo>
                  <a:lnTo>
                    <a:pt x="258294" y="26693"/>
                  </a:lnTo>
                  <a:lnTo>
                    <a:pt x="258294" y="1520716"/>
                  </a:lnTo>
                  <a:lnTo>
                    <a:pt x="265359" y="1520716"/>
                  </a:lnTo>
                  <a:lnTo>
                    <a:pt x="270855" y="1515221"/>
                  </a:lnTo>
                  <a:close/>
                </a:path>
                <a:path w="271144" h="1520825">
                  <a:moveTo>
                    <a:pt x="25907" y="26693"/>
                  </a:moveTo>
                  <a:lnTo>
                    <a:pt x="25907" y="13346"/>
                  </a:lnTo>
                  <a:lnTo>
                    <a:pt x="13346" y="26693"/>
                  </a:lnTo>
                  <a:lnTo>
                    <a:pt x="25907" y="26693"/>
                  </a:lnTo>
                  <a:close/>
                </a:path>
                <a:path w="271144" h="1520825">
                  <a:moveTo>
                    <a:pt x="25907" y="1494808"/>
                  </a:moveTo>
                  <a:lnTo>
                    <a:pt x="25907" y="26693"/>
                  </a:lnTo>
                  <a:lnTo>
                    <a:pt x="13346" y="26693"/>
                  </a:lnTo>
                  <a:lnTo>
                    <a:pt x="13346" y="1494808"/>
                  </a:lnTo>
                  <a:lnTo>
                    <a:pt x="25907" y="1494808"/>
                  </a:lnTo>
                  <a:close/>
                </a:path>
                <a:path w="271144" h="1520825">
                  <a:moveTo>
                    <a:pt x="258294" y="1494808"/>
                  </a:moveTo>
                  <a:lnTo>
                    <a:pt x="13346" y="1494808"/>
                  </a:lnTo>
                  <a:lnTo>
                    <a:pt x="25907" y="1507370"/>
                  </a:lnTo>
                  <a:lnTo>
                    <a:pt x="25907" y="1520716"/>
                  </a:lnTo>
                  <a:lnTo>
                    <a:pt x="244947" y="1520716"/>
                  </a:lnTo>
                  <a:lnTo>
                    <a:pt x="244947" y="1507370"/>
                  </a:lnTo>
                  <a:lnTo>
                    <a:pt x="258294" y="1494808"/>
                  </a:lnTo>
                  <a:close/>
                </a:path>
                <a:path w="271144" h="1520825">
                  <a:moveTo>
                    <a:pt x="25907" y="1520716"/>
                  </a:moveTo>
                  <a:lnTo>
                    <a:pt x="25907" y="1507370"/>
                  </a:lnTo>
                  <a:lnTo>
                    <a:pt x="13346" y="1494808"/>
                  </a:lnTo>
                  <a:lnTo>
                    <a:pt x="13346" y="1520716"/>
                  </a:lnTo>
                  <a:lnTo>
                    <a:pt x="25907" y="1520716"/>
                  </a:lnTo>
                  <a:close/>
                </a:path>
                <a:path w="271144" h="1520825">
                  <a:moveTo>
                    <a:pt x="258294" y="26693"/>
                  </a:moveTo>
                  <a:lnTo>
                    <a:pt x="244947" y="13346"/>
                  </a:lnTo>
                  <a:lnTo>
                    <a:pt x="244947" y="26693"/>
                  </a:lnTo>
                  <a:lnTo>
                    <a:pt x="258294" y="26693"/>
                  </a:lnTo>
                  <a:close/>
                </a:path>
                <a:path w="271144" h="1520825">
                  <a:moveTo>
                    <a:pt x="258294" y="1494808"/>
                  </a:moveTo>
                  <a:lnTo>
                    <a:pt x="258294" y="26693"/>
                  </a:lnTo>
                  <a:lnTo>
                    <a:pt x="244947" y="26693"/>
                  </a:lnTo>
                  <a:lnTo>
                    <a:pt x="244947" y="1494808"/>
                  </a:lnTo>
                  <a:lnTo>
                    <a:pt x="258294" y="1494808"/>
                  </a:lnTo>
                  <a:close/>
                </a:path>
                <a:path w="271144" h="1520825">
                  <a:moveTo>
                    <a:pt x="258294" y="1520716"/>
                  </a:moveTo>
                  <a:lnTo>
                    <a:pt x="258294" y="1494808"/>
                  </a:lnTo>
                  <a:lnTo>
                    <a:pt x="244947" y="1507370"/>
                  </a:lnTo>
                  <a:lnTo>
                    <a:pt x="244947" y="1520716"/>
                  </a:lnTo>
                  <a:lnTo>
                    <a:pt x="258294" y="152071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1" name="object 16"/>
            <p:cNvSpPr txBox="1"/>
            <p:nvPr/>
          </p:nvSpPr>
          <p:spPr>
            <a:xfrm>
              <a:off x="1630669" y="2454620"/>
              <a:ext cx="153888" cy="726683"/>
            </a:xfrm>
            <a:prstGeom prst="rect">
              <a:avLst/>
            </a:prstGeom>
          </p:spPr>
          <p:txBody>
            <a:bodyPr vert="vert270"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155"/>
                </a:lnSpc>
              </a:pPr>
              <a:r>
                <a:rPr sz="1000" b="1">
                  <a:solidFill>
                    <a:srgbClr val="FFFFFF"/>
                  </a:solidFill>
                  <a:latin typeface="微软雅黑" panose="020b0503020204020204" pitchFamily="34" charset="-122"/>
                  <a:ea typeface="微软雅黑" panose="020b0503020204020204" pitchFamily="34" charset="-122"/>
                  <a:cs typeface="Arial"/>
                </a:rPr>
                <a:t>CEO</a:t>
              </a:r>
              <a:r>
                <a:rPr sz="1000" b="1" spc="65">
                  <a:solidFill>
                    <a:srgbClr val="FFFFFF"/>
                  </a:solidFill>
                  <a:latin typeface="微软雅黑" panose="020b0503020204020204" pitchFamily="34" charset="-122"/>
                  <a:ea typeface="微软雅黑" panose="020b0503020204020204" pitchFamily="34" charset="-122"/>
                  <a:cs typeface="Arial"/>
                </a:rPr>
                <a:t> </a:t>
              </a:r>
              <a:r>
                <a:rPr sz="1000" b="1">
                  <a:solidFill>
                    <a:srgbClr val="FFFFFF"/>
                  </a:solidFill>
                  <a:latin typeface="微软雅黑" panose="020b0503020204020204" pitchFamily="34" charset="-122"/>
                  <a:ea typeface="微软雅黑" panose="020b0503020204020204" pitchFamily="34" charset="-122"/>
                  <a:cs typeface="Arial"/>
                </a:rPr>
                <a:t>/</a:t>
              </a:r>
              <a:r>
                <a:rPr sz="1000" b="1" spc="65">
                  <a:solidFill>
                    <a:srgbClr val="FFFFFF"/>
                  </a:solidFill>
                  <a:latin typeface="微软雅黑" panose="020b0503020204020204" pitchFamily="34" charset="-122"/>
                  <a:ea typeface="微软雅黑" panose="020b0503020204020204" pitchFamily="34" charset="-122"/>
                  <a:cs typeface="Arial"/>
                </a:rPr>
                <a:t> </a:t>
              </a:r>
              <a:r>
                <a:rPr sz="1000" b="1">
                  <a:solidFill>
                    <a:srgbClr val="FFFFFF"/>
                  </a:solidFill>
                  <a:latin typeface="微软雅黑" panose="020b0503020204020204" pitchFamily="34" charset="-122"/>
                  <a:ea typeface="微软雅黑" panose="020b0503020204020204" pitchFamily="34" charset="-122"/>
                  <a:cs typeface="Arial"/>
                </a:rPr>
                <a:t>CCO</a:t>
              </a:r>
              <a:endParaRPr sz="1000" b="1">
                <a:latin typeface="微软雅黑" panose="020b0503020204020204" pitchFamily="34" charset="-122"/>
                <a:ea typeface="微软雅黑" panose="020b0503020204020204" pitchFamily="34" charset="-122"/>
                <a:cs typeface="Arial"/>
              </a:endParaRPr>
            </a:p>
          </p:txBody>
        </p:sp>
        <p:sp>
          <p:nvSpPr>
            <p:cNvPr id="22" name="object 17"/>
            <p:cNvSpPr/>
            <p:nvPr/>
          </p:nvSpPr>
          <p:spPr>
            <a:xfrm>
              <a:off x="2070836" y="2128013"/>
              <a:ext cx="2539035" cy="240116"/>
            </a:xfrm>
            <a:custGeom>
              <a:rect l="l" t="t" r="r" b="b"/>
              <a:pathLst>
                <a:path w="2226945" h="264794">
                  <a:moveTo>
                    <a:pt x="2226511" y="258294"/>
                  </a:moveTo>
                  <a:lnTo>
                    <a:pt x="2226511" y="6280"/>
                  </a:lnTo>
                  <a:lnTo>
                    <a:pt x="2221015" y="0"/>
                  </a:lnTo>
                  <a:lnTo>
                    <a:pt x="5495" y="0"/>
                  </a:lnTo>
                  <a:lnTo>
                    <a:pt x="0" y="6280"/>
                  </a:lnTo>
                  <a:lnTo>
                    <a:pt x="0" y="258294"/>
                  </a:lnTo>
                  <a:lnTo>
                    <a:pt x="5495" y="264574"/>
                  </a:lnTo>
                  <a:lnTo>
                    <a:pt x="13346" y="264574"/>
                  </a:lnTo>
                  <a:lnTo>
                    <a:pt x="13346" y="26693"/>
                  </a:lnTo>
                  <a:lnTo>
                    <a:pt x="25907" y="13346"/>
                  </a:lnTo>
                  <a:lnTo>
                    <a:pt x="25907" y="26693"/>
                  </a:lnTo>
                  <a:lnTo>
                    <a:pt x="2200603" y="26693"/>
                  </a:lnTo>
                  <a:lnTo>
                    <a:pt x="2200603" y="13346"/>
                  </a:lnTo>
                  <a:lnTo>
                    <a:pt x="2213949" y="26693"/>
                  </a:lnTo>
                  <a:lnTo>
                    <a:pt x="2213949" y="264574"/>
                  </a:lnTo>
                  <a:lnTo>
                    <a:pt x="2221015" y="264574"/>
                  </a:lnTo>
                  <a:lnTo>
                    <a:pt x="2226511" y="258294"/>
                  </a:lnTo>
                  <a:close/>
                </a:path>
                <a:path w="2226945" h="264794">
                  <a:moveTo>
                    <a:pt x="25907" y="26693"/>
                  </a:moveTo>
                  <a:lnTo>
                    <a:pt x="25907" y="13346"/>
                  </a:lnTo>
                  <a:lnTo>
                    <a:pt x="13346" y="26693"/>
                  </a:lnTo>
                  <a:lnTo>
                    <a:pt x="25907" y="26693"/>
                  </a:lnTo>
                  <a:close/>
                </a:path>
                <a:path w="2226945" h="264794">
                  <a:moveTo>
                    <a:pt x="25907" y="237881"/>
                  </a:moveTo>
                  <a:lnTo>
                    <a:pt x="25907" y="26693"/>
                  </a:lnTo>
                  <a:lnTo>
                    <a:pt x="13346" y="26693"/>
                  </a:lnTo>
                  <a:lnTo>
                    <a:pt x="13346" y="237881"/>
                  </a:lnTo>
                  <a:lnTo>
                    <a:pt x="25907" y="237881"/>
                  </a:lnTo>
                  <a:close/>
                </a:path>
                <a:path w="2226945" h="264794">
                  <a:moveTo>
                    <a:pt x="2213949" y="237881"/>
                  </a:moveTo>
                  <a:lnTo>
                    <a:pt x="13346" y="237881"/>
                  </a:lnTo>
                  <a:lnTo>
                    <a:pt x="25907" y="251228"/>
                  </a:lnTo>
                  <a:lnTo>
                    <a:pt x="25907" y="264574"/>
                  </a:lnTo>
                  <a:lnTo>
                    <a:pt x="2200603" y="264574"/>
                  </a:lnTo>
                  <a:lnTo>
                    <a:pt x="2200603" y="251228"/>
                  </a:lnTo>
                  <a:lnTo>
                    <a:pt x="2213949" y="237881"/>
                  </a:lnTo>
                  <a:close/>
                </a:path>
                <a:path w="2226945" h="264794">
                  <a:moveTo>
                    <a:pt x="25907" y="264574"/>
                  </a:moveTo>
                  <a:lnTo>
                    <a:pt x="25907" y="251228"/>
                  </a:lnTo>
                  <a:lnTo>
                    <a:pt x="13346" y="237881"/>
                  </a:lnTo>
                  <a:lnTo>
                    <a:pt x="13346" y="264574"/>
                  </a:lnTo>
                  <a:lnTo>
                    <a:pt x="25907" y="264574"/>
                  </a:lnTo>
                  <a:close/>
                </a:path>
                <a:path w="2226945" h="264794">
                  <a:moveTo>
                    <a:pt x="2213949" y="26693"/>
                  </a:moveTo>
                  <a:lnTo>
                    <a:pt x="2200603" y="13346"/>
                  </a:lnTo>
                  <a:lnTo>
                    <a:pt x="2200603" y="26693"/>
                  </a:lnTo>
                  <a:lnTo>
                    <a:pt x="2213949" y="26693"/>
                  </a:lnTo>
                  <a:close/>
                </a:path>
                <a:path w="2226945" h="264794">
                  <a:moveTo>
                    <a:pt x="2213949" y="237881"/>
                  </a:moveTo>
                  <a:lnTo>
                    <a:pt x="2213949" y="26693"/>
                  </a:lnTo>
                  <a:lnTo>
                    <a:pt x="2200603" y="26693"/>
                  </a:lnTo>
                  <a:lnTo>
                    <a:pt x="2200603" y="237881"/>
                  </a:lnTo>
                  <a:lnTo>
                    <a:pt x="2213949" y="237881"/>
                  </a:lnTo>
                  <a:close/>
                </a:path>
                <a:path w="2226945" h="264794">
                  <a:moveTo>
                    <a:pt x="2213949" y="264574"/>
                  </a:moveTo>
                  <a:lnTo>
                    <a:pt x="2213949" y="237881"/>
                  </a:lnTo>
                  <a:lnTo>
                    <a:pt x="2200603" y="251228"/>
                  </a:lnTo>
                  <a:lnTo>
                    <a:pt x="2200603" y="264574"/>
                  </a:lnTo>
                  <a:lnTo>
                    <a:pt x="2213949" y="26457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3" name="object 18"/>
            <p:cNvSpPr txBox="1"/>
            <p:nvPr/>
          </p:nvSpPr>
          <p:spPr>
            <a:xfrm>
              <a:off x="2086052" y="2140116"/>
              <a:ext cx="2509351" cy="167982"/>
            </a:xfrm>
            <a:prstGeom prst="rect">
              <a:avLst/>
            </a:prstGeom>
            <a:solidFill>
              <a:srgbClr val="FF7C7C"/>
            </a:solidFill>
          </p:spPr>
          <p:txBody>
            <a:bodyPr vert="horz" wrap="square" lIns="0" tIns="35560" rIns="0" bIns="0" rtlCol="0">
              <a:spAutoFit/>
            </a:bodyPr>
            <a:lstStyle>
              <a:defPPr>
                <a:defRPr lang="zh-CN"/>
              </a:defPPr>
              <a:lvl1pPr marL="626110" algn="l" defTabSz="914400" rtl="0" eaLnBrk="1" latinLnBrk="0" hangingPunct="1">
                <a:lnSpc>
                  <a:spcPct val="100000"/>
                </a:lnSpc>
                <a:spcBef>
                  <a:spcPts val="280"/>
                </a:spcBef>
                <a:defRPr sz="1000" kern="1200" spc="140">
                  <a:solidFill>
                    <a:srgbClr val="FFFFFF"/>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业务</a:t>
              </a:r>
              <a:r>
                <a:rPr lang="zh-CN" altLang="en-US" b="1"/>
                <a:t>单元 传统纺织</a:t>
              </a:r>
              <a:endParaRPr b="1"/>
            </a:p>
          </p:txBody>
        </p:sp>
        <p:sp>
          <p:nvSpPr>
            <p:cNvPr id="24" name="object 19"/>
            <p:cNvSpPr/>
            <p:nvPr/>
          </p:nvSpPr>
          <p:spPr>
            <a:xfrm>
              <a:off x="2062780" y="2413492"/>
              <a:ext cx="2562202" cy="239541"/>
            </a:xfrm>
            <a:custGeom>
              <a:rect l="l" t="t" r="r" b="b"/>
              <a:pathLst>
                <a:path w="2247265" h="264160">
                  <a:moveTo>
                    <a:pt x="2246923" y="257509"/>
                  </a:moveTo>
                  <a:lnTo>
                    <a:pt x="2246923" y="5495"/>
                  </a:lnTo>
                  <a:lnTo>
                    <a:pt x="2241427" y="0"/>
                  </a:lnTo>
                  <a:lnTo>
                    <a:pt x="6280" y="0"/>
                  </a:lnTo>
                  <a:lnTo>
                    <a:pt x="0" y="5495"/>
                  </a:lnTo>
                  <a:lnTo>
                    <a:pt x="0" y="257509"/>
                  </a:lnTo>
                  <a:lnTo>
                    <a:pt x="6280" y="263789"/>
                  </a:lnTo>
                  <a:lnTo>
                    <a:pt x="13346" y="263789"/>
                  </a:lnTo>
                  <a:lnTo>
                    <a:pt x="13346" y="25907"/>
                  </a:lnTo>
                  <a:lnTo>
                    <a:pt x="25907" y="12561"/>
                  </a:lnTo>
                  <a:lnTo>
                    <a:pt x="25907" y="25907"/>
                  </a:lnTo>
                  <a:lnTo>
                    <a:pt x="2221015" y="25907"/>
                  </a:lnTo>
                  <a:lnTo>
                    <a:pt x="2221015" y="12561"/>
                  </a:lnTo>
                  <a:lnTo>
                    <a:pt x="2233577" y="25907"/>
                  </a:lnTo>
                  <a:lnTo>
                    <a:pt x="2233577" y="263789"/>
                  </a:lnTo>
                  <a:lnTo>
                    <a:pt x="2241427" y="263789"/>
                  </a:lnTo>
                  <a:lnTo>
                    <a:pt x="2246923" y="257509"/>
                  </a:lnTo>
                  <a:close/>
                </a:path>
                <a:path w="2247265" h="264160">
                  <a:moveTo>
                    <a:pt x="25907" y="25907"/>
                  </a:moveTo>
                  <a:lnTo>
                    <a:pt x="25907" y="12561"/>
                  </a:lnTo>
                  <a:lnTo>
                    <a:pt x="13346" y="25907"/>
                  </a:lnTo>
                  <a:lnTo>
                    <a:pt x="25907" y="25907"/>
                  </a:lnTo>
                  <a:close/>
                </a:path>
                <a:path w="2247265" h="264160">
                  <a:moveTo>
                    <a:pt x="25907" y="237881"/>
                  </a:moveTo>
                  <a:lnTo>
                    <a:pt x="25907" y="25907"/>
                  </a:lnTo>
                  <a:lnTo>
                    <a:pt x="13346" y="25907"/>
                  </a:lnTo>
                  <a:lnTo>
                    <a:pt x="13346" y="237881"/>
                  </a:lnTo>
                  <a:lnTo>
                    <a:pt x="25907" y="237881"/>
                  </a:lnTo>
                  <a:close/>
                </a:path>
                <a:path w="2247265" h="264160">
                  <a:moveTo>
                    <a:pt x="2233577" y="237881"/>
                  </a:moveTo>
                  <a:lnTo>
                    <a:pt x="13346" y="237881"/>
                  </a:lnTo>
                  <a:lnTo>
                    <a:pt x="25907" y="250443"/>
                  </a:lnTo>
                  <a:lnTo>
                    <a:pt x="25907" y="263789"/>
                  </a:lnTo>
                  <a:lnTo>
                    <a:pt x="2221015" y="263789"/>
                  </a:lnTo>
                  <a:lnTo>
                    <a:pt x="2221015" y="250443"/>
                  </a:lnTo>
                  <a:lnTo>
                    <a:pt x="2233577" y="237881"/>
                  </a:lnTo>
                  <a:close/>
                </a:path>
                <a:path w="2247265" h="264160">
                  <a:moveTo>
                    <a:pt x="25907" y="263789"/>
                  </a:moveTo>
                  <a:lnTo>
                    <a:pt x="25907" y="250443"/>
                  </a:lnTo>
                  <a:lnTo>
                    <a:pt x="13346" y="237881"/>
                  </a:lnTo>
                  <a:lnTo>
                    <a:pt x="13346" y="263789"/>
                  </a:lnTo>
                  <a:lnTo>
                    <a:pt x="25907" y="263789"/>
                  </a:lnTo>
                  <a:close/>
                </a:path>
                <a:path w="2247265" h="264160">
                  <a:moveTo>
                    <a:pt x="2233577" y="25907"/>
                  </a:moveTo>
                  <a:lnTo>
                    <a:pt x="2221015" y="12561"/>
                  </a:lnTo>
                  <a:lnTo>
                    <a:pt x="2221015" y="25907"/>
                  </a:lnTo>
                  <a:lnTo>
                    <a:pt x="2233577" y="25907"/>
                  </a:lnTo>
                  <a:close/>
                </a:path>
                <a:path w="2247265" h="264160">
                  <a:moveTo>
                    <a:pt x="2233577" y="237881"/>
                  </a:moveTo>
                  <a:lnTo>
                    <a:pt x="2233577" y="25907"/>
                  </a:lnTo>
                  <a:lnTo>
                    <a:pt x="2221015" y="25907"/>
                  </a:lnTo>
                  <a:lnTo>
                    <a:pt x="2221015" y="237881"/>
                  </a:lnTo>
                  <a:lnTo>
                    <a:pt x="2233577" y="237881"/>
                  </a:lnTo>
                  <a:close/>
                </a:path>
                <a:path w="2247265" h="264160">
                  <a:moveTo>
                    <a:pt x="2233577" y="263789"/>
                  </a:moveTo>
                  <a:lnTo>
                    <a:pt x="2233577" y="237881"/>
                  </a:lnTo>
                  <a:lnTo>
                    <a:pt x="2221015" y="250443"/>
                  </a:lnTo>
                  <a:lnTo>
                    <a:pt x="2221015" y="263789"/>
                  </a:lnTo>
                  <a:lnTo>
                    <a:pt x="2233577"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5" name="object 20"/>
            <p:cNvSpPr txBox="1"/>
            <p:nvPr/>
          </p:nvSpPr>
          <p:spPr>
            <a:xfrm>
              <a:off x="2077996" y="2424883"/>
              <a:ext cx="2531795" cy="167982"/>
            </a:xfrm>
            <a:prstGeom prst="rect">
              <a:avLst/>
            </a:prstGeom>
            <a:solidFill>
              <a:srgbClr val="FF7C7C"/>
            </a:solidFill>
          </p:spPr>
          <p:txBody>
            <a:bodyPr vert="horz" wrap="square" lIns="0" tIns="35560" rIns="0" bIns="0" rtlCol="0">
              <a:spAutoFit/>
            </a:bodyPr>
            <a:lstStyle>
              <a:defPPr>
                <a:defRPr lang="zh-CN"/>
              </a:defPPr>
              <a:lvl1pPr marL="626110" algn="l" defTabSz="914400" rtl="0" eaLnBrk="1" latinLnBrk="0" hangingPunct="1">
                <a:lnSpc>
                  <a:spcPct val="100000"/>
                </a:lnSpc>
                <a:spcBef>
                  <a:spcPts val="280"/>
                </a:spcBef>
                <a:defRPr sz="1000" kern="1200" spc="140">
                  <a:solidFill>
                    <a:srgbClr val="FFFFFF"/>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业务</a:t>
              </a:r>
              <a:r>
                <a:rPr lang="zh-CN" altLang="en-US" b="1"/>
                <a:t>单元 数码印花</a:t>
              </a:r>
              <a:r>
                <a:rPr lang="en-US" b="1"/>
                <a:t>   </a:t>
              </a:r>
              <a:endParaRPr b="1"/>
            </a:p>
          </p:txBody>
        </p:sp>
        <p:sp>
          <p:nvSpPr>
            <p:cNvPr id="26" name="object 21"/>
            <p:cNvSpPr/>
            <p:nvPr/>
          </p:nvSpPr>
          <p:spPr>
            <a:xfrm>
              <a:off x="2067254" y="2983028"/>
              <a:ext cx="2552067" cy="239541"/>
            </a:xfrm>
            <a:custGeom>
              <a:rect l="l" t="t" r="r" b="b"/>
              <a:pathLst>
                <a:path w="2238375" h="264160">
                  <a:moveTo>
                    <a:pt x="2238287" y="258294"/>
                  </a:moveTo>
                  <a:lnTo>
                    <a:pt x="2238287" y="5495"/>
                  </a:lnTo>
                  <a:lnTo>
                    <a:pt x="2232006" y="0"/>
                  </a:lnTo>
                  <a:lnTo>
                    <a:pt x="6280" y="0"/>
                  </a:lnTo>
                  <a:lnTo>
                    <a:pt x="0" y="5495"/>
                  </a:lnTo>
                  <a:lnTo>
                    <a:pt x="0" y="258294"/>
                  </a:lnTo>
                  <a:lnTo>
                    <a:pt x="6280" y="263789"/>
                  </a:lnTo>
                  <a:lnTo>
                    <a:pt x="13346" y="263789"/>
                  </a:lnTo>
                  <a:lnTo>
                    <a:pt x="13346" y="25907"/>
                  </a:lnTo>
                  <a:lnTo>
                    <a:pt x="26693" y="12561"/>
                  </a:lnTo>
                  <a:lnTo>
                    <a:pt x="26693" y="25907"/>
                  </a:lnTo>
                  <a:lnTo>
                    <a:pt x="2211594" y="25907"/>
                  </a:lnTo>
                  <a:lnTo>
                    <a:pt x="2211594" y="12561"/>
                  </a:lnTo>
                  <a:lnTo>
                    <a:pt x="2224941" y="25907"/>
                  </a:lnTo>
                  <a:lnTo>
                    <a:pt x="2224941" y="263789"/>
                  </a:lnTo>
                  <a:lnTo>
                    <a:pt x="2232006" y="263789"/>
                  </a:lnTo>
                  <a:lnTo>
                    <a:pt x="2238287" y="258294"/>
                  </a:lnTo>
                  <a:close/>
                </a:path>
                <a:path w="2238375" h="264160">
                  <a:moveTo>
                    <a:pt x="26693" y="25907"/>
                  </a:moveTo>
                  <a:lnTo>
                    <a:pt x="26693" y="12561"/>
                  </a:lnTo>
                  <a:lnTo>
                    <a:pt x="13346" y="25907"/>
                  </a:lnTo>
                  <a:lnTo>
                    <a:pt x="26693" y="25907"/>
                  </a:lnTo>
                  <a:close/>
                </a:path>
                <a:path w="2238375" h="264160">
                  <a:moveTo>
                    <a:pt x="26693" y="237881"/>
                  </a:moveTo>
                  <a:lnTo>
                    <a:pt x="26693" y="25907"/>
                  </a:lnTo>
                  <a:lnTo>
                    <a:pt x="13346" y="25907"/>
                  </a:lnTo>
                  <a:lnTo>
                    <a:pt x="13346" y="237881"/>
                  </a:lnTo>
                  <a:lnTo>
                    <a:pt x="26693" y="237881"/>
                  </a:lnTo>
                  <a:close/>
                </a:path>
                <a:path w="2238375" h="264160">
                  <a:moveTo>
                    <a:pt x="2224941" y="237881"/>
                  </a:moveTo>
                  <a:lnTo>
                    <a:pt x="13346" y="237881"/>
                  </a:lnTo>
                  <a:lnTo>
                    <a:pt x="26693" y="250443"/>
                  </a:lnTo>
                  <a:lnTo>
                    <a:pt x="26693" y="263789"/>
                  </a:lnTo>
                  <a:lnTo>
                    <a:pt x="2211594" y="263789"/>
                  </a:lnTo>
                  <a:lnTo>
                    <a:pt x="2211594" y="250443"/>
                  </a:lnTo>
                  <a:lnTo>
                    <a:pt x="2224941" y="237881"/>
                  </a:lnTo>
                  <a:close/>
                </a:path>
                <a:path w="2238375" h="264160">
                  <a:moveTo>
                    <a:pt x="26693" y="263789"/>
                  </a:moveTo>
                  <a:lnTo>
                    <a:pt x="26693" y="250443"/>
                  </a:lnTo>
                  <a:lnTo>
                    <a:pt x="13346" y="237881"/>
                  </a:lnTo>
                  <a:lnTo>
                    <a:pt x="13346" y="263789"/>
                  </a:lnTo>
                  <a:lnTo>
                    <a:pt x="26693" y="263789"/>
                  </a:lnTo>
                  <a:close/>
                </a:path>
                <a:path w="2238375" h="264160">
                  <a:moveTo>
                    <a:pt x="2224941" y="25907"/>
                  </a:moveTo>
                  <a:lnTo>
                    <a:pt x="2211594" y="12561"/>
                  </a:lnTo>
                  <a:lnTo>
                    <a:pt x="2211594" y="25907"/>
                  </a:lnTo>
                  <a:lnTo>
                    <a:pt x="2224941" y="25907"/>
                  </a:lnTo>
                  <a:close/>
                </a:path>
                <a:path w="2238375" h="264160">
                  <a:moveTo>
                    <a:pt x="2224941" y="237881"/>
                  </a:moveTo>
                  <a:lnTo>
                    <a:pt x="2224941" y="25907"/>
                  </a:lnTo>
                  <a:lnTo>
                    <a:pt x="2211594" y="25907"/>
                  </a:lnTo>
                  <a:lnTo>
                    <a:pt x="2211594" y="237881"/>
                  </a:lnTo>
                  <a:lnTo>
                    <a:pt x="2224941" y="237881"/>
                  </a:lnTo>
                  <a:close/>
                </a:path>
                <a:path w="2238375" h="264160">
                  <a:moveTo>
                    <a:pt x="2224941" y="263789"/>
                  </a:moveTo>
                  <a:lnTo>
                    <a:pt x="2224941" y="237881"/>
                  </a:lnTo>
                  <a:lnTo>
                    <a:pt x="2211594" y="250443"/>
                  </a:lnTo>
                  <a:lnTo>
                    <a:pt x="2211594" y="263789"/>
                  </a:lnTo>
                  <a:lnTo>
                    <a:pt x="2224941"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7" name="object 22"/>
            <p:cNvSpPr txBox="1"/>
            <p:nvPr/>
          </p:nvSpPr>
          <p:spPr>
            <a:xfrm>
              <a:off x="2082472" y="2994418"/>
              <a:ext cx="2521659" cy="167982"/>
            </a:xfrm>
            <a:prstGeom prst="rect">
              <a:avLst/>
            </a:prstGeom>
            <a:solidFill>
              <a:srgbClr val="FF7C7C"/>
            </a:solidFill>
          </p:spPr>
          <p:txBody>
            <a:bodyPr vert="horz" wrap="square" lIns="0" tIns="35560" rIns="0" bIns="0" rtlCol="0">
              <a:spAutoFit/>
            </a:bodyPr>
            <a:lstStyle>
              <a:defPPr>
                <a:defRPr lang="zh-CN"/>
              </a:defPPr>
              <a:lvl1pPr marL="626110" algn="l" defTabSz="914400" rtl="0" eaLnBrk="1" latinLnBrk="0" hangingPunct="1">
                <a:lnSpc>
                  <a:spcPct val="100000"/>
                </a:lnSpc>
                <a:spcBef>
                  <a:spcPts val="280"/>
                </a:spcBef>
                <a:defRPr sz="1000" kern="1200" spc="140">
                  <a:solidFill>
                    <a:srgbClr val="FFFFFF"/>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业务</a:t>
              </a:r>
              <a:r>
                <a:rPr lang="zh-CN" altLang="en-US" b="1"/>
                <a:t>单元 功能后整理</a:t>
              </a:r>
              <a:endParaRPr b="1"/>
            </a:p>
          </p:txBody>
        </p:sp>
        <p:sp>
          <p:nvSpPr>
            <p:cNvPr id="28" name="object 23"/>
            <p:cNvSpPr/>
            <p:nvPr/>
          </p:nvSpPr>
          <p:spPr>
            <a:xfrm>
              <a:off x="2060990" y="3267795"/>
              <a:ext cx="2569442" cy="239541"/>
            </a:xfrm>
            <a:custGeom>
              <a:rect l="l" t="t" r="r" b="b"/>
              <a:pathLst>
                <a:path w="2253615" h="264160">
                  <a:moveTo>
                    <a:pt x="2253204" y="258294"/>
                  </a:moveTo>
                  <a:lnTo>
                    <a:pt x="2253204" y="5495"/>
                  </a:lnTo>
                  <a:lnTo>
                    <a:pt x="2247708" y="0"/>
                  </a:lnTo>
                  <a:lnTo>
                    <a:pt x="5495" y="0"/>
                  </a:lnTo>
                  <a:lnTo>
                    <a:pt x="0" y="5495"/>
                  </a:lnTo>
                  <a:lnTo>
                    <a:pt x="0" y="258294"/>
                  </a:lnTo>
                  <a:lnTo>
                    <a:pt x="5495" y="263789"/>
                  </a:lnTo>
                  <a:lnTo>
                    <a:pt x="13346" y="263789"/>
                  </a:lnTo>
                  <a:lnTo>
                    <a:pt x="13346" y="25907"/>
                  </a:lnTo>
                  <a:lnTo>
                    <a:pt x="25907" y="13346"/>
                  </a:lnTo>
                  <a:lnTo>
                    <a:pt x="25907" y="25907"/>
                  </a:lnTo>
                  <a:lnTo>
                    <a:pt x="2227296" y="25907"/>
                  </a:lnTo>
                  <a:lnTo>
                    <a:pt x="2227296" y="13346"/>
                  </a:lnTo>
                  <a:lnTo>
                    <a:pt x="2240642" y="25907"/>
                  </a:lnTo>
                  <a:lnTo>
                    <a:pt x="2240642" y="263789"/>
                  </a:lnTo>
                  <a:lnTo>
                    <a:pt x="2247708" y="263789"/>
                  </a:lnTo>
                  <a:lnTo>
                    <a:pt x="2253204" y="258294"/>
                  </a:lnTo>
                  <a:close/>
                </a:path>
                <a:path w="2253615" h="264160">
                  <a:moveTo>
                    <a:pt x="25907" y="25907"/>
                  </a:moveTo>
                  <a:lnTo>
                    <a:pt x="25907" y="13346"/>
                  </a:lnTo>
                  <a:lnTo>
                    <a:pt x="13346" y="25907"/>
                  </a:lnTo>
                  <a:lnTo>
                    <a:pt x="25907" y="25907"/>
                  </a:lnTo>
                  <a:close/>
                </a:path>
                <a:path w="2253615" h="264160">
                  <a:moveTo>
                    <a:pt x="25907" y="237881"/>
                  </a:moveTo>
                  <a:lnTo>
                    <a:pt x="25907" y="25907"/>
                  </a:lnTo>
                  <a:lnTo>
                    <a:pt x="13346" y="25907"/>
                  </a:lnTo>
                  <a:lnTo>
                    <a:pt x="13346" y="237881"/>
                  </a:lnTo>
                  <a:lnTo>
                    <a:pt x="25907" y="237881"/>
                  </a:lnTo>
                  <a:close/>
                </a:path>
                <a:path w="2253615" h="264160">
                  <a:moveTo>
                    <a:pt x="2240642" y="237881"/>
                  </a:moveTo>
                  <a:lnTo>
                    <a:pt x="13346" y="237881"/>
                  </a:lnTo>
                  <a:lnTo>
                    <a:pt x="25907" y="250443"/>
                  </a:lnTo>
                  <a:lnTo>
                    <a:pt x="25907" y="263789"/>
                  </a:lnTo>
                  <a:lnTo>
                    <a:pt x="2227296" y="263789"/>
                  </a:lnTo>
                  <a:lnTo>
                    <a:pt x="2227296" y="250443"/>
                  </a:lnTo>
                  <a:lnTo>
                    <a:pt x="2240642" y="237881"/>
                  </a:lnTo>
                  <a:close/>
                </a:path>
                <a:path w="2253615" h="264160">
                  <a:moveTo>
                    <a:pt x="25907" y="263789"/>
                  </a:moveTo>
                  <a:lnTo>
                    <a:pt x="25907" y="250443"/>
                  </a:lnTo>
                  <a:lnTo>
                    <a:pt x="13346" y="237881"/>
                  </a:lnTo>
                  <a:lnTo>
                    <a:pt x="13346" y="263789"/>
                  </a:lnTo>
                  <a:lnTo>
                    <a:pt x="25907" y="263789"/>
                  </a:lnTo>
                  <a:close/>
                </a:path>
                <a:path w="2253615" h="264160">
                  <a:moveTo>
                    <a:pt x="2240642" y="25907"/>
                  </a:moveTo>
                  <a:lnTo>
                    <a:pt x="2227296" y="13346"/>
                  </a:lnTo>
                  <a:lnTo>
                    <a:pt x="2227296" y="25907"/>
                  </a:lnTo>
                  <a:lnTo>
                    <a:pt x="2240642" y="25907"/>
                  </a:lnTo>
                  <a:close/>
                </a:path>
                <a:path w="2253615" h="264160">
                  <a:moveTo>
                    <a:pt x="2240642" y="237881"/>
                  </a:moveTo>
                  <a:lnTo>
                    <a:pt x="2240642" y="25907"/>
                  </a:lnTo>
                  <a:lnTo>
                    <a:pt x="2227296" y="25907"/>
                  </a:lnTo>
                  <a:lnTo>
                    <a:pt x="2227296" y="237881"/>
                  </a:lnTo>
                  <a:lnTo>
                    <a:pt x="2240642" y="237881"/>
                  </a:lnTo>
                  <a:close/>
                </a:path>
                <a:path w="2253615" h="264160">
                  <a:moveTo>
                    <a:pt x="2240642" y="263789"/>
                  </a:moveTo>
                  <a:lnTo>
                    <a:pt x="2240642" y="237881"/>
                  </a:lnTo>
                  <a:lnTo>
                    <a:pt x="2227296" y="250443"/>
                  </a:lnTo>
                  <a:lnTo>
                    <a:pt x="2227296" y="263789"/>
                  </a:lnTo>
                  <a:lnTo>
                    <a:pt x="2240642"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29" name="object 24"/>
            <p:cNvSpPr txBox="1"/>
            <p:nvPr/>
          </p:nvSpPr>
          <p:spPr>
            <a:xfrm>
              <a:off x="2076205" y="3279898"/>
              <a:ext cx="2539759" cy="166846"/>
            </a:xfrm>
            <a:prstGeom prst="rect">
              <a:avLst/>
            </a:prstGeom>
            <a:solidFill>
              <a:srgbClr val="FF7C7C"/>
            </a:solidFill>
          </p:spPr>
          <p:txBody>
            <a:bodyPr vert="horz" wrap="square" lIns="0" tIns="35560" rIns="0" bIns="0" rtlCol="0">
              <a:spAutoFit/>
            </a:bodyPr>
            <a:lstStyle>
              <a:defPPr>
                <a:defRPr lang="zh-CN"/>
              </a:defPPr>
              <a:lvl1pPr marL="626110" algn="l" defTabSz="914400" rtl="0" eaLnBrk="1" latinLnBrk="0" hangingPunct="1">
                <a:lnSpc>
                  <a:spcPct val="100000"/>
                </a:lnSpc>
                <a:spcBef>
                  <a:spcPts val="280"/>
                </a:spcBef>
                <a:defRPr sz="1000" kern="1200" spc="140">
                  <a:solidFill>
                    <a:srgbClr val="FFFFFF"/>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       营销</a:t>
              </a:r>
              <a:endParaRPr lang="zh-CN" altLang="en-US" b="1"/>
            </a:p>
          </p:txBody>
        </p:sp>
        <p:sp>
          <p:nvSpPr>
            <p:cNvPr id="30" name="object 25"/>
            <p:cNvSpPr/>
            <p:nvPr/>
          </p:nvSpPr>
          <p:spPr>
            <a:xfrm>
              <a:off x="2070835" y="3837330"/>
              <a:ext cx="2554238" cy="239541"/>
            </a:xfrm>
            <a:custGeom>
              <a:rect l="l" t="t" r="r" b="b"/>
              <a:pathLst>
                <a:path w="2240279" h="264160">
                  <a:moveTo>
                    <a:pt x="2239857" y="258294"/>
                  </a:moveTo>
                  <a:lnTo>
                    <a:pt x="2239857" y="6280"/>
                  </a:lnTo>
                  <a:lnTo>
                    <a:pt x="2234362" y="0"/>
                  </a:lnTo>
                  <a:lnTo>
                    <a:pt x="5495" y="0"/>
                  </a:lnTo>
                  <a:lnTo>
                    <a:pt x="0" y="6280"/>
                  </a:lnTo>
                  <a:lnTo>
                    <a:pt x="0" y="258294"/>
                  </a:lnTo>
                  <a:lnTo>
                    <a:pt x="5495" y="263789"/>
                  </a:lnTo>
                  <a:lnTo>
                    <a:pt x="13346" y="263789"/>
                  </a:lnTo>
                  <a:lnTo>
                    <a:pt x="13346" y="25907"/>
                  </a:lnTo>
                  <a:lnTo>
                    <a:pt x="25907" y="13346"/>
                  </a:lnTo>
                  <a:lnTo>
                    <a:pt x="25907" y="25907"/>
                  </a:lnTo>
                  <a:lnTo>
                    <a:pt x="2213949" y="25907"/>
                  </a:lnTo>
                  <a:lnTo>
                    <a:pt x="2213949" y="13346"/>
                  </a:lnTo>
                  <a:lnTo>
                    <a:pt x="2226511" y="25907"/>
                  </a:lnTo>
                  <a:lnTo>
                    <a:pt x="2226511" y="263789"/>
                  </a:lnTo>
                  <a:lnTo>
                    <a:pt x="2234362" y="263789"/>
                  </a:lnTo>
                  <a:lnTo>
                    <a:pt x="2239857" y="258294"/>
                  </a:lnTo>
                  <a:close/>
                </a:path>
                <a:path w="2240279" h="264160">
                  <a:moveTo>
                    <a:pt x="25907" y="25907"/>
                  </a:moveTo>
                  <a:lnTo>
                    <a:pt x="25907" y="13346"/>
                  </a:lnTo>
                  <a:lnTo>
                    <a:pt x="13346" y="25907"/>
                  </a:lnTo>
                  <a:lnTo>
                    <a:pt x="25907" y="25907"/>
                  </a:lnTo>
                  <a:close/>
                </a:path>
                <a:path w="2240279" h="264160">
                  <a:moveTo>
                    <a:pt x="25907" y="237881"/>
                  </a:moveTo>
                  <a:lnTo>
                    <a:pt x="25907" y="25907"/>
                  </a:lnTo>
                  <a:lnTo>
                    <a:pt x="13346" y="25907"/>
                  </a:lnTo>
                  <a:lnTo>
                    <a:pt x="13346" y="237881"/>
                  </a:lnTo>
                  <a:lnTo>
                    <a:pt x="25907" y="237881"/>
                  </a:lnTo>
                  <a:close/>
                </a:path>
                <a:path w="2240279" h="264160">
                  <a:moveTo>
                    <a:pt x="2226511" y="237881"/>
                  </a:moveTo>
                  <a:lnTo>
                    <a:pt x="13346" y="237881"/>
                  </a:lnTo>
                  <a:lnTo>
                    <a:pt x="25907" y="251228"/>
                  </a:lnTo>
                  <a:lnTo>
                    <a:pt x="25907" y="263789"/>
                  </a:lnTo>
                  <a:lnTo>
                    <a:pt x="2213949" y="263789"/>
                  </a:lnTo>
                  <a:lnTo>
                    <a:pt x="2213949" y="251228"/>
                  </a:lnTo>
                  <a:lnTo>
                    <a:pt x="2226511" y="237881"/>
                  </a:lnTo>
                  <a:close/>
                </a:path>
                <a:path w="2240279" h="264160">
                  <a:moveTo>
                    <a:pt x="25907" y="263789"/>
                  </a:moveTo>
                  <a:lnTo>
                    <a:pt x="25907" y="251228"/>
                  </a:lnTo>
                  <a:lnTo>
                    <a:pt x="13346" y="237881"/>
                  </a:lnTo>
                  <a:lnTo>
                    <a:pt x="13346" y="263789"/>
                  </a:lnTo>
                  <a:lnTo>
                    <a:pt x="25907" y="263789"/>
                  </a:lnTo>
                  <a:close/>
                </a:path>
                <a:path w="2240279" h="264160">
                  <a:moveTo>
                    <a:pt x="2226511" y="25907"/>
                  </a:moveTo>
                  <a:lnTo>
                    <a:pt x="2213949" y="13346"/>
                  </a:lnTo>
                  <a:lnTo>
                    <a:pt x="2213949" y="25907"/>
                  </a:lnTo>
                  <a:lnTo>
                    <a:pt x="2226511" y="25907"/>
                  </a:lnTo>
                  <a:close/>
                </a:path>
                <a:path w="2240279" h="264160">
                  <a:moveTo>
                    <a:pt x="2226511" y="237881"/>
                  </a:moveTo>
                  <a:lnTo>
                    <a:pt x="2226511" y="25907"/>
                  </a:lnTo>
                  <a:lnTo>
                    <a:pt x="2213949" y="25907"/>
                  </a:lnTo>
                  <a:lnTo>
                    <a:pt x="2213949" y="237881"/>
                  </a:lnTo>
                  <a:lnTo>
                    <a:pt x="2226511" y="237881"/>
                  </a:lnTo>
                  <a:close/>
                </a:path>
                <a:path w="2240279" h="264160">
                  <a:moveTo>
                    <a:pt x="2226511" y="263789"/>
                  </a:moveTo>
                  <a:lnTo>
                    <a:pt x="2226511" y="237881"/>
                  </a:lnTo>
                  <a:lnTo>
                    <a:pt x="2213949" y="251228"/>
                  </a:lnTo>
                  <a:lnTo>
                    <a:pt x="2213949" y="263789"/>
                  </a:lnTo>
                  <a:lnTo>
                    <a:pt x="2226511"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31" name="object 26"/>
            <p:cNvSpPr txBox="1"/>
            <p:nvPr/>
          </p:nvSpPr>
          <p:spPr>
            <a:xfrm>
              <a:off x="2086051" y="3849433"/>
              <a:ext cx="2523831"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5960">
                <a:lnSpc>
                  <a:spcPct val="100000"/>
                </a:lnSpc>
                <a:spcBef>
                  <a:spcPts val="280"/>
                </a:spcBef>
              </a:pPr>
              <a:r>
                <a:rPr lang="zh-CN" altLang="en-US" sz="1000" b="1" spc="140" smtClean="0">
                  <a:solidFill>
                    <a:srgbClr val="FFFFFF"/>
                  </a:solidFill>
                  <a:latin typeface="微软雅黑" panose="020b0503020204020204" pitchFamily="34" charset="-122"/>
                  <a:ea typeface="微软雅黑" panose="020b0503020204020204" pitchFamily="34" charset="-122"/>
                  <a:cs typeface="Arial"/>
                </a:rPr>
                <a:t>     采购</a:t>
              </a:r>
              <a:endParaRPr sz="1000" b="1">
                <a:latin typeface="微软雅黑" panose="020b0503020204020204" pitchFamily="34" charset="-122"/>
                <a:ea typeface="微软雅黑" panose="020b0503020204020204" pitchFamily="34" charset="-122"/>
                <a:cs typeface="Arial"/>
              </a:endParaRPr>
            </a:p>
          </p:txBody>
        </p:sp>
        <p:sp>
          <p:nvSpPr>
            <p:cNvPr id="32" name="object 27"/>
            <p:cNvSpPr/>
            <p:nvPr/>
          </p:nvSpPr>
          <p:spPr>
            <a:xfrm>
              <a:off x="2062780" y="4691634"/>
              <a:ext cx="2562202" cy="240116"/>
            </a:xfrm>
            <a:custGeom>
              <a:rect l="l" t="t" r="r" b="b"/>
              <a:pathLst>
                <a:path w="2247265" h="264795">
                  <a:moveTo>
                    <a:pt x="2246923" y="258294"/>
                  </a:moveTo>
                  <a:lnTo>
                    <a:pt x="2246923" y="6280"/>
                  </a:lnTo>
                  <a:lnTo>
                    <a:pt x="2241427" y="0"/>
                  </a:lnTo>
                  <a:lnTo>
                    <a:pt x="6280" y="0"/>
                  </a:lnTo>
                  <a:lnTo>
                    <a:pt x="0" y="6280"/>
                  </a:lnTo>
                  <a:lnTo>
                    <a:pt x="0" y="258294"/>
                  </a:lnTo>
                  <a:lnTo>
                    <a:pt x="6280" y="264574"/>
                  </a:lnTo>
                  <a:lnTo>
                    <a:pt x="13346" y="264574"/>
                  </a:lnTo>
                  <a:lnTo>
                    <a:pt x="13346" y="26693"/>
                  </a:lnTo>
                  <a:lnTo>
                    <a:pt x="25907" y="13346"/>
                  </a:lnTo>
                  <a:lnTo>
                    <a:pt x="25907" y="26693"/>
                  </a:lnTo>
                  <a:lnTo>
                    <a:pt x="2221015" y="26693"/>
                  </a:lnTo>
                  <a:lnTo>
                    <a:pt x="2221015" y="13346"/>
                  </a:lnTo>
                  <a:lnTo>
                    <a:pt x="2233577" y="26693"/>
                  </a:lnTo>
                  <a:lnTo>
                    <a:pt x="2233577" y="264574"/>
                  </a:lnTo>
                  <a:lnTo>
                    <a:pt x="2241427" y="264574"/>
                  </a:lnTo>
                  <a:lnTo>
                    <a:pt x="2246923" y="258294"/>
                  </a:lnTo>
                  <a:close/>
                </a:path>
                <a:path w="2247265" h="264795">
                  <a:moveTo>
                    <a:pt x="25907" y="26693"/>
                  </a:moveTo>
                  <a:lnTo>
                    <a:pt x="25907" y="13346"/>
                  </a:lnTo>
                  <a:lnTo>
                    <a:pt x="13346" y="26693"/>
                  </a:lnTo>
                  <a:lnTo>
                    <a:pt x="25907" y="26693"/>
                  </a:lnTo>
                  <a:close/>
                </a:path>
                <a:path w="2247265" h="264795">
                  <a:moveTo>
                    <a:pt x="25907" y="237881"/>
                  </a:moveTo>
                  <a:lnTo>
                    <a:pt x="25907" y="26693"/>
                  </a:lnTo>
                  <a:lnTo>
                    <a:pt x="13346" y="26693"/>
                  </a:lnTo>
                  <a:lnTo>
                    <a:pt x="13346" y="237881"/>
                  </a:lnTo>
                  <a:lnTo>
                    <a:pt x="25907" y="237881"/>
                  </a:lnTo>
                  <a:close/>
                </a:path>
                <a:path w="2247265" h="264795">
                  <a:moveTo>
                    <a:pt x="2233577" y="237881"/>
                  </a:moveTo>
                  <a:lnTo>
                    <a:pt x="13346" y="237881"/>
                  </a:lnTo>
                  <a:lnTo>
                    <a:pt x="25907" y="251228"/>
                  </a:lnTo>
                  <a:lnTo>
                    <a:pt x="25907" y="264574"/>
                  </a:lnTo>
                  <a:lnTo>
                    <a:pt x="2221015" y="264574"/>
                  </a:lnTo>
                  <a:lnTo>
                    <a:pt x="2221015" y="251228"/>
                  </a:lnTo>
                  <a:lnTo>
                    <a:pt x="2233577" y="237881"/>
                  </a:lnTo>
                  <a:close/>
                </a:path>
                <a:path w="2247265" h="264795">
                  <a:moveTo>
                    <a:pt x="25907" y="264574"/>
                  </a:moveTo>
                  <a:lnTo>
                    <a:pt x="25907" y="251228"/>
                  </a:lnTo>
                  <a:lnTo>
                    <a:pt x="13346" y="237881"/>
                  </a:lnTo>
                  <a:lnTo>
                    <a:pt x="13346" y="264574"/>
                  </a:lnTo>
                  <a:lnTo>
                    <a:pt x="25907" y="264574"/>
                  </a:lnTo>
                  <a:close/>
                </a:path>
                <a:path w="2247265" h="264795">
                  <a:moveTo>
                    <a:pt x="2233577" y="26693"/>
                  </a:moveTo>
                  <a:lnTo>
                    <a:pt x="2221015" y="13346"/>
                  </a:lnTo>
                  <a:lnTo>
                    <a:pt x="2221015" y="26693"/>
                  </a:lnTo>
                  <a:lnTo>
                    <a:pt x="2233577" y="26693"/>
                  </a:lnTo>
                  <a:close/>
                </a:path>
                <a:path w="2247265" h="264795">
                  <a:moveTo>
                    <a:pt x="2233577" y="237881"/>
                  </a:moveTo>
                  <a:lnTo>
                    <a:pt x="2233577" y="26693"/>
                  </a:lnTo>
                  <a:lnTo>
                    <a:pt x="2221015" y="26693"/>
                  </a:lnTo>
                  <a:lnTo>
                    <a:pt x="2221015" y="237881"/>
                  </a:lnTo>
                  <a:lnTo>
                    <a:pt x="2233577" y="237881"/>
                  </a:lnTo>
                  <a:close/>
                </a:path>
                <a:path w="2247265" h="264795">
                  <a:moveTo>
                    <a:pt x="2233577" y="264574"/>
                  </a:moveTo>
                  <a:lnTo>
                    <a:pt x="2233577" y="237881"/>
                  </a:lnTo>
                  <a:lnTo>
                    <a:pt x="2221015" y="251228"/>
                  </a:lnTo>
                  <a:lnTo>
                    <a:pt x="2221015" y="264574"/>
                  </a:lnTo>
                  <a:lnTo>
                    <a:pt x="2233577" y="26457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33" name="object 28"/>
            <p:cNvSpPr txBox="1"/>
            <p:nvPr/>
          </p:nvSpPr>
          <p:spPr>
            <a:xfrm>
              <a:off x="2077996" y="4703737"/>
              <a:ext cx="2531795"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280"/>
                </a:spcBef>
              </a:pPr>
              <a:r>
                <a:rPr lang="zh-CN" altLang="en-US" sz="1000" b="1" spc="110" smtClean="0">
                  <a:solidFill>
                    <a:srgbClr val="FFFFFF"/>
                  </a:solidFill>
                  <a:latin typeface="微软雅黑" panose="020b0503020204020204" pitchFamily="34" charset="-122"/>
                  <a:ea typeface="微软雅黑" panose="020b0503020204020204" pitchFamily="34" charset="-122"/>
                  <a:cs typeface="Arial"/>
                </a:rPr>
                <a:t>人力资源</a:t>
              </a:r>
              <a:endParaRPr sz="1000" b="1">
                <a:latin typeface="微软雅黑" panose="020b0503020204020204" pitchFamily="34" charset="-122"/>
                <a:ea typeface="微软雅黑" panose="020b0503020204020204" pitchFamily="34" charset="-122"/>
                <a:cs typeface="Arial"/>
              </a:endParaRPr>
            </a:p>
          </p:txBody>
        </p:sp>
        <p:sp>
          <p:nvSpPr>
            <p:cNvPr id="34" name="object 29"/>
            <p:cNvSpPr/>
            <p:nvPr/>
          </p:nvSpPr>
          <p:spPr>
            <a:xfrm>
              <a:off x="2062780" y="4976402"/>
              <a:ext cx="2562202" cy="240116"/>
            </a:xfrm>
            <a:custGeom>
              <a:rect l="l" t="t" r="r" b="b"/>
              <a:pathLst>
                <a:path w="2247265" h="264795">
                  <a:moveTo>
                    <a:pt x="2246923" y="258294"/>
                  </a:moveTo>
                  <a:lnTo>
                    <a:pt x="2246923" y="6280"/>
                  </a:lnTo>
                  <a:lnTo>
                    <a:pt x="2241427" y="0"/>
                  </a:lnTo>
                  <a:lnTo>
                    <a:pt x="6280" y="0"/>
                  </a:lnTo>
                  <a:lnTo>
                    <a:pt x="0" y="6280"/>
                  </a:lnTo>
                  <a:lnTo>
                    <a:pt x="0" y="258294"/>
                  </a:lnTo>
                  <a:lnTo>
                    <a:pt x="6280" y="264574"/>
                  </a:lnTo>
                  <a:lnTo>
                    <a:pt x="13346" y="264574"/>
                  </a:lnTo>
                  <a:lnTo>
                    <a:pt x="13346" y="26693"/>
                  </a:lnTo>
                  <a:lnTo>
                    <a:pt x="25907" y="13346"/>
                  </a:lnTo>
                  <a:lnTo>
                    <a:pt x="25907" y="26693"/>
                  </a:lnTo>
                  <a:lnTo>
                    <a:pt x="2221015" y="26693"/>
                  </a:lnTo>
                  <a:lnTo>
                    <a:pt x="2221015" y="13346"/>
                  </a:lnTo>
                  <a:lnTo>
                    <a:pt x="2233577" y="26693"/>
                  </a:lnTo>
                  <a:lnTo>
                    <a:pt x="2233577" y="264574"/>
                  </a:lnTo>
                  <a:lnTo>
                    <a:pt x="2241427" y="264574"/>
                  </a:lnTo>
                  <a:lnTo>
                    <a:pt x="2246923" y="258294"/>
                  </a:lnTo>
                  <a:close/>
                </a:path>
                <a:path w="2247265" h="264795">
                  <a:moveTo>
                    <a:pt x="25907" y="26693"/>
                  </a:moveTo>
                  <a:lnTo>
                    <a:pt x="25907" y="13346"/>
                  </a:lnTo>
                  <a:lnTo>
                    <a:pt x="13346" y="26693"/>
                  </a:lnTo>
                  <a:lnTo>
                    <a:pt x="25907" y="26693"/>
                  </a:lnTo>
                  <a:close/>
                </a:path>
                <a:path w="2247265" h="264795">
                  <a:moveTo>
                    <a:pt x="25907" y="237881"/>
                  </a:moveTo>
                  <a:lnTo>
                    <a:pt x="25907" y="26693"/>
                  </a:lnTo>
                  <a:lnTo>
                    <a:pt x="13346" y="26693"/>
                  </a:lnTo>
                  <a:lnTo>
                    <a:pt x="13346" y="237881"/>
                  </a:lnTo>
                  <a:lnTo>
                    <a:pt x="25907" y="237881"/>
                  </a:lnTo>
                  <a:close/>
                </a:path>
                <a:path w="2247265" h="264795">
                  <a:moveTo>
                    <a:pt x="2233577" y="237881"/>
                  </a:moveTo>
                  <a:lnTo>
                    <a:pt x="13346" y="237881"/>
                  </a:lnTo>
                  <a:lnTo>
                    <a:pt x="25907" y="251228"/>
                  </a:lnTo>
                  <a:lnTo>
                    <a:pt x="25907" y="264574"/>
                  </a:lnTo>
                  <a:lnTo>
                    <a:pt x="2221015" y="264574"/>
                  </a:lnTo>
                  <a:lnTo>
                    <a:pt x="2221015" y="251228"/>
                  </a:lnTo>
                  <a:lnTo>
                    <a:pt x="2233577" y="237881"/>
                  </a:lnTo>
                  <a:close/>
                </a:path>
                <a:path w="2247265" h="264795">
                  <a:moveTo>
                    <a:pt x="25907" y="264574"/>
                  </a:moveTo>
                  <a:lnTo>
                    <a:pt x="25907" y="251228"/>
                  </a:lnTo>
                  <a:lnTo>
                    <a:pt x="13346" y="237881"/>
                  </a:lnTo>
                  <a:lnTo>
                    <a:pt x="13346" y="264574"/>
                  </a:lnTo>
                  <a:lnTo>
                    <a:pt x="25907" y="264574"/>
                  </a:lnTo>
                  <a:close/>
                </a:path>
                <a:path w="2247265" h="264795">
                  <a:moveTo>
                    <a:pt x="2233577" y="26693"/>
                  </a:moveTo>
                  <a:lnTo>
                    <a:pt x="2221015" y="13346"/>
                  </a:lnTo>
                  <a:lnTo>
                    <a:pt x="2221015" y="26693"/>
                  </a:lnTo>
                  <a:lnTo>
                    <a:pt x="2233577" y="26693"/>
                  </a:lnTo>
                  <a:close/>
                </a:path>
                <a:path w="2247265" h="264795">
                  <a:moveTo>
                    <a:pt x="2233577" y="237881"/>
                  </a:moveTo>
                  <a:lnTo>
                    <a:pt x="2233577" y="26693"/>
                  </a:lnTo>
                  <a:lnTo>
                    <a:pt x="2221015" y="26693"/>
                  </a:lnTo>
                  <a:lnTo>
                    <a:pt x="2221015" y="237881"/>
                  </a:lnTo>
                  <a:lnTo>
                    <a:pt x="2233577" y="237881"/>
                  </a:lnTo>
                  <a:close/>
                </a:path>
                <a:path w="2247265" h="264795">
                  <a:moveTo>
                    <a:pt x="2233577" y="264574"/>
                  </a:moveTo>
                  <a:lnTo>
                    <a:pt x="2233577" y="237881"/>
                  </a:lnTo>
                  <a:lnTo>
                    <a:pt x="2221015" y="251228"/>
                  </a:lnTo>
                  <a:lnTo>
                    <a:pt x="2221015" y="264574"/>
                  </a:lnTo>
                  <a:lnTo>
                    <a:pt x="2233577" y="26457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35" name="object 30"/>
            <p:cNvSpPr txBox="1"/>
            <p:nvPr/>
          </p:nvSpPr>
          <p:spPr>
            <a:xfrm>
              <a:off x="2077996" y="4988504"/>
              <a:ext cx="2531795"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280"/>
                </a:spcBef>
              </a:pPr>
              <a:r>
                <a:rPr lang="zh-CN" altLang="en-US" sz="1000" b="1" spc="130" smtClean="0">
                  <a:solidFill>
                    <a:srgbClr val="FFFFFF"/>
                  </a:solidFill>
                  <a:latin typeface="微软雅黑" panose="020b0503020204020204" pitchFamily="34" charset="-122"/>
                  <a:ea typeface="微软雅黑" panose="020b0503020204020204" pitchFamily="34" charset="-122"/>
                  <a:cs typeface="Arial"/>
                </a:rPr>
                <a:t>财务</a:t>
              </a:r>
              <a:endParaRPr sz="1000" b="1">
                <a:latin typeface="微软雅黑" panose="020b0503020204020204" pitchFamily="34" charset="-122"/>
                <a:ea typeface="微软雅黑" panose="020b0503020204020204" pitchFamily="34" charset="-122"/>
                <a:cs typeface="Arial"/>
              </a:endParaRPr>
            </a:p>
          </p:txBody>
        </p:sp>
        <p:sp>
          <p:nvSpPr>
            <p:cNvPr id="36" name="object 31"/>
            <p:cNvSpPr/>
            <p:nvPr/>
          </p:nvSpPr>
          <p:spPr>
            <a:xfrm>
              <a:off x="2070836" y="2698260"/>
              <a:ext cx="2539035" cy="239541"/>
            </a:xfrm>
            <a:custGeom>
              <a:rect l="l" t="t" r="r" b="b"/>
              <a:pathLst>
                <a:path w="2226945" h="264160">
                  <a:moveTo>
                    <a:pt x="2226511" y="257509"/>
                  </a:moveTo>
                  <a:lnTo>
                    <a:pt x="2226511" y="5495"/>
                  </a:lnTo>
                  <a:lnTo>
                    <a:pt x="2221015" y="0"/>
                  </a:lnTo>
                  <a:lnTo>
                    <a:pt x="5495" y="0"/>
                  </a:lnTo>
                  <a:lnTo>
                    <a:pt x="0" y="5495"/>
                  </a:lnTo>
                  <a:lnTo>
                    <a:pt x="0" y="257509"/>
                  </a:lnTo>
                  <a:lnTo>
                    <a:pt x="5495" y="263789"/>
                  </a:lnTo>
                  <a:lnTo>
                    <a:pt x="13346" y="263789"/>
                  </a:lnTo>
                  <a:lnTo>
                    <a:pt x="13346" y="25907"/>
                  </a:lnTo>
                  <a:lnTo>
                    <a:pt x="25907" y="12561"/>
                  </a:lnTo>
                  <a:lnTo>
                    <a:pt x="25907" y="25907"/>
                  </a:lnTo>
                  <a:lnTo>
                    <a:pt x="2200603" y="25907"/>
                  </a:lnTo>
                  <a:lnTo>
                    <a:pt x="2200603" y="12561"/>
                  </a:lnTo>
                  <a:lnTo>
                    <a:pt x="2213949" y="25907"/>
                  </a:lnTo>
                  <a:lnTo>
                    <a:pt x="2213949" y="263789"/>
                  </a:lnTo>
                  <a:lnTo>
                    <a:pt x="2221015" y="263789"/>
                  </a:lnTo>
                  <a:lnTo>
                    <a:pt x="2226511" y="257509"/>
                  </a:lnTo>
                  <a:close/>
                </a:path>
                <a:path w="2226945" h="264160">
                  <a:moveTo>
                    <a:pt x="25907" y="25907"/>
                  </a:moveTo>
                  <a:lnTo>
                    <a:pt x="25907" y="12561"/>
                  </a:lnTo>
                  <a:lnTo>
                    <a:pt x="13346" y="25907"/>
                  </a:lnTo>
                  <a:lnTo>
                    <a:pt x="25907" y="25907"/>
                  </a:lnTo>
                  <a:close/>
                </a:path>
                <a:path w="2226945" h="264160">
                  <a:moveTo>
                    <a:pt x="25907" y="237881"/>
                  </a:moveTo>
                  <a:lnTo>
                    <a:pt x="25907" y="25907"/>
                  </a:lnTo>
                  <a:lnTo>
                    <a:pt x="13346" y="25907"/>
                  </a:lnTo>
                  <a:lnTo>
                    <a:pt x="13346" y="237881"/>
                  </a:lnTo>
                  <a:lnTo>
                    <a:pt x="25907" y="237881"/>
                  </a:lnTo>
                  <a:close/>
                </a:path>
                <a:path w="2226945" h="264160">
                  <a:moveTo>
                    <a:pt x="2213949" y="237881"/>
                  </a:moveTo>
                  <a:lnTo>
                    <a:pt x="13346" y="237881"/>
                  </a:lnTo>
                  <a:lnTo>
                    <a:pt x="25907" y="250443"/>
                  </a:lnTo>
                  <a:lnTo>
                    <a:pt x="25907" y="263789"/>
                  </a:lnTo>
                  <a:lnTo>
                    <a:pt x="2200603" y="263789"/>
                  </a:lnTo>
                  <a:lnTo>
                    <a:pt x="2200603" y="250443"/>
                  </a:lnTo>
                  <a:lnTo>
                    <a:pt x="2213949" y="237881"/>
                  </a:lnTo>
                  <a:close/>
                </a:path>
                <a:path w="2226945" h="264160">
                  <a:moveTo>
                    <a:pt x="25907" y="263789"/>
                  </a:moveTo>
                  <a:lnTo>
                    <a:pt x="25907" y="250443"/>
                  </a:lnTo>
                  <a:lnTo>
                    <a:pt x="13346" y="237881"/>
                  </a:lnTo>
                  <a:lnTo>
                    <a:pt x="13346" y="263789"/>
                  </a:lnTo>
                  <a:lnTo>
                    <a:pt x="25907" y="263789"/>
                  </a:lnTo>
                  <a:close/>
                </a:path>
                <a:path w="2226945" h="264160">
                  <a:moveTo>
                    <a:pt x="2213949" y="25907"/>
                  </a:moveTo>
                  <a:lnTo>
                    <a:pt x="2200603" y="12561"/>
                  </a:lnTo>
                  <a:lnTo>
                    <a:pt x="2200603" y="25907"/>
                  </a:lnTo>
                  <a:lnTo>
                    <a:pt x="2213949" y="25907"/>
                  </a:lnTo>
                  <a:close/>
                </a:path>
                <a:path w="2226945" h="264160">
                  <a:moveTo>
                    <a:pt x="2213949" y="237881"/>
                  </a:moveTo>
                  <a:lnTo>
                    <a:pt x="2213949" y="25907"/>
                  </a:lnTo>
                  <a:lnTo>
                    <a:pt x="2200603" y="25907"/>
                  </a:lnTo>
                  <a:lnTo>
                    <a:pt x="2200603" y="237881"/>
                  </a:lnTo>
                  <a:lnTo>
                    <a:pt x="2213949" y="237881"/>
                  </a:lnTo>
                  <a:close/>
                </a:path>
                <a:path w="2226945" h="264160">
                  <a:moveTo>
                    <a:pt x="2213949" y="263789"/>
                  </a:moveTo>
                  <a:lnTo>
                    <a:pt x="2213949" y="237881"/>
                  </a:lnTo>
                  <a:lnTo>
                    <a:pt x="2200603" y="250443"/>
                  </a:lnTo>
                  <a:lnTo>
                    <a:pt x="2200603" y="263789"/>
                  </a:lnTo>
                  <a:lnTo>
                    <a:pt x="2213949"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37" name="object 32"/>
            <p:cNvSpPr txBox="1"/>
            <p:nvPr/>
          </p:nvSpPr>
          <p:spPr>
            <a:xfrm>
              <a:off x="2086052" y="2709651"/>
              <a:ext cx="2509351" cy="167982"/>
            </a:xfrm>
            <a:prstGeom prst="rect">
              <a:avLst/>
            </a:prstGeom>
            <a:solidFill>
              <a:srgbClr val="FF7C7C"/>
            </a:solidFill>
          </p:spPr>
          <p:txBody>
            <a:bodyPr vert="horz" wrap="square" lIns="0" tIns="35560" rIns="0" bIns="0" rtlCol="0">
              <a:spAutoFit/>
            </a:bodyPr>
            <a:lstStyle>
              <a:defPPr>
                <a:defRPr lang="zh-CN"/>
              </a:defPPr>
              <a:lvl1pPr marL="626110" algn="l" defTabSz="914400" rtl="0" eaLnBrk="1" latinLnBrk="0" hangingPunct="1">
                <a:lnSpc>
                  <a:spcPct val="100000"/>
                </a:lnSpc>
                <a:spcBef>
                  <a:spcPts val="280"/>
                </a:spcBef>
                <a:defRPr sz="1000" kern="1200" spc="140">
                  <a:solidFill>
                    <a:srgbClr val="FFFFFF"/>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业务</a:t>
              </a:r>
              <a:r>
                <a:rPr lang="zh-CN" altLang="en-US" b="1"/>
                <a:t>单元 特种纺织</a:t>
              </a:r>
              <a:endParaRPr b="1"/>
            </a:p>
          </p:txBody>
        </p:sp>
        <p:sp>
          <p:nvSpPr>
            <p:cNvPr id="38" name="object 33"/>
            <p:cNvSpPr/>
            <p:nvPr/>
          </p:nvSpPr>
          <p:spPr>
            <a:xfrm>
              <a:off x="2067254" y="3552563"/>
              <a:ext cx="2552067" cy="239541"/>
            </a:xfrm>
            <a:custGeom>
              <a:rect l="l" t="t" r="r" b="b"/>
              <a:pathLst>
                <a:path w="2238375" h="264160">
                  <a:moveTo>
                    <a:pt x="2238287" y="258294"/>
                  </a:moveTo>
                  <a:lnTo>
                    <a:pt x="2238287" y="5495"/>
                  </a:lnTo>
                  <a:lnTo>
                    <a:pt x="2232006" y="0"/>
                  </a:lnTo>
                  <a:lnTo>
                    <a:pt x="6280" y="0"/>
                  </a:lnTo>
                  <a:lnTo>
                    <a:pt x="0" y="5495"/>
                  </a:lnTo>
                  <a:lnTo>
                    <a:pt x="0" y="258294"/>
                  </a:lnTo>
                  <a:lnTo>
                    <a:pt x="6280" y="263789"/>
                  </a:lnTo>
                  <a:lnTo>
                    <a:pt x="13346" y="263789"/>
                  </a:lnTo>
                  <a:lnTo>
                    <a:pt x="13346" y="25907"/>
                  </a:lnTo>
                  <a:lnTo>
                    <a:pt x="26693" y="13346"/>
                  </a:lnTo>
                  <a:lnTo>
                    <a:pt x="26693" y="25907"/>
                  </a:lnTo>
                  <a:lnTo>
                    <a:pt x="2211594" y="25907"/>
                  </a:lnTo>
                  <a:lnTo>
                    <a:pt x="2211594" y="13346"/>
                  </a:lnTo>
                  <a:lnTo>
                    <a:pt x="2224941" y="25907"/>
                  </a:lnTo>
                  <a:lnTo>
                    <a:pt x="2224941" y="263789"/>
                  </a:lnTo>
                  <a:lnTo>
                    <a:pt x="2232006" y="263789"/>
                  </a:lnTo>
                  <a:lnTo>
                    <a:pt x="2238287" y="258294"/>
                  </a:lnTo>
                  <a:close/>
                </a:path>
                <a:path w="2238375" h="264160">
                  <a:moveTo>
                    <a:pt x="26693" y="25907"/>
                  </a:moveTo>
                  <a:lnTo>
                    <a:pt x="26693" y="13346"/>
                  </a:lnTo>
                  <a:lnTo>
                    <a:pt x="13346" y="25907"/>
                  </a:lnTo>
                  <a:lnTo>
                    <a:pt x="26693" y="25907"/>
                  </a:lnTo>
                  <a:close/>
                </a:path>
                <a:path w="2238375" h="264160">
                  <a:moveTo>
                    <a:pt x="26693" y="237881"/>
                  </a:moveTo>
                  <a:lnTo>
                    <a:pt x="26693" y="25907"/>
                  </a:lnTo>
                  <a:lnTo>
                    <a:pt x="13346" y="25907"/>
                  </a:lnTo>
                  <a:lnTo>
                    <a:pt x="13346" y="237881"/>
                  </a:lnTo>
                  <a:lnTo>
                    <a:pt x="26693" y="237881"/>
                  </a:lnTo>
                  <a:close/>
                </a:path>
                <a:path w="2238375" h="264160">
                  <a:moveTo>
                    <a:pt x="2224941" y="237881"/>
                  </a:moveTo>
                  <a:lnTo>
                    <a:pt x="13346" y="237881"/>
                  </a:lnTo>
                  <a:lnTo>
                    <a:pt x="26693" y="251228"/>
                  </a:lnTo>
                  <a:lnTo>
                    <a:pt x="26693" y="263789"/>
                  </a:lnTo>
                  <a:lnTo>
                    <a:pt x="2211594" y="263789"/>
                  </a:lnTo>
                  <a:lnTo>
                    <a:pt x="2211594" y="251228"/>
                  </a:lnTo>
                  <a:lnTo>
                    <a:pt x="2224941" y="237881"/>
                  </a:lnTo>
                  <a:close/>
                </a:path>
                <a:path w="2238375" h="264160">
                  <a:moveTo>
                    <a:pt x="26693" y="263789"/>
                  </a:moveTo>
                  <a:lnTo>
                    <a:pt x="26693" y="251228"/>
                  </a:lnTo>
                  <a:lnTo>
                    <a:pt x="13346" y="237881"/>
                  </a:lnTo>
                  <a:lnTo>
                    <a:pt x="13346" y="263789"/>
                  </a:lnTo>
                  <a:lnTo>
                    <a:pt x="26693" y="263789"/>
                  </a:lnTo>
                  <a:close/>
                </a:path>
                <a:path w="2238375" h="264160">
                  <a:moveTo>
                    <a:pt x="2224941" y="25907"/>
                  </a:moveTo>
                  <a:lnTo>
                    <a:pt x="2211594" y="13346"/>
                  </a:lnTo>
                  <a:lnTo>
                    <a:pt x="2211594" y="25907"/>
                  </a:lnTo>
                  <a:lnTo>
                    <a:pt x="2224941" y="25907"/>
                  </a:lnTo>
                  <a:close/>
                </a:path>
                <a:path w="2238375" h="264160">
                  <a:moveTo>
                    <a:pt x="2224941" y="237881"/>
                  </a:moveTo>
                  <a:lnTo>
                    <a:pt x="2224941" y="25907"/>
                  </a:lnTo>
                  <a:lnTo>
                    <a:pt x="2211594" y="25907"/>
                  </a:lnTo>
                  <a:lnTo>
                    <a:pt x="2211594" y="237881"/>
                  </a:lnTo>
                  <a:lnTo>
                    <a:pt x="2224941" y="237881"/>
                  </a:lnTo>
                  <a:close/>
                </a:path>
                <a:path w="2238375" h="264160">
                  <a:moveTo>
                    <a:pt x="2224941" y="263789"/>
                  </a:moveTo>
                  <a:lnTo>
                    <a:pt x="2224941" y="237881"/>
                  </a:lnTo>
                  <a:lnTo>
                    <a:pt x="2211594" y="251228"/>
                  </a:lnTo>
                  <a:lnTo>
                    <a:pt x="2211594" y="263789"/>
                  </a:lnTo>
                  <a:lnTo>
                    <a:pt x="2224941"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39" name="object 34"/>
            <p:cNvSpPr txBox="1"/>
            <p:nvPr/>
          </p:nvSpPr>
          <p:spPr>
            <a:xfrm>
              <a:off x="2082472" y="3564666"/>
              <a:ext cx="2521659"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6110">
                <a:lnSpc>
                  <a:spcPct val="100000"/>
                </a:lnSpc>
                <a:spcBef>
                  <a:spcPts val="280"/>
                </a:spcBef>
              </a:pPr>
              <a:r>
                <a:rPr lang="zh-CN" altLang="en-US" sz="1000" b="1" spc="140" smtClean="0">
                  <a:solidFill>
                    <a:srgbClr val="FFFFFF"/>
                  </a:solidFill>
                  <a:latin typeface="微软雅黑" panose="020b0503020204020204" pitchFamily="34" charset="-122"/>
                  <a:ea typeface="微软雅黑" panose="020b0503020204020204" pitchFamily="34" charset="-122"/>
                  <a:cs typeface="Arial"/>
                </a:rPr>
                <a:t>     供应链</a:t>
              </a:r>
              <a:endParaRPr sz="1000" b="1">
                <a:latin typeface="微软雅黑" panose="020b0503020204020204" pitchFamily="34" charset="-122"/>
                <a:ea typeface="微软雅黑" panose="020b0503020204020204" pitchFamily="34" charset="-122"/>
                <a:cs typeface="Arial"/>
              </a:endParaRPr>
            </a:p>
          </p:txBody>
        </p:sp>
        <p:sp>
          <p:nvSpPr>
            <p:cNvPr id="40" name="object 35"/>
            <p:cNvSpPr/>
            <p:nvPr/>
          </p:nvSpPr>
          <p:spPr>
            <a:xfrm>
              <a:off x="2068150" y="4122098"/>
              <a:ext cx="2562202" cy="239541"/>
            </a:xfrm>
            <a:custGeom>
              <a:rect l="l" t="t" r="r" b="b"/>
              <a:pathLst>
                <a:path w="2247265" h="264160">
                  <a:moveTo>
                    <a:pt x="2246923" y="258294"/>
                  </a:moveTo>
                  <a:lnTo>
                    <a:pt x="2246923" y="6280"/>
                  </a:lnTo>
                  <a:lnTo>
                    <a:pt x="2241427" y="0"/>
                  </a:lnTo>
                  <a:lnTo>
                    <a:pt x="6280" y="0"/>
                  </a:lnTo>
                  <a:lnTo>
                    <a:pt x="0" y="6280"/>
                  </a:lnTo>
                  <a:lnTo>
                    <a:pt x="0" y="258294"/>
                  </a:lnTo>
                  <a:lnTo>
                    <a:pt x="6280" y="263789"/>
                  </a:lnTo>
                  <a:lnTo>
                    <a:pt x="13346" y="263789"/>
                  </a:lnTo>
                  <a:lnTo>
                    <a:pt x="13346" y="26693"/>
                  </a:lnTo>
                  <a:lnTo>
                    <a:pt x="26693" y="13346"/>
                  </a:lnTo>
                  <a:lnTo>
                    <a:pt x="26693" y="26693"/>
                  </a:lnTo>
                  <a:lnTo>
                    <a:pt x="2221015" y="26693"/>
                  </a:lnTo>
                  <a:lnTo>
                    <a:pt x="2221015" y="13346"/>
                  </a:lnTo>
                  <a:lnTo>
                    <a:pt x="2234362" y="26693"/>
                  </a:lnTo>
                  <a:lnTo>
                    <a:pt x="2234362" y="263789"/>
                  </a:lnTo>
                  <a:lnTo>
                    <a:pt x="2241427" y="263789"/>
                  </a:lnTo>
                  <a:lnTo>
                    <a:pt x="2246923" y="258294"/>
                  </a:lnTo>
                  <a:close/>
                </a:path>
                <a:path w="2247265" h="264160">
                  <a:moveTo>
                    <a:pt x="26693" y="26693"/>
                  </a:moveTo>
                  <a:lnTo>
                    <a:pt x="26693" y="13346"/>
                  </a:lnTo>
                  <a:lnTo>
                    <a:pt x="13346" y="26693"/>
                  </a:lnTo>
                  <a:lnTo>
                    <a:pt x="26693" y="26693"/>
                  </a:lnTo>
                  <a:close/>
                </a:path>
                <a:path w="2247265" h="264160">
                  <a:moveTo>
                    <a:pt x="26693" y="237881"/>
                  </a:moveTo>
                  <a:lnTo>
                    <a:pt x="26693" y="26693"/>
                  </a:lnTo>
                  <a:lnTo>
                    <a:pt x="13346" y="26693"/>
                  </a:lnTo>
                  <a:lnTo>
                    <a:pt x="13346" y="237881"/>
                  </a:lnTo>
                  <a:lnTo>
                    <a:pt x="26693" y="237881"/>
                  </a:lnTo>
                  <a:close/>
                </a:path>
                <a:path w="2247265" h="264160">
                  <a:moveTo>
                    <a:pt x="2234362" y="237881"/>
                  </a:moveTo>
                  <a:lnTo>
                    <a:pt x="13346" y="237881"/>
                  </a:lnTo>
                  <a:lnTo>
                    <a:pt x="26693" y="251228"/>
                  </a:lnTo>
                  <a:lnTo>
                    <a:pt x="26693" y="263789"/>
                  </a:lnTo>
                  <a:lnTo>
                    <a:pt x="2221015" y="263789"/>
                  </a:lnTo>
                  <a:lnTo>
                    <a:pt x="2221015" y="251228"/>
                  </a:lnTo>
                  <a:lnTo>
                    <a:pt x="2234362" y="237881"/>
                  </a:lnTo>
                  <a:close/>
                </a:path>
                <a:path w="2247265" h="264160">
                  <a:moveTo>
                    <a:pt x="26693" y="263789"/>
                  </a:moveTo>
                  <a:lnTo>
                    <a:pt x="26693" y="251228"/>
                  </a:lnTo>
                  <a:lnTo>
                    <a:pt x="13346" y="237881"/>
                  </a:lnTo>
                  <a:lnTo>
                    <a:pt x="13346" y="263789"/>
                  </a:lnTo>
                  <a:lnTo>
                    <a:pt x="26693" y="263789"/>
                  </a:lnTo>
                  <a:close/>
                </a:path>
                <a:path w="2247265" h="264160">
                  <a:moveTo>
                    <a:pt x="2234362" y="26693"/>
                  </a:moveTo>
                  <a:lnTo>
                    <a:pt x="2221015" y="13346"/>
                  </a:lnTo>
                  <a:lnTo>
                    <a:pt x="2221015" y="26693"/>
                  </a:lnTo>
                  <a:lnTo>
                    <a:pt x="2234362" y="26693"/>
                  </a:lnTo>
                  <a:close/>
                </a:path>
                <a:path w="2247265" h="264160">
                  <a:moveTo>
                    <a:pt x="2234362" y="237881"/>
                  </a:moveTo>
                  <a:lnTo>
                    <a:pt x="2234362" y="26693"/>
                  </a:lnTo>
                  <a:lnTo>
                    <a:pt x="2221015" y="26693"/>
                  </a:lnTo>
                  <a:lnTo>
                    <a:pt x="2221015" y="237881"/>
                  </a:lnTo>
                  <a:lnTo>
                    <a:pt x="2234362" y="237881"/>
                  </a:lnTo>
                  <a:close/>
                </a:path>
                <a:path w="2247265" h="264160">
                  <a:moveTo>
                    <a:pt x="2234362" y="263789"/>
                  </a:moveTo>
                  <a:lnTo>
                    <a:pt x="2234362" y="237881"/>
                  </a:lnTo>
                  <a:lnTo>
                    <a:pt x="2221015" y="251228"/>
                  </a:lnTo>
                  <a:lnTo>
                    <a:pt x="2221015" y="263789"/>
                  </a:lnTo>
                  <a:lnTo>
                    <a:pt x="2234362"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41" name="object 36"/>
            <p:cNvSpPr txBox="1"/>
            <p:nvPr/>
          </p:nvSpPr>
          <p:spPr>
            <a:xfrm>
              <a:off x="2083366" y="4134201"/>
              <a:ext cx="2532519"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7215">
                <a:lnSpc>
                  <a:spcPct val="100000"/>
                </a:lnSpc>
                <a:spcBef>
                  <a:spcPts val="280"/>
                </a:spcBef>
              </a:pPr>
              <a:r>
                <a:rPr lang="zh-CN" altLang="en-US" sz="1000" b="1" spc="155" smtClean="0">
                  <a:solidFill>
                    <a:srgbClr val="FFFFFF"/>
                  </a:solidFill>
                  <a:latin typeface="微软雅黑" panose="020b0503020204020204" pitchFamily="34" charset="-122"/>
                  <a:ea typeface="微软雅黑" panose="020b0503020204020204" pitchFamily="34" charset="-122"/>
                  <a:cs typeface="Arial"/>
                </a:rPr>
                <a:t>     生产制造</a:t>
              </a:r>
              <a:endParaRPr sz="1000" b="1">
                <a:latin typeface="微软雅黑" panose="020b0503020204020204" pitchFamily="34" charset="-122"/>
                <a:ea typeface="微软雅黑" panose="020b0503020204020204" pitchFamily="34" charset="-122"/>
                <a:cs typeface="Arial"/>
              </a:endParaRPr>
            </a:p>
          </p:txBody>
        </p:sp>
        <p:sp>
          <p:nvSpPr>
            <p:cNvPr id="42" name="object 37"/>
            <p:cNvSpPr/>
            <p:nvPr/>
          </p:nvSpPr>
          <p:spPr>
            <a:xfrm>
              <a:off x="2068150" y="5261880"/>
              <a:ext cx="2562202" cy="239541"/>
            </a:xfrm>
            <a:custGeom>
              <a:rect l="l" t="t" r="r" b="b"/>
              <a:pathLst>
                <a:path w="2247265" h="264160">
                  <a:moveTo>
                    <a:pt x="2246923" y="257509"/>
                  </a:moveTo>
                  <a:lnTo>
                    <a:pt x="2246923" y="5495"/>
                  </a:lnTo>
                  <a:lnTo>
                    <a:pt x="2241427" y="0"/>
                  </a:lnTo>
                  <a:lnTo>
                    <a:pt x="6280" y="0"/>
                  </a:lnTo>
                  <a:lnTo>
                    <a:pt x="0" y="5495"/>
                  </a:lnTo>
                  <a:lnTo>
                    <a:pt x="0" y="257509"/>
                  </a:lnTo>
                  <a:lnTo>
                    <a:pt x="6280" y="263789"/>
                  </a:lnTo>
                  <a:lnTo>
                    <a:pt x="13346" y="263789"/>
                  </a:lnTo>
                  <a:lnTo>
                    <a:pt x="13346" y="25907"/>
                  </a:lnTo>
                  <a:lnTo>
                    <a:pt x="26693" y="12561"/>
                  </a:lnTo>
                  <a:lnTo>
                    <a:pt x="26693" y="25907"/>
                  </a:lnTo>
                  <a:lnTo>
                    <a:pt x="2221015" y="25907"/>
                  </a:lnTo>
                  <a:lnTo>
                    <a:pt x="2221015" y="12561"/>
                  </a:lnTo>
                  <a:lnTo>
                    <a:pt x="2234362" y="25907"/>
                  </a:lnTo>
                  <a:lnTo>
                    <a:pt x="2234362" y="263789"/>
                  </a:lnTo>
                  <a:lnTo>
                    <a:pt x="2241427" y="263789"/>
                  </a:lnTo>
                  <a:lnTo>
                    <a:pt x="2246923" y="257509"/>
                  </a:lnTo>
                  <a:close/>
                </a:path>
                <a:path w="2247265" h="264160">
                  <a:moveTo>
                    <a:pt x="26693" y="25907"/>
                  </a:moveTo>
                  <a:lnTo>
                    <a:pt x="26693" y="12561"/>
                  </a:lnTo>
                  <a:lnTo>
                    <a:pt x="13346" y="25907"/>
                  </a:lnTo>
                  <a:lnTo>
                    <a:pt x="26693" y="25907"/>
                  </a:lnTo>
                  <a:close/>
                </a:path>
                <a:path w="2247265" h="264160">
                  <a:moveTo>
                    <a:pt x="26693" y="237881"/>
                  </a:moveTo>
                  <a:lnTo>
                    <a:pt x="26693" y="25907"/>
                  </a:lnTo>
                  <a:lnTo>
                    <a:pt x="13346" y="25907"/>
                  </a:lnTo>
                  <a:lnTo>
                    <a:pt x="13346" y="237881"/>
                  </a:lnTo>
                  <a:lnTo>
                    <a:pt x="26693" y="237881"/>
                  </a:lnTo>
                  <a:close/>
                </a:path>
                <a:path w="2247265" h="264160">
                  <a:moveTo>
                    <a:pt x="2234362" y="237881"/>
                  </a:moveTo>
                  <a:lnTo>
                    <a:pt x="13346" y="237881"/>
                  </a:lnTo>
                  <a:lnTo>
                    <a:pt x="26693" y="250443"/>
                  </a:lnTo>
                  <a:lnTo>
                    <a:pt x="26693" y="263789"/>
                  </a:lnTo>
                  <a:lnTo>
                    <a:pt x="2221015" y="263789"/>
                  </a:lnTo>
                  <a:lnTo>
                    <a:pt x="2221015" y="250443"/>
                  </a:lnTo>
                  <a:lnTo>
                    <a:pt x="2234362" y="237881"/>
                  </a:lnTo>
                  <a:close/>
                </a:path>
                <a:path w="2247265" h="264160">
                  <a:moveTo>
                    <a:pt x="26693" y="263789"/>
                  </a:moveTo>
                  <a:lnTo>
                    <a:pt x="26693" y="250443"/>
                  </a:lnTo>
                  <a:lnTo>
                    <a:pt x="13346" y="237881"/>
                  </a:lnTo>
                  <a:lnTo>
                    <a:pt x="13346" y="263789"/>
                  </a:lnTo>
                  <a:lnTo>
                    <a:pt x="26693" y="263789"/>
                  </a:lnTo>
                  <a:close/>
                </a:path>
                <a:path w="2247265" h="264160">
                  <a:moveTo>
                    <a:pt x="2234362" y="25907"/>
                  </a:moveTo>
                  <a:lnTo>
                    <a:pt x="2221015" y="12561"/>
                  </a:lnTo>
                  <a:lnTo>
                    <a:pt x="2221015" y="25907"/>
                  </a:lnTo>
                  <a:lnTo>
                    <a:pt x="2234362" y="25907"/>
                  </a:lnTo>
                  <a:close/>
                </a:path>
                <a:path w="2247265" h="264160">
                  <a:moveTo>
                    <a:pt x="2234362" y="237881"/>
                  </a:moveTo>
                  <a:lnTo>
                    <a:pt x="2234362" y="25907"/>
                  </a:lnTo>
                  <a:lnTo>
                    <a:pt x="2221015" y="25907"/>
                  </a:lnTo>
                  <a:lnTo>
                    <a:pt x="2221015" y="237881"/>
                  </a:lnTo>
                  <a:lnTo>
                    <a:pt x="2234362" y="237881"/>
                  </a:lnTo>
                  <a:close/>
                </a:path>
                <a:path w="2247265" h="264160">
                  <a:moveTo>
                    <a:pt x="2234362" y="263789"/>
                  </a:moveTo>
                  <a:lnTo>
                    <a:pt x="2234362" y="237881"/>
                  </a:lnTo>
                  <a:lnTo>
                    <a:pt x="2221015" y="250443"/>
                  </a:lnTo>
                  <a:lnTo>
                    <a:pt x="2221015" y="263789"/>
                  </a:lnTo>
                  <a:lnTo>
                    <a:pt x="2234362" y="263789"/>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43" name="object 38"/>
            <p:cNvSpPr txBox="1"/>
            <p:nvPr/>
          </p:nvSpPr>
          <p:spPr>
            <a:xfrm>
              <a:off x="2083366" y="5273272"/>
              <a:ext cx="2532519"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280"/>
                </a:spcBef>
              </a:pPr>
              <a:r>
                <a:rPr sz="1000" b="1" spc="185">
                  <a:solidFill>
                    <a:srgbClr val="FFFFFF"/>
                  </a:solidFill>
                  <a:latin typeface="微软雅黑" panose="020b0503020204020204" pitchFamily="34" charset="-122"/>
                  <a:ea typeface="微软雅黑" panose="020b0503020204020204" pitchFamily="34" charset="-122"/>
                  <a:cs typeface="Arial"/>
                </a:rPr>
                <a:t>IT</a:t>
              </a:r>
              <a:endParaRPr sz="1000" b="1">
                <a:latin typeface="微软雅黑" panose="020b0503020204020204" pitchFamily="34" charset="-122"/>
                <a:ea typeface="微软雅黑" panose="020b0503020204020204" pitchFamily="34" charset="-122"/>
                <a:cs typeface="Arial"/>
              </a:endParaRPr>
            </a:p>
          </p:txBody>
        </p:sp>
        <p:sp>
          <p:nvSpPr>
            <p:cNvPr id="44" name="object 39"/>
            <p:cNvSpPr/>
            <p:nvPr/>
          </p:nvSpPr>
          <p:spPr>
            <a:xfrm>
              <a:off x="2068150" y="4406867"/>
              <a:ext cx="2562202" cy="240116"/>
            </a:xfrm>
            <a:custGeom>
              <a:rect l="l" t="t" r="r" b="b"/>
              <a:pathLst>
                <a:path w="2247265" h="264795">
                  <a:moveTo>
                    <a:pt x="2246923" y="258294"/>
                  </a:moveTo>
                  <a:lnTo>
                    <a:pt x="2246923" y="6280"/>
                  </a:lnTo>
                  <a:lnTo>
                    <a:pt x="2241427" y="0"/>
                  </a:lnTo>
                  <a:lnTo>
                    <a:pt x="6280" y="0"/>
                  </a:lnTo>
                  <a:lnTo>
                    <a:pt x="0" y="6280"/>
                  </a:lnTo>
                  <a:lnTo>
                    <a:pt x="0" y="258294"/>
                  </a:lnTo>
                  <a:lnTo>
                    <a:pt x="6280" y="264574"/>
                  </a:lnTo>
                  <a:lnTo>
                    <a:pt x="13346" y="264574"/>
                  </a:lnTo>
                  <a:lnTo>
                    <a:pt x="13346" y="26693"/>
                  </a:lnTo>
                  <a:lnTo>
                    <a:pt x="26693" y="13346"/>
                  </a:lnTo>
                  <a:lnTo>
                    <a:pt x="26693" y="26693"/>
                  </a:lnTo>
                  <a:lnTo>
                    <a:pt x="2221015" y="26693"/>
                  </a:lnTo>
                  <a:lnTo>
                    <a:pt x="2221015" y="13346"/>
                  </a:lnTo>
                  <a:lnTo>
                    <a:pt x="2234362" y="26693"/>
                  </a:lnTo>
                  <a:lnTo>
                    <a:pt x="2234362" y="264574"/>
                  </a:lnTo>
                  <a:lnTo>
                    <a:pt x="2241427" y="264574"/>
                  </a:lnTo>
                  <a:lnTo>
                    <a:pt x="2246923" y="258294"/>
                  </a:lnTo>
                  <a:close/>
                </a:path>
                <a:path w="2247265" h="264795">
                  <a:moveTo>
                    <a:pt x="26693" y="26693"/>
                  </a:moveTo>
                  <a:lnTo>
                    <a:pt x="26693" y="13346"/>
                  </a:lnTo>
                  <a:lnTo>
                    <a:pt x="13346" y="26693"/>
                  </a:lnTo>
                  <a:lnTo>
                    <a:pt x="26693" y="26693"/>
                  </a:lnTo>
                  <a:close/>
                </a:path>
                <a:path w="2247265" h="264795">
                  <a:moveTo>
                    <a:pt x="26693" y="237881"/>
                  </a:moveTo>
                  <a:lnTo>
                    <a:pt x="26693" y="26693"/>
                  </a:lnTo>
                  <a:lnTo>
                    <a:pt x="13346" y="26693"/>
                  </a:lnTo>
                  <a:lnTo>
                    <a:pt x="13346" y="237881"/>
                  </a:lnTo>
                  <a:lnTo>
                    <a:pt x="26693" y="237881"/>
                  </a:lnTo>
                  <a:close/>
                </a:path>
                <a:path w="2247265" h="264795">
                  <a:moveTo>
                    <a:pt x="2234362" y="237881"/>
                  </a:moveTo>
                  <a:lnTo>
                    <a:pt x="13346" y="237881"/>
                  </a:lnTo>
                  <a:lnTo>
                    <a:pt x="26693" y="251228"/>
                  </a:lnTo>
                  <a:lnTo>
                    <a:pt x="26693" y="264574"/>
                  </a:lnTo>
                  <a:lnTo>
                    <a:pt x="2221015" y="264574"/>
                  </a:lnTo>
                  <a:lnTo>
                    <a:pt x="2221015" y="251228"/>
                  </a:lnTo>
                  <a:lnTo>
                    <a:pt x="2234362" y="237881"/>
                  </a:lnTo>
                  <a:close/>
                </a:path>
                <a:path w="2247265" h="264795">
                  <a:moveTo>
                    <a:pt x="26693" y="264574"/>
                  </a:moveTo>
                  <a:lnTo>
                    <a:pt x="26693" y="251228"/>
                  </a:lnTo>
                  <a:lnTo>
                    <a:pt x="13346" y="237881"/>
                  </a:lnTo>
                  <a:lnTo>
                    <a:pt x="13346" y="264574"/>
                  </a:lnTo>
                  <a:lnTo>
                    <a:pt x="26693" y="264574"/>
                  </a:lnTo>
                  <a:close/>
                </a:path>
                <a:path w="2247265" h="264795">
                  <a:moveTo>
                    <a:pt x="2234362" y="26693"/>
                  </a:moveTo>
                  <a:lnTo>
                    <a:pt x="2221015" y="13346"/>
                  </a:lnTo>
                  <a:lnTo>
                    <a:pt x="2221015" y="26693"/>
                  </a:lnTo>
                  <a:lnTo>
                    <a:pt x="2234362" y="26693"/>
                  </a:lnTo>
                  <a:close/>
                </a:path>
                <a:path w="2247265" h="264795">
                  <a:moveTo>
                    <a:pt x="2234362" y="237881"/>
                  </a:moveTo>
                  <a:lnTo>
                    <a:pt x="2234362" y="26693"/>
                  </a:lnTo>
                  <a:lnTo>
                    <a:pt x="2221015" y="26693"/>
                  </a:lnTo>
                  <a:lnTo>
                    <a:pt x="2221015" y="237881"/>
                  </a:lnTo>
                  <a:lnTo>
                    <a:pt x="2234362" y="237881"/>
                  </a:lnTo>
                  <a:close/>
                </a:path>
                <a:path w="2247265" h="264795">
                  <a:moveTo>
                    <a:pt x="2234362" y="264574"/>
                  </a:moveTo>
                  <a:lnTo>
                    <a:pt x="2234362" y="237881"/>
                  </a:lnTo>
                  <a:lnTo>
                    <a:pt x="2221015" y="251228"/>
                  </a:lnTo>
                  <a:lnTo>
                    <a:pt x="2221015" y="264574"/>
                  </a:lnTo>
                  <a:lnTo>
                    <a:pt x="2234362" y="26457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45" name="object 40"/>
            <p:cNvSpPr txBox="1"/>
            <p:nvPr/>
          </p:nvSpPr>
          <p:spPr>
            <a:xfrm>
              <a:off x="2083366" y="4418968"/>
              <a:ext cx="2532519" cy="167982"/>
            </a:xfrm>
            <a:prstGeom prst="rect">
              <a:avLst/>
            </a:prstGeom>
            <a:solidFill>
              <a:srgbClr val="FF7C7C"/>
            </a:solidFill>
          </p:spPr>
          <p:txBody>
            <a:bodyPr vert="horz" wrap="square" lIns="0" tIns="355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4465">
                <a:lnSpc>
                  <a:spcPct val="100000"/>
                </a:lnSpc>
                <a:spcBef>
                  <a:spcPts val="280"/>
                </a:spcBef>
              </a:pPr>
              <a:r>
                <a:rPr lang="zh-CN" altLang="en-US" sz="1000" b="1" spc="145" smtClean="0">
                  <a:solidFill>
                    <a:srgbClr val="FFFFFF"/>
                  </a:solidFill>
                  <a:latin typeface="微软雅黑" panose="020b0503020204020204" pitchFamily="34" charset="-122"/>
                  <a:ea typeface="微软雅黑" panose="020b0503020204020204" pitchFamily="34" charset="-122"/>
                  <a:cs typeface="Arial"/>
                </a:rPr>
                <a:t>            技术与合规</a:t>
              </a:r>
              <a:endParaRPr sz="1000" b="1">
                <a:latin typeface="微软雅黑" panose="020b0503020204020204" pitchFamily="34" charset="-122"/>
                <a:ea typeface="微软雅黑" panose="020b0503020204020204" pitchFamily="34" charset="-122"/>
                <a:cs typeface="Arial"/>
              </a:endParaRPr>
            </a:p>
          </p:txBody>
        </p:sp>
        <p:sp>
          <p:nvSpPr>
            <p:cNvPr id="46" name="object 41"/>
            <p:cNvSpPr/>
            <p:nvPr/>
          </p:nvSpPr>
          <p:spPr>
            <a:xfrm>
              <a:off x="1580313" y="3564666"/>
              <a:ext cx="279460" cy="1070447"/>
            </a:xfrm>
            <a:custGeom>
              <a:rect l="l" t="t" r="r" b="b"/>
              <a:pathLst>
                <a:path w="245110" h="1180464">
                  <a:moveTo>
                    <a:pt x="0" y="0"/>
                  </a:moveTo>
                  <a:lnTo>
                    <a:pt x="0" y="1179988"/>
                  </a:lnTo>
                  <a:lnTo>
                    <a:pt x="244947" y="1179988"/>
                  </a:lnTo>
                  <a:lnTo>
                    <a:pt x="244947"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47" name="object 42"/>
            <p:cNvSpPr/>
            <p:nvPr/>
          </p:nvSpPr>
          <p:spPr>
            <a:xfrm>
              <a:off x="1565097" y="3552564"/>
              <a:ext cx="309144" cy="1094631"/>
            </a:xfrm>
            <a:custGeom>
              <a:rect l="l" t="t" r="r" b="b"/>
              <a:pathLst>
                <a:path w="271144" h="1207135">
                  <a:moveTo>
                    <a:pt x="270855" y="1200400"/>
                  </a:moveTo>
                  <a:lnTo>
                    <a:pt x="270855" y="5495"/>
                  </a:lnTo>
                  <a:lnTo>
                    <a:pt x="265359" y="0"/>
                  </a:lnTo>
                  <a:lnTo>
                    <a:pt x="6280" y="0"/>
                  </a:lnTo>
                  <a:lnTo>
                    <a:pt x="0" y="5495"/>
                  </a:lnTo>
                  <a:lnTo>
                    <a:pt x="0" y="1200400"/>
                  </a:lnTo>
                  <a:lnTo>
                    <a:pt x="6280" y="1206681"/>
                  </a:lnTo>
                  <a:lnTo>
                    <a:pt x="13346" y="1206681"/>
                  </a:lnTo>
                  <a:lnTo>
                    <a:pt x="13346" y="25907"/>
                  </a:lnTo>
                  <a:lnTo>
                    <a:pt x="25907" y="13346"/>
                  </a:lnTo>
                  <a:lnTo>
                    <a:pt x="25907" y="25907"/>
                  </a:lnTo>
                  <a:lnTo>
                    <a:pt x="244947" y="25907"/>
                  </a:lnTo>
                  <a:lnTo>
                    <a:pt x="244947" y="13346"/>
                  </a:lnTo>
                  <a:lnTo>
                    <a:pt x="258294" y="25907"/>
                  </a:lnTo>
                  <a:lnTo>
                    <a:pt x="258294" y="1206681"/>
                  </a:lnTo>
                  <a:lnTo>
                    <a:pt x="265359" y="1206681"/>
                  </a:lnTo>
                  <a:lnTo>
                    <a:pt x="270855" y="1200400"/>
                  </a:lnTo>
                  <a:close/>
                </a:path>
                <a:path w="271144" h="1207135">
                  <a:moveTo>
                    <a:pt x="25907" y="25907"/>
                  </a:moveTo>
                  <a:lnTo>
                    <a:pt x="25907" y="13346"/>
                  </a:lnTo>
                  <a:lnTo>
                    <a:pt x="13346" y="25907"/>
                  </a:lnTo>
                  <a:lnTo>
                    <a:pt x="25907" y="25907"/>
                  </a:lnTo>
                  <a:close/>
                </a:path>
                <a:path w="271144" h="1207135">
                  <a:moveTo>
                    <a:pt x="25907" y="1179988"/>
                  </a:moveTo>
                  <a:lnTo>
                    <a:pt x="25907" y="25907"/>
                  </a:lnTo>
                  <a:lnTo>
                    <a:pt x="13346" y="25907"/>
                  </a:lnTo>
                  <a:lnTo>
                    <a:pt x="13346" y="1179988"/>
                  </a:lnTo>
                  <a:lnTo>
                    <a:pt x="25907" y="1179988"/>
                  </a:lnTo>
                  <a:close/>
                </a:path>
                <a:path w="271144" h="1207135">
                  <a:moveTo>
                    <a:pt x="258294" y="1179988"/>
                  </a:moveTo>
                  <a:lnTo>
                    <a:pt x="13346" y="1179988"/>
                  </a:lnTo>
                  <a:lnTo>
                    <a:pt x="25907" y="1193334"/>
                  </a:lnTo>
                  <a:lnTo>
                    <a:pt x="25907" y="1206681"/>
                  </a:lnTo>
                  <a:lnTo>
                    <a:pt x="244947" y="1206681"/>
                  </a:lnTo>
                  <a:lnTo>
                    <a:pt x="244947" y="1193334"/>
                  </a:lnTo>
                  <a:lnTo>
                    <a:pt x="258294" y="1179988"/>
                  </a:lnTo>
                  <a:close/>
                </a:path>
                <a:path w="271144" h="1207135">
                  <a:moveTo>
                    <a:pt x="25907" y="1206681"/>
                  </a:moveTo>
                  <a:lnTo>
                    <a:pt x="25907" y="1193334"/>
                  </a:lnTo>
                  <a:lnTo>
                    <a:pt x="13346" y="1179988"/>
                  </a:lnTo>
                  <a:lnTo>
                    <a:pt x="13346" y="1206681"/>
                  </a:lnTo>
                  <a:lnTo>
                    <a:pt x="25907" y="1206681"/>
                  </a:lnTo>
                  <a:close/>
                </a:path>
                <a:path w="271144" h="1207135">
                  <a:moveTo>
                    <a:pt x="258294" y="25907"/>
                  </a:moveTo>
                  <a:lnTo>
                    <a:pt x="244947" y="13346"/>
                  </a:lnTo>
                  <a:lnTo>
                    <a:pt x="244947" y="25907"/>
                  </a:lnTo>
                  <a:lnTo>
                    <a:pt x="258294" y="25907"/>
                  </a:lnTo>
                  <a:close/>
                </a:path>
                <a:path w="271144" h="1207135">
                  <a:moveTo>
                    <a:pt x="258294" y="1179988"/>
                  </a:moveTo>
                  <a:lnTo>
                    <a:pt x="258294" y="25907"/>
                  </a:lnTo>
                  <a:lnTo>
                    <a:pt x="244947" y="25907"/>
                  </a:lnTo>
                  <a:lnTo>
                    <a:pt x="244947" y="1179988"/>
                  </a:lnTo>
                  <a:lnTo>
                    <a:pt x="258294" y="1179988"/>
                  </a:lnTo>
                  <a:close/>
                </a:path>
                <a:path w="271144" h="1207135">
                  <a:moveTo>
                    <a:pt x="258294" y="1206681"/>
                  </a:moveTo>
                  <a:lnTo>
                    <a:pt x="258294" y="1179988"/>
                  </a:lnTo>
                  <a:lnTo>
                    <a:pt x="244947" y="1193334"/>
                  </a:lnTo>
                  <a:lnTo>
                    <a:pt x="244947" y="1206681"/>
                  </a:lnTo>
                  <a:lnTo>
                    <a:pt x="258294" y="120668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48" name="object 43"/>
            <p:cNvSpPr txBox="1"/>
            <p:nvPr/>
          </p:nvSpPr>
          <p:spPr>
            <a:xfrm>
              <a:off x="1630669" y="3729673"/>
              <a:ext cx="153888" cy="741078"/>
            </a:xfrm>
            <a:prstGeom prst="rect">
              <a:avLst/>
            </a:prstGeom>
          </p:spPr>
          <p:txBody>
            <a:bodyPr vert="vert270"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155"/>
                </a:lnSpc>
              </a:pPr>
              <a:r>
                <a:rPr sz="1000" b="1">
                  <a:solidFill>
                    <a:srgbClr val="FFFFFF"/>
                  </a:solidFill>
                  <a:latin typeface="微软雅黑" panose="020b0503020204020204" pitchFamily="34" charset="-122"/>
                  <a:ea typeface="微软雅黑" panose="020b0503020204020204" pitchFamily="34" charset="-122"/>
                  <a:cs typeface="Arial"/>
                </a:rPr>
                <a:t>COO</a:t>
              </a:r>
              <a:r>
                <a:rPr sz="1000" b="1" spc="60">
                  <a:solidFill>
                    <a:srgbClr val="FFFFFF"/>
                  </a:solidFill>
                  <a:latin typeface="微软雅黑" panose="020b0503020204020204" pitchFamily="34" charset="-122"/>
                  <a:ea typeface="微软雅黑" panose="020b0503020204020204" pitchFamily="34" charset="-122"/>
                  <a:cs typeface="Arial"/>
                </a:rPr>
                <a:t> </a:t>
              </a:r>
              <a:r>
                <a:rPr sz="1000" b="1">
                  <a:solidFill>
                    <a:srgbClr val="FFFFFF"/>
                  </a:solidFill>
                  <a:latin typeface="微软雅黑" panose="020b0503020204020204" pitchFamily="34" charset="-122"/>
                  <a:ea typeface="微软雅黑" panose="020b0503020204020204" pitchFamily="34" charset="-122"/>
                  <a:cs typeface="Arial"/>
                </a:rPr>
                <a:t>/</a:t>
              </a:r>
              <a:r>
                <a:rPr sz="1000" b="1" spc="65">
                  <a:solidFill>
                    <a:srgbClr val="FFFFFF"/>
                  </a:solidFill>
                  <a:latin typeface="微软雅黑" panose="020b0503020204020204" pitchFamily="34" charset="-122"/>
                  <a:ea typeface="微软雅黑" panose="020b0503020204020204" pitchFamily="34" charset="-122"/>
                  <a:cs typeface="Arial"/>
                </a:rPr>
                <a:t> </a:t>
              </a:r>
              <a:r>
                <a:rPr sz="1000" b="1">
                  <a:solidFill>
                    <a:srgbClr val="FFFFFF"/>
                  </a:solidFill>
                  <a:latin typeface="微软雅黑" panose="020b0503020204020204" pitchFamily="34" charset="-122"/>
                  <a:ea typeface="微软雅黑" panose="020b0503020204020204" pitchFamily="34" charset="-122"/>
                  <a:cs typeface="Arial"/>
                </a:rPr>
                <a:t>CTO</a:t>
              </a:r>
              <a:endParaRPr sz="1000" b="1">
                <a:latin typeface="微软雅黑" panose="020b0503020204020204" pitchFamily="34" charset="-122"/>
                <a:ea typeface="微软雅黑" panose="020b0503020204020204" pitchFamily="34" charset="-122"/>
                <a:cs typeface="Arial"/>
              </a:endParaRPr>
            </a:p>
          </p:txBody>
        </p:sp>
        <p:sp>
          <p:nvSpPr>
            <p:cNvPr id="49" name="object 44"/>
            <p:cNvSpPr/>
            <p:nvPr/>
          </p:nvSpPr>
          <p:spPr>
            <a:xfrm>
              <a:off x="1580313" y="4703736"/>
              <a:ext cx="279460" cy="785417"/>
            </a:xfrm>
            <a:custGeom>
              <a:rect l="l" t="t" r="r" b="b"/>
              <a:pathLst>
                <a:path w="245110" h="866139">
                  <a:moveTo>
                    <a:pt x="0" y="0"/>
                  </a:moveTo>
                  <a:lnTo>
                    <a:pt x="0" y="865952"/>
                  </a:lnTo>
                  <a:lnTo>
                    <a:pt x="244947" y="865952"/>
                  </a:lnTo>
                  <a:lnTo>
                    <a:pt x="244947"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0" name="object 45"/>
            <p:cNvSpPr/>
            <p:nvPr/>
          </p:nvSpPr>
          <p:spPr>
            <a:xfrm>
              <a:off x="1565097" y="4691633"/>
              <a:ext cx="309144" cy="809601"/>
            </a:xfrm>
            <a:custGeom>
              <a:rect l="l" t="t" r="r" b="b"/>
              <a:pathLst>
                <a:path w="271144" h="892810">
                  <a:moveTo>
                    <a:pt x="270855" y="886365"/>
                  </a:moveTo>
                  <a:lnTo>
                    <a:pt x="270855" y="6280"/>
                  </a:lnTo>
                  <a:lnTo>
                    <a:pt x="265359" y="0"/>
                  </a:lnTo>
                  <a:lnTo>
                    <a:pt x="6280" y="0"/>
                  </a:lnTo>
                  <a:lnTo>
                    <a:pt x="0" y="6280"/>
                  </a:lnTo>
                  <a:lnTo>
                    <a:pt x="0" y="886365"/>
                  </a:lnTo>
                  <a:lnTo>
                    <a:pt x="6280" y="892645"/>
                  </a:lnTo>
                  <a:lnTo>
                    <a:pt x="13346" y="892645"/>
                  </a:lnTo>
                  <a:lnTo>
                    <a:pt x="13346" y="26693"/>
                  </a:lnTo>
                  <a:lnTo>
                    <a:pt x="25907" y="13346"/>
                  </a:lnTo>
                  <a:lnTo>
                    <a:pt x="25907" y="26693"/>
                  </a:lnTo>
                  <a:lnTo>
                    <a:pt x="244947" y="26693"/>
                  </a:lnTo>
                  <a:lnTo>
                    <a:pt x="244947" y="13346"/>
                  </a:lnTo>
                  <a:lnTo>
                    <a:pt x="258294" y="26693"/>
                  </a:lnTo>
                  <a:lnTo>
                    <a:pt x="258294" y="892645"/>
                  </a:lnTo>
                  <a:lnTo>
                    <a:pt x="265359" y="892645"/>
                  </a:lnTo>
                  <a:lnTo>
                    <a:pt x="270855" y="886365"/>
                  </a:lnTo>
                  <a:close/>
                </a:path>
                <a:path w="271144" h="892810">
                  <a:moveTo>
                    <a:pt x="25907" y="26693"/>
                  </a:moveTo>
                  <a:lnTo>
                    <a:pt x="25907" y="13346"/>
                  </a:lnTo>
                  <a:lnTo>
                    <a:pt x="13346" y="26693"/>
                  </a:lnTo>
                  <a:lnTo>
                    <a:pt x="25907" y="26693"/>
                  </a:lnTo>
                  <a:close/>
                </a:path>
                <a:path w="271144" h="892810">
                  <a:moveTo>
                    <a:pt x="25907" y="866737"/>
                  </a:moveTo>
                  <a:lnTo>
                    <a:pt x="25907" y="26693"/>
                  </a:lnTo>
                  <a:lnTo>
                    <a:pt x="13346" y="26693"/>
                  </a:lnTo>
                  <a:lnTo>
                    <a:pt x="13346" y="866737"/>
                  </a:lnTo>
                  <a:lnTo>
                    <a:pt x="25907" y="866737"/>
                  </a:lnTo>
                  <a:close/>
                </a:path>
                <a:path w="271144" h="892810">
                  <a:moveTo>
                    <a:pt x="258294" y="866737"/>
                  </a:moveTo>
                  <a:lnTo>
                    <a:pt x="13346" y="866737"/>
                  </a:lnTo>
                  <a:lnTo>
                    <a:pt x="25907" y="879299"/>
                  </a:lnTo>
                  <a:lnTo>
                    <a:pt x="25907" y="892645"/>
                  </a:lnTo>
                  <a:lnTo>
                    <a:pt x="244947" y="892645"/>
                  </a:lnTo>
                  <a:lnTo>
                    <a:pt x="244947" y="879299"/>
                  </a:lnTo>
                  <a:lnTo>
                    <a:pt x="258294" y="866737"/>
                  </a:lnTo>
                  <a:close/>
                </a:path>
                <a:path w="271144" h="892810">
                  <a:moveTo>
                    <a:pt x="25907" y="892645"/>
                  </a:moveTo>
                  <a:lnTo>
                    <a:pt x="25907" y="879299"/>
                  </a:lnTo>
                  <a:lnTo>
                    <a:pt x="13346" y="866737"/>
                  </a:lnTo>
                  <a:lnTo>
                    <a:pt x="13346" y="892645"/>
                  </a:lnTo>
                  <a:lnTo>
                    <a:pt x="25907" y="892645"/>
                  </a:lnTo>
                  <a:close/>
                </a:path>
                <a:path w="271144" h="892810">
                  <a:moveTo>
                    <a:pt x="258294" y="26693"/>
                  </a:moveTo>
                  <a:lnTo>
                    <a:pt x="244947" y="13346"/>
                  </a:lnTo>
                  <a:lnTo>
                    <a:pt x="244947" y="26693"/>
                  </a:lnTo>
                  <a:lnTo>
                    <a:pt x="258294" y="26693"/>
                  </a:lnTo>
                  <a:close/>
                </a:path>
                <a:path w="271144" h="892810">
                  <a:moveTo>
                    <a:pt x="258294" y="866737"/>
                  </a:moveTo>
                  <a:lnTo>
                    <a:pt x="258294" y="26693"/>
                  </a:lnTo>
                  <a:lnTo>
                    <a:pt x="244947" y="26693"/>
                  </a:lnTo>
                  <a:lnTo>
                    <a:pt x="244947" y="866737"/>
                  </a:lnTo>
                  <a:lnTo>
                    <a:pt x="258294" y="866737"/>
                  </a:lnTo>
                  <a:close/>
                </a:path>
                <a:path w="271144" h="892810">
                  <a:moveTo>
                    <a:pt x="258294" y="892645"/>
                  </a:moveTo>
                  <a:lnTo>
                    <a:pt x="258294" y="866737"/>
                  </a:lnTo>
                  <a:lnTo>
                    <a:pt x="244947" y="879299"/>
                  </a:lnTo>
                  <a:lnTo>
                    <a:pt x="244947" y="892645"/>
                  </a:lnTo>
                  <a:lnTo>
                    <a:pt x="258294" y="892645"/>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1" name="object 46"/>
            <p:cNvSpPr txBox="1"/>
            <p:nvPr/>
          </p:nvSpPr>
          <p:spPr>
            <a:xfrm>
              <a:off x="1630669" y="4952679"/>
              <a:ext cx="153888" cy="288485"/>
            </a:xfrm>
            <a:prstGeom prst="rect">
              <a:avLst/>
            </a:prstGeom>
          </p:spPr>
          <p:txBody>
            <a:bodyPr vert="vert270"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155"/>
                </a:lnSpc>
              </a:pPr>
              <a:r>
                <a:rPr sz="1000" b="1">
                  <a:solidFill>
                    <a:srgbClr val="FFFFFF"/>
                  </a:solidFill>
                  <a:latin typeface="微软雅黑" panose="020b0503020204020204" pitchFamily="34" charset="-122"/>
                  <a:ea typeface="微软雅黑" panose="020b0503020204020204" pitchFamily="34" charset="-122"/>
                  <a:cs typeface="Arial"/>
                </a:rPr>
                <a:t>CFO</a:t>
              </a:r>
              <a:endParaRPr sz="1000" b="1">
                <a:latin typeface="微软雅黑" panose="020b0503020204020204" pitchFamily="34" charset="-122"/>
                <a:ea typeface="微软雅黑" panose="020b0503020204020204" pitchFamily="34" charset="-122"/>
                <a:cs typeface="Arial"/>
              </a:endParaRPr>
            </a:p>
          </p:txBody>
        </p:sp>
        <p:sp>
          <p:nvSpPr>
            <p:cNvPr id="52" name="object 47"/>
            <p:cNvSpPr/>
            <p:nvPr/>
          </p:nvSpPr>
          <p:spPr>
            <a:xfrm>
              <a:off x="4689936" y="2188527"/>
              <a:ext cx="6193739" cy="119194"/>
            </a:xfrm>
            <a:custGeom>
              <a:rect l="l" t="t" r="r" b="b"/>
              <a:pathLst>
                <a:path w="5432425" h="131444">
                  <a:moveTo>
                    <a:pt x="5315049" y="78508"/>
                  </a:moveTo>
                  <a:lnTo>
                    <a:pt x="5315049" y="52600"/>
                  </a:lnTo>
                  <a:lnTo>
                    <a:pt x="0" y="52600"/>
                  </a:lnTo>
                  <a:lnTo>
                    <a:pt x="0" y="78508"/>
                  </a:lnTo>
                  <a:lnTo>
                    <a:pt x="5315049" y="78508"/>
                  </a:lnTo>
                  <a:close/>
                </a:path>
                <a:path w="5432425" h="131444">
                  <a:moveTo>
                    <a:pt x="5432028" y="65947"/>
                  </a:moveTo>
                  <a:lnTo>
                    <a:pt x="5301703" y="0"/>
                  </a:lnTo>
                  <a:lnTo>
                    <a:pt x="5301703" y="52600"/>
                  </a:lnTo>
                  <a:lnTo>
                    <a:pt x="5315049" y="52600"/>
                  </a:lnTo>
                  <a:lnTo>
                    <a:pt x="5315049" y="124436"/>
                  </a:lnTo>
                  <a:lnTo>
                    <a:pt x="5432028" y="65947"/>
                  </a:lnTo>
                  <a:close/>
                </a:path>
                <a:path w="5432425" h="131444">
                  <a:moveTo>
                    <a:pt x="5315049" y="124436"/>
                  </a:moveTo>
                  <a:lnTo>
                    <a:pt x="5315049" y="78508"/>
                  </a:lnTo>
                  <a:lnTo>
                    <a:pt x="5301703" y="78508"/>
                  </a:lnTo>
                  <a:lnTo>
                    <a:pt x="5301703" y="131109"/>
                  </a:lnTo>
                  <a:lnTo>
                    <a:pt x="5315049" y="12443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3" name="object 48"/>
            <p:cNvSpPr/>
            <p:nvPr/>
          </p:nvSpPr>
          <p:spPr>
            <a:xfrm>
              <a:off x="4689936" y="2472581"/>
              <a:ext cx="6193739" cy="118619"/>
            </a:xfrm>
            <a:custGeom>
              <a:rect l="l" t="t" r="r" b="b"/>
              <a:pathLst>
                <a:path w="5432425" h="130810">
                  <a:moveTo>
                    <a:pt x="5315049" y="78508"/>
                  </a:moveTo>
                  <a:lnTo>
                    <a:pt x="5315049" y="51815"/>
                  </a:lnTo>
                  <a:lnTo>
                    <a:pt x="0" y="51815"/>
                  </a:lnTo>
                  <a:lnTo>
                    <a:pt x="0" y="78508"/>
                  </a:lnTo>
                  <a:lnTo>
                    <a:pt x="5315049" y="78508"/>
                  </a:lnTo>
                  <a:close/>
                </a:path>
                <a:path w="5432425" h="130810">
                  <a:moveTo>
                    <a:pt x="5432028" y="65162"/>
                  </a:moveTo>
                  <a:lnTo>
                    <a:pt x="5301703" y="0"/>
                  </a:lnTo>
                  <a:lnTo>
                    <a:pt x="5301703" y="51815"/>
                  </a:lnTo>
                  <a:lnTo>
                    <a:pt x="5315049" y="51815"/>
                  </a:lnTo>
                  <a:lnTo>
                    <a:pt x="5315049" y="123651"/>
                  </a:lnTo>
                  <a:lnTo>
                    <a:pt x="5432028" y="65162"/>
                  </a:lnTo>
                  <a:close/>
                </a:path>
                <a:path w="5432425" h="130810">
                  <a:moveTo>
                    <a:pt x="5315049" y="123651"/>
                  </a:moveTo>
                  <a:lnTo>
                    <a:pt x="5315049" y="78508"/>
                  </a:lnTo>
                  <a:lnTo>
                    <a:pt x="5301703" y="78508"/>
                  </a:lnTo>
                  <a:lnTo>
                    <a:pt x="5301703" y="130324"/>
                  </a:lnTo>
                  <a:lnTo>
                    <a:pt x="5315049" y="123651"/>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4" name="object 49"/>
            <p:cNvSpPr/>
            <p:nvPr/>
          </p:nvSpPr>
          <p:spPr>
            <a:xfrm>
              <a:off x="4689936" y="2755925"/>
              <a:ext cx="6193739" cy="118619"/>
            </a:xfrm>
            <a:custGeom>
              <a:rect l="l" t="t" r="r" b="b"/>
              <a:pathLst>
                <a:path w="5432425" h="130810">
                  <a:moveTo>
                    <a:pt x="5315049" y="78508"/>
                  </a:moveTo>
                  <a:lnTo>
                    <a:pt x="5315049" y="51815"/>
                  </a:lnTo>
                  <a:lnTo>
                    <a:pt x="0" y="51815"/>
                  </a:lnTo>
                  <a:lnTo>
                    <a:pt x="0" y="78508"/>
                  </a:lnTo>
                  <a:lnTo>
                    <a:pt x="5315049" y="78508"/>
                  </a:lnTo>
                  <a:close/>
                </a:path>
                <a:path w="5432425" h="130810">
                  <a:moveTo>
                    <a:pt x="5432028" y="65162"/>
                  </a:moveTo>
                  <a:lnTo>
                    <a:pt x="5301703" y="0"/>
                  </a:lnTo>
                  <a:lnTo>
                    <a:pt x="5301703" y="51815"/>
                  </a:lnTo>
                  <a:lnTo>
                    <a:pt x="5315049" y="51815"/>
                  </a:lnTo>
                  <a:lnTo>
                    <a:pt x="5315049" y="123651"/>
                  </a:lnTo>
                  <a:lnTo>
                    <a:pt x="5432028" y="65162"/>
                  </a:lnTo>
                  <a:close/>
                </a:path>
                <a:path w="5432425" h="130810">
                  <a:moveTo>
                    <a:pt x="5315049" y="123651"/>
                  </a:moveTo>
                  <a:lnTo>
                    <a:pt x="5315049" y="78508"/>
                  </a:lnTo>
                  <a:lnTo>
                    <a:pt x="5301703" y="78508"/>
                  </a:lnTo>
                  <a:lnTo>
                    <a:pt x="5301703" y="130324"/>
                  </a:lnTo>
                  <a:lnTo>
                    <a:pt x="5315049" y="123651"/>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5" name="object 50"/>
            <p:cNvSpPr/>
            <p:nvPr/>
          </p:nvSpPr>
          <p:spPr>
            <a:xfrm>
              <a:off x="4689936" y="3039270"/>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162"/>
                  </a:moveTo>
                  <a:lnTo>
                    <a:pt x="5301703" y="0"/>
                  </a:lnTo>
                  <a:lnTo>
                    <a:pt x="5301703" y="52600"/>
                  </a:lnTo>
                  <a:lnTo>
                    <a:pt x="5315049" y="52600"/>
                  </a:lnTo>
                  <a:lnTo>
                    <a:pt x="5315049" y="124356"/>
                  </a:lnTo>
                  <a:lnTo>
                    <a:pt x="5432028" y="65162"/>
                  </a:lnTo>
                  <a:close/>
                </a:path>
                <a:path w="5432425" h="131445">
                  <a:moveTo>
                    <a:pt x="5315049" y="124356"/>
                  </a:moveTo>
                  <a:lnTo>
                    <a:pt x="5315049" y="78508"/>
                  </a:lnTo>
                  <a:lnTo>
                    <a:pt x="5301703" y="78508"/>
                  </a:lnTo>
                  <a:lnTo>
                    <a:pt x="5301703" y="131109"/>
                  </a:lnTo>
                  <a:lnTo>
                    <a:pt x="5315049" y="12435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6" name="object 51"/>
            <p:cNvSpPr/>
            <p:nvPr/>
          </p:nvSpPr>
          <p:spPr>
            <a:xfrm>
              <a:off x="4689936" y="3322614"/>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947"/>
                  </a:moveTo>
                  <a:lnTo>
                    <a:pt x="5301703" y="0"/>
                  </a:lnTo>
                  <a:lnTo>
                    <a:pt x="5301703" y="52600"/>
                  </a:lnTo>
                  <a:lnTo>
                    <a:pt x="5315049" y="52600"/>
                  </a:lnTo>
                  <a:lnTo>
                    <a:pt x="5315049" y="124436"/>
                  </a:lnTo>
                  <a:lnTo>
                    <a:pt x="5432028" y="65947"/>
                  </a:lnTo>
                  <a:close/>
                </a:path>
                <a:path w="5432425" h="131445">
                  <a:moveTo>
                    <a:pt x="5315049" y="124436"/>
                  </a:moveTo>
                  <a:lnTo>
                    <a:pt x="5315049" y="78508"/>
                  </a:lnTo>
                  <a:lnTo>
                    <a:pt x="5301703" y="78508"/>
                  </a:lnTo>
                  <a:lnTo>
                    <a:pt x="5301703" y="131109"/>
                  </a:lnTo>
                  <a:lnTo>
                    <a:pt x="5315049" y="12443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7" name="object 52"/>
            <p:cNvSpPr/>
            <p:nvPr/>
          </p:nvSpPr>
          <p:spPr>
            <a:xfrm>
              <a:off x="4689936" y="3606668"/>
              <a:ext cx="6193739" cy="118619"/>
            </a:xfrm>
            <a:custGeom>
              <a:rect l="l" t="t" r="r" b="b"/>
              <a:pathLst>
                <a:path w="5432425" h="130810">
                  <a:moveTo>
                    <a:pt x="5315049" y="78508"/>
                  </a:moveTo>
                  <a:lnTo>
                    <a:pt x="5315049" y="51815"/>
                  </a:lnTo>
                  <a:lnTo>
                    <a:pt x="0" y="51815"/>
                  </a:lnTo>
                  <a:lnTo>
                    <a:pt x="0" y="78508"/>
                  </a:lnTo>
                  <a:lnTo>
                    <a:pt x="5315049" y="78508"/>
                  </a:lnTo>
                  <a:close/>
                </a:path>
                <a:path w="5432425" h="130810">
                  <a:moveTo>
                    <a:pt x="5432028" y="65162"/>
                  </a:moveTo>
                  <a:lnTo>
                    <a:pt x="5301703" y="0"/>
                  </a:lnTo>
                  <a:lnTo>
                    <a:pt x="5301703" y="51815"/>
                  </a:lnTo>
                  <a:lnTo>
                    <a:pt x="5315049" y="51815"/>
                  </a:lnTo>
                  <a:lnTo>
                    <a:pt x="5315049" y="123651"/>
                  </a:lnTo>
                  <a:lnTo>
                    <a:pt x="5432028" y="65162"/>
                  </a:lnTo>
                  <a:close/>
                </a:path>
                <a:path w="5432425" h="130810">
                  <a:moveTo>
                    <a:pt x="5315049" y="123651"/>
                  </a:moveTo>
                  <a:lnTo>
                    <a:pt x="5315049" y="78508"/>
                  </a:lnTo>
                  <a:lnTo>
                    <a:pt x="5301703" y="78508"/>
                  </a:lnTo>
                  <a:lnTo>
                    <a:pt x="5301703" y="130324"/>
                  </a:lnTo>
                  <a:lnTo>
                    <a:pt x="5315049" y="123651"/>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8" name="object 53"/>
            <p:cNvSpPr/>
            <p:nvPr/>
          </p:nvSpPr>
          <p:spPr>
            <a:xfrm>
              <a:off x="4689936" y="3890012"/>
              <a:ext cx="6193739" cy="118619"/>
            </a:xfrm>
            <a:custGeom>
              <a:rect l="l" t="t" r="r" b="b"/>
              <a:pathLst>
                <a:path w="5432425" h="130810">
                  <a:moveTo>
                    <a:pt x="5315049" y="78508"/>
                  </a:moveTo>
                  <a:lnTo>
                    <a:pt x="5315049" y="51815"/>
                  </a:lnTo>
                  <a:lnTo>
                    <a:pt x="0" y="51815"/>
                  </a:lnTo>
                  <a:lnTo>
                    <a:pt x="0" y="78508"/>
                  </a:lnTo>
                  <a:lnTo>
                    <a:pt x="5315049" y="78508"/>
                  </a:lnTo>
                  <a:close/>
                </a:path>
                <a:path w="5432425" h="130810">
                  <a:moveTo>
                    <a:pt x="5432028" y="65162"/>
                  </a:moveTo>
                  <a:lnTo>
                    <a:pt x="5301703" y="0"/>
                  </a:lnTo>
                  <a:lnTo>
                    <a:pt x="5301703" y="51815"/>
                  </a:lnTo>
                  <a:lnTo>
                    <a:pt x="5315049" y="51815"/>
                  </a:lnTo>
                  <a:lnTo>
                    <a:pt x="5315049" y="123651"/>
                  </a:lnTo>
                  <a:lnTo>
                    <a:pt x="5432028" y="65162"/>
                  </a:lnTo>
                  <a:close/>
                </a:path>
                <a:path w="5432425" h="130810">
                  <a:moveTo>
                    <a:pt x="5315049" y="123651"/>
                  </a:moveTo>
                  <a:lnTo>
                    <a:pt x="5315049" y="78508"/>
                  </a:lnTo>
                  <a:lnTo>
                    <a:pt x="5301703" y="78508"/>
                  </a:lnTo>
                  <a:lnTo>
                    <a:pt x="5301703" y="130324"/>
                  </a:lnTo>
                  <a:lnTo>
                    <a:pt x="5315049" y="123651"/>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59" name="object 54"/>
            <p:cNvSpPr/>
            <p:nvPr/>
          </p:nvSpPr>
          <p:spPr>
            <a:xfrm>
              <a:off x="4689936" y="4173357"/>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162"/>
                  </a:moveTo>
                  <a:lnTo>
                    <a:pt x="5301703" y="0"/>
                  </a:lnTo>
                  <a:lnTo>
                    <a:pt x="5301703" y="52600"/>
                  </a:lnTo>
                  <a:lnTo>
                    <a:pt x="5315049" y="52600"/>
                  </a:lnTo>
                  <a:lnTo>
                    <a:pt x="5315049" y="124356"/>
                  </a:lnTo>
                  <a:lnTo>
                    <a:pt x="5432028" y="65162"/>
                  </a:lnTo>
                  <a:close/>
                </a:path>
                <a:path w="5432425" h="131445">
                  <a:moveTo>
                    <a:pt x="5315049" y="124356"/>
                  </a:moveTo>
                  <a:lnTo>
                    <a:pt x="5315049" y="78508"/>
                  </a:lnTo>
                  <a:lnTo>
                    <a:pt x="5301703" y="78508"/>
                  </a:lnTo>
                  <a:lnTo>
                    <a:pt x="5301703" y="131109"/>
                  </a:lnTo>
                  <a:lnTo>
                    <a:pt x="5315049" y="12435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0" name="object 55"/>
            <p:cNvSpPr/>
            <p:nvPr/>
          </p:nvSpPr>
          <p:spPr>
            <a:xfrm>
              <a:off x="4689936" y="4456701"/>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947"/>
                  </a:moveTo>
                  <a:lnTo>
                    <a:pt x="5301703" y="0"/>
                  </a:lnTo>
                  <a:lnTo>
                    <a:pt x="5301703" y="52600"/>
                  </a:lnTo>
                  <a:lnTo>
                    <a:pt x="5315049" y="52600"/>
                  </a:lnTo>
                  <a:lnTo>
                    <a:pt x="5315049" y="124436"/>
                  </a:lnTo>
                  <a:lnTo>
                    <a:pt x="5432028" y="65947"/>
                  </a:lnTo>
                  <a:close/>
                </a:path>
                <a:path w="5432425" h="131445">
                  <a:moveTo>
                    <a:pt x="5315049" y="124436"/>
                  </a:moveTo>
                  <a:lnTo>
                    <a:pt x="5315049" y="78508"/>
                  </a:lnTo>
                  <a:lnTo>
                    <a:pt x="5301703" y="78508"/>
                  </a:lnTo>
                  <a:lnTo>
                    <a:pt x="5301703" y="131109"/>
                  </a:lnTo>
                  <a:lnTo>
                    <a:pt x="5315049" y="12443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1" name="object 56"/>
            <p:cNvSpPr/>
            <p:nvPr/>
          </p:nvSpPr>
          <p:spPr>
            <a:xfrm>
              <a:off x="4689936" y="4740045"/>
              <a:ext cx="6193739" cy="119194"/>
            </a:xfrm>
            <a:custGeom>
              <a:rect l="l" t="t" r="r" b="b"/>
              <a:pathLst>
                <a:path w="5432425" h="131445">
                  <a:moveTo>
                    <a:pt x="5315049" y="78508"/>
                  </a:moveTo>
                  <a:lnTo>
                    <a:pt x="5315049" y="52600"/>
                  </a:lnTo>
                  <a:lnTo>
                    <a:pt x="0" y="52600"/>
                  </a:lnTo>
                  <a:lnTo>
                    <a:pt x="0" y="78508"/>
                  </a:lnTo>
                  <a:lnTo>
                    <a:pt x="5315049" y="78508"/>
                  </a:lnTo>
                  <a:close/>
                </a:path>
                <a:path w="5432425" h="131445">
                  <a:moveTo>
                    <a:pt x="5432028" y="65947"/>
                  </a:moveTo>
                  <a:lnTo>
                    <a:pt x="5301703" y="0"/>
                  </a:lnTo>
                  <a:lnTo>
                    <a:pt x="5301703" y="52600"/>
                  </a:lnTo>
                  <a:lnTo>
                    <a:pt x="5315049" y="52600"/>
                  </a:lnTo>
                  <a:lnTo>
                    <a:pt x="5315049" y="124436"/>
                  </a:lnTo>
                  <a:lnTo>
                    <a:pt x="5432028" y="65947"/>
                  </a:lnTo>
                  <a:close/>
                </a:path>
                <a:path w="5432425" h="131445">
                  <a:moveTo>
                    <a:pt x="5315049" y="124436"/>
                  </a:moveTo>
                  <a:lnTo>
                    <a:pt x="5315049" y="78508"/>
                  </a:lnTo>
                  <a:lnTo>
                    <a:pt x="5301703" y="78508"/>
                  </a:lnTo>
                  <a:lnTo>
                    <a:pt x="5301703" y="131109"/>
                  </a:lnTo>
                  <a:lnTo>
                    <a:pt x="5315049" y="124436"/>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2" name="object 57"/>
            <p:cNvSpPr/>
            <p:nvPr/>
          </p:nvSpPr>
          <p:spPr>
            <a:xfrm>
              <a:off x="4689936" y="5024100"/>
              <a:ext cx="6193739" cy="118619"/>
            </a:xfrm>
            <a:custGeom>
              <a:rect l="l" t="t" r="r" b="b"/>
              <a:pathLst>
                <a:path w="5432425" h="130810">
                  <a:moveTo>
                    <a:pt x="5315049" y="78508"/>
                  </a:moveTo>
                  <a:lnTo>
                    <a:pt x="5315049" y="51815"/>
                  </a:lnTo>
                  <a:lnTo>
                    <a:pt x="0" y="51815"/>
                  </a:lnTo>
                  <a:lnTo>
                    <a:pt x="0" y="78508"/>
                  </a:lnTo>
                  <a:lnTo>
                    <a:pt x="5315049" y="78508"/>
                  </a:lnTo>
                  <a:close/>
                </a:path>
                <a:path w="5432425" h="130810">
                  <a:moveTo>
                    <a:pt x="5432028" y="65162"/>
                  </a:moveTo>
                  <a:lnTo>
                    <a:pt x="5301703" y="0"/>
                  </a:lnTo>
                  <a:lnTo>
                    <a:pt x="5301703" y="51815"/>
                  </a:lnTo>
                  <a:lnTo>
                    <a:pt x="5315049" y="51815"/>
                  </a:lnTo>
                  <a:lnTo>
                    <a:pt x="5315049" y="123651"/>
                  </a:lnTo>
                  <a:lnTo>
                    <a:pt x="5432028" y="65162"/>
                  </a:lnTo>
                  <a:close/>
                </a:path>
                <a:path w="5432425" h="130810">
                  <a:moveTo>
                    <a:pt x="5315049" y="123651"/>
                  </a:moveTo>
                  <a:lnTo>
                    <a:pt x="5315049" y="78508"/>
                  </a:lnTo>
                  <a:lnTo>
                    <a:pt x="5301703" y="78508"/>
                  </a:lnTo>
                  <a:lnTo>
                    <a:pt x="5301703" y="130324"/>
                  </a:lnTo>
                  <a:lnTo>
                    <a:pt x="5315049" y="123651"/>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3" name="object 58"/>
            <p:cNvSpPr/>
            <p:nvPr/>
          </p:nvSpPr>
          <p:spPr>
            <a:xfrm>
              <a:off x="6199991" y="2150794"/>
              <a:ext cx="149142" cy="3363357"/>
            </a:xfrm>
            <a:custGeom>
              <a:rect l="l" t="t" r="r" b="b"/>
              <a:pathLst>
                <a:path w="130810" h="3709035">
                  <a:moveTo>
                    <a:pt x="130324" y="3578433"/>
                  </a:moveTo>
                  <a:lnTo>
                    <a:pt x="0" y="3578433"/>
                  </a:lnTo>
                  <a:lnTo>
                    <a:pt x="51815" y="3682065"/>
                  </a:lnTo>
                  <a:lnTo>
                    <a:pt x="51815" y="3590995"/>
                  </a:lnTo>
                  <a:lnTo>
                    <a:pt x="78508" y="3590995"/>
                  </a:lnTo>
                  <a:lnTo>
                    <a:pt x="78508" y="3682065"/>
                  </a:lnTo>
                  <a:lnTo>
                    <a:pt x="130324" y="3578433"/>
                  </a:lnTo>
                  <a:close/>
                </a:path>
                <a:path w="130810" h="3709035">
                  <a:moveTo>
                    <a:pt x="78508" y="3578433"/>
                  </a:moveTo>
                  <a:lnTo>
                    <a:pt x="78508" y="0"/>
                  </a:lnTo>
                  <a:lnTo>
                    <a:pt x="51815" y="0"/>
                  </a:lnTo>
                  <a:lnTo>
                    <a:pt x="51815" y="3578433"/>
                  </a:lnTo>
                  <a:lnTo>
                    <a:pt x="78508" y="3578433"/>
                  </a:lnTo>
                  <a:close/>
                </a:path>
                <a:path w="130810" h="3709035">
                  <a:moveTo>
                    <a:pt x="78508" y="3682065"/>
                  </a:moveTo>
                  <a:lnTo>
                    <a:pt x="78508" y="3590995"/>
                  </a:lnTo>
                  <a:lnTo>
                    <a:pt x="51815" y="3590995"/>
                  </a:lnTo>
                  <a:lnTo>
                    <a:pt x="51815" y="3682065"/>
                  </a:lnTo>
                  <a:lnTo>
                    <a:pt x="65162" y="3708758"/>
                  </a:lnTo>
                  <a:lnTo>
                    <a:pt x="78508" y="3682065"/>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4" name="object 59"/>
            <p:cNvSpPr/>
            <p:nvPr/>
          </p:nvSpPr>
          <p:spPr>
            <a:xfrm>
              <a:off x="8060035" y="2150794"/>
              <a:ext cx="149866" cy="3363357"/>
            </a:xfrm>
            <a:custGeom>
              <a:rect l="l" t="t" r="r" b="b"/>
              <a:pathLst>
                <a:path w="131445" h="3709035">
                  <a:moveTo>
                    <a:pt x="131109" y="3578433"/>
                  </a:moveTo>
                  <a:lnTo>
                    <a:pt x="0" y="3578433"/>
                  </a:lnTo>
                  <a:lnTo>
                    <a:pt x="52600" y="3682404"/>
                  </a:lnTo>
                  <a:lnTo>
                    <a:pt x="52600" y="3590995"/>
                  </a:lnTo>
                  <a:lnTo>
                    <a:pt x="78508" y="3590995"/>
                  </a:lnTo>
                  <a:lnTo>
                    <a:pt x="78508" y="3683614"/>
                  </a:lnTo>
                  <a:lnTo>
                    <a:pt x="131109" y="3578433"/>
                  </a:lnTo>
                  <a:close/>
                </a:path>
                <a:path w="131445" h="3709035">
                  <a:moveTo>
                    <a:pt x="78508" y="3578433"/>
                  </a:moveTo>
                  <a:lnTo>
                    <a:pt x="78508" y="0"/>
                  </a:lnTo>
                  <a:lnTo>
                    <a:pt x="52600" y="0"/>
                  </a:lnTo>
                  <a:lnTo>
                    <a:pt x="52600" y="3578433"/>
                  </a:lnTo>
                  <a:lnTo>
                    <a:pt x="78508" y="3578433"/>
                  </a:lnTo>
                  <a:close/>
                </a:path>
                <a:path w="131445" h="3709035">
                  <a:moveTo>
                    <a:pt x="78508" y="3683614"/>
                  </a:moveTo>
                  <a:lnTo>
                    <a:pt x="78508" y="3590995"/>
                  </a:lnTo>
                  <a:lnTo>
                    <a:pt x="52600" y="3590995"/>
                  </a:lnTo>
                  <a:lnTo>
                    <a:pt x="52600" y="3682404"/>
                  </a:lnTo>
                  <a:lnTo>
                    <a:pt x="65934" y="3708758"/>
                  </a:lnTo>
                  <a:lnTo>
                    <a:pt x="78508" y="3683614"/>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5" name="object 60"/>
            <p:cNvSpPr/>
            <p:nvPr/>
          </p:nvSpPr>
          <p:spPr>
            <a:xfrm>
              <a:off x="9920976" y="2150794"/>
              <a:ext cx="149866" cy="3363357"/>
            </a:xfrm>
            <a:custGeom>
              <a:rect l="l" t="t" r="r" b="b"/>
              <a:pathLst>
                <a:path w="131445" h="3709035">
                  <a:moveTo>
                    <a:pt x="131109" y="3578433"/>
                  </a:moveTo>
                  <a:lnTo>
                    <a:pt x="0" y="3578433"/>
                  </a:lnTo>
                  <a:lnTo>
                    <a:pt x="52600" y="3683656"/>
                  </a:lnTo>
                  <a:lnTo>
                    <a:pt x="52600" y="3590995"/>
                  </a:lnTo>
                  <a:lnTo>
                    <a:pt x="78508" y="3590995"/>
                  </a:lnTo>
                  <a:lnTo>
                    <a:pt x="78508" y="3682362"/>
                  </a:lnTo>
                  <a:lnTo>
                    <a:pt x="131109" y="3578433"/>
                  </a:lnTo>
                  <a:close/>
                </a:path>
                <a:path w="131445" h="3709035">
                  <a:moveTo>
                    <a:pt x="78508" y="3578433"/>
                  </a:moveTo>
                  <a:lnTo>
                    <a:pt x="78508" y="0"/>
                  </a:lnTo>
                  <a:lnTo>
                    <a:pt x="52600" y="0"/>
                  </a:lnTo>
                  <a:lnTo>
                    <a:pt x="52600" y="3578433"/>
                  </a:lnTo>
                  <a:lnTo>
                    <a:pt x="78508" y="3578433"/>
                  </a:lnTo>
                  <a:close/>
                </a:path>
                <a:path w="131445" h="3709035">
                  <a:moveTo>
                    <a:pt x="78508" y="3682362"/>
                  </a:moveTo>
                  <a:lnTo>
                    <a:pt x="78508" y="3590995"/>
                  </a:lnTo>
                  <a:lnTo>
                    <a:pt x="52600" y="3590995"/>
                  </a:lnTo>
                  <a:lnTo>
                    <a:pt x="52600" y="3683656"/>
                  </a:lnTo>
                  <a:lnTo>
                    <a:pt x="65149" y="3708758"/>
                  </a:lnTo>
                  <a:lnTo>
                    <a:pt x="78508" y="3682362"/>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sp>
          <p:nvSpPr>
            <p:cNvPr id="66" name="object 61"/>
            <p:cNvSpPr/>
            <p:nvPr/>
          </p:nvSpPr>
          <p:spPr>
            <a:xfrm>
              <a:off x="5295927" y="1676657"/>
              <a:ext cx="5638438" cy="3841286"/>
            </a:xfrm>
            <a:custGeom>
              <a:rect l="l" t="t" r="r" b="b"/>
              <a:pathLst>
                <a:path w="4945380" h="4236085">
                  <a:moveTo>
                    <a:pt x="6280" y="4228487"/>
                  </a:moveTo>
                  <a:lnTo>
                    <a:pt x="6280" y="4205719"/>
                  </a:lnTo>
                  <a:lnTo>
                    <a:pt x="0" y="4205719"/>
                  </a:lnTo>
                  <a:lnTo>
                    <a:pt x="0" y="4231627"/>
                  </a:lnTo>
                  <a:lnTo>
                    <a:pt x="3140" y="4231627"/>
                  </a:lnTo>
                  <a:lnTo>
                    <a:pt x="3140" y="4228487"/>
                  </a:lnTo>
                  <a:lnTo>
                    <a:pt x="6280" y="4228487"/>
                  </a:lnTo>
                  <a:close/>
                </a:path>
                <a:path w="4945380" h="4236085">
                  <a:moveTo>
                    <a:pt x="18057" y="4235553"/>
                  </a:moveTo>
                  <a:lnTo>
                    <a:pt x="18057" y="4228487"/>
                  </a:lnTo>
                  <a:lnTo>
                    <a:pt x="3140" y="4228487"/>
                  </a:lnTo>
                  <a:lnTo>
                    <a:pt x="3140" y="4231627"/>
                  </a:lnTo>
                  <a:lnTo>
                    <a:pt x="6280" y="4231627"/>
                  </a:lnTo>
                  <a:lnTo>
                    <a:pt x="6280" y="4235553"/>
                  </a:lnTo>
                  <a:lnTo>
                    <a:pt x="18057" y="4235553"/>
                  </a:lnTo>
                  <a:close/>
                </a:path>
                <a:path w="4945380" h="4236085">
                  <a:moveTo>
                    <a:pt x="6280" y="4235553"/>
                  </a:moveTo>
                  <a:lnTo>
                    <a:pt x="6280" y="4231627"/>
                  </a:lnTo>
                  <a:lnTo>
                    <a:pt x="3140" y="4231627"/>
                  </a:lnTo>
                  <a:lnTo>
                    <a:pt x="3140" y="4235553"/>
                  </a:lnTo>
                  <a:lnTo>
                    <a:pt x="6280" y="4235553"/>
                  </a:lnTo>
                  <a:close/>
                </a:path>
                <a:path w="4945380" h="4236085">
                  <a:moveTo>
                    <a:pt x="6280" y="4186092"/>
                  </a:moveTo>
                  <a:lnTo>
                    <a:pt x="6280" y="4160184"/>
                  </a:lnTo>
                  <a:lnTo>
                    <a:pt x="0" y="4160184"/>
                  </a:lnTo>
                  <a:lnTo>
                    <a:pt x="0" y="4186092"/>
                  </a:lnTo>
                  <a:lnTo>
                    <a:pt x="6280" y="4186092"/>
                  </a:lnTo>
                  <a:close/>
                </a:path>
                <a:path w="4945380" h="4236085">
                  <a:moveTo>
                    <a:pt x="6280" y="4140557"/>
                  </a:moveTo>
                  <a:lnTo>
                    <a:pt x="6280" y="4113864"/>
                  </a:lnTo>
                  <a:lnTo>
                    <a:pt x="0" y="4113864"/>
                  </a:lnTo>
                  <a:lnTo>
                    <a:pt x="0" y="4140557"/>
                  </a:lnTo>
                  <a:lnTo>
                    <a:pt x="6280" y="4140557"/>
                  </a:lnTo>
                  <a:close/>
                </a:path>
                <a:path w="4945380" h="4236085">
                  <a:moveTo>
                    <a:pt x="6280" y="4094237"/>
                  </a:moveTo>
                  <a:lnTo>
                    <a:pt x="6280" y="4068329"/>
                  </a:lnTo>
                  <a:lnTo>
                    <a:pt x="0" y="4068329"/>
                  </a:lnTo>
                  <a:lnTo>
                    <a:pt x="0" y="4094237"/>
                  </a:lnTo>
                  <a:lnTo>
                    <a:pt x="6280" y="4094237"/>
                  </a:lnTo>
                  <a:close/>
                </a:path>
                <a:path w="4945380" h="4236085">
                  <a:moveTo>
                    <a:pt x="6280" y="4048702"/>
                  </a:moveTo>
                  <a:lnTo>
                    <a:pt x="6280" y="4022794"/>
                  </a:lnTo>
                  <a:lnTo>
                    <a:pt x="0" y="4022794"/>
                  </a:lnTo>
                  <a:lnTo>
                    <a:pt x="0" y="4048702"/>
                  </a:lnTo>
                  <a:lnTo>
                    <a:pt x="6280" y="4048702"/>
                  </a:lnTo>
                  <a:close/>
                </a:path>
                <a:path w="4945380" h="4236085">
                  <a:moveTo>
                    <a:pt x="6280" y="4003166"/>
                  </a:moveTo>
                  <a:lnTo>
                    <a:pt x="6280" y="3976473"/>
                  </a:lnTo>
                  <a:lnTo>
                    <a:pt x="0" y="3976473"/>
                  </a:lnTo>
                  <a:lnTo>
                    <a:pt x="0" y="4003166"/>
                  </a:lnTo>
                  <a:lnTo>
                    <a:pt x="6280" y="4003166"/>
                  </a:lnTo>
                  <a:close/>
                </a:path>
                <a:path w="4945380" h="4236085">
                  <a:moveTo>
                    <a:pt x="6280" y="3956846"/>
                  </a:moveTo>
                  <a:lnTo>
                    <a:pt x="6280" y="3930938"/>
                  </a:lnTo>
                  <a:lnTo>
                    <a:pt x="0" y="3930938"/>
                  </a:lnTo>
                  <a:lnTo>
                    <a:pt x="0" y="3956846"/>
                  </a:lnTo>
                  <a:lnTo>
                    <a:pt x="6280" y="3956846"/>
                  </a:lnTo>
                  <a:close/>
                </a:path>
                <a:path w="4945380" h="4236085">
                  <a:moveTo>
                    <a:pt x="6280" y="3911311"/>
                  </a:moveTo>
                  <a:lnTo>
                    <a:pt x="6280" y="3885403"/>
                  </a:lnTo>
                  <a:lnTo>
                    <a:pt x="0" y="3885403"/>
                  </a:lnTo>
                  <a:lnTo>
                    <a:pt x="0" y="3911311"/>
                  </a:lnTo>
                  <a:lnTo>
                    <a:pt x="6280" y="3911311"/>
                  </a:lnTo>
                  <a:close/>
                </a:path>
                <a:path w="4945380" h="4236085">
                  <a:moveTo>
                    <a:pt x="6280" y="3865776"/>
                  </a:moveTo>
                  <a:lnTo>
                    <a:pt x="6280" y="3839083"/>
                  </a:lnTo>
                  <a:lnTo>
                    <a:pt x="0" y="3839083"/>
                  </a:lnTo>
                  <a:lnTo>
                    <a:pt x="0" y="3865776"/>
                  </a:lnTo>
                  <a:lnTo>
                    <a:pt x="6280" y="3865776"/>
                  </a:lnTo>
                  <a:close/>
                </a:path>
                <a:path w="4945380" h="4236085">
                  <a:moveTo>
                    <a:pt x="6280" y="3819456"/>
                  </a:moveTo>
                  <a:lnTo>
                    <a:pt x="6280" y="3793548"/>
                  </a:lnTo>
                  <a:lnTo>
                    <a:pt x="0" y="3793548"/>
                  </a:lnTo>
                  <a:lnTo>
                    <a:pt x="0" y="3819456"/>
                  </a:lnTo>
                  <a:lnTo>
                    <a:pt x="6280" y="3819456"/>
                  </a:lnTo>
                  <a:close/>
                </a:path>
                <a:path w="4945380" h="4236085">
                  <a:moveTo>
                    <a:pt x="6280" y="3773921"/>
                  </a:moveTo>
                  <a:lnTo>
                    <a:pt x="6280" y="3748013"/>
                  </a:lnTo>
                  <a:lnTo>
                    <a:pt x="0" y="3748013"/>
                  </a:lnTo>
                  <a:lnTo>
                    <a:pt x="0" y="3773921"/>
                  </a:lnTo>
                  <a:lnTo>
                    <a:pt x="6280" y="3773921"/>
                  </a:lnTo>
                  <a:close/>
                </a:path>
                <a:path w="4945380" h="4236085">
                  <a:moveTo>
                    <a:pt x="6280" y="3728385"/>
                  </a:moveTo>
                  <a:lnTo>
                    <a:pt x="6280" y="3701692"/>
                  </a:lnTo>
                  <a:lnTo>
                    <a:pt x="0" y="3701692"/>
                  </a:lnTo>
                  <a:lnTo>
                    <a:pt x="0" y="3728385"/>
                  </a:lnTo>
                  <a:lnTo>
                    <a:pt x="6280" y="3728385"/>
                  </a:lnTo>
                  <a:close/>
                </a:path>
                <a:path w="4945380" h="4236085">
                  <a:moveTo>
                    <a:pt x="6280" y="3682065"/>
                  </a:moveTo>
                  <a:lnTo>
                    <a:pt x="6280" y="3656157"/>
                  </a:lnTo>
                  <a:lnTo>
                    <a:pt x="0" y="3656157"/>
                  </a:lnTo>
                  <a:lnTo>
                    <a:pt x="0" y="3682065"/>
                  </a:lnTo>
                  <a:lnTo>
                    <a:pt x="6280" y="3682065"/>
                  </a:lnTo>
                  <a:close/>
                </a:path>
                <a:path w="4945380" h="4236085">
                  <a:moveTo>
                    <a:pt x="6280" y="3636530"/>
                  </a:moveTo>
                  <a:lnTo>
                    <a:pt x="6280" y="3610622"/>
                  </a:lnTo>
                  <a:lnTo>
                    <a:pt x="0" y="3610622"/>
                  </a:lnTo>
                  <a:lnTo>
                    <a:pt x="0" y="3636530"/>
                  </a:lnTo>
                  <a:lnTo>
                    <a:pt x="6280" y="3636530"/>
                  </a:lnTo>
                  <a:close/>
                </a:path>
                <a:path w="4945380" h="4236085">
                  <a:moveTo>
                    <a:pt x="6280" y="3590995"/>
                  </a:moveTo>
                  <a:lnTo>
                    <a:pt x="6280" y="3564302"/>
                  </a:lnTo>
                  <a:lnTo>
                    <a:pt x="0" y="3564302"/>
                  </a:lnTo>
                  <a:lnTo>
                    <a:pt x="0" y="3590995"/>
                  </a:lnTo>
                  <a:lnTo>
                    <a:pt x="6280" y="3590995"/>
                  </a:lnTo>
                  <a:close/>
                </a:path>
                <a:path w="4945380" h="4236085">
                  <a:moveTo>
                    <a:pt x="6280" y="3544675"/>
                  </a:moveTo>
                  <a:lnTo>
                    <a:pt x="6280" y="3518767"/>
                  </a:lnTo>
                  <a:lnTo>
                    <a:pt x="0" y="3518767"/>
                  </a:lnTo>
                  <a:lnTo>
                    <a:pt x="0" y="3544675"/>
                  </a:lnTo>
                  <a:lnTo>
                    <a:pt x="6280" y="3544675"/>
                  </a:lnTo>
                  <a:close/>
                </a:path>
                <a:path w="4945380" h="4236085">
                  <a:moveTo>
                    <a:pt x="6280" y="3499140"/>
                  </a:moveTo>
                  <a:lnTo>
                    <a:pt x="6280" y="3473232"/>
                  </a:lnTo>
                  <a:lnTo>
                    <a:pt x="0" y="3473232"/>
                  </a:lnTo>
                  <a:lnTo>
                    <a:pt x="0" y="3499140"/>
                  </a:lnTo>
                  <a:lnTo>
                    <a:pt x="6280" y="3499140"/>
                  </a:lnTo>
                  <a:close/>
                </a:path>
                <a:path w="4945380" h="4236085">
                  <a:moveTo>
                    <a:pt x="6280" y="3453604"/>
                  </a:moveTo>
                  <a:lnTo>
                    <a:pt x="6280" y="3426911"/>
                  </a:lnTo>
                  <a:lnTo>
                    <a:pt x="0" y="3426911"/>
                  </a:lnTo>
                  <a:lnTo>
                    <a:pt x="0" y="3453604"/>
                  </a:lnTo>
                  <a:lnTo>
                    <a:pt x="6280" y="3453604"/>
                  </a:lnTo>
                  <a:close/>
                </a:path>
                <a:path w="4945380" h="4236085">
                  <a:moveTo>
                    <a:pt x="6280" y="3407284"/>
                  </a:moveTo>
                  <a:lnTo>
                    <a:pt x="6280" y="3381376"/>
                  </a:lnTo>
                  <a:lnTo>
                    <a:pt x="0" y="3381376"/>
                  </a:lnTo>
                  <a:lnTo>
                    <a:pt x="0" y="3407284"/>
                  </a:lnTo>
                  <a:lnTo>
                    <a:pt x="6280" y="3407284"/>
                  </a:lnTo>
                  <a:close/>
                </a:path>
                <a:path w="4945380" h="4236085">
                  <a:moveTo>
                    <a:pt x="6280" y="3361749"/>
                  </a:moveTo>
                  <a:lnTo>
                    <a:pt x="6280" y="3335841"/>
                  </a:lnTo>
                  <a:lnTo>
                    <a:pt x="0" y="3335841"/>
                  </a:lnTo>
                  <a:lnTo>
                    <a:pt x="0" y="3361749"/>
                  </a:lnTo>
                  <a:lnTo>
                    <a:pt x="6280" y="3361749"/>
                  </a:lnTo>
                  <a:close/>
                </a:path>
                <a:path w="4945380" h="4236085">
                  <a:moveTo>
                    <a:pt x="6280" y="3316214"/>
                  </a:moveTo>
                  <a:lnTo>
                    <a:pt x="6280" y="3289521"/>
                  </a:lnTo>
                  <a:lnTo>
                    <a:pt x="0" y="3289521"/>
                  </a:lnTo>
                  <a:lnTo>
                    <a:pt x="0" y="3316214"/>
                  </a:lnTo>
                  <a:lnTo>
                    <a:pt x="6280" y="3316214"/>
                  </a:lnTo>
                  <a:close/>
                </a:path>
                <a:path w="4945380" h="4236085">
                  <a:moveTo>
                    <a:pt x="6280" y="3269894"/>
                  </a:moveTo>
                  <a:lnTo>
                    <a:pt x="6280" y="3243986"/>
                  </a:lnTo>
                  <a:lnTo>
                    <a:pt x="0" y="3243986"/>
                  </a:lnTo>
                  <a:lnTo>
                    <a:pt x="0" y="3269894"/>
                  </a:lnTo>
                  <a:lnTo>
                    <a:pt x="6280" y="3269894"/>
                  </a:lnTo>
                  <a:close/>
                </a:path>
                <a:path w="4945380" h="4236085">
                  <a:moveTo>
                    <a:pt x="6280" y="3224359"/>
                  </a:moveTo>
                  <a:lnTo>
                    <a:pt x="6280" y="3198451"/>
                  </a:lnTo>
                  <a:lnTo>
                    <a:pt x="0" y="3198451"/>
                  </a:lnTo>
                  <a:lnTo>
                    <a:pt x="0" y="3224359"/>
                  </a:lnTo>
                  <a:lnTo>
                    <a:pt x="6280" y="3224359"/>
                  </a:lnTo>
                  <a:close/>
                </a:path>
                <a:path w="4945380" h="4236085">
                  <a:moveTo>
                    <a:pt x="6280" y="3178823"/>
                  </a:moveTo>
                  <a:lnTo>
                    <a:pt x="6280" y="3152130"/>
                  </a:lnTo>
                  <a:lnTo>
                    <a:pt x="0" y="3152130"/>
                  </a:lnTo>
                  <a:lnTo>
                    <a:pt x="0" y="3178823"/>
                  </a:lnTo>
                  <a:lnTo>
                    <a:pt x="6280" y="3178823"/>
                  </a:lnTo>
                  <a:close/>
                </a:path>
                <a:path w="4945380" h="4236085">
                  <a:moveTo>
                    <a:pt x="6280" y="3132503"/>
                  </a:moveTo>
                  <a:lnTo>
                    <a:pt x="6280" y="3106595"/>
                  </a:lnTo>
                  <a:lnTo>
                    <a:pt x="0" y="3106595"/>
                  </a:lnTo>
                  <a:lnTo>
                    <a:pt x="0" y="3132503"/>
                  </a:lnTo>
                  <a:lnTo>
                    <a:pt x="6280" y="3132503"/>
                  </a:lnTo>
                  <a:close/>
                </a:path>
                <a:path w="4945380" h="4236085">
                  <a:moveTo>
                    <a:pt x="6280" y="3086968"/>
                  </a:moveTo>
                  <a:lnTo>
                    <a:pt x="6280" y="3061060"/>
                  </a:lnTo>
                  <a:lnTo>
                    <a:pt x="0" y="3061060"/>
                  </a:lnTo>
                  <a:lnTo>
                    <a:pt x="0" y="3086968"/>
                  </a:lnTo>
                  <a:lnTo>
                    <a:pt x="6280" y="3086968"/>
                  </a:lnTo>
                  <a:close/>
                </a:path>
                <a:path w="4945380" h="4236085">
                  <a:moveTo>
                    <a:pt x="6280" y="3041433"/>
                  </a:moveTo>
                  <a:lnTo>
                    <a:pt x="6280" y="3014740"/>
                  </a:lnTo>
                  <a:lnTo>
                    <a:pt x="0" y="3014740"/>
                  </a:lnTo>
                  <a:lnTo>
                    <a:pt x="0" y="3041433"/>
                  </a:lnTo>
                  <a:lnTo>
                    <a:pt x="6280" y="3041433"/>
                  </a:lnTo>
                  <a:close/>
                </a:path>
                <a:path w="4945380" h="4236085">
                  <a:moveTo>
                    <a:pt x="6280" y="2995113"/>
                  </a:moveTo>
                  <a:lnTo>
                    <a:pt x="6280" y="2969205"/>
                  </a:lnTo>
                  <a:lnTo>
                    <a:pt x="0" y="2969205"/>
                  </a:lnTo>
                  <a:lnTo>
                    <a:pt x="0" y="2995113"/>
                  </a:lnTo>
                  <a:lnTo>
                    <a:pt x="6280" y="2995113"/>
                  </a:lnTo>
                  <a:close/>
                </a:path>
                <a:path w="4945380" h="4236085">
                  <a:moveTo>
                    <a:pt x="6280" y="2949578"/>
                  </a:moveTo>
                  <a:lnTo>
                    <a:pt x="6280" y="2923670"/>
                  </a:lnTo>
                  <a:lnTo>
                    <a:pt x="0" y="2923670"/>
                  </a:lnTo>
                  <a:lnTo>
                    <a:pt x="0" y="2949578"/>
                  </a:lnTo>
                  <a:lnTo>
                    <a:pt x="6280" y="2949578"/>
                  </a:lnTo>
                  <a:close/>
                </a:path>
                <a:path w="4945380" h="4236085">
                  <a:moveTo>
                    <a:pt x="6280" y="2904042"/>
                  </a:moveTo>
                  <a:lnTo>
                    <a:pt x="6280" y="2877349"/>
                  </a:lnTo>
                  <a:lnTo>
                    <a:pt x="0" y="2877349"/>
                  </a:lnTo>
                  <a:lnTo>
                    <a:pt x="0" y="2904042"/>
                  </a:lnTo>
                  <a:lnTo>
                    <a:pt x="6280" y="2904042"/>
                  </a:lnTo>
                  <a:close/>
                </a:path>
                <a:path w="4945380" h="4236085">
                  <a:moveTo>
                    <a:pt x="6280" y="2857722"/>
                  </a:moveTo>
                  <a:lnTo>
                    <a:pt x="6280" y="2831814"/>
                  </a:lnTo>
                  <a:lnTo>
                    <a:pt x="0" y="2831814"/>
                  </a:lnTo>
                  <a:lnTo>
                    <a:pt x="0" y="2857722"/>
                  </a:lnTo>
                  <a:lnTo>
                    <a:pt x="6280" y="2857722"/>
                  </a:lnTo>
                  <a:close/>
                </a:path>
                <a:path w="4945380" h="4236085">
                  <a:moveTo>
                    <a:pt x="6280" y="2812187"/>
                  </a:moveTo>
                  <a:lnTo>
                    <a:pt x="6280" y="2786279"/>
                  </a:lnTo>
                  <a:lnTo>
                    <a:pt x="0" y="2786279"/>
                  </a:lnTo>
                  <a:lnTo>
                    <a:pt x="0" y="2812187"/>
                  </a:lnTo>
                  <a:lnTo>
                    <a:pt x="6280" y="2812187"/>
                  </a:lnTo>
                  <a:close/>
                </a:path>
                <a:path w="4945380" h="4236085">
                  <a:moveTo>
                    <a:pt x="6280" y="2766652"/>
                  </a:moveTo>
                  <a:lnTo>
                    <a:pt x="6280" y="2739959"/>
                  </a:lnTo>
                  <a:lnTo>
                    <a:pt x="0" y="2739959"/>
                  </a:lnTo>
                  <a:lnTo>
                    <a:pt x="0" y="2766652"/>
                  </a:lnTo>
                  <a:lnTo>
                    <a:pt x="6280" y="2766652"/>
                  </a:lnTo>
                  <a:close/>
                </a:path>
                <a:path w="4945380" h="4236085">
                  <a:moveTo>
                    <a:pt x="6280" y="2720332"/>
                  </a:moveTo>
                  <a:lnTo>
                    <a:pt x="6280" y="2694424"/>
                  </a:lnTo>
                  <a:lnTo>
                    <a:pt x="0" y="2694424"/>
                  </a:lnTo>
                  <a:lnTo>
                    <a:pt x="0" y="2720332"/>
                  </a:lnTo>
                  <a:lnTo>
                    <a:pt x="6280" y="2720332"/>
                  </a:lnTo>
                  <a:close/>
                </a:path>
                <a:path w="4945380" h="4236085">
                  <a:moveTo>
                    <a:pt x="6280" y="2674797"/>
                  </a:moveTo>
                  <a:lnTo>
                    <a:pt x="6280" y="2648889"/>
                  </a:lnTo>
                  <a:lnTo>
                    <a:pt x="0" y="2648889"/>
                  </a:lnTo>
                  <a:lnTo>
                    <a:pt x="0" y="2674797"/>
                  </a:lnTo>
                  <a:lnTo>
                    <a:pt x="6280" y="2674797"/>
                  </a:lnTo>
                  <a:close/>
                </a:path>
                <a:path w="4945380" h="4236085">
                  <a:moveTo>
                    <a:pt x="6280" y="2629261"/>
                  </a:moveTo>
                  <a:lnTo>
                    <a:pt x="6280" y="2602568"/>
                  </a:lnTo>
                  <a:lnTo>
                    <a:pt x="0" y="2602568"/>
                  </a:lnTo>
                  <a:lnTo>
                    <a:pt x="0" y="2629261"/>
                  </a:lnTo>
                  <a:lnTo>
                    <a:pt x="6280" y="2629261"/>
                  </a:lnTo>
                  <a:close/>
                </a:path>
                <a:path w="4945380" h="4236085">
                  <a:moveTo>
                    <a:pt x="6280" y="2582941"/>
                  </a:moveTo>
                  <a:lnTo>
                    <a:pt x="6280" y="2557033"/>
                  </a:lnTo>
                  <a:lnTo>
                    <a:pt x="0" y="2557033"/>
                  </a:lnTo>
                  <a:lnTo>
                    <a:pt x="0" y="2582941"/>
                  </a:lnTo>
                  <a:lnTo>
                    <a:pt x="6280" y="2582941"/>
                  </a:lnTo>
                  <a:close/>
                </a:path>
                <a:path w="4945380" h="4236085">
                  <a:moveTo>
                    <a:pt x="6280" y="2537406"/>
                  </a:moveTo>
                  <a:lnTo>
                    <a:pt x="6280" y="2511498"/>
                  </a:lnTo>
                  <a:lnTo>
                    <a:pt x="0" y="2511498"/>
                  </a:lnTo>
                  <a:lnTo>
                    <a:pt x="0" y="2537406"/>
                  </a:lnTo>
                  <a:lnTo>
                    <a:pt x="6280" y="2537406"/>
                  </a:lnTo>
                  <a:close/>
                </a:path>
                <a:path w="4945380" h="4236085">
                  <a:moveTo>
                    <a:pt x="6280" y="2491871"/>
                  </a:moveTo>
                  <a:lnTo>
                    <a:pt x="6280" y="2465178"/>
                  </a:lnTo>
                  <a:lnTo>
                    <a:pt x="0" y="2465178"/>
                  </a:lnTo>
                  <a:lnTo>
                    <a:pt x="0" y="2491871"/>
                  </a:lnTo>
                  <a:lnTo>
                    <a:pt x="6280" y="2491871"/>
                  </a:lnTo>
                  <a:close/>
                </a:path>
                <a:path w="4945380" h="4236085">
                  <a:moveTo>
                    <a:pt x="6280" y="2445551"/>
                  </a:moveTo>
                  <a:lnTo>
                    <a:pt x="6280" y="2419643"/>
                  </a:lnTo>
                  <a:lnTo>
                    <a:pt x="0" y="2419643"/>
                  </a:lnTo>
                  <a:lnTo>
                    <a:pt x="0" y="2445551"/>
                  </a:lnTo>
                  <a:lnTo>
                    <a:pt x="6280" y="2445551"/>
                  </a:lnTo>
                  <a:close/>
                </a:path>
                <a:path w="4945380" h="4236085">
                  <a:moveTo>
                    <a:pt x="6280" y="2400016"/>
                  </a:moveTo>
                  <a:lnTo>
                    <a:pt x="6280" y="2374108"/>
                  </a:lnTo>
                  <a:lnTo>
                    <a:pt x="0" y="2374108"/>
                  </a:lnTo>
                  <a:lnTo>
                    <a:pt x="0" y="2400016"/>
                  </a:lnTo>
                  <a:lnTo>
                    <a:pt x="6280" y="2400016"/>
                  </a:lnTo>
                  <a:close/>
                </a:path>
                <a:path w="4945380" h="4236085">
                  <a:moveTo>
                    <a:pt x="6280" y="2354480"/>
                  </a:moveTo>
                  <a:lnTo>
                    <a:pt x="6280" y="2327787"/>
                  </a:lnTo>
                  <a:lnTo>
                    <a:pt x="0" y="2327787"/>
                  </a:lnTo>
                  <a:lnTo>
                    <a:pt x="0" y="2354480"/>
                  </a:lnTo>
                  <a:lnTo>
                    <a:pt x="6280" y="2354480"/>
                  </a:lnTo>
                  <a:close/>
                </a:path>
                <a:path w="4945380" h="4236085">
                  <a:moveTo>
                    <a:pt x="6280" y="2308160"/>
                  </a:moveTo>
                  <a:lnTo>
                    <a:pt x="6280" y="2282252"/>
                  </a:lnTo>
                  <a:lnTo>
                    <a:pt x="0" y="2282252"/>
                  </a:lnTo>
                  <a:lnTo>
                    <a:pt x="0" y="2308160"/>
                  </a:lnTo>
                  <a:lnTo>
                    <a:pt x="6280" y="2308160"/>
                  </a:lnTo>
                  <a:close/>
                </a:path>
                <a:path w="4945380" h="4236085">
                  <a:moveTo>
                    <a:pt x="6280" y="2262625"/>
                  </a:moveTo>
                  <a:lnTo>
                    <a:pt x="6280" y="2236717"/>
                  </a:lnTo>
                  <a:lnTo>
                    <a:pt x="0" y="2236717"/>
                  </a:lnTo>
                  <a:lnTo>
                    <a:pt x="0" y="2262625"/>
                  </a:lnTo>
                  <a:lnTo>
                    <a:pt x="6280" y="2262625"/>
                  </a:lnTo>
                  <a:close/>
                </a:path>
                <a:path w="4945380" h="4236085">
                  <a:moveTo>
                    <a:pt x="6280" y="2217090"/>
                  </a:moveTo>
                  <a:lnTo>
                    <a:pt x="6280" y="2190397"/>
                  </a:lnTo>
                  <a:lnTo>
                    <a:pt x="0" y="2190397"/>
                  </a:lnTo>
                  <a:lnTo>
                    <a:pt x="0" y="2217090"/>
                  </a:lnTo>
                  <a:lnTo>
                    <a:pt x="6280" y="2217090"/>
                  </a:lnTo>
                  <a:close/>
                </a:path>
                <a:path w="4945380" h="4236085">
                  <a:moveTo>
                    <a:pt x="6280" y="2170770"/>
                  </a:moveTo>
                  <a:lnTo>
                    <a:pt x="6280" y="2144862"/>
                  </a:lnTo>
                  <a:lnTo>
                    <a:pt x="0" y="2144862"/>
                  </a:lnTo>
                  <a:lnTo>
                    <a:pt x="0" y="2170770"/>
                  </a:lnTo>
                  <a:lnTo>
                    <a:pt x="6280" y="2170770"/>
                  </a:lnTo>
                  <a:close/>
                </a:path>
                <a:path w="4945380" h="4236085">
                  <a:moveTo>
                    <a:pt x="6280" y="2125235"/>
                  </a:moveTo>
                  <a:lnTo>
                    <a:pt x="6280" y="2099327"/>
                  </a:lnTo>
                  <a:lnTo>
                    <a:pt x="0" y="2099327"/>
                  </a:lnTo>
                  <a:lnTo>
                    <a:pt x="0" y="2125235"/>
                  </a:lnTo>
                  <a:lnTo>
                    <a:pt x="6280" y="2125235"/>
                  </a:lnTo>
                  <a:close/>
                </a:path>
                <a:path w="4945380" h="4236085">
                  <a:moveTo>
                    <a:pt x="6280" y="2079699"/>
                  </a:moveTo>
                  <a:lnTo>
                    <a:pt x="6280" y="2053006"/>
                  </a:lnTo>
                  <a:lnTo>
                    <a:pt x="0" y="2053006"/>
                  </a:lnTo>
                  <a:lnTo>
                    <a:pt x="0" y="2079699"/>
                  </a:lnTo>
                  <a:lnTo>
                    <a:pt x="6280" y="2079699"/>
                  </a:lnTo>
                  <a:close/>
                </a:path>
                <a:path w="4945380" h="4236085">
                  <a:moveTo>
                    <a:pt x="6280" y="2033379"/>
                  </a:moveTo>
                  <a:lnTo>
                    <a:pt x="6280" y="2007471"/>
                  </a:lnTo>
                  <a:lnTo>
                    <a:pt x="0" y="2007471"/>
                  </a:lnTo>
                  <a:lnTo>
                    <a:pt x="0" y="2033379"/>
                  </a:lnTo>
                  <a:lnTo>
                    <a:pt x="6280" y="2033379"/>
                  </a:lnTo>
                  <a:close/>
                </a:path>
                <a:path w="4945380" h="4236085">
                  <a:moveTo>
                    <a:pt x="6280" y="1987844"/>
                  </a:moveTo>
                  <a:lnTo>
                    <a:pt x="6280" y="1961936"/>
                  </a:lnTo>
                  <a:lnTo>
                    <a:pt x="0" y="1961936"/>
                  </a:lnTo>
                  <a:lnTo>
                    <a:pt x="0" y="1987844"/>
                  </a:lnTo>
                  <a:lnTo>
                    <a:pt x="6280" y="1987844"/>
                  </a:lnTo>
                  <a:close/>
                </a:path>
                <a:path w="4945380" h="4236085">
                  <a:moveTo>
                    <a:pt x="6280" y="1942309"/>
                  </a:moveTo>
                  <a:lnTo>
                    <a:pt x="6280" y="1915616"/>
                  </a:lnTo>
                  <a:lnTo>
                    <a:pt x="0" y="1915616"/>
                  </a:lnTo>
                  <a:lnTo>
                    <a:pt x="0" y="1942309"/>
                  </a:lnTo>
                  <a:lnTo>
                    <a:pt x="6280" y="1942309"/>
                  </a:lnTo>
                  <a:close/>
                </a:path>
                <a:path w="4945380" h="4236085">
                  <a:moveTo>
                    <a:pt x="6280" y="1895989"/>
                  </a:moveTo>
                  <a:lnTo>
                    <a:pt x="6280" y="1870081"/>
                  </a:lnTo>
                  <a:lnTo>
                    <a:pt x="0" y="1870081"/>
                  </a:lnTo>
                  <a:lnTo>
                    <a:pt x="0" y="1895989"/>
                  </a:lnTo>
                  <a:lnTo>
                    <a:pt x="6280" y="1895989"/>
                  </a:lnTo>
                  <a:close/>
                </a:path>
                <a:path w="4945380" h="4236085">
                  <a:moveTo>
                    <a:pt x="6280" y="1850453"/>
                  </a:moveTo>
                  <a:lnTo>
                    <a:pt x="6280" y="1824546"/>
                  </a:lnTo>
                  <a:lnTo>
                    <a:pt x="0" y="1824546"/>
                  </a:lnTo>
                  <a:lnTo>
                    <a:pt x="0" y="1850453"/>
                  </a:lnTo>
                  <a:lnTo>
                    <a:pt x="6280" y="1850453"/>
                  </a:lnTo>
                  <a:close/>
                </a:path>
                <a:path w="4945380" h="4236085">
                  <a:moveTo>
                    <a:pt x="6280" y="1804918"/>
                  </a:moveTo>
                  <a:lnTo>
                    <a:pt x="6280" y="1778225"/>
                  </a:lnTo>
                  <a:lnTo>
                    <a:pt x="0" y="1778225"/>
                  </a:lnTo>
                  <a:lnTo>
                    <a:pt x="0" y="1804918"/>
                  </a:lnTo>
                  <a:lnTo>
                    <a:pt x="6280" y="1804918"/>
                  </a:lnTo>
                  <a:close/>
                </a:path>
                <a:path w="4945380" h="4236085">
                  <a:moveTo>
                    <a:pt x="6280" y="1758598"/>
                  </a:moveTo>
                  <a:lnTo>
                    <a:pt x="6280" y="1732690"/>
                  </a:lnTo>
                  <a:lnTo>
                    <a:pt x="0" y="1732690"/>
                  </a:lnTo>
                  <a:lnTo>
                    <a:pt x="0" y="1758598"/>
                  </a:lnTo>
                  <a:lnTo>
                    <a:pt x="6280" y="1758598"/>
                  </a:lnTo>
                  <a:close/>
                </a:path>
                <a:path w="4945380" h="4236085">
                  <a:moveTo>
                    <a:pt x="6280" y="1713063"/>
                  </a:moveTo>
                  <a:lnTo>
                    <a:pt x="6280" y="1687155"/>
                  </a:lnTo>
                  <a:lnTo>
                    <a:pt x="0" y="1687155"/>
                  </a:lnTo>
                  <a:lnTo>
                    <a:pt x="0" y="1713063"/>
                  </a:lnTo>
                  <a:lnTo>
                    <a:pt x="6280" y="1713063"/>
                  </a:lnTo>
                  <a:close/>
                </a:path>
                <a:path w="4945380" h="4236085">
                  <a:moveTo>
                    <a:pt x="6280" y="1667528"/>
                  </a:moveTo>
                  <a:lnTo>
                    <a:pt x="6280" y="1640835"/>
                  </a:lnTo>
                  <a:lnTo>
                    <a:pt x="0" y="1640835"/>
                  </a:lnTo>
                  <a:lnTo>
                    <a:pt x="0" y="1667528"/>
                  </a:lnTo>
                  <a:lnTo>
                    <a:pt x="6280" y="1667528"/>
                  </a:lnTo>
                  <a:close/>
                </a:path>
                <a:path w="4945380" h="4236085">
                  <a:moveTo>
                    <a:pt x="6280" y="1621208"/>
                  </a:moveTo>
                  <a:lnTo>
                    <a:pt x="6280" y="1595300"/>
                  </a:lnTo>
                  <a:lnTo>
                    <a:pt x="0" y="1595300"/>
                  </a:lnTo>
                  <a:lnTo>
                    <a:pt x="0" y="1621208"/>
                  </a:lnTo>
                  <a:lnTo>
                    <a:pt x="6280" y="1621208"/>
                  </a:lnTo>
                  <a:close/>
                </a:path>
                <a:path w="4945380" h="4236085">
                  <a:moveTo>
                    <a:pt x="6280" y="1575672"/>
                  </a:moveTo>
                  <a:lnTo>
                    <a:pt x="6280" y="1549765"/>
                  </a:lnTo>
                  <a:lnTo>
                    <a:pt x="0" y="1549765"/>
                  </a:lnTo>
                  <a:lnTo>
                    <a:pt x="0" y="1575672"/>
                  </a:lnTo>
                  <a:lnTo>
                    <a:pt x="6280" y="1575672"/>
                  </a:lnTo>
                  <a:close/>
                </a:path>
                <a:path w="4945380" h="4236085">
                  <a:moveTo>
                    <a:pt x="6280" y="1530137"/>
                  </a:moveTo>
                  <a:lnTo>
                    <a:pt x="6280" y="1503444"/>
                  </a:lnTo>
                  <a:lnTo>
                    <a:pt x="0" y="1503444"/>
                  </a:lnTo>
                  <a:lnTo>
                    <a:pt x="0" y="1530137"/>
                  </a:lnTo>
                  <a:lnTo>
                    <a:pt x="6280" y="1530137"/>
                  </a:lnTo>
                  <a:close/>
                </a:path>
                <a:path w="4945380" h="4236085">
                  <a:moveTo>
                    <a:pt x="6280" y="1483817"/>
                  </a:moveTo>
                  <a:lnTo>
                    <a:pt x="6280" y="1457909"/>
                  </a:lnTo>
                  <a:lnTo>
                    <a:pt x="0" y="1457909"/>
                  </a:lnTo>
                  <a:lnTo>
                    <a:pt x="0" y="1483817"/>
                  </a:lnTo>
                  <a:lnTo>
                    <a:pt x="6280" y="1483817"/>
                  </a:lnTo>
                  <a:close/>
                </a:path>
                <a:path w="4945380" h="4236085">
                  <a:moveTo>
                    <a:pt x="6280" y="1438282"/>
                  </a:moveTo>
                  <a:lnTo>
                    <a:pt x="6280" y="1412374"/>
                  </a:lnTo>
                  <a:lnTo>
                    <a:pt x="0" y="1412374"/>
                  </a:lnTo>
                  <a:lnTo>
                    <a:pt x="0" y="1438282"/>
                  </a:lnTo>
                  <a:lnTo>
                    <a:pt x="6280" y="1438282"/>
                  </a:lnTo>
                  <a:close/>
                </a:path>
                <a:path w="4945380" h="4236085">
                  <a:moveTo>
                    <a:pt x="6280" y="1392747"/>
                  </a:moveTo>
                  <a:lnTo>
                    <a:pt x="6280" y="1366054"/>
                  </a:lnTo>
                  <a:lnTo>
                    <a:pt x="0" y="1366054"/>
                  </a:lnTo>
                  <a:lnTo>
                    <a:pt x="0" y="1392747"/>
                  </a:lnTo>
                  <a:lnTo>
                    <a:pt x="6280" y="1392747"/>
                  </a:lnTo>
                  <a:close/>
                </a:path>
                <a:path w="4945380" h="4236085">
                  <a:moveTo>
                    <a:pt x="6280" y="1346427"/>
                  </a:moveTo>
                  <a:lnTo>
                    <a:pt x="6280" y="1320519"/>
                  </a:lnTo>
                  <a:lnTo>
                    <a:pt x="0" y="1320519"/>
                  </a:lnTo>
                  <a:lnTo>
                    <a:pt x="0" y="1346427"/>
                  </a:lnTo>
                  <a:lnTo>
                    <a:pt x="6280" y="1346427"/>
                  </a:lnTo>
                  <a:close/>
                </a:path>
                <a:path w="4945380" h="4236085">
                  <a:moveTo>
                    <a:pt x="6280" y="1300891"/>
                  </a:moveTo>
                  <a:lnTo>
                    <a:pt x="6280" y="1274984"/>
                  </a:lnTo>
                  <a:lnTo>
                    <a:pt x="0" y="1274984"/>
                  </a:lnTo>
                  <a:lnTo>
                    <a:pt x="0" y="1300891"/>
                  </a:lnTo>
                  <a:lnTo>
                    <a:pt x="6280" y="1300891"/>
                  </a:lnTo>
                  <a:close/>
                </a:path>
                <a:path w="4945380" h="4236085">
                  <a:moveTo>
                    <a:pt x="6280" y="1255356"/>
                  </a:moveTo>
                  <a:lnTo>
                    <a:pt x="6280" y="1228663"/>
                  </a:lnTo>
                  <a:lnTo>
                    <a:pt x="0" y="1228663"/>
                  </a:lnTo>
                  <a:lnTo>
                    <a:pt x="0" y="1255356"/>
                  </a:lnTo>
                  <a:lnTo>
                    <a:pt x="6280" y="1255356"/>
                  </a:lnTo>
                  <a:close/>
                </a:path>
                <a:path w="4945380" h="4236085">
                  <a:moveTo>
                    <a:pt x="6280" y="1209036"/>
                  </a:moveTo>
                  <a:lnTo>
                    <a:pt x="6280" y="1183128"/>
                  </a:lnTo>
                  <a:lnTo>
                    <a:pt x="0" y="1183128"/>
                  </a:lnTo>
                  <a:lnTo>
                    <a:pt x="0" y="1209036"/>
                  </a:lnTo>
                  <a:lnTo>
                    <a:pt x="6280" y="1209036"/>
                  </a:lnTo>
                  <a:close/>
                </a:path>
                <a:path w="4945380" h="4236085">
                  <a:moveTo>
                    <a:pt x="6280" y="1163501"/>
                  </a:moveTo>
                  <a:lnTo>
                    <a:pt x="6280" y="1137593"/>
                  </a:lnTo>
                  <a:lnTo>
                    <a:pt x="0" y="1137593"/>
                  </a:lnTo>
                  <a:lnTo>
                    <a:pt x="0" y="1163501"/>
                  </a:lnTo>
                  <a:lnTo>
                    <a:pt x="6280" y="1163501"/>
                  </a:lnTo>
                  <a:close/>
                </a:path>
                <a:path w="4945380" h="4236085">
                  <a:moveTo>
                    <a:pt x="6280" y="1117966"/>
                  </a:moveTo>
                  <a:lnTo>
                    <a:pt x="6280" y="1091273"/>
                  </a:lnTo>
                  <a:lnTo>
                    <a:pt x="0" y="1091273"/>
                  </a:lnTo>
                  <a:lnTo>
                    <a:pt x="0" y="1117966"/>
                  </a:lnTo>
                  <a:lnTo>
                    <a:pt x="6280" y="1117966"/>
                  </a:lnTo>
                  <a:close/>
                </a:path>
                <a:path w="4945380" h="4236085">
                  <a:moveTo>
                    <a:pt x="6280" y="1071646"/>
                  </a:moveTo>
                  <a:lnTo>
                    <a:pt x="6280" y="1045738"/>
                  </a:lnTo>
                  <a:lnTo>
                    <a:pt x="0" y="1045738"/>
                  </a:lnTo>
                  <a:lnTo>
                    <a:pt x="0" y="1071646"/>
                  </a:lnTo>
                  <a:lnTo>
                    <a:pt x="6280" y="1071646"/>
                  </a:lnTo>
                  <a:close/>
                </a:path>
                <a:path w="4945380" h="4236085">
                  <a:moveTo>
                    <a:pt x="6280" y="1026110"/>
                  </a:moveTo>
                  <a:lnTo>
                    <a:pt x="6280" y="1000203"/>
                  </a:lnTo>
                  <a:lnTo>
                    <a:pt x="0" y="1000203"/>
                  </a:lnTo>
                  <a:lnTo>
                    <a:pt x="0" y="1026110"/>
                  </a:lnTo>
                  <a:lnTo>
                    <a:pt x="6280" y="1026110"/>
                  </a:lnTo>
                  <a:close/>
                </a:path>
                <a:path w="4945380" h="4236085">
                  <a:moveTo>
                    <a:pt x="6280" y="980575"/>
                  </a:moveTo>
                  <a:lnTo>
                    <a:pt x="6280" y="953882"/>
                  </a:lnTo>
                  <a:lnTo>
                    <a:pt x="0" y="953882"/>
                  </a:lnTo>
                  <a:lnTo>
                    <a:pt x="0" y="980575"/>
                  </a:lnTo>
                  <a:lnTo>
                    <a:pt x="6280" y="980575"/>
                  </a:lnTo>
                  <a:close/>
                </a:path>
                <a:path w="4945380" h="4236085">
                  <a:moveTo>
                    <a:pt x="6280" y="934255"/>
                  </a:moveTo>
                  <a:lnTo>
                    <a:pt x="6280" y="908347"/>
                  </a:lnTo>
                  <a:lnTo>
                    <a:pt x="0" y="908347"/>
                  </a:lnTo>
                  <a:lnTo>
                    <a:pt x="0" y="934255"/>
                  </a:lnTo>
                  <a:lnTo>
                    <a:pt x="6280" y="934255"/>
                  </a:lnTo>
                  <a:close/>
                </a:path>
                <a:path w="4945380" h="4236085">
                  <a:moveTo>
                    <a:pt x="6280" y="888720"/>
                  </a:moveTo>
                  <a:lnTo>
                    <a:pt x="6280" y="862812"/>
                  </a:lnTo>
                  <a:lnTo>
                    <a:pt x="0" y="862812"/>
                  </a:lnTo>
                  <a:lnTo>
                    <a:pt x="0" y="888720"/>
                  </a:lnTo>
                  <a:lnTo>
                    <a:pt x="6280" y="888720"/>
                  </a:lnTo>
                  <a:close/>
                </a:path>
                <a:path w="4945380" h="4236085">
                  <a:moveTo>
                    <a:pt x="6280" y="843185"/>
                  </a:moveTo>
                  <a:lnTo>
                    <a:pt x="6280" y="816492"/>
                  </a:lnTo>
                  <a:lnTo>
                    <a:pt x="0" y="816492"/>
                  </a:lnTo>
                  <a:lnTo>
                    <a:pt x="0" y="843185"/>
                  </a:lnTo>
                  <a:lnTo>
                    <a:pt x="6280" y="843185"/>
                  </a:lnTo>
                  <a:close/>
                </a:path>
                <a:path w="4945380" h="4236085">
                  <a:moveTo>
                    <a:pt x="6280" y="796865"/>
                  </a:moveTo>
                  <a:lnTo>
                    <a:pt x="6280" y="770957"/>
                  </a:lnTo>
                  <a:lnTo>
                    <a:pt x="0" y="770957"/>
                  </a:lnTo>
                  <a:lnTo>
                    <a:pt x="0" y="796865"/>
                  </a:lnTo>
                  <a:lnTo>
                    <a:pt x="6280" y="796865"/>
                  </a:lnTo>
                  <a:close/>
                </a:path>
                <a:path w="4945380" h="4236085">
                  <a:moveTo>
                    <a:pt x="6280" y="751329"/>
                  </a:moveTo>
                  <a:lnTo>
                    <a:pt x="6280" y="725422"/>
                  </a:lnTo>
                  <a:lnTo>
                    <a:pt x="0" y="725422"/>
                  </a:lnTo>
                  <a:lnTo>
                    <a:pt x="0" y="751329"/>
                  </a:lnTo>
                  <a:lnTo>
                    <a:pt x="6280" y="751329"/>
                  </a:lnTo>
                  <a:close/>
                </a:path>
                <a:path w="4945380" h="4236085">
                  <a:moveTo>
                    <a:pt x="6280" y="705794"/>
                  </a:moveTo>
                  <a:lnTo>
                    <a:pt x="6280" y="679101"/>
                  </a:lnTo>
                  <a:lnTo>
                    <a:pt x="0" y="679101"/>
                  </a:lnTo>
                  <a:lnTo>
                    <a:pt x="0" y="705794"/>
                  </a:lnTo>
                  <a:lnTo>
                    <a:pt x="6280" y="705794"/>
                  </a:lnTo>
                  <a:close/>
                </a:path>
                <a:path w="4945380" h="4236085">
                  <a:moveTo>
                    <a:pt x="6280" y="659474"/>
                  </a:moveTo>
                  <a:lnTo>
                    <a:pt x="6280" y="633566"/>
                  </a:lnTo>
                  <a:lnTo>
                    <a:pt x="0" y="633566"/>
                  </a:lnTo>
                  <a:lnTo>
                    <a:pt x="0" y="659474"/>
                  </a:lnTo>
                  <a:lnTo>
                    <a:pt x="6280" y="659474"/>
                  </a:lnTo>
                  <a:close/>
                </a:path>
                <a:path w="4945380" h="4236085">
                  <a:moveTo>
                    <a:pt x="6280" y="613939"/>
                  </a:moveTo>
                  <a:lnTo>
                    <a:pt x="6280" y="588031"/>
                  </a:lnTo>
                  <a:lnTo>
                    <a:pt x="0" y="588031"/>
                  </a:lnTo>
                  <a:lnTo>
                    <a:pt x="0" y="613939"/>
                  </a:lnTo>
                  <a:lnTo>
                    <a:pt x="6280" y="613939"/>
                  </a:lnTo>
                  <a:close/>
                </a:path>
                <a:path w="4945380" h="4236085">
                  <a:moveTo>
                    <a:pt x="6280" y="568404"/>
                  </a:moveTo>
                  <a:lnTo>
                    <a:pt x="6280" y="541711"/>
                  </a:lnTo>
                  <a:lnTo>
                    <a:pt x="0" y="541711"/>
                  </a:lnTo>
                  <a:lnTo>
                    <a:pt x="0" y="568404"/>
                  </a:lnTo>
                  <a:lnTo>
                    <a:pt x="6280" y="568404"/>
                  </a:lnTo>
                  <a:close/>
                </a:path>
                <a:path w="4945380" h="4236085">
                  <a:moveTo>
                    <a:pt x="6280" y="522084"/>
                  </a:moveTo>
                  <a:lnTo>
                    <a:pt x="6280" y="496176"/>
                  </a:lnTo>
                  <a:lnTo>
                    <a:pt x="0" y="496176"/>
                  </a:lnTo>
                  <a:lnTo>
                    <a:pt x="0" y="522084"/>
                  </a:lnTo>
                  <a:lnTo>
                    <a:pt x="6280" y="522084"/>
                  </a:lnTo>
                  <a:close/>
                </a:path>
                <a:path w="4945380" h="4236085">
                  <a:moveTo>
                    <a:pt x="6280" y="476548"/>
                  </a:moveTo>
                  <a:lnTo>
                    <a:pt x="6280" y="450640"/>
                  </a:lnTo>
                  <a:lnTo>
                    <a:pt x="0" y="450640"/>
                  </a:lnTo>
                  <a:lnTo>
                    <a:pt x="0" y="476548"/>
                  </a:lnTo>
                  <a:lnTo>
                    <a:pt x="6280" y="476548"/>
                  </a:lnTo>
                  <a:close/>
                </a:path>
                <a:path w="4945380" h="4236085">
                  <a:moveTo>
                    <a:pt x="6280" y="431013"/>
                  </a:moveTo>
                  <a:lnTo>
                    <a:pt x="6280" y="404320"/>
                  </a:lnTo>
                  <a:lnTo>
                    <a:pt x="0" y="404320"/>
                  </a:lnTo>
                  <a:lnTo>
                    <a:pt x="0" y="431013"/>
                  </a:lnTo>
                  <a:lnTo>
                    <a:pt x="6280" y="431013"/>
                  </a:lnTo>
                  <a:close/>
                </a:path>
                <a:path w="4945380" h="4236085">
                  <a:moveTo>
                    <a:pt x="6280" y="384693"/>
                  </a:moveTo>
                  <a:lnTo>
                    <a:pt x="6280" y="358785"/>
                  </a:lnTo>
                  <a:lnTo>
                    <a:pt x="0" y="358785"/>
                  </a:lnTo>
                  <a:lnTo>
                    <a:pt x="0" y="384693"/>
                  </a:lnTo>
                  <a:lnTo>
                    <a:pt x="6280" y="384693"/>
                  </a:lnTo>
                  <a:close/>
                </a:path>
                <a:path w="4945380" h="4236085">
                  <a:moveTo>
                    <a:pt x="6280" y="339158"/>
                  </a:moveTo>
                  <a:lnTo>
                    <a:pt x="6280" y="313250"/>
                  </a:lnTo>
                  <a:lnTo>
                    <a:pt x="0" y="313250"/>
                  </a:lnTo>
                  <a:lnTo>
                    <a:pt x="0" y="339158"/>
                  </a:lnTo>
                  <a:lnTo>
                    <a:pt x="6280" y="339158"/>
                  </a:lnTo>
                  <a:close/>
                </a:path>
                <a:path w="4945380" h="4236085">
                  <a:moveTo>
                    <a:pt x="6280" y="293623"/>
                  </a:moveTo>
                  <a:lnTo>
                    <a:pt x="6280" y="266930"/>
                  </a:lnTo>
                  <a:lnTo>
                    <a:pt x="0" y="266930"/>
                  </a:lnTo>
                  <a:lnTo>
                    <a:pt x="0" y="293623"/>
                  </a:lnTo>
                  <a:lnTo>
                    <a:pt x="6280" y="293623"/>
                  </a:lnTo>
                  <a:close/>
                </a:path>
                <a:path w="4945380" h="4236085">
                  <a:moveTo>
                    <a:pt x="6280" y="247303"/>
                  </a:moveTo>
                  <a:lnTo>
                    <a:pt x="6280" y="221395"/>
                  </a:lnTo>
                  <a:lnTo>
                    <a:pt x="0" y="221395"/>
                  </a:lnTo>
                  <a:lnTo>
                    <a:pt x="0" y="247303"/>
                  </a:lnTo>
                  <a:lnTo>
                    <a:pt x="6280" y="247303"/>
                  </a:lnTo>
                  <a:close/>
                </a:path>
                <a:path w="4945380" h="4236085">
                  <a:moveTo>
                    <a:pt x="6280" y="201767"/>
                  </a:moveTo>
                  <a:lnTo>
                    <a:pt x="6280" y="175859"/>
                  </a:lnTo>
                  <a:lnTo>
                    <a:pt x="0" y="175859"/>
                  </a:lnTo>
                  <a:lnTo>
                    <a:pt x="0" y="201767"/>
                  </a:lnTo>
                  <a:lnTo>
                    <a:pt x="6280" y="201767"/>
                  </a:lnTo>
                  <a:close/>
                </a:path>
                <a:path w="4945380" h="4236085">
                  <a:moveTo>
                    <a:pt x="6280" y="156232"/>
                  </a:moveTo>
                  <a:lnTo>
                    <a:pt x="6280" y="129539"/>
                  </a:lnTo>
                  <a:lnTo>
                    <a:pt x="0" y="129539"/>
                  </a:lnTo>
                  <a:lnTo>
                    <a:pt x="0" y="156232"/>
                  </a:lnTo>
                  <a:lnTo>
                    <a:pt x="6280" y="156232"/>
                  </a:lnTo>
                  <a:close/>
                </a:path>
                <a:path w="4945380" h="4236085">
                  <a:moveTo>
                    <a:pt x="6280" y="109912"/>
                  </a:moveTo>
                  <a:lnTo>
                    <a:pt x="6280" y="84004"/>
                  </a:lnTo>
                  <a:lnTo>
                    <a:pt x="0" y="84004"/>
                  </a:lnTo>
                  <a:lnTo>
                    <a:pt x="0" y="109912"/>
                  </a:lnTo>
                  <a:lnTo>
                    <a:pt x="6280" y="109912"/>
                  </a:lnTo>
                  <a:close/>
                </a:path>
                <a:path w="4945380" h="4236085">
                  <a:moveTo>
                    <a:pt x="6280" y="64377"/>
                  </a:moveTo>
                  <a:lnTo>
                    <a:pt x="6280" y="38469"/>
                  </a:lnTo>
                  <a:lnTo>
                    <a:pt x="0" y="38469"/>
                  </a:lnTo>
                  <a:lnTo>
                    <a:pt x="0" y="64377"/>
                  </a:lnTo>
                  <a:lnTo>
                    <a:pt x="6280" y="64377"/>
                  </a:lnTo>
                  <a:close/>
                </a:path>
                <a:path w="4945380" h="4236085">
                  <a:moveTo>
                    <a:pt x="14131" y="7065"/>
                  </a:moveTo>
                  <a:lnTo>
                    <a:pt x="14131" y="0"/>
                  </a:lnTo>
                  <a:lnTo>
                    <a:pt x="1570" y="0"/>
                  </a:lnTo>
                  <a:lnTo>
                    <a:pt x="0" y="1570"/>
                  </a:lnTo>
                  <a:lnTo>
                    <a:pt x="0" y="18842"/>
                  </a:lnTo>
                  <a:lnTo>
                    <a:pt x="3140" y="18842"/>
                  </a:lnTo>
                  <a:lnTo>
                    <a:pt x="3140" y="7065"/>
                  </a:lnTo>
                  <a:lnTo>
                    <a:pt x="6280" y="3925"/>
                  </a:lnTo>
                  <a:lnTo>
                    <a:pt x="6280" y="7065"/>
                  </a:lnTo>
                  <a:lnTo>
                    <a:pt x="14131" y="7065"/>
                  </a:lnTo>
                  <a:close/>
                </a:path>
                <a:path w="4945380" h="4236085">
                  <a:moveTo>
                    <a:pt x="6280" y="7065"/>
                  </a:moveTo>
                  <a:lnTo>
                    <a:pt x="6280" y="3925"/>
                  </a:lnTo>
                  <a:lnTo>
                    <a:pt x="3140" y="7065"/>
                  </a:lnTo>
                  <a:lnTo>
                    <a:pt x="6280" y="7065"/>
                  </a:lnTo>
                  <a:close/>
                </a:path>
                <a:path w="4945380" h="4236085">
                  <a:moveTo>
                    <a:pt x="6280" y="18842"/>
                  </a:moveTo>
                  <a:lnTo>
                    <a:pt x="6280" y="7065"/>
                  </a:lnTo>
                  <a:lnTo>
                    <a:pt x="3140" y="7065"/>
                  </a:lnTo>
                  <a:lnTo>
                    <a:pt x="3140" y="18842"/>
                  </a:lnTo>
                  <a:lnTo>
                    <a:pt x="6280" y="18842"/>
                  </a:lnTo>
                  <a:close/>
                </a:path>
                <a:path w="4945380" h="4236085">
                  <a:moveTo>
                    <a:pt x="60451" y="7065"/>
                  </a:moveTo>
                  <a:lnTo>
                    <a:pt x="60451" y="0"/>
                  </a:lnTo>
                  <a:lnTo>
                    <a:pt x="33758" y="0"/>
                  </a:lnTo>
                  <a:lnTo>
                    <a:pt x="33758" y="7065"/>
                  </a:lnTo>
                  <a:lnTo>
                    <a:pt x="60451" y="7065"/>
                  </a:lnTo>
                  <a:close/>
                </a:path>
                <a:path w="4945380" h="4236085">
                  <a:moveTo>
                    <a:pt x="105986" y="7065"/>
                  </a:moveTo>
                  <a:lnTo>
                    <a:pt x="105986" y="0"/>
                  </a:lnTo>
                  <a:lnTo>
                    <a:pt x="80079" y="0"/>
                  </a:lnTo>
                  <a:lnTo>
                    <a:pt x="80079" y="7065"/>
                  </a:lnTo>
                  <a:lnTo>
                    <a:pt x="105986" y="7065"/>
                  </a:lnTo>
                  <a:close/>
                </a:path>
                <a:path w="4945380" h="4236085">
                  <a:moveTo>
                    <a:pt x="151522" y="7065"/>
                  </a:moveTo>
                  <a:lnTo>
                    <a:pt x="151522" y="0"/>
                  </a:lnTo>
                  <a:lnTo>
                    <a:pt x="125614" y="0"/>
                  </a:lnTo>
                  <a:lnTo>
                    <a:pt x="125614" y="7065"/>
                  </a:lnTo>
                  <a:lnTo>
                    <a:pt x="151522" y="7065"/>
                  </a:lnTo>
                  <a:close/>
                </a:path>
                <a:path w="4945380" h="4236085">
                  <a:moveTo>
                    <a:pt x="197842" y="7065"/>
                  </a:moveTo>
                  <a:lnTo>
                    <a:pt x="197842" y="0"/>
                  </a:lnTo>
                  <a:lnTo>
                    <a:pt x="171149" y="0"/>
                  </a:lnTo>
                  <a:lnTo>
                    <a:pt x="171149" y="7065"/>
                  </a:lnTo>
                  <a:lnTo>
                    <a:pt x="197842" y="7065"/>
                  </a:lnTo>
                  <a:close/>
                </a:path>
                <a:path w="4945380" h="4236085">
                  <a:moveTo>
                    <a:pt x="243377" y="7065"/>
                  </a:moveTo>
                  <a:lnTo>
                    <a:pt x="243377" y="0"/>
                  </a:lnTo>
                  <a:lnTo>
                    <a:pt x="217469" y="0"/>
                  </a:lnTo>
                  <a:lnTo>
                    <a:pt x="217469" y="7065"/>
                  </a:lnTo>
                  <a:lnTo>
                    <a:pt x="243377" y="7065"/>
                  </a:lnTo>
                  <a:close/>
                </a:path>
                <a:path w="4945380" h="4236085">
                  <a:moveTo>
                    <a:pt x="288912" y="7065"/>
                  </a:moveTo>
                  <a:lnTo>
                    <a:pt x="288912" y="0"/>
                  </a:lnTo>
                  <a:lnTo>
                    <a:pt x="263004" y="0"/>
                  </a:lnTo>
                  <a:lnTo>
                    <a:pt x="263004" y="7065"/>
                  </a:lnTo>
                  <a:lnTo>
                    <a:pt x="288912" y="7065"/>
                  </a:lnTo>
                  <a:close/>
                </a:path>
                <a:path w="4945380" h="4236085">
                  <a:moveTo>
                    <a:pt x="335232" y="7065"/>
                  </a:moveTo>
                  <a:lnTo>
                    <a:pt x="335232" y="0"/>
                  </a:lnTo>
                  <a:lnTo>
                    <a:pt x="308539" y="0"/>
                  </a:lnTo>
                  <a:lnTo>
                    <a:pt x="308539" y="7065"/>
                  </a:lnTo>
                  <a:lnTo>
                    <a:pt x="335232" y="7065"/>
                  </a:lnTo>
                  <a:close/>
                </a:path>
                <a:path w="4945380" h="4236085">
                  <a:moveTo>
                    <a:pt x="380767" y="7065"/>
                  </a:moveTo>
                  <a:lnTo>
                    <a:pt x="380767" y="0"/>
                  </a:lnTo>
                  <a:lnTo>
                    <a:pt x="354860" y="0"/>
                  </a:lnTo>
                  <a:lnTo>
                    <a:pt x="354860" y="7065"/>
                  </a:lnTo>
                  <a:lnTo>
                    <a:pt x="380767" y="7065"/>
                  </a:lnTo>
                  <a:close/>
                </a:path>
                <a:path w="4945380" h="4236085">
                  <a:moveTo>
                    <a:pt x="426303" y="7065"/>
                  </a:moveTo>
                  <a:lnTo>
                    <a:pt x="426303" y="0"/>
                  </a:lnTo>
                  <a:lnTo>
                    <a:pt x="400395" y="0"/>
                  </a:lnTo>
                  <a:lnTo>
                    <a:pt x="400395" y="7065"/>
                  </a:lnTo>
                  <a:lnTo>
                    <a:pt x="426303" y="7065"/>
                  </a:lnTo>
                  <a:close/>
                </a:path>
                <a:path w="4945380" h="4236085">
                  <a:moveTo>
                    <a:pt x="472623" y="7065"/>
                  </a:moveTo>
                  <a:lnTo>
                    <a:pt x="472623" y="0"/>
                  </a:lnTo>
                  <a:lnTo>
                    <a:pt x="445930" y="0"/>
                  </a:lnTo>
                  <a:lnTo>
                    <a:pt x="445930" y="7065"/>
                  </a:lnTo>
                  <a:lnTo>
                    <a:pt x="472623" y="7065"/>
                  </a:lnTo>
                  <a:close/>
                </a:path>
                <a:path w="4945380" h="4236085">
                  <a:moveTo>
                    <a:pt x="518158" y="7065"/>
                  </a:moveTo>
                  <a:lnTo>
                    <a:pt x="518158" y="0"/>
                  </a:lnTo>
                  <a:lnTo>
                    <a:pt x="492250" y="0"/>
                  </a:lnTo>
                  <a:lnTo>
                    <a:pt x="492250" y="7065"/>
                  </a:lnTo>
                  <a:lnTo>
                    <a:pt x="518158" y="7065"/>
                  </a:lnTo>
                  <a:close/>
                </a:path>
                <a:path w="4945380" h="4236085">
                  <a:moveTo>
                    <a:pt x="563693" y="7065"/>
                  </a:moveTo>
                  <a:lnTo>
                    <a:pt x="563693" y="0"/>
                  </a:lnTo>
                  <a:lnTo>
                    <a:pt x="537785" y="0"/>
                  </a:lnTo>
                  <a:lnTo>
                    <a:pt x="537785" y="7065"/>
                  </a:lnTo>
                  <a:lnTo>
                    <a:pt x="563693" y="7065"/>
                  </a:lnTo>
                  <a:close/>
                </a:path>
                <a:path w="4945380" h="4236085">
                  <a:moveTo>
                    <a:pt x="610013" y="7065"/>
                  </a:moveTo>
                  <a:lnTo>
                    <a:pt x="610013" y="0"/>
                  </a:lnTo>
                  <a:lnTo>
                    <a:pt x="583320" y="0"/>
                  </a:lnTo>
                  <a:lnTo>
                    <a:pt x="583320" y="7065"/>
                  </a:lnTo>
                  <a:lnTo>
                    <a:pt x="610013" y="7065"/>
                  </a:lnTo>
                  <a:close/>
                </a:path>
                <a:path w="4945380" h="4236085">
                  <a:moveTo>
                    <a:pt x="655548" y="7065"/>
                  </a:moveTo>
                  <a:lnTo>
                    <a:pt x="655548" y="0"/>
                  </a:lnTo>
                  <a:lnTo>
                    <a:pt x="629641" y="0"/>
                  </a:lnTo>
                  <a:lnTo>
                    <a:pt x="629641" y="7065"/>
                  </a:lnTo>
                  <a:lnTo>
                    <a:pt x="655548" y="7065"/>
                  </a:lnTo>
                  <a:close/>
                </a:path>
                <a:path w="4945380" h="4236085">
                  <a:moveTo>
                    <a:pt x="701084" y="7065"/>
                  </a:moveTo>
                  <a:lnTo>
                    <a:pt x="701084" y="0"/>
                  </a:lnTo>
                  <a:lnTo>
                    <a:pt x="675176" y="0"/>
                  </a:lnTo>
                  <a:lnTo>
                    <a:pt x="675176" y="7065"/>
                  </a:lnTo>
                  <a:lnTo>
                    <a:pt x="701084" y="7065"/>
                  </a:lnTo>
                  <a:close/>
                </a:path>
                <a:path w="4945380" h="4236085">
                  <a:moveTo>
                    <a:pt x="747404" y="7065"/>
                  </a:moveTo>
                  <a:lnTo>
                    <a:pt x="747404" y="0"/>
                  </a:lnTo>
                  <a:lnTo>
                    <a:pt x="720711" y="0"/>
                  </a:lnTo>
                  <a:lnTo>
                    <a:pt x="720711" y="7065"/>
                  </a:lnTo>
                  <a:lnTo>
                    <a:pt x="747404" y="7065"/>
                  </a:lnTo>
                  <a:close/>
                </a:path>
                <a:path w="4945380" h="4236085">
                  <a:moveTo>
                    <a:pt x="792939" y="7065"/>
                  </a:moveTo>
                  <a:lnTo>
                    <a:pt x="792939" y="0"/>
                  </a:lnTo>
                  <a:lnTo>
                    <a:pt x="767031" y="0"/>
                  </a:lnTo>
                  <a:lnTo>
                    <a:pt x="767031" y="7065"/>
                  </a:lnTo>
                  <a:lnTo>
                    <a:pt x="792939" y="7065"/>
                  </a:lnTo>
                  <a:close/>
                </a:path>
                <a:path w="4945380" h="4236085">
                  <a:moveTo>
                    <a:pt x="838474" y="7065"/>
                  </a:moveTo>
                  <a:lnTo>
                    <a:pt x="838474" y="0"/>
                  </a:lnTo>
                  <a:lnTo>
                    <a:pt x="812566" y="0"/>
                  </a:lnTo>
                  <a:lnTo>
                    <a:pt x="812566" y="7065"/>
                  </a:lnTo>
                  <a:lnTo>
                    <a:pt x="838474" y="7065"/>
                  </a:lnTo>
                  <a:close/>
                </a:path>
                <a:path w="4945380" h="4236085">
                  <a:moveTo>
                    <a:pt x="884794" y="7065"/>
                  </a:moveTo>
                  <a:lnTo>
                    <a:pt x="884794" y="0"/>
                  </a:lnTo>
                  <a:lnTo>
                    <a:pt x="858101" y="0"/>
                  </a:lnTo>
                  <a:lnTo>
                    <a:pt x="858101" y="7065"/>
                  </a:lnTo>
                  <a:lnTo>
                    <a:pt x="884794" y="7065"/>
                  </a:lnTo>
                  <a:close/>
                </a:path>
                <a:path w="4945380" h="4236085">
                  <a:moveTo>
                    <a:pt x="930330" y="7065"/>
                  </a:moveTo>
                  <a:lnTo>
                    <a:pt x="930330" y="0"/>
                  </a:lnTo>
                  <a:lnTo>
                    <a:pt x="904422" y="0"/>
                  </a:lnTo>
                  <a:lnTo>
                    <a:pt x="904422" y="7065"/>
                  </a:lnTo>
                  <a:lnTo>
                    <a:pt x="930330" y="7065"/>
                  </a:lnTo>
                  <a:close/>
                </a:path>
                <a:path w="4945380" h="4236085">
                  <a:moveTo>
                    <a:pt x="975865" y="7065"/>
                  </a:moveTo>
                  <a:lnTo>
                    <a:pt x="975865" y="0"/>
                  </a:lnTo>
                  <a:lnTo>
                    <a:pt x="949957" y="0"/>
                  </a:lnTo>
                  <a:lnTo>
                    <a:pt x="949957" y="7065"/>
                  </a:lnTo>
                  <a:lnTo>
                    <a:pt x="975865" y="7065"/>
                  </a:lnTo>
                  <a:close/>
                </a:path>
                <a:path w="4945380" h="4236085">
                  <a:moveTo>
                    <a:pt x="1022185" y="7065"/>
                  </a:moveTo>
                  <a:lnTo>
                    <a:pt x="1022185" y="0"/>
                  </a:lnTo>
                  <a:lnTo>
                    <a:pt x="995492" y="0"/>
                  </a:lnTo>
                  <a:lnTo>
                    <a:pt x="995492" y="7065"/>
                  </a:lnTo>
                  <a:lnTo>
                    <a:pt x="1022185" y="7065"/>
                  </a:lnTo>
                  <a:close/>
                </a:path>
                <a:path w="4945380" h="4236085">
                  <a:moveTo>
                    <a:pt x="1067720" y="7065"/>
                  </a:moveTo>
                  <a:lnTo>
                    <a:pt x="1067720" y="0"/>
                  </a:lnTo>
                  <a:lnTo>
                    <a:pt x="1041812" y="0"/>
                  </a:lnTo>
                  <a:lnTo>
                    <a:pt x="1041812" y="7065"/>
                  </a:lnTo>
                  <a:lnTo>
                    <a:pt x="1067720" y="7065"/>
                  </a:lnTo>
                  <a:close/>
                </a:path>
                <a:path w="4945380" h="4236085">
                  <a:moveTo>
                    <a:pt x="1113255" y="7065"/>
                  </a:moveTo>
                  <a:lnTo>
                    <a:pt x="1113255" y="0"/>
                  </a:lnTo>
                  <a:lnTo>
                    <a:pt x="1087347" y="0"/>
                  </a:lnTo>
                  <a:lnTo>
                    <a:pt x="1087347" y="7065"/>
                  </a:lnTo>
                  <a:lnTo>
                    <a:pt x="1113255" y="7065"/>
                  </a:lnTo>
                  <a:close/>
                </a:path>
                <a:path w="4945380" h="4236085">
                  <a:moveTo>
                    <a:pt x="1159575" y="7065"/>
                  </a:moveTo>
                  <a:lnTo>
                    <a:pt x="1159575" y="0"/>
                  </a:lnTo>
                  <a:lnTo>
                    <a:pt x="1132882" y="0"/>
                  </a:lnTo>
                  <a:lnTo>
                    <a:pt x="1132882" y="7065"/>
                  </a:lnTo>
                  <a:lnTo>
                    <a:pt x="1159575" y="7065"/>
                  </a:lnTo>
                  <a:close/>
                </a:path>
                <a:path w="4945380" h="4236085">
                  <a:moveTo>
                    <a:pt x="1205111" y="7065"/>
                  </a:moveTo>
                  <a:lnTo>
                    <a:pt x="1205111" y="0"/>
                  </a:lnTo>
                  <a:lnTo>
                    <a:pt x="1179203" y="0"/>
                  </a:lnTo>
                  <a:lnTo>
                    <a:pt x="1179203" y="7065"/>
                  </a:lnTo>
                  <a:lnTo>
                    <a:pt x="1205111" y="7065"/>
                  </a:lnTo>
                  <a:close/>
                </a:path>
                <a:path w="4945380" h="4236085">
                  <a:moveTo>
                    <a:pt x="1250646" y="7065"/>
                  </a:moveTo>
                  <a:lnTo>
                    <a:pt x="1250646" y="0"/>
                  </a:lnTo>
                  <a:lnTo>
                    <a:pt x="1224738" y="0"/>
                  </a:lnTo>
                  <a:lnTo>
                    <a:pt x="1224738" y="7065"/>
                  </a:lnTo>
                  <a:lnTo>
                    <a:pt x="1250646" y="7065"/>
                  </a:lnTo>
                  <a:close/>
                </a:path>
                <a:path w="4945380" h="4236085">
                  <a:moveTo>
                    <a:pt x="1296966" y="7065"/>
                  </a:moveTo>
                  <a:lnTo>
                    <a:pt x="1296966" y="0"/>
                  </a:lnTo>
                  <a:lnTo>
                    <a:pt x="1270273" y="0"/>
                  </a:lnTo>
                  <a:lnTo>
                    <a:pt x="1270273" y="7065"/>
                  </a:lnTo>
                  <a:lnTo>
                    <a:pt x="1296966" y="7065"/>
                  </a:lnTo>
                  <a:close/>
                </a:path>
                <a:path w="4945380" h="4236085">
                  <a:moveTo>
                    <a:pt x="1342501" y="7065"/>
                  </a:moveTo>
                  <a:lnTo>
                    <a:pt x="1342501" y="0"/>
                  </a:lnTo>
                  <a:lnTo>
                    <a:pt x="1316593" y="0"/>
                  </a:lnTo>
                  <a:lnTo>
                    <a:pt x="1316593" y="7065"/>
                  </a:lnTo>
                  <a:lnTo>
                    <a:pt x="1342501" y="7065"/>
                  </a:lnTo>
                  <a:close/>
                </a:path>
                <a:path w="4945380" h="4236085">
                  <a:moveTo>
                    <a:pt x="1388036" y="7065"/>
                  </a:moveTo>
                  <a:lnTo>
                    <a:pt x="1388036" y="0"/>
                  </a:lnTo>
                  <a:lnTo>
                    <a:pt x="1362128" y="0"/>
                  </a:lnTo>
                  <a:lnTo>
                    <a:pt x="1362128" y="7065"/>
                  </a:lnTo>
                  <a:lnTo>
                    <a:pt x="1388036" y="7065"/>
                  </a:lnTo>
                  <a:close/>
                </a:path>
                <a:path w="4945380" h="4236085">
                  <a:moveTo>
                    <a:pt x="1434356" y="7065"/>
                  </a:moveTo>
                  <a:lnTo>
                    <a:pt x="1434356" y="0"/>
                  </a:lnTo>
                  <a:lnTo>
                    <a:pt x="1407663" y="0"/>
                  </a:lnTo>
                  <a:lnTo>
                    <a:pt x="1407663" y="7065"/>
                  </a:lnTo>
                  <a:lnTo>
                    <a:pt x="1434356" y="7065"/>
                  </a:lnTo>
                  <a:close/>
                </a:path>
                <a:path w="4945380" h="4236085">
                  <a:moveTo>
                    <a:pt x="1479892" y="7065"/>
                  </a:moveTo>
                  <a:lnTo>
                    <a:pt x="1479892" y="0"/>
                  </a:lnTo>
                  <a:lnTo>
                    <a:pt x="1453984" y="0"/>
                  </a:lnTo>
                  <a:lnTo>
                    <a:pt x="1453984" y="7065"/>
                  </a:lnTo>
                  <a:lnTo>
                    <a:pt x="1479892" y="7065"/>
                  </a:lnTo>
                  <a:close/>
                </a:path>
                <a:path w="4945380" h="4236085">
                  <a:moveTo>
                    <a:pt x="1525427" y="7065"/>
                  </a:moveTo>
                  <a:lnTo>
                    <a:pt x="1525427" y="0"/>
                  </a:lnTo>
                  <a:lnTo>
                    <a:pt x="1499519" y="0"/>
                  </a:lnTo>
                  <a:lnTo>
                    <a:pt x="1499519" y="7065"/>
                  </a:lnTo>
                  <a:lnTo>
                    <a:pt x="1525427" y="7065"/>
                  </a:lnTo>
                  <a:close/>
                </a:path>
                <a:path w="4945380" h="4236085">
                  <a:moveTo>
                    <a:pt x="1571747" y="7065"/>
                  </a:moveTo>
                  <a:lnTo>
                    <a:pt x="1571747" y="0"/>
                  </a:lnTo>
                  <a:lnTo>
                    <a:pt x="1545054" y="0"/>
                  </a:lnTo>
                  <a:lnTo>
                    <a:pt x="1545054" y="7065"/>
                  </a:lnTo>
                  <a:lnTo>
                    <a:pt x="1571747" y="7065"/>
                  </a:lnTo>
                  <a:close/>
                </a:path>
                <a:path w="4945380" h="4236085">
                  <a:moveTo>
                    <a:pt x="1617282" y="7065"/>
                  </a:moveTo>
                  <a:lnTo>
                    <a:pt x="1617282" y="0"/>
                  </a:lnTo>
                  <a:lnTo>
                    <a:pt x="1591374" y="0"/>
                  </a:lnTo>
                  <a:lnTo>
                    <a:pt x="1591374" y="7065"/>
                  </a:lnTo>
                  <a:lnTo>
                    <a:pt x="1617282" y="7065"/>
                  </a:lnTo>
                  <a:close/>
                </a:path>
                <a:path w="4945380" h="4236085">
                  <a:moveTo>
                    <a:pt x="1662804" y="7065"/>
                  </a:moveTo>
                  <a:lnTo>
                    <a:pt x="1662804" y="0"/>
                  </a:lnTo>
                  <a:lnTo>
                    <a:pt x="1636896" y="0"/>
                  </a:lnTo>
                  <a:lnTo>
                    <a:pt x="1636896" y="7065"/>
                  </a:lnTo>
                  <a:lnTo>
                    <a:pt x="1662804" y="7065"/>
                  </a:lnTo>
                  <a:close/>
                </a:path>
                <a:path w="4945380" h="4236085">
                  <a:moveTo>
                    <a:pt x="1709137" y="7065"/>
                  </a:moveTo>
                  <a:lnTo>
                    <a:pt x="1709137" y="0"/>
                  </a:lnTo>
                  <a:lnTo>
                    <a:pt x="1682444" y="0"/>
                  </a:lnTo>
                  <a:lnTo>
                    <a:pt x="1682444" y="7065"/>
                  </a:lnTo>
                  <a:lnTo>
                    <a:pt x="1709137" y="7065"/>
                  </a:lnTo>
                  <a:close/>
                </a:path>
                <a:path w="4945380" h="4236085">
                  <a:moveTo>
                    <a:pt x="1754673" y="7065"/>
                  </a:moveTo>
                  <a:lnTo>
                    <a:pt x="1754673" y="0"/>
                  </a:lnTo>
                  <a:lnTo>
                    <a:pt x="1728765" y="0"/>
                  </a:lnTo>
                  <a:lnTo>
                    <a:pt x="1728765" y="7065"/>
                  </a:lnTo>
                  <a:lnTo>
                    <a:pt x="1754673" y="7065"/>
                  </a:lnTo>
                  <a:close/>
                </a:path>
                <a:path w="4945380" h="4236085">
                  <a:moveTo>
                    <a:pt x="1800208" y="7065"/>
                  </a:moveTo>
                  <a:lnTo>
                    <a:pt x="1800208" y="0"/>
                  </a:lnTo>
                  <a:lnTo>
                    <a:pt x="1774300" y="0"/>
                  </a:lnTo>
                  <a:lnTo>
                    <a:pt x="1774300" y="7065"/>
                  </a:lnTo>
                  <a:lnTo>
                    <a:pt x="1800208" y="7065"/>
                  </a:lnTo>
                  <a:close/>
                </a:path>
                <a:path w="4945380" h="4236085">
                  <a:moveTo>
                    <a:pt x="1846528" y="7065"/>
                  </a:moveTo>
                  <a:lnTo>
                    <a:pt x="1846528" y="0"/>
                  </a:lnTo>
                  <a:lnTo>
                    <a:pt x="1819835" y="0"/>
                  </a:lnTo>
                  <a:lnTo>
                    <a:pt x="1819835" y="7065"/>
                  </a:lnTo>
                  <a:lnTo>
                    <a:pt x="1846528" y="7065"/>
                  </a:lnTo>
                  <a:close/>
                </a:path>
                <a:path w="4945380" h="4236085">
                  <a:moveTo>
                    <a:pt x="1892063" y="7065"/>
                  </a:moveTo>
                  <a:lnTo>
                    <a:pt x="1892063" y="0"/>
                  </a:lnTo>
                  <a:lnTo>
                    <a:pt x="1866155" y="0"/>
                  </a:lnTo>
                  <a:lnTo>
                    <a:pt x="1866155" y="7065"/>
                  </a:lnTo>
                  <a:lnTo>
                    <a:pt x="1892063" y="7065"/>
                  </a:lnTo>
                  <a:close/>
                </a:path>
                <a:path w="4945380" h="4236085">
                  <a:moveTo>
                    <a:pt x="1937598" y="7065"/>
                  </a:moveTo>
                  <a:lnTo>
                    <a:pt x="1937598" y="0"/>
                  </a:lnTo>
                  <a:lnTo>
                    <a:pt x="1911690" y="0"/>
                  </a:lnTo>
                  <a:lnTo>
                    <a:pt x="1911690" y="7065"/>
                  </a:lnTo>
                  <a:lnTo>
                    <a:pt x="1937598" y="7065"/>
                  </a:lnTo>
                  <a:close/>
                </a:path>
                <a:path w="4945380" h="4236085">
                  <a:moveTo>
                    <a:pt x="1983918" y="7065"/>
                  </a:moveTo>
                  <a:lnTo>
                    <a:pt x="1983918" y="0"/>
                  </a:lnTo>
                  <a:lnTo>
                    <a:pt x="1957225" y="0"/>
                  </a:lnTo>
                  <a:lnTo>
                    <a:pt x="1957225" y="7065"/>
                  </a:lnTo>
                  <a:lnTo>
                    <a:pt x="1983918" y="7065"/>
                  </a:lnTo>
                  <a:close/>
                </a:path>
                <a:path w="4945380" h="4236085">
                  <a:moveTo>
                    <a:pt x="2029440" y="7065"/>
                  </a:moveTo>
                  <a:lnTo>
                    <a:pt x="2029440" y="0"/>
                  </a:lnTo>
                  <a:lnTo>
                    <a:pt x="2003533" y="0"/>
                  </a:lnTo>
                  <a:lnTo>
                    <a:pt x="2003533" y="7065"/>
                  </a:lnTo>
                  <a:lnTo>
                    <a:pt x="2029440" y="7065"/>
                  </a:lnTo>
                  <a:close/>
                </a:path>
                <a:path w="4945380" h="4236085">
                  <a:moveTo>
                    <a:pt x="2074989" y="7065"/>
                  </a:moveTo>
                  <a:lnTo>
                    <a:pt x="2074989" y="0"/>
                  </a:lnTo>
                  <a:lnTo>
                    <a:pt x="2049081" y="0"/>
                  </a:lnTo>
                  <a:lnTo>
                    <a:pt x="2049081" y="7065"/>
                  </a:lnTo>
                  <a:lnTo>
                    <a:pt x="2074989" y="7065"/>
                  </a:lnTo>
                  <a:close/>
                </a:path>
                <a:path w="4945380" h="4236085">
                  <a:moveTo>
                    <a:pt x="2121309" y="7065"/>
                  </a:moveTo>
                  <a:lnTo>
                    <a:pt x="2121309" y="0"/>
                  </a:lnTo>
                  <a:lnTo>
                    <a:pt x="2094616" y="0"/>
                  </a:lnTo>
                  <a:lnTo>
                    <a:pt x="2094616" y="7065"/>
                  </a:lnTo>
                  <a:lnTo>
                    <a:pt x="2121309" y="7065"/>
                  </a:lnTo>
                  <a:close/>
                </a:path>
                <a:path w="4945380" h="4236085">
                  <a:moveTo>
                    <a:pt x="2166831" y="7065"/>
                  </a:moveTo>
                  <a:lnTo>
                    <a:pt x="2166831" y="0"/>
                  </a:lnTo>
                  <a:lnTo>
                    <a:pt x="2140923" y="0"/>
                  </a:lnTo>
                  <a:lnTo>
                    <a:pt x="2140923" y="7065"/>
                  </a:lnTo>
                  <a:lnTo>
                    <a:pt x="2166831" y="7065"/>
                  </a:lnTo>
                  <a:close/>
                </a:path>
                <a:path w="4945380" h="4236085">
                  <a:moveTo>
                    <a:pt x="2212379" y="7065"/>
                  </a:moveTo>
                  <a:lnTo>
                    <a:pt x="2212379" y="0"/>
                  </a:lnTo>
                  <a:lnTo>
                    <a:pt x="2186471" y="0"/>
                  </a:lnTo>
                  <a:lnTo>
                    <a:pt x="2186471" y="7065"/>
                  </a:lnTo>
                  <a:lnTo>
                    <a:pt x="2212379" y="7065"/>
                  </a:lnTo>
                  <a:close/>
                </a:path>
                <a:path w="4945380" h="4236085">
                  <a:moveTo>
                    <a:pt x="2258699" y="7065"/>
                  </a:moveTo>
                  <a:lnTo>
                    <a:pt x="2258699" y="0"/>
                  </a:lnTo>
                  <a:lnTo>
                    <a:pt x="2232006" y="0"/>
                  </a:lnTo>
                  <a:lnTo>
                    <a:pt x="2232006" y="7065"/>
                  </a:lnTo>
                  <a:lnTo>
                    <a:pt x="2258699" y="7065"/>
                  </a:lnTo>
                  <a:close/>
                </a:path>
                <a:path w="4945380" h="4236085">
                  <a:moveTo>
                    <a:pt x="2304222" y="7065"/>
                  </a:moveTo>
                  <a:lnTo>
                    <a:pt x="2304222" y="0"/>
                  </a:lnTo>
                  <a:lnTo>
                    <a:pt x="2278314" y="0"/>
                  </a:lnTo>
                  <a:lnTo>
                    <a:pt x="2278314" y="7065"/>
                  </a:lnTo>
                  <a:lnTo>
                    <a:pt x="2304222" y="7065"/>
                  </a:lnTo>
                  <a:close/>
                </a:path>
                <a:path w="4945380" h="4236085">
                  <a:moveTo>
                    <a:pt x="2349770" y="7065"/>
                  </a:moveTo>
                  <a:lnTo>
                    <a:pt x="2349770" y="0"/>
                  </a:lnTo>
                  <a:lnTo>
                    <a:pt x="2323862" y="0"/>
                  </a:lnTo>
                  <a:lnTo>
                    <a:pt x="2323862" y="7065"/>
                  </a:lnTo>
                  <a:lnTo>
                    <a:pt x="2349770" y="7065"/>
                  </a:lnTo>
                  <a:close/>
                </a:path>
                <a:path w="4945380" h="4236085">
                  <a:moveTo>
                    <a:pt x="2396090" y="7065"/>
                  </a:moveTo>
                  <a:lnTo>
                    <a:pt x="2396090" y="0"/>
                  </a:lnTo>
                  <a:lnTo>
                    <a:pt x="2369397" y="0"/>
                  </a:lnTo>
                  <a:lnTo>
                    <a:pt x="2369397" y="7065"/>
                  </a:lnTo>
                  <a:lnTo>
                    <a:pt x="2396090" y="7065"/>
                  </a:lnTo>
                  <a:close/>
                </a:path>
                <a:path w="4945380" h="4236085">
                  <a:moveTo>
                    <a:pt x="2441612" y="7065"/>
                  </a:moveTo>
                  <a:lnTo>
                    <a:pt x="2441612" y="0"/>
                  </a:lnTo>
                  <a:lnTo>
                    <a:pt x="2415704" y="0"/>
                  </a:lnTo>
                  <a:lnTo>
                    <a:pt x="2415704" y="7065"/>
                  </a:lnTo>
                  <a:lnTo>
                    <a:pt x="2441612" y="7065"/>
                  </a:lnTo>
                  <a:close/>
                </a:path>
                <a:path w="4945380" h="4236085">
                  <a:moveTo>
                    <a:pt x="2487160" y="7065"/>
                  </a:moveTo>
                  <a:lnTo>
                    <a:pt x="2487160" y="0"/>
                  </a:lnTo>
                  <a:lnTo>
                    <a:pt x="2461252" y="0"/>
                  </a:lnTo>
                  <a:lnTo>
                    <a:pt x="2461252" y="7065"/>
                  </a:lnTo>
                  <a:lnTo>
                    <a:pt x="2487160" y="7065"/>
                  </a:lnTo>
                  <a:close/>
                </a:path>
                <a:path w="4945380" h="4236085">
                  <a:moveTo>
                    <a:pt x="2533480" y="7065"/>
                  </a:moveTo>
                  <a:lnTo>
                    <a:pt x="2533480" y="0"/>
                  </a:lnTo>
                  <a:lnTo>
                    <a:pt x="2506787" y="0"/>
                  </a:lnTo>
                  <a:lnTo>
                    <a:pt x="2506787" y="7065"/>
                  </a:lnTo>
                  <a:lnTo>
                    <a:pt x="2533480" y="7065"/>
                  </a:lnTo>
                  <a:close/>
                </a:path>
                <a:path w="4945380" h="4236085">
                  <a:moveTo>
                    <a:pt x="2579003" y="7065"/>
                  </a:moveTo>
                  <a:lnTo>
                    <a:pt x="2579003" y="0"/>
                  </a:lnTo>
                  <a:lnTo>
                    <a:pt x="2553095" y="0"/>
                  </a:lnTo>
                  <a:lnTo>
                    <a:pt x="2553095" y="7065"/>
                  </a:lnTo>
                  <a:lnTo>
                    <a:pt x="2579003" y="7065"/>
                  </a:lnTo>
                  <a:close/>
                </a:path>
                <a:path w="4945380" h="4236085">
                  <a:moveTo>
                    <a:pt x="2624551" y="7065"/>
                  </a:moveTo>
                  <a:lnTo>
                    <a:pt x="2624551" y="0"/>
                  </a:lnTo>
                  <a:lnTo>
                    <a:pt x="2598643" y="0"/>
                  </a:lnTo>
                  <a:lnTo>
                    <a:pt x="2598643" y="7065"/>
                  </a:lnTo>
                  <a:lnTo>
                    <a:pt x="2624551" y="7065"/>
                  </a:lnTo>
                  <a:close/>
                </a:path>
                <a:path w="4945380" h="4236085">
                  <a:moveTo>
                    <a:pt x="2670871" y="7065"/>
                  </a:moveTo>
                  <a:lnTo>
                    <a:pt x="2670871" y="0"/>
                  </a:lnTo>
                  <a:lnTo>
                    <a:pt x="2644178" y="0"/>
                  </a:lnTo>
                  <a:lnTo>
                    <a:pt x="2644178" y="7065"/>
                  </a:lnTo>
                  <a:lnTo>
                    <a:pt x="2670871" y="7065"/>
                  </a:lnTo>
                  <a:close/>
                </a:path>
                <a:path w="4945380" h="4236085">
                  <a:moveTo>
                    <a:pt x="2716393" y="7065"/>
                  </a:moveTo>
                  <a:lnTo>
                    <a:pt x="2716393" y="0"/>
                  </a:lnTo>
                  <a:lnTo>
                    <a:pt x="2690485" y="0"/>
                  </a:lnTo>
                  <a:lnTo>
                    <a:pt x="2690485" y="7065"/>
                  </a:lnTo>
                  <a:lnTo>
                    <a:pt x="2716393" y="7065"/>
                  </a:lnTo>
                  <a:close/>
                </a:path>
                <a:path w="4945380" h="4236085">
                  <a:moveTo>
                    <a:pt x="2761941" y="7065"/>
                  </a:moveTo>
                  <a:lnTo>
                    <a:pt x="2761941" y="0"/>
                  </a:lnTo>
                  <a:lnTo>
                    <a:pt x="2736033" y="0"/>
                  </a:lnTo>
                  <a:lnTo>
                    <a:pt x="2736033" y="7065"/>
                  </a:lnTo>
                  <a:lnTo>
                    <a:pt x="2761941" y="7065"/>
                  </a:lnTo>
                  <a:close/>
                </a:path>
                <a:path w="4945380" h="4236085">
                  <a:moveTo>
                    <a:pt x="2808261" y="7065"/>
                  </a:moveTo>
                  <a:lnTo>
                    <a:pt x="2808261" y="0"/>
                  </a:lnTo>
                  <a:lnTo>
                    <a:pt x="2781568" y="0"/>
                  </a:lnTo>
                  <a:lnTo>
                    <a:pt x="2781568" y="7065"/>
                  </a:lnTo>
                  <a:lnTo>
                    <a:pt x="2808261" y="7065"/>
                  </a:lnTo>
                  <a:close/>
                </a:path>
                <a:path w="4945380" h="4236085">
                  <a:moveTo>
                    <a:pt x="2853784" y="7065"/>
                  </a:moveTo>
                  <a:lnTo>
                    <a:pt x="2853784" y="0"/>
                  </a:lnTo>
                  <a:lnTo>
                    <a:pt x="2827876" y="0"/>
                  </a:lnTo>
                  <a:lnTo>
                    <a:pt x="2827876" y="7065"/>
                  </a:lnTo>
                  <a:lnTo>
                    <a:pt x="2853784" y="7065"/>
                  </a:lnTo>
                  <a:close/>
                </a:path>
                <a:path w="4945380" h="4236085">
                  <a:moveTo>
                    <a:pt x="2899332" y="7065"/>
                  </a:moveTo>
                  <a:lnTo>
                    <a:pt x="2899332" y="0"/>
                  </a:lnTo>
                  <a:lnTo>
                    <a:pt x="2873424" y="0"/>
                  </a:lnTo>
                  <a:lnTo>
                    <a:pt x="2873424" y="7065"/>
                  </a:lnTo>
                  <a:lnTo>
                    <a:pt x="2899332" y="7065"/>
                  </a:lnTo>
                  <a:close/>
                </a:path>
                <a:path w="4945380" h="4236085">
                  <a:moveTo>
                    <a:pt x="2945652" y="7065"/>
                  </a:moveTo>
                  <a:lnTo>
                    <a:pt x="2945652" y="0"/>
                  </a:lnTo>
                  <a:lnTo>
                    <a:pt x="2918959" y="0"/>
                  </a:lnTo>
                  <a:lnTo>
                    <a:pt x="2918959" y="7065"/>
                  </a:lnTo>
                  <a:lnTo>
                    <a:pt x="2945652" y="7065"/>
                  </a:lnTo>
                  <a:close/>
                </a:path>
                <a:path w="4945380" h="4236085">
                  <a:moveTo>
                    <a:pt x="2991174" y="7065"/>
                  </a:moveTo>
                  <a:lnTo>
                    <a:pt x="2991174" y="0"/>
                  </a:lnTo>
                  <a:lnTo>
                    <a:pt x="2965266" y="0"/>
                  </a:lnTo>
                  <a:lnTo>
                    <a:pt x="2965266" y="7065"/>
                  </a:lnTo>
                  <a:lnTo>
                    <a:pt x="2991174" y="7065"/>
                  </a:lnTo>
                  <a:close/>
                </a:path>
                <a:path w="4945380" h="4236085">
                  <a:moveTo>
                    <a:pt x="3036722" y="7065"/>
                  </a:moveTo>
                  <a:lnTo>
                    <a:pt x="3036722" y="0"/>
                  </a:lnTo>
                  <a:lnTo>
                    <a:pt x="3010814" y="0"/>
                  </a:lnTo>
                  <a:lnTo>
                    <a:pt x="3010814" y="7065"/>
                  </a:lnTo>
                  <a:lnTo>
                    <a:pt x="3036722" y="7065"/>
                  </a:lnTo>
                  <a:close/>
                </a:path>
                <a:path w="4945380" h="4236085">
                  <a:moveTo>
                    <a:pt x="3083042" y="7065"/>
                  </a:moveTo>
                  <a:lnTo>
                    <a:pt x="3083042" y="0"/>
                  </a:lnTo>
                  <a:lnTo>
                    <a:pt x="3056349" y="0"/>
                  </a:lnTo>
                  <a:lnTo>
                    <a:pt x="3056349" y="7065"/>
                  </a:lnTo>
                  <a:lnTo>
                    <a:pt x="3083042" y="7065"/>
                  </a:lnTo>
                  <a:close/>
                </a:path>
                <a:path w="4945380" h="4236085">
                  <a:moveTo>
                    <a:pt x="3128565" y="7065"/>
                  </a:moveTo>
                  <a:lnTo>
                    <a:pt x="3128565" y="0"/>
                  </a:lnTo>
                  <a:lnTo>
                    <a:pt x="3102657" y="0"/>
                  </a:lnTo>
                  <a:lnTo>
                    <a:pt x="3102657" y="7065"/>
                  </a:lnTo>
                  <a:lnTo>
                    <a:pt x="3128565" y="7065"/>
                  </a:lnTo>
                  <a:close/>
                </a:path>
                <a:path w="4945380" h="4236085">
                  <a:moveTo>
                    <a:pt x="3174113" y="7065"/>
                  </a:moveTo>
                  <a:lnTo>
                    <a:pt x="3174113" y="0"/>
                  </a:lnTo>
                  <a:lnTo>
                    <a:pt x="3148205" y="0"/>
                  </a:lnTo>
                  <a:lnTo>
                    <a:pt x="3148205" y="7065"/>
                  </a:lnTo>
                  <a:lnTo>
                    <a:pt x="3174113" y="7065"/>
                  </a:lnTo>
                  <a:close/>
                </a:path>
                <a:path w="4945380" h="4236085">
                  <a:moveTo>
                    <a:pt x="3220433" y="7065"/>
                  </a:moveTo>
                  <a:lnTo>
                    <a:pt x="3220433" y="0"/>
                  </a:lnTo>
                  <a:lnTo>
                    <a:pt x="3193740" y="0"/>
                  </a:lnTo>
                  <a:lnTo>
                    <a:pt x="3193740" y="7065"/>
                  </a:lnTo>
                  <a:lnTo>
                    <a:pt x="3220433" y="7065"/>
                  </a:lnTo>
                  <a:close/>
                </a:path>
                <a:path w="4945380" h="4236085">
                  <a:moveTo>
                    <a:pt x="3265955" y="7065"/>
                  </a:moveTo>
                  <a:lnTo>
                    <a:pt x="3265955" y="0"/>
                  </a:lnTo>
                  <a:lnTo>
                    <a:pt x="3240047" y="0"/>
                  </a:lnTo>
                  <a:lnTo>
                    <a:pt x="3240047" y="7065"/>
                  </a:lnTo>
                  <a:lnTo>
                    <a:pt x="3265955" y="7065"/>
                  </a:lnTo>
                  <a:close/>
                </a:path>
                <a:path w="4945380" h="4236085">
                  <a:moveTo>
                    <a:pt x="3311503" y="7065"/>
                  </a:moveTo>
                  <a:lnTo>
                    <a:pt x="3311503" y="0"/>
                  </a:lnTo>
                  <a:lnTo>
                    <a:pt x="3285595" y="0"/>
                  </a:lnTo>
                  <a:lnTo>
                    <a:pt x="3285595" y="7065"/>
                  </a:lnTo>
                  <a:lnTo>
                    <a:pt x="3311503" y="7065"/>
                  </a:lnTo>
                  <a:close/>
                </a:path>
                <a:path w="4945380" h="4236085">
                  <a:moveTo>
                    <a:pt x="3357824" y="7065"/>
                  </a:moveTo>
                  <a:lnTo>
                    <a:pt x="3357824" y="0"/>
                  </a:lnTo>
                  <a:lnTo>
                    <a:pt x="3331130" y="0"/>
                  </a:lnTo>
                  <a:lnTo>
                    <a:pt x="3331130" y="7065"/>
                  </a:lnTo>
                  <a:lnTo>
                    <a:pt x="3357824" y="7065"/>
                  </a:lnTo>
                  <a:close/>
                </a:path>
                <a:path w="4945380" h="4236085">
                  <a:moveTo>
                    <a:pt x="3403346" y="7065"/>
                  </a:moveTo>
                  <a:lnTo>
                    <a:pt x="3403346" y="0"/>
                  </a:lnTo>
                  <a:lnTo>
                    <a:pt x="3377438" y="0"/>
                  </a:lnTo>
                  <a:lnTo>
                    <a:pt x="3377438" y="7065"/>
                  </a:lnTo>
                  <a:lnTo>
                    <a:pt x="3403346" y="7065"/>
                  </a:lnTo>
                  <a:close/>
                </a:path>
                <a:path w="4945380" h="4236085">
                  <a:moveTo>
                    <a:pt x="3448894" y="7065"/>
                  </a:moveTo>
                  <a:lnTo>
                    <a:pt x="3448894" y="0"/>
                  </a:lnTo>
                  <a:lnTo>
                    <a:pt x="3422986" y="0"/>
                  </a:lnTo>
                  <a:lnTo>
                    <a:pt x="3422986" y="7065"/>
                  </a:lnTo>
                  <a:lnTo>
                    <a:pt x="3448894" y="7065"/>
                  </a:lnTo>
                  <a:close/>
                </a:path>
                <a:path w="4945380" h="4236085">
                  <a:moveTo>
                    <a:pt x="3495214" y="7065"/>
                  </a:moveTo>
                  <a:lnTo>
                    <a:pt x="3495214" y="0"/>
                  </a:lnTo>
                  <a:lnTo>
                    <a:pt x="3468521" y="0"/>
                  </a:lnTo>
                  <a:lnTo>
                    <a:pt x="3468521" y="7065"/>
                  </a:lnTo>
                  <a:lnTo>
                    <a:pt x="3495214" y="7065"/>
                  </a:lnTo>
                  <a:close/>
                </a:path>
                <a:path w="4945380" h="4236085">
                  <a:moveTo>
                    <a:pt x="3540736" y="7065"/>
                  </a:moveTo>
                  <a:lnTo>
                    <a:pt x="3540736" y="0"/>
                  </a:lnTo>
                  <a:lnTo>
                    <a:pt x="3514828" y="0"/>
                  </a:lnTo>
                  <a:lnTo>
                    <a:pt x="3514828" y="7065"/>
                  </a:lnTo>
                  <a:lnTo>
                    <a:pt x="3540736" y="7065"/>
                  </a:lnTo>
                  <a:close/>
                </a:path>
                <a:path w="4945380" h="4236085">
                  <a:moveTo>
                    <a:pt x="3586284" y="7065"/>
                  </a:moveTo>
                  <a:lnTo>
                    <a:pt x="3586284" y="0"/>
                  </a:lnTo>
                  <a:lnTo>
                    <a:pt x="3560376" y="0"/>
                  </a:lnTo>
                  <a:lnTo>
                    <a:pt x="3560376" y="7065"/>
                  </a:lnTo>
                  <a:lnTo>
                    <a:pt x="3586284" y="7065"/>
                  </a:lnTo>
                  <a:close/>
                </a:path>
                <a:path w="4945380" h="4236085">
                  <a:moveTo>
                    <a:pt x="3632605" y="7065"/>
                  </a:moveTo>
                  <a:lnTo>
                    <a:pt x="3632605" y="0"/>
                  </a:lnTo>
                  <a:lnTo>
                    <a:pt x="3605912" y="0"/>
                  </a:lnTo>
                  <a:lnTo>
                    <a:pt x="3605912" y="7065"/>
                  </a:lnTo>
                  <a:lnTo>
                    <a:pt x="3632605" y="7065"/>
                  </a:lnTo>
                  <a:close/>
                </a:path>
                <a:path w="4945380" h="4236085">
                  <a:moveTo>
                    <a:pt x="3678127" y="7065"/>
                  </a:moveTo>
                  <a:lnTo>
                    <a:pt x="3678127" y="0"/>
                  </a:lnTo>
                  <a:lnTo>
                    <a:pt x="3652219" y="0"/>
                  </a:lnTo>
                  <a:lnTo>
                    <a:pt x="3652219" y="7065"/>
                  </a:lnTo>
                  <a:lnTo>
                    <a:pt x="3678127" y="7065"/>
                  </a:lnTo>
                  <a:close/>
                </a:path>
                <a:path w="4945380" h="4236085">
                  <a:moveTo>
                    <a:pt x="3723675" y="7065"/>
                  </a:moveTo>
                  <a:lnTo>
                    <a:pt x="3723675" y="0"/>
                  </a:lnTo>
                  <a:lnTo>
                    <a:pt x="3697767" y="0"/>
                  </a:lnTo>
                  <a:lnTo>
                    <a:pt x="3697767" y="7065"/>
                  </a:lnTo>
                  <a:lnTo>
                    <a:pt x="3723675" y="7065"/>
                  </a:lnTo>
                  <a:close/>
                </a:path>
                <a:path w="4945380" h="4236085">
                  <a:moveTo>
                    <a:pt x="3769995" y="7065"/>
                  </a:moveTo>
                  <a:lnTo>
                    <a:pt x="3769995" y="0"/>
                  </a:lnTo>
                  <a:lnTo>
                    <a:pt x="3743302" y="0"/>
                  </a:lnTo>
                  <a:lnTo>
                    <a:pt x="3743302" y="7065"/>
                  </a:lnTo>
                  <a:lnTo>
                    <a:pt x="3769995" y="7065"/>
                  </a:lnTo>
                  <a:close/>
                </a:path>
                <a:path w="4945380" h="4236085">
                  <a:moveTo>
                    <a:pt x="3815517" y="7065"/>
                  </a:moveTo>
                  <a:lnTo>
                    <a:pt x="3815517" y="0"/>
                  </a:lnTo>
                  <a:lnTo>
                    <a:pt x="3789609" y="0"/>
                  </a:lnTo>
                  <a:lnTo>
                    <a:pt x="3789609" y="7065"/>
                  </a:lnTo>
                  <a:lnTo>
                    <a:pt x="3815517" y="7065"/>
                  </a:lnTo>
                  <a:close/>
                </a:path>
                <a:path w="4945380" h="4236085">
                  <a:moveTo>
                    <a:pt x="3861065" y="7065"/>
                  </a:moveTo>
                  <a:lnTo>
                    <a:pt x="3861065" y="0"/>
                  </a:lnTo>
                  <a:lnTo>
                    <a:pt x="3835157" y="0"/>
                  </a:lnTo>
                  <a:lnTo>
                    <a:pt x="3835157" y="7065"/>
                  </a:lnTo>
                  <a:lnTo>
                    <a:pt x="3861065" y="7065"/>
                  </a:lnTo>
                  <a:close/>
                </a:path>
                <a:path w="4945380" h="4236085">
                  <a:moveTo>
                    <a:pt x="3907386" y="7065"/>
                  </a:moveTo>
                  <a:lnTo>
                    <a:pt x="3907386" y="0"/>
                  </a:lnTo>
                  <a:lnTo>
                    <a:pt x="3880693" y="0"/>
                  </a:lnTo>
                  <a:lnTo>
                    <a:pt x="3880693" y="7065"/>
                  </a:lnTo>
                  <a:lnTo>
                    <a:pt x="3907386" y="7065"/>
                  </a:lnTo>
                  <a:close/>
                </a:path>
                <a:path w="4945380" h="4236085">
                  <a:moveTo>
                    <a:pt x="3952908" y="7065"/>
                  </a:moveTo>
                  <a:lnTo>
                    <a:pt x="3952908" y="0"/>
                  </a:lnTo>
                  <a:lnTo>
                    <a:pt x="3927000" y="0"/>
                  </a:lnTo>
                  <a:lnTo>
                    <a:pt x="3927000" y="7065"/>
                  </a:lnTo>
                  <a:lnTo>
                    <a:pt x="3952908" y="7065"/>
                  </a:lnTo>
                  <a:close/>
                </a:path>
                <a:path w="4945380" h="4236085">
                  <a:moveTo>
                    <a:pt x="3998456" y="7065"/>
                  </a:moveTo>
                  <a:lnTo>
                    <a:pt x="3998456" y="0"/>
                  </a:lnTo>
                  <a:lnTo>
                    <a:pt x="3972548" y="0"/>
                  </a:lnTo>
                  <a:lnTo>
                    <a:pt x="3972548" y="7065"/>
                  </a:lnTo>
                  <a:lnTo>
                    <a:pt x="3998456" y="7065"/>
                  </a:lnTo>
                  <a:close/>
                </a:path>
                <a:path w="4945380" h="4236085">
                  <a:moveTo>
                    <a:pt x="4044776" y="7065"/>
                  </a:moveTo>
                  <a:lnTo>
                    <a:pt x="4044776" y="0"/>
                  </a:lnTo>
                  <a:lnTo>
                    <a:pt x="4018083" y="0"/>
                  </a:lnTo>
                  <a:lnTo>
                    <a:pt x="4018083" y="7065"/>
                  </a:lnTo>
                  <a:lnTo>
                    <a:pt x="4044776" y="7065"/>
                  </a:lnTo>
                  <a:close/>
                </a:path>
                <a:path w="4945380" h="4236085">
                  <a:moveTo>
                    <a:pt x="4090298" y="7065"/>
                  </a:moveTo>
                  <a:lnTo>
                    <a:pt x="4090298" y="0"/>
                  </a:lnTo>
                  <a:lnTo>
                    <a:pt x="4064390" y="0"/>
                  </a:lnTo>
                  <a:lnTo>
                    <a:pt x="4064390" y="7065"/>
                  </a:lnTo>
                  <a:lnTo>
                    <a:pt x="4090298" y="7065"/>
                  </a:lnTo>
                  <a:close/>
                </a:path>
                <a:path w="4945380" h="4236085">
                  <a:moveTo>
                    <a:pt x="4135846" y="7065"/>
                  </a:moveTo>
                  <a:lnTo>
                    <a:pt x="4135846" y="0"/>
                  </a:lnTo>
                  <a:lnTo>
                    <a:pt x="4109938" y="0"/>
                  </a:lnTo>
                  <a:lnTo>
                    <a:pt x="4109938" y="7065"/>
                  </a:lnTo>
                  <a:lnTo>
                    <a:pt x="4135846" y="7065"/>
                  </a:lnTo>
                  <a:close/>
                </a:path>
                <a:path w="4945380" h="4236085">
                  <a:moveTo>
                    <a:pt x="4182167" y="7065"/>
                  </a:moveTo>
                  <a:lnTo>
                    <a:pt x="4182167" y="0"/>
                  </a:lnTo>
                  <a:lnTo>
                    <a:pt x="4155474" y="0"/>
                  </a:lnTo>
                  <a:lnTo>
                    <a:pt x="4155474" y="7065"/>
                  </a:lnTo>
                  <a:lnTo>
                    <a:pt x="4182167" y="7065"/>
                  </a:lnTo>
                  <a:close/>
                </a:path>
                <a:path w="4945380" h="4236085">
                  <a:moveTo>
                    <a:pt x="4227689" y="7065"/>
                  </a:moveTo>
                  <a:lnTo>
                    <a:pt x="4227689" y="0"/>
                  </a:lnTo>
                  <a:lnTo>
                    <a:pt x="4201781" y="0"/>
                  </a:lnTo>
                  <a:lnTo>
                    <a:pt x="4201781" y="7065"/>
                  </a:lnTo>
                  <a:lnTo>
                    <a:pt x="4227689" y="7065"/>
                  </a:lnTo>
                  <a:close/>
                </a:path>
                <a:path w="4945380" h="4236085">
                  <a:moveTo>
                    <a:pt x="4273237" y="7065"/>
                  </a:moveTo>
                  <a:lnTo>
                    <a:pt x="4273237" y="0"/>
                  </a:lnTo>
                  <a:lnTo>
                    <a:pt x="4247329" y="0"/>
                  </a:lnTo>
                  <a:lnTo>
                    <a:pt x="4247329" y="7065"/>
                  </a:lnTo>
                  <a:lnTo>
                    <a:pt x="4273237" y="7065"/>
                  </a:lnTo>
                  <a:close/>
                </a:path>
                <a:path w="4945380" h="4236085">
                  <a:moveTo>
                    <a:pt x="4319557" y="7065"/>
                  </a:moveTo>
                  <a:lnTo>
                    <a:pt x="4319557" y="0"/>
                  </a:lnTo>
                  <a:lnTo>
                    <a:pt x="4292864" y="0"/>
                  </a:lnTo>
                  <a:lnTo>
                    <a:pt x="4292864" y="7065"/>
                  </a:lnTo>
                  <a:lnTo>
                    <a:pt x="4319557" y="7065"/>
                  </a:lnTo>
                  <a:close/>
                </a:path>
                <a:path w="4945380" h="4236085">
                  <a:moveTo>
                    <a:pt x="4365079" y="7065"/>
                  </a:moveTo>
                  <a:lnTo>
                    <a:pt x="4365079" y="0"/>
                  </a:lnTo>
                  <a:lnTo>
                    <a:pt x="4339171" y="0"/>
                  </a:lnTo>
                  <a:lnTo>
                    <a:pt x="4339171" y="7065"/>
                  </a:lnTo>
                  <a:lnTo>
                    <a:pt x="4365079" y="7065"/>
                  </a:lnTo>
                  <a:close/>
                </a:path>
                <a:path w="4945380" h="4236085">
                  <a:moveTo>
                    <a:pt x="4410627" y="7065"/>
                  </a:moveTo>
                  <a:lnTo>
                    <a:pt x="4410627" y="0"/>
                  </a:lnTo>
                  <a:lnTo>
                    <a:pt x="4384719" y="0"/>
                  </a:lnTo>
                  <a:lnTo>
                    <a:pt x="4384719" y="7065"/>
                  </a:lnTo>
                  <a:lnTo>
                    <a:pt x="4410627" y="7065"/>
                  </a:lnTo>
                  <a:close/>
                </a:path>
                <a:path w="4945380" h="4236085">
                  <a:moveTo>
                    <a:pt x="4456948" y="7065"/>
                  </a:moveTo>
                  <a:lnTo>
                    <a:pt x="4456948" y="0"/>
                  </a:lnTo>
                  <a:lnTo>
                    <a:pt x="4430255" y="0"/>
                  </a:lnTo>
                  <a:lnTo>
                    <a:pt x="4430255" y="7065"/>
                  </a:lnTo>
                  <a:lnTo>
                    <a:pt x="4456948" y="7065"/>
                  </a:lnTo>
                  <a:close/>
                </a:path>
                <a:path w="4945380" h="4236085">
                  <a:moveTo>
                    <a:pt x="4502470" y="7065"/>
                  </a:moveTo>
                  <a:lnTo>
                    <a:pt x="4502470" y="0"/>
                  </a:lnTo>
                  <a:lnTo>
                    <a:pt x="4476562" y="0"/>
                  </a:lnTo>
                  <a:lnTo>
                    <a:pt x="4476562" y="7065"/>
                  </a:lnTo>
                  <a:lnTo>
                    <a:pt x="4502470" y="7065"/>
                  </a:lnTo>
                  <a:close/>
                </a:path>
                <a:path w="4945380" h="4236085">
                  <a:moveTo>
                    <a:pt x="4548018" y="7065"/>
                  </a:moveTo>
                  <a:lnTo>
                    <a:pt x="4548018" y="0"/>
                  </a:lnTo>
                  <a:lnTo>
                    <a:pt x="4522110" y="0"/>
                  </a:lnTo>
                  <a:lnTo>
                    <a:pt x="4522110" y="7065"/>
                  </a:lnTo>
                  <a:lnTo>
                    <a:pt x="4548018" y="7065"/>
                  </a:lnTo>
                  <a:close/>
                </a:path>
                <a:path w="4945380" h="4236085">
                  <a:moveTo>
                    <a:pt x="4594338" y="7065"/>
                  </a:moveTo>
                  <a:lnTo>
                    <a:pt x="4594338" y="0"/>
                  </a:lnTo>
                  <a:lnTo>
                    <a:pt x="4567645" y="0"/>
                  </a:lnTo>
                  <a:lnTo>
                    <a:pt x="4567645" y="7065"/>
                  </a:lnTo>
                  <a:lnTo>
                    <a:pt x="4594338" y="7065"/>
                  </a:lnTo>
                  <a:close/>
                </a:path>
                <a:path w="4945380" h="4236085">
                  <a:moveTo>
                    <a:pt x="4639860" y="7065"/>
                  </a:moveTo>
                  <a:lnTo>
                    <a:pt x="4639860" y="0"/>
                  </a:lnTo>
                  <a:lnTo>
                    <a:pt x="4613952" y="0"/>
                  </a:lnTo>
                  <a:lnTo>
                    <a:pt x="4613952" y="7065"/>
                  </a:lnTo>
                  <a:lnTo>
                    <a:pt x="4639860" y="7065"/>
                  </a:lnTo>
                  <a:close/>
                </a:path>
                <a:path w="4945380" h="4236085">
                  <a:moveTo>
                    <a:pt x="4685408" y="7065"/>
                  </a:moveTo>
                  <a:lnTo>
                    <a:pt x="4685408" y="0"/>
                  </a:lnTo>
                  <a:lnTo>
                    <a:pt x="4659500" y="0"/>
                  </a:lnTo>
                  <a:lnTo>
                    <a:pt x="4659500" y="7065"/>
                  </a:lnTo>
                  <a:lnTo>
                    <a:pt x="4685408" y="7065"/>
                  </a:lnTo>
                  <a:close/>
                </a:path>
                <a:path w="4945380" h="4236085">
                  <a:moveTo>
                    <a:pt x="4731729" y="7065"/>
                  </a:moveTo>
                  <a:lnTo>
                    <a:pt x="4731729" y="0"/>
                  </a:lnTo>
                  <a:lnTo>
                    <a:pt x="4705036" y="0"/>
                  </a:lnTo>
                  <a:lnTo>
                    <a:pt x="4705036" y="7065"/>
                  </a:lnTo>
                  <a:lnTo>
                    <a:pt x="4731729" y="7065"/>
                  </a:lnTo>
                  <a:close/>
                </a:path>
                <a:path w="4945380" h="4236085">
                  <a:moveTo>
                    <a:pt x="4777251" y="7065"/>
                  </a:moveTo>
                  <a:lnTo>
                    <a:pt x="4777251" y="0"/>
                  </a:lnTo>
                  <a:lnTo>
                    <a:pt x="4751343" y="0"/>
                  </a:lnTo>
                  <a:lnTo>
                    <a:pt x="4751343" y="7065"/>
                  </a:lnTo>
                  <a:lnTo>
                    <a:pt x="4777251" y="7065"/>
                  </a:lnTo>
                  <a:close/>
                </a:path>
                <a:path w="4945380" h="4236085">
                  <a:moveTo>
                    <a:pt x="4822799" y="7065"/>
                  </a:moveTo>
                  <a:lnTo>
                    <a:pt x="4822799" y="0"/>
                  </a:lnTo>
                  <a:lnTo>
                    <a:pt x="4796891" y="0"/>
                  </a:lnTo>
                  <a:lnTo>
                    <a:pt x="4796891" y="7065"/>
                  </a:lnTo>
                  <a:lnTo>
                    <a:pt x="4822799" y="7065"/>
                  </a:lnTo>
                  <a:close/>
                </a:path>
                <a:path w="4945380" h="4236085">
                  <a:moveTo>
                    <a:pt x="4869119" y="7065"/>
                  </a:moveTo>
                  <a:lnTo>
                    <a:pt x="4869119" y="0"/>
                  </a:lnTo>
                  <a:lnTo>
                    <a:pt x="4842426" y="0"/>
                  </a:lnTo>
                  <a:lnTo>
                    <a:pt x="4842426" y="7065"/>
                  </a:lnTo>
                  <a:lnTo>
                    <a:pt x="4869119" y="7065"/>
                  </a:lnTo>
                  <a:close/>
                </a:path>
                <a:path w="4945380" h="4236085">
                  <a:moveTo>
                    <a:pt x="4914641" y="7065"/>
                  </a:moveTo>
                  <a:lnTo>
                    <a:pt x="4914641" y="0"/>
                  </a:lnTo>
                  <a:lnTo>
                    <a:pt x="4888733" y="0"/>
                  </a:lnTo>
                  <a:lnTo>
                    <a:pt x="4888733" y="7065"/>
                  </a:lnTo>
                  <a:lnTo>
                    <a:pt x="4914641" y="7065"/>
                  </a:lnTo>
                  <a:close/>
                </a:path>
                <a:path w="4945380" h="4236085">
                  <a:moveTo>
                    <a:pt x="4945273" y="21982"/>
                  </a:moveTo>
                  <a:lnTo>
                    <a:pt x="4945273" y="1570"/>
                  </a:lnTo>
                  <a:lnTo>
                    <a:pt x="4943703" y="0"/>
                  </a:lnTo>
                  <a:lnTo>
                    <a:pt x="4934281" y="0"/>
                  </a:lnTo>
                  <a:lnTo>
                    <a:pt x="4934281" y="7065"/>
                  </a:lnTo>
                  <a:lnTo>
                    <a:pt x="4938207" y="7065"/>
                  </a:lnTo>
                  <a:lnTo>
                    <a:pt x="4938207" y="3925"/>
                  </a:lnTo>
                  <a:lnTo>
                    <a:pt x="4941334" y="7065"/>
                  </a:lnTo>
                  <a:lnTo>
                    <a:pt x="4941334" y="21982"/>
                  </a:lnTo>
                  <a:lnTo>
                    <a:pt x="4945273" y="21982"/>
                  </a:lnTo>
                  <a:close/>
                </a:path>
                <a:path w="4945380" h="4236085">
                  <a:moveTo>
                    <a:pt x="4941334" y="7065"/>
                  </a:moveTo>
                  <a:lnTo>
                    <a:pt x="4938207" y="3925"/>
                  </a:lnTo>
                  <a:lnTo>
                    <a:pt x="4938207" y="7065"/>
                  </a:lnTo>
                  <a:lnTo>
                    <a:pt x="4941334" y="7065"/>
                  </a:lnTo>
                  <a:close/>
                </a:path>
                <a:path w="4945380" h="4236085">
                  <a:moveTo>
                    <a:pt x="4941334" y="21982"/>
                  </a:moveTo>
                  <a:lnTo>
                    <a:pt x="4941334" y="7065"/>
                  </a:lnTo>
                  <a:lnTo>
                    <a:pt x="4938207" y="7065"/>
                  </a:lnTo>
                  <a:lnTo>
                    <a:pt x="4938207" y="21982"/>
                  </a:lnTo>
                  <a:lnTo>
                    <a:pt x="4941334" y="21982"/>
                  </a:lnTo>
                  <a:close/>
                </a:path>
                <a:path w="4945380" h="4236085">
                  <a:moveTo>
                    <a:pt x="4945273" y="68302"/>
                  </a:moveTo>
                  <a:lnTo>
                    <a:pt x="4945273" y="41609"/>
                  </a:lnTo>
                  <a:lnTo>
                    <a:pt x="4938206" y="41609"/>
                  </a:lnTo>
                  <a:lnTo>
                    <a:pt x="4938206" y="68302"/>
                  </a:lnTo>
                  <a:lnTo>
                    <a:pt x="4945273" y="68302"/>
                  </a:lnTo>
                  <a:close/>
                </a:path>
                <a:path w="4945380" h="4236085">
                  <a:moveTo>
                    <a:pt x="4945273" y="113837"/>
                  </a:moveTo>
                  <a:lnTo>
                    <a:pt x="4945273" y="87930"/>
                  </a:lnTo>
                  <a:lnTo>
                    <a:pt x="4938206" y="87930"/>
                  </a:lnTo>
                  <a:lnTo>
                    <a:pt x="4938206" y="113837"/>
                  </a:lnTo>
                  <a:lnTo>
                    <a:pt x="4945273" y="113837"/>
                  </a:lnTo>
                  <a:close/>
                </a:path>
                <a:path w="4945380" h="4236085">
                  <a:moveTo>
                    <a:pt x="4945273" y="159373"/>
                  </a:moveTo>
                  <a:lnTo>
                    <a:pt x="4945273" y="133465"/>
                  </a:lnTo>
                  <a:lnTo>
                    <a:pt x="4938206" y="133465"/>
                  </a:lnTo>
                  <a:lnTo>
                    <a:pt x="4938206" y="159373"/>
                  </a:lnTo>
                  <a:lnTo>
                    <a:pt x="4945273" y="159373"/>
                  </a:lnTo>
                  <a:close/>
                </a:path>
                <a:path w="4945380" h="4236085">
                  <a:moveTo>
                    <a:pt x="4945273" y="205693"/>
                  </a:moveTo>
                  <a:lnTo>
                    <a:pt x="4945273" y="179000"/>
                  </a:lnTo>
                  <a:lnTo>
                    <a:pt x="4938206" y="179000"/>
                  </a:lnTo>
                  <a:lnTo>
                    <a:pt x="4938206" y="205693"/>
                  </a:lnTo>
                  <a:lnTo>
                    <a:pt x="4945273" y="205693"/>
                  </a:lnTo>
                  <a:close/>
                </a:path>
                <a:path w="4945380" h="4236085">
                  <a:moveTo>
                    <a:pt x="4945273" y="251228"/>
                  </a:moveTo>
                  <a:lnTo>
                    <a:pt x="4945273" y="225320"/>
                  </a:lnTo>
                  <a:lnTo>
                    <a:pt x="4938206" y="225320"/>
                  </a:lnTo>
                  <a:lnTo>
                    <a:pt x="4938206" y="251228"/>
                  </a:lnTo>
                  <a:lnTo>
                    <a:pt x="4945273" y="251228"/>
                  </a:lnTo>
                  <a:close/>
                </a:path>
                <a:path w="4945380" h="4236085">
                  <a:moveTo>
                    <a:pt x="4945273" y="296763"/>
                  </a:moveTo>
                  <a:lnTo>
                    <a:pt x="4945273" y="270855"/>
                  </a:lnTo>
                  <a:lnTo>
                    <a:pt x="4938206" y="270855"/>
                  </a:lnTo>
                  <a:lnTo>
                    <a:pt x="4938206" y="296763"/>
                  </a:lnTo>
                  <a:lnTo>
                    <a:pt x="4945273" y="296763"/>
                  </a:lnTo>
                  <a:close/>
                </a:path>
                <a:path w="4945380" h="4236085">
                  <a:moveTo>
                    <a:pt x="4945273" y="343083"/>
                  </a:moveTo>
                  <a:lnTo>
                    <a:pt x="4945273" y="316390"/>
                  </a:lnTo>
                  <a:lnTo>
                    <a:pt x="4938206" y="316390"/>
                  </a:lnTo>
                  <a:lnTo>
                    <a:pt x="4938206" y="343083"/>
                  </a:lnTo>
                  <a:lnTo>
                    <a:pt x="4945273" y="343083"/>
                  </a:lnTo>
                  <a:close/>
                </a:path>
                <a:path w="4945380" h="4236085">
                  <a:moveTo>
                    <a:pt x="4945273" y="388618"/>
                  </a:moveTo>
                  <a:lnTo>
                    <a:pt x="4945273" y="362711"/>
                  </a:lnTo>
                  <a:lnTo>
                    <a:pt x="4938206" y="362711"/>
                  </a:lnTo>
                  <a:lnTo>
                    <a:pt x="4938206" y="388618"/>
                  </a:lnTo>
                  <a:lnTo>
                    <a:pt x="4945273" y="388618"/>
                  </a:lnTo>
                  <a:close/>
                </a:path>
                <a:path w="4945380" h="4236085">
                  <a:moveTo>
                    <a:pt x="4945273" y="434154"/>
                  </a:moveTo>
                  <a:lnTo>
                    <a:pt x="4945273" y="408246"/>
                  </a:lnTo>
                  <a:lnTo>
                    <a:pt x="4938206" y="408246"/>
                  </a:lnTo>
                  <a:lnTo>
                    <a:pt x="4938206" y="434154"/>
                  </a:lnTo>
                  <a:lnTo>
                    <a:pt x="4945273" y="434154"/>
                  </a:lnTo>
                  <a:close/>
                </a:path>
                <a:path w="4945380" h="4236085">
                  <a:moveTo>
                    <a:pt x="4945273" y="480474"/>
                  </a:moveTo>
                  <a:lnTo>
                    <a:pt x="4945273" y="453781"/>
                  </a:lnTo>
                  <a:lnTo>
                    <a:pt x="4938206" y="453781"/>
                  </a:lnTo>
                  <a:lnTo>
                    <a:pt x="4938206" y="480474"/>
                  </a:lnTo>
                  <a:lnTo>
                    <a:pt x="4945273" y="480474"/>
                  </a:lnTo>
                  <a:close/>
                </a:path>
                <a:path w="4945380" h="4236085">
                  <a:moveTo>
                    <a:pt x="4945273" y="526009"/>
                  </a:moveTo>
                  <a:lnTo>
                    <a:pt x="4945273" y="500101"/>
                  </a:lnTo>
                  <a:lnTo>
                    <a:pt x="4938206" y="500101"/>
                  </a:lnTo>
                  <a:lnTo>
                    <a:pt x="4938206" y="526009"/>
                  </a:lnTo>
                  <a:lnTo>
                    <a:pt x="4945273" y="526009"/>
                  </a:lnTo>
                  <a:close/>
                </a:path>
                <a:path w="4945380" h="4236085">
                  <a:moveTo>
                    <a:pt x="4945273" y="571544"/>
                  </a:moveTo>
                  <a:lnTo>
                    <a:pt x="4945273" y="545636"/>
                  </a:lnTo>
                  <a:lnTo>
                    <a:pt x="4938206" y="545636"/>
                  </a:lnTo>
                  <a:lnTo>
                    <a:pt x="4938206" y="571544"/>
                  </a:lnTo>
                  <a:lnTo>
                    <a:pt x="4945273" y="571544"/>
                  </a:lnTo>
                  <a:close/>
                </a:path>
                <a:path w="4945380" h="4236085">
                  <a:moveTo>
                    <a:pt x="4945273" y="617864"/>
                  </a:moveTo>
                  <a:lnTo>
                    <a:pt x="4945273" y="591171"/>
                  </a:lnTo>
                  <a:lnTo>
                    <a:pt x="4938206" y="591171"/>
                  </a:lnTo>
                  <a:lnTo>
                    <a:pt x="4938206" y="617864"/>
                  </a:lnTo>
                  <a:lnTo>
                    <a:pt x="4945273" y="617864"/>
                  </a:lnTo>
                  <a:close/>
                </a:path>
                <a:path w="4945380" h="4236085">
                  <a:moveTo>
                    <a:pt x="4945273" y="663400"/>
                  </a:moveTo>
                  <a:lnTo>
                    <a:pt x="4945273" y="637492"/>
                  </a:lnTo>
                  <a:lnTo>
                    <a:pt x="4938206" y="637492"/>
                  </a:lnTo>
                  <a:lnTo>
                    <a:pt x="4938206" y="663400"/>
                  </a:lnTo>
                  <a:lnTo>
                    <a:pt x="4945273" y="663400"/>
                  </a:lnTo>
                  <a:close/>
                </a:path>
                <a:path w="4945380" h="4236085">
                  <a:moveTo>
                    <a:pt x="4945273" y="708935"/>
                  </a:moveTo>
                  <a:lnTo>
                    <a:pt x="4945273" y="683027"/>
                  </a:lnTo>
                  <a:lnTo>
                    <a:pt x="4938206" y="683027"/>
                  </a:lnTo>
                  <a:lnTo>
                    <a:pt x="4938206" y="708935"/>
                  </a:lnTo>
                  <a:lnTo>
                    <a:pt x="4945273" y="708935"/>
                  </a:lnTo>
                  <a:close/>
                </a:path>
                <a:path w="4945380" h="4236085">
                  <a:moveTo>
                    <a:pt x="4945273" y="755255"/>
                  </a:moveTo>
                  <a:lnTo>
                    <a:pt x="4945273" y="728562"/>
                  </a:lnTo>
                  <a:lnTo>
                    <a:pt x="4938206" y="728562"/>
                  </a:lnTo>
                  <a:lnTo>
                    <a:pt x="4938206" y="755255"/>
                  </a:lnTo>
                  <a:lnTo>
                    <a:pt x="4945273" y="755255"/>
                  </a:lnTo>
                  <a:close/>
                </a:path>
                <a:path w="4945380" h="4236085">
                  <a:moveTo>
                    <a:pt x="4945273" y="800790"/>
                  </a:moveTo>
                  <a:lnTo>
                    <a:pt x="4945273" y="774882"/>
                  </a:lnTo>
                  <a:lnTo>
                    <a:pt x="4938206" y="774882"/>
                  </a:lnTo>
                  <a:lnTo>
                    <a:pt x="4938206" y="800790"/>
                  </a:lnTo>
                  <a:lnTo>
                    <a:pt x="4945273" y="800790"/>
                  </a:lnTo>
                  <a:close/>
                </a:path>
                <a:path w="4945380" h="4236085">
                  <a:moveTo>
                    <a:pt x="4945273" y="846325"/>
                  </a:moveTo>
                  <a:lnTo>
                    <a:pt x="4945273" y="820417"/>
                  </a:lnTo>
                  <a:lnTo>
                    <a:pt x="4938206" y="820417"/>
                  </a:lnTo>
                  <a:lnTo>
                    <a:pt x="4938206" y="846325"/>
                  </a:lnTo>
                  <a:lnTo>
                    <a:pt x="4945273" y="846325"/>
                  </a:lnTo>
                  <a:close/>
                </a:path>
                <a:path w="4945380" h="4236085">
                  <a:moveTo>
                    <a:pt x="4945273" y="892645"/>
                  </a:moveTo>
                  <a:lnTo>
                    <a:pt x="4945273" y="865952"/>
                  </a:lnTo>
                  <a:lnTo>
                    <a:pt x="4938206" y="865952"/>
                  </a:lnTo>
                  <a:lnTo>
                    <a:pt x="4938206" y="892645"/>
                  </a:lnTo>
                  <a:lnTo>
                    <a:pt x="4945273" y="892645"/>
                  </a:lnTo>
                  <a:close/>
                </a:path>
                <a:path w="4945380" h="4236085">
                  <a:moveTo>
                    <a:pt x="4945273" y="938181"/>
                  </a:moveTo>
                  <a:lnTo>
                    <a:pt x="4945273" y="912273"/>
                  </a:lnTo>
                  <a:lnTo>
                    <a:pt x="4938206" y="912273"/>
                  </a:lnTo>
                  <a:lnTo>
                    <a:pt x="4938206" y="938181"/>
                  </a:lnTo>
                  <a:lnTo>
                    <a:pt x="4945273" y="938181"/>
                  </a:lnTo>
                  <a:close/>
                </a:path>
                <a:path w="4945380" h="4236085">
                  <a:moveTo>
                    <a:pt x="4945273" y="983716"/>
                  </a:moveTo>
                  <a:lnTo>
                    <a:pt x="4945273" y="957808"/>
                  </a:lnTo>
                  <a:lnTo>
                    <a:pt x="4938206" y="957808"/>
                  </a:lnTo>
                  <a:lnTo>
                    <a:pt x="4938206" y="983716"/>
                  </a:lnTo>
                  <a:lnTo>
                    <a:pt x="4945273" y="983716"/>
                  </a:lnTo>
                  <a:close/>
                </a:path>
                <a:path w="4945380" h="4236085">
                  <a:moveTo>
                    <a:pt x="4945273" y="1030036"/>
                  </a:moveTo>
                  <a:lnTo>
                    <a:pt x="4945273" y="1003343"/>
                  </a:lnTo>
                  <a:lnTo>
                    <a:pt x="4938206" y="1003343"/>
                  </a:lnTo>
                  <a:lnTo>
                    <a:pt x="4938206" y="1030036"/>
                  </a:lnTo>
                  <a:lnTo>
                    <a:pt x="4945273" y="1030036"/>
                  </a:lnTo>
                  <a:close/>
                </a:path>
                <a:path w="4945380" h="4236085">
                  <a:moveTo>
                    <a:pt x="4945273" y="1075571"/>
                  </a:moveTo>
                  <a:lnTo>
                    <a:pt x="4945273" y="1049663"/>
                  </a:lnTo>
                  <a:lnTo>
                    <a:pt x="4938206" y="1049663"/>
                  </a:lnTo>
                  <a:lnTo>
                    <a:pt x="4938206" y="1075571"/>
                  </a:lnTo>
                  <a:lnTo>
                    <a:pt x="4945273" y="1075571"/>
                  </a:lnTo>
                  <a:close/>
                </a:path>
                <a:path w="4945380" h="4236085">
                  <a:moveTo>
                    <a:pt x="4945273" y="1121106"/>
                  </a:moveTo>
                  <a:lnTo>
                    <a:pt x="4945273" y="1095198"/>
                  </a:lnTo>
                  <a:lnTo>
                    <a:pt x="4938206" y="1095198"/>
                  </a:lnTo>
                  <a:lnTo>
                    <a:pt x="4938206" y="1121106"/>
                  </a:lnTo>
                  <a:lnTo>
                    <a:pt x="4945273" y="1121106"/>
                  </a:lnTo>
                  <a:close/>
                </a:path>
                <a:path w="4945380" h="4236085">
                  <a:moveTo>
                    <a:pt x="4945273" y="1167426"/>
                  </a:moveTo>
                  <a:lnTo>
                    <a:pt x="4945273" y="1140733"/>
                  </a:lnTo>
                  <a:lnTo>
                    <a:pt x="4938206" y="1140733"/>
                  </a:lnTo>
                  <a:lnTo>
                    <a:pt x="4938206" y="1167426"/>
                  </a:lnTo>
                  <a:lnTo>
                    <a:pt x="4945273" y="1167426"/>
                  </a:lnTo>
                  <a:close/>
                </a:path>
                <a:path w="4945380" h="4236085">
                  <a:moveTo>
                    <a:pt x="4945273" y="1212962"/>
                  </a:moveTo>
                  <a:lnTo>
                    <a:pt x="4945273" y="1187054"/>
                  </a:lnTo>
                  <a:lnTo>
                    <a:pt x="4938206" y="1187054"/>
                  </a:lnTo>
                  <a:lnTo>
                    <a:pt x="4938206" y="1212962"/>
                  </a:lnTo>
                  <a:lnTo>
                    <a:pt x="4945273" y="1212962"/>
                  </a:lnTo>
                  <a:close/>
                </a:path>
                <a:path w="4945380" h="4236085">
                  <a:moveTo>
                    <a:pt x="4945273" y="1258497"/>
                  </a:moveTo>
                  <a:lnTo>
                    <a:pt x="4945273" y="1232589"/>
                  </a:lnTo>
                  <a:lnTo>
                    <a:pt x="4938206" y="1232589"/>
                  </a:lnTo>
                  <a:lnTo>
                    <a:pt x="4938206" y="1258497"/>
                  </a:lnTo>
                  <a:lnTo>
                    <a:pt x="4945273" y="1258497"/>
                  </a:lnTo>
                  <a:close/>
                </a:path>
                <a:path w="4945380" h="4236085">
                  <a:moveTo>
                    <a:pt x="4945273" y="1304817"/>
                  </a:moveTo>
                  <a:lnTo>
                    <a:pt x="4945273" y="1278124"/>
                  </a:lnTo>
                  <a:lnTo>
                    <a:pt x="4938206" y="1278124"/>
                  </a:lnTo>
                  <a:lnTo>
                    <a:pt x="4938206" y="1304817"/>
                  </a:lnTo>
                  <a:lnTo>
                    <a:pt x="4945273" y="1304817"/>
                  </a:lnTo>
                  <a:close/>
                </a:path>
                <a:path w="4945380" h="4236085">
                  <a:moveTo>
                    <a:pt x="4945273" y="1350352"/>
                  </a:moveTo>
                  <a:lnTo>
                    <a:pt x="4945273" y="1324444"/>
                  </a:lnTo>
                  <a:lnTo>
                    <a:pt x="4938206" y="1324444"/>
                  </a:lnTo>
                  <a:lnTo>
                    <a:pt x="4938206" y="1350352"/>
                  </a:lnTo>
                  <a:lnTo>
                    <a:pt x="4945273" y="1350352"/>
                  </a:lnTo>
                  <a:close/>
                </a:path>
                <a:path w="4945380" h="4236085">
                  <a:moveTo>
                    <a:pt x="4945273" y="1395887"/>
                  </a:moveTo>
                  <a:lnTo>
                    <a:pt x="4945273" y="1369979"/>
                  </a:lnTo>
                  <a:lnTo>
                    <a:pt x="4938206" y="1369979"/>
                  </a:lnTo>
                  <a:lnTo>
                    <a:pt x="4938206" y="1395887"/>
                  </a:lnTo>
                  <a:lnTo>
                    <a:pt x="4945273" y="1395887"/>
                  </a:lnTo>
                  <a:close/>
                </a:path>
                <a:path w="4945380" h="4236085">
                  <a:moveTo>
                    <a:pt x="4945273" y="1442207"/>
                  </a:moveTo>
                  <a:lnTo>
                    <a:pt x="4945273" y="1415514"/>
                  </a:lnTo>
                  <a:lnTo>
                    <a:pt x="4938206" y="1415514"/>
                  </a:lnTo>
                  <a:lnTo>
                    <a:pt x="4938206" y="1442207"/>
                  </a:lnTo>
                  <a:lnTo>
                    <a:pt x="4945273" y="1442207"/>
                  </a:lnTo>
                  <a:close/>
                </a:path>
                <a:path w="4945380" h="4236085">
                  <a:moveTo>
                    <a:pt x="4945273" y="1487743"/>
                  </a:moveTo>
                  <a:lnTo>
                    <a:pt x="4945273" y="1461835"/>
                  </a:lnTo>
                  <a:lnTo>
                    <a:pt x="4938206" y="1461835"/>
                  </a:lnTo>
                  <a:lnTo>
                    <a:pt x="4938206" y="1487743"/>
                  </a:lnTo>
                  <a:lnTo>
                    <a:pt x="4945273" y="1487743"/>
                  </a:lnTo>
                  <a:close/>
                </a:path>
                <a:path w="4945380" h="4236085">
                  <a:moveTo>
                    <a:pt x="4945273" y="1533278"/>
                  </a:moveTo>
                  <a:lnTo>
                    <a:pt x="4945273" y="1507370"/>
                  </a:lnTo>
                  <a:lnTo>
                    <a:pt x="4938206" y="1507370"/>
                  </a:lnTo>
                  <a:lnTo>
                    <a:pt x="4938206" y="1533278"/>
                  </a:lnTo>
                  <a:lnTo>
                    <a:pt x="4945273" y="1533278"/>
                  </a:lnTo>
                  <a:close/>
                </a:path>
                <a:path w="4945380" h="4236085">
                  <a:moveTo>
                    <a:pt x="4945273" y="1579598"/>
                  </a:moveTo>
                  <a:lnTo>
                    <a:pt x="4945273" y="1552905"/>
                  </a:lnTo>
                  <a:lnTo>
                    <a:pt x="4938206" y="1552905"/>
                  </a:lnTo>
                  <a:lnTo>
                    <a:pt x="4938206" y="1579598"/>
                  </a:lnTo>
                  <a:lnTo>
                    <a:pt x="4945273" y="1579598"/>
                  </a:lnTo>
                  <a:close/>
                </a:path>
                <a:path w="4945380" h="4236085">
                  <a:moveTo>
                    <a:pt x="4945273" y="1625133"/>
                  </a:moveTo>
                  <a:lnTo>
                    <a:pt x="4945273" y="1599225"/>
                  </a:lnTo>
                  <a:lnTo>
                    <a:pt x="4938206" y="1599225"/>
                  </a:lnTo>
                  <a:lnTo>
                    <a:pt x="4938206" y="1625133"/>
                  </a:lnTo>
                  <a:lnTo>
                    <a:pt x="4945273" y="1625133"/>
                  </a:lnTo>
                  <a:close/>
                </a:path>
                <a:path w="4945380" h="4236085">
                  <a:moveTo>
                    <a:pt x="4945273" y="1670668"/>
                  </a:moveTo>
                  <a:lnTo>
                    <a:pt x="4945273" y="1644760"/>
                  </a:lnTo>
                  <a:lnTo>
                    <a:pt x="4938206" y="1644760"/>
                  </a:lnTo>
                  <a:lnTo>
                    <a:pt x="4938206" y="1670668"/>
                  </a:lnTo>
                  <a:lnTo>
                    <a:pt x="4945273" y="1670668"/>
                  </a:lnTo>
                  <a:close/>
                </a:path>
                <a:path w="4945380" h="4236085">
                  <a:moveTo>
                    <a:pt x="4945273" y="1716988"/>
                  </a:moveTo>
                  <a:lnTo>
                    <a:pt x="4945273" y="1690295"/>
                  </a:lnTo>
                  <a:lnTo>
                    <a:pt x="4938206" y="1690295"/>
                  </a:lnTo>
                  <a:lnTo>
                    <a:pt x="4938206" y="1716988"/>
                  </a:lnTo>
                  <a:lnTo>
                    <a:pt x="4945273" y="1716988"/>
                  </a:lnTo>
                  <a:close/>
                </a:path>
                <a:path w="4945380" h="4236085">
                  <a:moveTo>
                    <a:pt x="4945273" y="1762524"/>
                  </a:moveTo>
                  <a:lnTo>
                    <a:pt x="4945273" y="1736616"/>
                  </a:lnTo>
                  <a:lnTo>
                    <a:pt x="4938206" y="1736616"/>
                  </a:lnTo>
                  <a:lnTo>
                    <a:pt x="4938206" y="1762524"/>
                  </a:lnTo>
                  <a:lnTo>
                    <a:pt x="4945273" y="1762524"/>
                  </a:lnTo>
                  <a:close/>
                </a:path>
                <a:path w="4945380" h="4236085">
                  <a:moveTo>
                    <a:pt x="4945273" y="1808059"/>
                  </a:moveTo>
                  <a:lnTo>
                    <a:pt x="4945273" y="1782151"/>
                  </a:lnTo>
                  <a:lnTo>
                    <a:pt x="4938206" y="1782151"/>
                  </a:lnTo>
                  <a:lnTo>
                    <a:pt x="4938206" y="1808059"/>
                  </a:lnTo>
                  <a:lnTo>
                    <a:pt x="4945273" y="1808059"/>
                  </a:lnTo>
                  <a:close/>
                </a:path>
                <a:path w="4945380" h="4236085">
                  <a:moveTo>
                    <a:pt x="4945273" y="1854379"/>
                  </a:moveTo>
                  <a:lnTo>
                    <a:pt x="4945273" y="1827686"/>
                  </a:lnTo>
                  <a:lnTo>
                    <a:pt x="4938206" y="1827686"/>
                  </a:lnTo>
                  <a:lnTo>
                    <a:pt x="4938206" y="1854379"/>
                  </a:lnTo>
                  <a:lnTo>
                    <a:pt x="4945273" y="1854379"/>
                  </a:lnTo>
                  <a:close/>
                </a:path>
                <a:path w="4945380" h="4236085">
                  <a:moveTo>
                    <a:pt x="4945273" y="1899914"/>
                  </a:moveTo>
                  <a:lnTo>
                    <a:pt x="4945273" y="1874006"/>
                  </a:lnTo>
                  <a:lnTo>
                    <a:pt x="4938206" y="1874006"/>
                  </a:lnTo>
                  <a:lnTo>
                    <a:pt x="4938206" y="1899914"/>
                  </a:lnTo>
                  <a:lnTo>
                    <a:pt x="4945273" y="1899914"/>
                  </a:lnTo>
                  <a:close/>
                </a:path>
                <a:path w="4945380" h="4236085">
                  <a:moveTo>
                    <a:pt x="4945273" y="1945449"/>
                  </a:moveTo>
                  <a:lnTo>
                    <a:pt x="4945273" y="1919541"/>
                  </a:lnTo>
                  <a:lnTo>
                    <a:pt x="4938206" y="1919541"/>
                  </a:lnTo>
                  <a:lnTo>
                    <a:pt x="4938206" y="1945449"/>
                  </a:lnTo>
                  <a:lnTo>
                    <a:pt x="4945273" y="1945449"/>
                  </a:lnTo>
                  <a:close/>
                </a:path>
                <a:path w="4945380" h="4236085">
                  <a:moveTo>
                    <a:pt x="4945273" y="1991769"/>
                  </a:moveTo>
                  <a:lnTo>
                    <a:pt x="4945273" y="1965076"/>
                  </a:lnTo>
                  <a:lnTo>
                    <a:pt x="4938206" y="1965076"/>
                  </a:lnTo>
                  <a:lnTo>
                    <a:pt x="4938206" y="1991769"/>
                  </a:lnTo>
                  <a:lnTo>
                    <a:pt x="4945273" y="1991769"/>
                  </a:lnTo>
                  <a:close/>
                </a:path>
                <a:path w="4945380" h="4236085">
                  <a:moveTo>
                    <a:pt x="4945273" y="2037305"/>
                  </a:moveTo>
                  <a:lnTo>
                    <a:pt x="4945273" y="2011397"/>
                  </a:lnTo>
                  <a:lnTo>
                    <a:pt x="4938206" y="2011397"/>
                  </a:lnTo>
                  <a:lnTo>
                    <a:pt x="4938206" y="2037305"/>
                  </a:lnTo>
                  <a:lnTo>
                    <a:pt x="4945273" y="2037305"/>
                  </a:lnTo>
                  <a:close/>
                </a:path>
                <a:path w="4945380" h="4236085">
                  <a:moveTo>
                    <a:pt x="4945273" y="2082840"/>
                  </a:moveTo>
                  <a:lnTo>
                    <a:pt x="4945273" y="2056932"/>
                  </a:lnTo>
                  <a:lnTo>
                    <a:pt x="4938206" y="2056932"/>
                  </a:lnTo>
                  <a:lnTo>
                    <a:pt x="4938206" y="2082840"/>
                  </a:lnTo>
                  <a:lnTo>
                    <a:pt x="4945273" y="2082840"/>
                  </a:lnTo>
                  <a:close/>
                </a:path>
                <a:path w="4945380" h="4236085">
                  <a:moveTo>
                    <a:pt x="4945273" y="2129160"/>
                  </a:moveTo>
                  <a:lnTo>
                    <a:pt x="4945273" y="2102467"/>
                  </a:lnTo>
                  <a:lnTo>
                    <a:pt x="4938206" y="2102467"/>
                  </a:lnTo>
                  <a:lnTo>
                    <a:pt x="4938206" y="2129160"/>
                  </a:lnTo>
                  <a:lnTo>
                    <a:pt x="4945273" y="2129160"/>
                  </a:lnTo>
                  <a:close/>
                </a:path>
                <a:path w="4945380" h="4236085">
                  <a:moveTo>
                    <a:pt x="4945273" y="2174695"/>
                  </a:moveTo>
                  <a:lnTo>
                    <a:pt x="4945273" y="2148787"/>
                  </a:lnTo>
                  <a:lnTo>
                    <a:pt x="4938206" y="2148787"/>
                  </a:lnTo>
                  <a:lnTo>
                    <a:pt x="4938206" y="2174695"/>
                  </a:lnTo>
                  <a:lnTo>
                    <a:pt x="4945273" y="2174695"/>
                  </a:lnTo>
                  <a:close/>
                </a:path>
                <a:path w="4945380" h="4236085">
                  <a:moveTo>
                    <a:pt x="4945273" y="2220230"/>
                  </a:moveTo>
                  <a:lnTo>
                    <a:pt x="4945273" y="2194322"/>
                  </a:lnTo>
                  <a:lnTo>
                    <a:pt x="4938206" y="2194322"/>
                  </a:lnTo>
                  <a:lnTo>
                    <a:pt x="4938206" y="2220230"/>
                  </a:lnTo>
                  <a:lnTo>
                    <a:pt x="4945273" y="2220230"/>
                  </a:lnTo>
                  <a:close/>
                </a:path>
                <a:path w="4945380" h="4236085">
                  <a:moveTo>
                    <a:pt x="4945273" y="2266550"/>
                  </a:moveTo>
                  <a:lnTo>
                    <a:pt x="4945273" y="2239857"/>
                  </a:lnTo>
                  <a:lnTo>
                    <a:pt x="4938206" y="2239857"/>
                  </a:lnTo>
                  <a:lnTo>
                    <a:pt x="4938206" y="2266550"/>
                  </a:lnTo>
                  <a:lnTo>
                    <a:pt x="4945273" y="2266550"/>
                  </a:lnTo>
                  <a:close/>
                </a:path>
                <a:path w="4945380" h="4236085">
                  <a:moveTo>
                    <a:pt x="4945273" y="2312086"/>
                  </a:moveTo>
                  <a:lnTo>
                    <a:pt x="4945273" y="2286178"/>
                  </a:lnTo>
                  <a:lnTo>
                    <a:pt x="4938206" y="2286178"/>
                  </a:lnTo>
                  <a:lnTo>
                    <a:pt x="4938206" y="2312086"/>
                  </a:lnTo>
                  <a:lnTo>
                    <a:pt x="4945273" y="2312086"/>
                  </a:lnTo>
                  <a:close/>
                </a:path>
                <a:path w="4945380" h="4236085">
                  <a:moveTo>
                    <a:pt x="4945273" y="2357621"/>
                  </a:moveTo>
                  <a:lnTo>
                    <a:pt x="4945273" y="2331713"/>
                  </a:lnTo>
                  <a:lnTo>
                    <a:pt x="4938206" y="2331713"/>
                  </a:lnTo>
                  <a:lnTo>
                    <a:pt x="4938206" y="2357621"/>
                  </a:lnTo>
                  <a:lnTo>
                    <a:pt x="4945273" y="2357621"/>
                  </a:lnTo>
                  <a:close/>
                </a:path>
                <a:path w="4945380" h="4236085">
                  <a:moveTo>
                    <a:pt x="4945273" y="2403941"/>
                  </a:moveTo>
                  <a:lnTo>
                    <a:pt x="4945273" y="2377248"/>
                  </a:lnTo>
                  <a:lnTo>
                    <a:pt x="4938206" y="2377248"/>
                  </a:lnTo>
                  <a:lnTo>
                    <a:pt x="4938206" y="2403941"/>
                  </a:lnTo>
                  <a:lnTo>
                    <a:pt x="4945273" y="2403941"/>
                  </a:lnTo>
                  <a:close/>
                </a:path>
                <a:path w="4945380" h="4236085">
                  <a:moveTo>
                    <a:pt x="4945273" y="2449476"/>
                  </a:moveTo>
                  <a:lnTo>
                    <a:pt x="4945273" y="2423568"/>
                  </a:lnTo>
                  <a:lnTo>
                    <a:pt x="4938206" y="2423568"/>
                  </a:lnTo>
                  <a:lnTo>
                    <a:pt x="4938206" y="2449476"/>
                  </a:lnTo>
                  <a:lnTo>
                    <a:pt x="4945273" y="2449476"/>
                  </a:lnTo>
                  <a:close/>
                </a:path>
                <a:path w="4945380" h="4236085">
                  <a:moveTo>
                    <a:pt x="4945273" y="2495011"/>
                  </a:moveTo>
                  <a:lnTo>
                    <a:pt x="4945273" y="2469103"/>
                  </a:lnTo>
                  <a:lnTo>
                    <a:pt x="4938206" y="2469103"/>
                  </a:lnTo>
                  <a:lnTo>
                    <a:pt x="4938206" y="2495011"/>
                  </a:lnTo>
                  <a:lnTo>
                    <a:pt x="4945273" y="2495011"/>
                  </a:lnTo>
                  <a:close/>
                </a:path>
                <a:path w="4945380" h="4236085">
                  <a:moveTo>
                    <a:pt x="4945273" y="2541331"/>
                  </a:moveTo>
                  <a:lnTo>
                    <a:pt x="4945273" y="2514638"/>
                  </a:lnTo>
                  <a:lnTo>
                    <a:pt x="4938206" y="2514638"/>
                  </a:lnTo>
                  <a:lnTo>
                    <a:pt x="4938206" y="2541331"/>
                  </a:lnTo>
                  <a:lnTo>
                    <a:pt x="4945273" y="2541331"/>
                  </a:lnTo>
                  <a:close/>
                </a:path>
                <a:path w="4945380" h="4236085">
                  <a:moveTo>
                    <a:pt x="4945273" y="2586867"/>
                  </a:moveTo>
                  <a:lnTo>
                    <a:pt x="4945273" y="2560959"/>
                  </a:lnTo>
                  <a:lnTo>
                    <a:pt x="4938206" y="2560959"/>
                  </a:lnTo>
                  <a:lnTo>
                    <a:pt x="4938206" y="2586867"/>
                  </a:lnTo>
                  <a:lnTo>
                    <a:pt x="4945273" y="2586867"/>
                  </a:lnTo>
                  <a:close/>
                </a:path>
                <a:path w="4945380" h="4236085">
                  <a:moveTo>
                    <a:pt x="4945273" y="2632402"/>
                  </a:moveTo>
                  <a:lnTo>
                    <a:pt x="4945273" y="2606494"/>
                  </a:lnTo>
                  <a:lnTo>
                    <a:pt x="4938206" y="2606494"/>
                  </a:lnTo>
                  <a:lnTo>
                    <a:pt x="4938206" y="2632402"/>
                  </a:lnTo>
                  <a:lnTo>
                    <a:pt x="4945273" y="2632402"/>
                  </a:lnTo>
                  <a:close/>
                </a:path>
                <a:path w="4945380" h="4236085">
                  <a:moveTo>
                    <a:pt x="4945273" y="2678722"/>
                  </a:moveTo>
                  <a:lnTo>
                    <a:pt x="4945273" y="2652029"/>
                  </a:lnTo>
                  <a:lnTo>
                    <a:pt x="4938206" y="2652029"/>
                  </a:lnTo>
                  <a:lnTo>
                    <a:pt x="4938206" y="2678722"/>
                  </a:lnTo>
                  <a:lnTo>
                    <a:pt x="4945273" y="2678722"/>
                  </a:lnTo>
                  <a:close/>
                </a:path>
                <a:path w="4945380" h="4236085">
                  <a:moveTo>
                    <a:pt x="4945273" y="2724257"/>
                  </a:moveTo>
                  <a:lnTo>
                    <a:pt x="4945273" y="2698349"/>
                  </a:lnTo>
                  <a:lnTo>
                    <a:pt x="4938206" y="2698349"/>
                  </a:lnTo>
                  <a:lnTo>
                    <a:pt x="4938206" y="2724257"/>
                  </a:lnTo>
                  <a:lnTo>
                    <a:pt x="4945273" y="2724257"/>
                  </a:lnTo>
                  <a:close/>
                </a:path>
                <a:path w="4945380" h="4236085">
                  <a:moveTo>
                    <a:pt x="4945273" y="2769792"/>
                  </a:moveTo>
                  <a:lnTo>
                    <a:pt x="4945273" y="2743884"/>
                  </a:lnTo>
                  <a:lnTo>
                    <a:pt x="4938206" y="2743884"/>
                  </a:lnTo>
                  <a:lnTo>
                    <a:pt x="4938206" y="2769792"/>
                  </a:lnTo>
                  <a:lnTo>
                    <a:pt x="4945273" y="2769792"/>
                  </a:lnTo>
                  <a:close/>
                </a:path>
                <a:path w="4945380" h="4236085">
                  <a:moveTo>
                    <a:pt x="4945273" y="2816112"/>
                  </a:moveTo>
                  <a:lnTo>
                    <a:pt x="4945273" y="2789419"/>
                  </a:lnTo>
                  <a:lnTo>
                    <a:pt x="4938206" y="2789419"/>
                  </a:lnTo>
                  <a:lnTo>
                    <a:pt x="4938206" y="2816112"/>
                  </a:lnTo>
                  <a:lnTo>
                    <a:pt x="4945273" y="2816112"/>
                  </a:lnTo>
                  <a:close/>
                </a:path>
                <a:path w="4945380" h="4236085">
                  <a:moveTo>
                    <a:pt x="4945273" y="2861648"/>
                  </a:moveTo>
                  <a:lnTo>
                    <a:pt x="4945273" y="2835740"/>
                  </a:lnTo>
                  <a:lnTo>
                    <a:pt x="4938206" y="2835740"/>
                  </a:lnTo>
                  <a:lnTo>
                    <a:pt x="4938206" y="2861648"/>
                  </a:lnTo>
                  <a:lnTo>
                    <a:pt x="4945273" y="2861648"/>
                  </a:lnTo>
                  <a:close/>
                </a:path>
                <a:path w="4945380" h="4236085">
                  <a:moveTo>
                    <a:pt x="4945273" y="2907183"/>
                  </a:moveTo>
                  <a:lnTo>
                    <a:pt x="4945273" y="2881275"/>
                  </a:lnTo>
                  <a:lnTo>
                    <a:pt x="4938206" y="2881275"/>
                  </a:lnTo>
                  <a:lnTo>
                    <a:pt x="4938206" y="2907183"/>
                  </a:lnTo>
                  <a:lnTo>
                    <a:pt x="4945273" y="2907183"/>
                  </a:lnTo>
                  <a:close/>
                </a:path>
                <a:path w="4945380" h="4236085">
                  <a:moveTo>
                    <a:pt x="4945273" y="2953503"/>
                  </a:moveTo>
                  <a:lnTo>
                    <a:pt x="4945273" y="2926810"/>
                  </a:lnTo>
                  <a:lnTo>
                    <a:pt x="4938206" y="2926810"/>
                  </a:lnTo>
                  <a:lnTo>
                    <a:pt x="4938206" y="2953503"/>
                  </a:lnTo>
                  <a:lnTo>
                    <a:pt x="4945273" y="2953503"/>
                  </a:lnTo>
                  <a:close/>
                </a:path>
                <a:path w="4945380" h="4236085">
                  <a:moveTo>
                    <a:pt x="4945273" y="2999038"/>
                  </a:moveTo>
                  <a:lnTo>
                    <a:pt x="4945273" y="2973130"/>
                  </a:lnTo>
                  <a:lnTo>
                    <a:pt x="4938206" y="2973130"/>
                  </a:lnTo>
                  <a:lnTo>
                    <a:pt x="4938206" y="2999038"/>
                  </a:lnTo>
                  <a:lnTo>
                    <a:pt x="4945273" y="2999038"/>
                  </a:lnTo>
                  <a:close/>
                </a:path>
                <a:path w="4945380" h="4236085">
                  <a:moveTo>
                    <a:pt x="4945273" y="3044573"/>
                  </a:moveTo>
                  <a:lnTo>
                    <a:pt x="4945273" y="3018665"/>
                  </a:lnTo>
                  <a:lnTo>
                    <a:pt x="4938206" y="3018665"/>
                  </a:lnTo>
                  <a:lnTo>
                    <a:pt x="4938206" y="3044573"/>
                  </a:lnTo>
                  <a:lnTo>
                    <a:pt x="4945273" y="3044573"/>
                  </a:lnTo>
                  <a:close/>
                </a:path>
                <a:path w="4945380" h="4236085">
                  <a:moveTo>
                    <a:pt x="4945273" y="3090894"/>
                  </a:moveTo>
                  <a:lnTo>
                    <a:pt x="4945273" y="3064200"/>
                  </a:lnTo>
                  <a:lnTo>
                    <a:pt x="4938206" y="3064200"/>
                  </a:lnTo>
                  <a:lnTo>
                    <a:pt x="4938206" y="3090894"/>
                  </a:lnTo>
                  <a:lnTo>
                    <a:pt x="4945273" y="3090894"/>
                  </a:lnTo>
                  <a:close/>
                </a:path>
                <a:path w="4945380" h="4236085">
                  <a:moveTo>
                    <a:pt x="4945273" y="3136429"/>
                  </a:moveTo>
                  <a:lnTo>
                    <a:pt x="4945273" y="3110521"/>
                  </a:lnTo>
                  <a:lnTo>
                    <a:pt x="4938206" y="3110521"/>
                  </a:lnTo>
                  <a:lnTo>
                    <a:pt x="4938206" y="3136429"/>
                  </a:lnTo>
                  <a:lnTo>
                    <a:pt x="4945273" y="3136429"/>
                  </a:lnTo>
                  <a:close/>
                </a:path>
                <a:path w="4945380" h="4236085">
                  <a:moveTo>
                    <a:pt x="4945273" y="3181964"/>
                  </a:moveTo>
                  <a:lnTo>
                    <a:pt x="4945273" y="3156056"/>
                  </a:lnTo>
                  <a:lnTo>
                    <a:pt x="4938206" y="3156056"/>
                  </a:lnTo>
                  <a:lnTo>
                    <a:pt x="4938206" y="3181964"/>
                  </a:lnTo>
                  <a:lnTo>
                    <a:pt x="4945273" y="3181964"/>
                  </a:lnTo>
                  <a:close/>
                </a:path>
                <a:path w="4945380" h="4236085">
                  <a:moveTo>
                    <a:pt x="4945273" y="3228284"/>
                  </a:moveTo>
                  <a:lnTo>
                    <a:pt x="4945273" y="3201591"/>
                  </a:lnTo>
                  <a:lnTo>
                    <a:pt x="4938206" y="3201591"/>
                  </a:lnTo>
                  <a:lnTo>
                    <a:pt x="4938206" y="3228284"/>
                  </a:lnTo>
                  <a:lnTo>
                    <a:pt x="4945273" y="3228284"/>
                  </a:lnTo>
                  <a:close/>
                </a:path>
                <a:path w="4945380" h="4236085">
                  <a:moveTo>
                    <a:pt x="4945273" y="3273819"/>
                  </a:moveTo>
                  <a:lnTo>
                    <a:pt x="4945273" y="3247911"/>
                  </a:lnTo>
                  <a:lnTo>
                    <a:pt x="4938206" y="3247911"/>
                  </a:lnTo>
                  <a:lnTo>
                    <a:pt x="4938206" y="3273819"/>
                  </a:lnTo>
                  <a:lnTo>
                    <a:pt x="4945273" y="3273819"/>
                  </a:lnTo>
                  <a:close/>
                </a:path>
                <a:path w="4945380" h="4236085">
                  <a:moveTo>
                    <a:pt x="4945273" y="3319354"/>
                  </a:moveTo>
                  <a:lnTo>
                    <a:pt x="4945273" y="3293446"/>
                  </a:lnTo>
                  <a:lnTo>
                    <a:pt x="4938206" y="3293446"/>
                  </a:lnTo>
                  <a:lnTo>
                    <a:pt x="4938206" y="3319354"/>
                  </a:lnTo>
                  <a:lnTo>
                    <a:pt x="4945273" y="3319354"/>
                  </a:lnTo>
                  <a:close/>
                </a:path>
                <a:path w="4945380" h="4236085">
                  <a:moveTo>
                    <a:pt x="4945273" y="3365675"/>
                  </a:moveTo>
                  <a:lnTo>
                    <a:pt x="4945273" y="3338982"/>
                  </a:lnTo>
                  <a:lnTo>
                    <a:pt x="4938206" y="3338982"/>
                  </a:lnTo>
                  <a:lnTo>
                    <a:pt x="4938206" y="3365675"/>
                  </a:lnTo>
                  <a:lnTo>
                    <a:pt x="4945273" y="3365675"/>
                  </a:lnTo>
                  <a:close/>
                </a:path>
                <a:path w="4945380" h="4236085">
                  <a:moveTo>
                    <a:pt x="4945273" y="3411210"/>
                  </a:moveTo>
                  <a:lnTo>
                    <a:pt x="4945273" y="3385302"/>
                  </a:lnTo>
                  <a:lnTo>
                    <a:pt x="4938206" y="3385302"/>
                  </a:lnTo>
                  <a:lnTo>
                    <a:pt x="4938206" y="3411210"/>
                  </a:lnTo>
                  <a:lnTo>
                    <a:pt x="4945273" y="3411210"/>
                  </a:lnTo>
                  <a:close/>
                </a:path>
                <a:path w="4945380" h="4236085">
                  <a:moveTo>
                    <a:pt x="4945273" y="3456745"/>
                  </a:moveTo>
                  <a:lnTo>
                    <a:pt x="4945273" y="3430837"/>
                  </a:lnTo>
                  <a:lnTo>
                    <a:pt x="4938206" y="3430837"/>
                  </a:lnTo>
                  <a:lnTo>
                    <a:pt x="4938206" y="3456745"/>
                  </a:lnTo>
                  <a:lnTo>
                    <a:pt x="4945273" y="3456745"/>
                  </a:lnTo>
                  <a:close/>
                </a:path>
                <a:path w="4945380" h="4236085">
                  <a:moveTo>
                    <a:pt x="4945273" y="3503065"/>
                  </a:moveTo>
                  <a:lnTo>
                    <a:pt x="4945273" y="3476372"/>
                  </a:lnTo>
                  <a:lnTo>
                    <a:pt x="4938206" y="3476372"/>
                  </a:lnTo>
                  <a:lnTo>
                    <a:pt x="4938206" y="3503065"/>
                  </a:lnTo>
                  <a:lnTo>
                    <a:pt x="4945273" y="3503065"/>
                  </a:lnTo>
                  <a:close/>
                </a:path>
                <a:path w="4945380" h="4236085">
                  <a:moveTo>
                    <a:pt x="4945273" y="3548600"/>
                  </a:moveTo>
                  <a:lnTo>
                    <a:pt x="4945273" y="3522692"/>
                  </a:lnTo>
                  <a:lnTo>
                    <a:pt x="4938206" y="3522692"/>
                  </a:lnTo>
                  <a:lnTo>
                    <a:pt x="4938206" y="3548600"/>
                  </a:lnTo>
                  <a:lnTo>
                    <a:pt x="4945273" y="3548600"/>
                  </a:lnTo>
                  <a:close/>
                </a:path>
                <a:path w="4945380" h="4236085">
                  <a:moveTo>
                    <a:pt x="4945273" y="3594135"/>
                  </a:moveTo>
                  <a:lnTo>
                    <a:pt x="4945273" y="3568227"/>
                  </a:lnTo>
                  <a:lnTo>
                    <a:pt x="4938206" y="3568227"/>
                  </a:lnTo>
                  <a:lnTo>
                    <a:pt x="4938206" y="3594135"/>
                  </a:lnTo>
                  <a:lnTo>
                    <a:pt x="4945273" y="3594135"/>
                  </a:lnTo>
                  <a:close/>
                </a:path>
                <a:path w="4945380" h="4236085">
                  <a:moveTo>
                    <a:pt x="4945273" y="3640456"/>
                  </a:moveTo>
                  <a:lnTo>
                    <a:pt x="4945273" y="3613763"/>
                  </a:lnTo>
                  <a:lnTo>
                    <a:pt x="4938206" y="3613763"/>
                  </a:lnTo>
                  <a:lnTo>
                    <a:pt x="4938206" y="3640456"/>
                  </a:lnTo>
                  <a:lnTo>
                    <a:pt x="4945273" y="3640456"/>
                  </a:lnTo>
                  <a:close/>
                </a:path>
                <a:path w="4945380" h="4236085">
                  <a:moveTo>
                    <a:pt x="4945273" y="3685991"/>
                  </a:moveTo>
                  <a:lnTo>
                    <a:pt x="4945273" y="3660083"/>
                  </a:lnTo>
                  <a:lnTo>
                    <a:pt x="4938206" y="3660083"/>
                  </a:lnTo>
                  <a:lnTo>
                    <a:pt x="4938206" y="3685991"/>
                  </a:lnTo>
                  <a:lnTo>
                    <a:pt x="4945273" y="3685991"/>
                  </a:lnTo>
                  <a:close/>
                </a:path>
                <a:path w="4945380" h="4236085">
                  <a:moveTo>
                    <a:pt x="4945273" y="3731526"/>
                  </a:moveTo>
                  <a:lnTo>
                    <a:pt x="4945273" y="3705618"/>
                  </a:lnTo>
                  <a:lnTo>
                    <a:pt x="4938206" y="3705618"/>
                  </a:lnTo>
                  <a:lnTo>
                    <a:pt x="4938206" y="3731526"/>
                  </a:lnTo>
                  <a:lnTo>
                    <a:pt x="4945273" y="3731526"/>
                  </a:lnTo>
                  <a:close/>
                </a:path>
                <a:path w="4945380" h="4236085">
                  <a:moveTo>
                    <a:pt x="4945273" y="3777846"/>
                  </a:moveTo>
                  <a:lnTo>
                    <a:pt x="4945273" y="3751153"/>
                  </a:lnTo>
                  <a:lnTo>
                    <a:pt x="4938206" y="3751153"/>
                  </a:lnTo>
                  <a:lnTo>
                    <a:pt x="4938206" y="3777846"/>
                  </a:lnTo>
                  <a:lnTo>
                    <a:pt x="4945273" y="3777846"/>
                  </a:lnTo>
                  <a:close/>
                </a:path>
                <a:path w="4945380" h="4236085">
                  <a:moveTo>
                    <a:pt x="4945273" y="3823381"/>
                  </a:moveTo>
                  <a:lnTo>
                    <a:pt x="4945273" y="3797473"/>
                  </a:lnTo>
                  <a:lnTo>
                    <a:pt x="4938206" y="3797473"/>
                  </a:lnTo>
                  <a:lnTo>
                    <a:pt x="4938206" y="3823381"/>
                  </a:lnTo>
                  <a:lnTo>
                    <a:pt x="4945273" y="3823381"/>
                  </a:lnTo>
                  <a:close/>
                </a:path>
                <a:path w="4945380" h="4236085">
                  <a:moveTo>
                    <a:pt x="4945273" y="3868916"/>
                  </a:moveTo>
                  <a:lnTo>
                    <a:pt x="4945273" y="3843008"/>
                  </a:lnTo>
                  <a:lnTo>
                    <a:pt x="4938206" y="3843008"/>
                  </a:lnTo>
                  <a:lnTo>
                    <a:pt x="4938206" y="3868916"/>
                  </a:lnTo>
                  <a:lnTo>
                    <a:pt x="4945273" y="3868916"/>
                  </a:lnTo>
                  <a:close/>
                </a:path>
                <a:path w="4945380" h="4236085">
                  <a:moveTo>
                    <a:pt x="4945273" y="3915237"/>
                  </a:moveTo>
                  <a:lnTo>
                    <a:pt x="4945273" y="3888544"/>
                  </a:lnTo>
                  <a:lnTo>
                    <a:pt x="4938206" y="3888544"/>
                  </a:lnTo>
                  <a:lnTo>
                    <a:pt x="4938206" y="3915237"/>
                  </a:lnTo>
                  <a:lnTo>
                    <a:pt x="4945273" y="3915237"/>
                  </a:lnTo>
                  <a:close/>
                </a:path>
                <a:path w="4945380" h="4236085">
                  <a:moveTo>
                    <a:pt x="4945273" y="3960772"/>
                  </a:moveTo>
                  <a:lnTo>
                    <a:pt x="4945273" y="3934864"/>
                  </a:lnTo>
                  <a:lnTo>
                    <a:pt x="4938206" y="3934864"/>
                  </a:lnTo>
                  <a:lnTo>
                    <a:pt x="4938206" y="3960772"/>
                  </a:lnTo>
                  <a:lnTo>
                    <a:pt x="4945273" y="3960772"/>
                  </a:lnTo>
                  <a:close/>
                </a:path>
                <a:path w="4945380" h="4236085">
                  <a:moveTo>
                    <a:pt x="4945273" y="4006307"/>
                  </a:moveTo>
                  <a:lnTo>
                    <a:pt x="4945273" y="3980399"/>
                  </a:lnTo>
                  <a:lnTo>
                    <a:pt x="4938206" y="3980399"/>
                  </a:lnTo>
                  <a:lnTo>
                    <a:pt x="4938206" y="4006307"/>
                  </a:lnTo>
                  <a:lnTo>
                    <a:pt x="4945273" y="4006307"/>
                  </a:lnTo>
                  <a:close/>
                </a:path>
                <a:path w="4945380" h="4236085">
                  <a:moveTo>
                    <a:pt x="4945273" y="4052627"/>
                  </a:moveTo>
                  <a:lnTo>
                    <a:pt x="4945273" y="4025934"/>
                  </a:lnTo>
                  <a:lnTo>
                    <a:pt x="4938206" y="4025934"/>
                  </a:lnTo>
                  <a:lnTo>
                    <a:pt x="4938206" y="4052627"/>
                  </a:lnTo>
                  <a:lnTo>
                    <a:pt x="4945273" y="4052627"/>
                  </a:lnTo>
                  <a:close/>
                </a:path>
                <a:path w="4945380" h="4236085">
                  <a:moveTo>
                    <a:pt x="4945273" y="4098162"/>
                  </a:moveTo>
                  <a:lnTo>
                    <a:pt x="4945273" y="4072254"/>
                  </a:lnTo>
                  <a:lnTo>
                    <a:pt x="4938206" y="4072254"/>
                  </a:lnTo>
                  <a:lnTo>
                    <a:pt x="4938206" y="4098162"/>
                  </a:lnTo>
                  <a:lnTo>
                    <a:pt x="4945273" y="4098162"/>
                  </a:lnTo>
                  <a:close/>
                </a:path>
                <a:path w="4945380" h="4236085">
                  <a:moveTo>
                    <a:pt x="4945273" y="4143697"/>
                  </a:moveTo>
                  <a:lnTo>
                    <a:pt x="4945273" y="4117789"/>
                  </a:lnTo>
                  <a:lnTo>
                    <a:pt x="4938206" y="4117789"/>
                  </a:lnTo>
                  <a:lnTo>
                    <a:pt x="4938206" y="4143697"/>
                  </a:lnTo>
                  <a:lnTo>
                    <a:pt x="4945273" y="4143697"/>
                  </a:lnTo>
                  <a:close/>
                </a:path>
                <a:path w="4945380" h="4236085">
                  <a:moveTo>
                    <a:pt x="4945273" y="4190018"/>
                  </a:moveTo>
                  <a:lnTo>
                    <a:pt x="4945273" y="4163325"/>
                  </a:lnTo>
                  <a:lnTo>
                    <a:pt x="4938206" y="4163325"/>
                  </a:lnTo>
                  <a:lnTo>
                    <a:pt x="4938206" y="4190018"/>
                  </a:lnTo>
                  <a:lnTo>
                    <a:pt x="4945273" y="4190018"/>
                  </a:lnTo>
                  <a:close/>
                </a:path>
                <a:path w="4945380" h="4236085">
                  <a:moveTo>
                    <a:pt x="4945273" y="4233983"/>
                  </a:moveTo>
                  <a:lnTo>
                    <a:pt x="4945273" y="4209645"/>
                  </a:lnTo>
                  <a:lnTo>
                    <a:pt x="4938207" y="4209645"/>
                  </a:lnTo>
                  <a:lnTo>
                    <a:pt x="4938207" y="4228487"/>
                  </a:lnTo>
                  <a:lnTo>
                    <a:pt x="4941334" y="4228487"/>
                  </a:lnTo>
                  <a:lnTo>
                    <a:pt x="4941334" y="4235553"/>
                  </a:lnTo>
                  <a:lnTo>
                    <a:pt x="4943703" y="4235553"/>
                  </a:lnTo>
                  <a:lnTo>
                    <a:pt x="4945273" y="4233983"/>
                  </a:lnTo>
                  <a:close/>
                </a:path>
                <a:path w="4945380" h="4236085">
                  <a:moveTo>
                    <a:pt x="4941334" y="4228487"/>
                  </a:moveTo>
                  <a:lnTo>
                    <a:pt x="4938207" y="4228487"/>
                  </a:lnTo>
                  <a:lnTo>
                    <a:pt x="4938207" y="4231627"/>
                  </a:lnTo>
                  <a:lnTo>
                    <a:pt x="4941334" y="4228487"/>
                  </a:lnTo>
                  <a:close/>
                </a:path>
                <a:path w="4945380" h="4236085">
                  <a:moveTo>
                    <a:pt x="4941334" y="4235553"/>
                  </a:moveTo>
                  <a:lnTo>
                    <a:pt x="4941334" y="4228487"/>
                  </a:lnTo>
                  <a:lnTo>
                    <a:pt x="4938207" y="4231627"/>
                  </a:lnTo>
                  <a:lnTo>
                    <a:pt x="4938207" y="4235553"/>
                  </a:lnTo>
                  <a:lnTo>
                    <a:pt x="4941334" y="4235553"/>
                  </a:lnTo>
                  <a:close/>
                </a:path>
                <a:path w="4945380" h="4236085">
                  <a:moveTo>
                    <a:pt x="4918580" y="4235553"/>
                  </a:moveTo>
                  <a:lnTo>
                    <a:pt x="4918580" y="4228487"/>
                  </a:lnTo>
                  <a:lnTo>
                    <a:pt x="4891887" y="4228487"/>
                  </a:lnTo>
                  <a:lnTo>
                    <a:pt x="4891887" y="4235553"/>
                  </a:lnTo>
                  <a:lnTo>
                    <a:pt x="4918580" y="4235553"/>
                  </a:lnTo>
                  <a:close/>
                </a:path>
                <a:path w="4945380" h="4236085">
                  <a:moveTo>
                    <a:pt x="4872246" y="4235553"/>
                  </a:moveTo>
                  <a:lnTo>
                    <a:pt x="4872246" y="4228487"/>
                  </a:lnTo>
                  <a:lnTo>
                    <a:pt x="4846338" y="4228487"/>
                  </a:lnTo>
                  <a:lnTo>
                    <a:pt x="4846338" y="4235553"/>
                  </a:lnTo>
                  <a:lnTo>
                    <a:pt x="4872246" y="4235553"/>
                  </a:lnTo>
                  <a:close/>
                </a:path>
                <a:path w="4945380" h="4236085">
                  <a:moveTo>
                    <a:pt x="4826711" y="4235553"/>
                  </a:moveTo>
                  <a:lnTo>
                    <a:pt x="4826711" y="4228487"/>
                  </a:lnTo>
                  <a:lnTo>
                    <a:pt x="4800803" y="4228487"/>
                  </a:lnTo>
                  <a:lnTo>
                    <a:pt x="4800803" y="4235553"/>
                  </a:lnTo>
                  <a:lnTo>
                    <a:pt x="4826711" y="4235553"/>
                  </a:lnTo>
                  <a:close/>
                </a:path>
                <a:path w="4945380" h="4236085">
                  <a:moveTo>
                    <a:pt x="4781189" y="4235553"/>
                  </a:moveTo>
                  <a:lnTo>
                    <a:pt x="4781189" y="4228487"/>
                  </a:lnTo>
                  <a:lnTo>
                    <a:pt x="4754496" y="4228487"/>
                  </a:lnTo>
                  <a:lnTo>
                    <a:pt x="4754496" y="4235553"/>
                  </a:lnTo>
                  <a:lnTo>
                    <a:pt x="4781189" y="4235553"/>
                  </a:lnTo>
                  <a:close/>
                </a:path>
                <a:path w="4945380" h="4236085">
                  <a:moveTo>
                    <a:pt x="4734856" y="4235553"/>
                  </a:moveTo>
                  <a:lnTo>
                    <a:pt x="4734856" y="4228487"/>
                  </a:lnTo>
                  <a:lnTo>
                    <a:pt x="4708948" y="4228487"/>
                  </a:lnTo>
                  <a:lnTo>
                    <a:pt x="4708948" y="4235553"/>
                  </a:lnTo>
                  <a:lnTo>
                    <a:pt x="4734856" y="4235553"/>
                  </a:lnTo>
                  <a:close/>
                </a:path>
                <a:path w="4945380" h="4236085">
                  <a:moveTo>
                    <a:pt x="4689321" y="4235553"/>
                  </a:moveTo>
                  <a:lnTo>
                    <a:pt x="4689321" y="4228487"/>
                  </a:lnTo>
                  <a:lnTo>
                    <a:pt x="4663413" y="4228487"/>
                  </a:lnTo>
                  <a:lnTo>
                    <a:pt x="4663413" y="4235553"/>
                  </a:lnTo>
                  <a:lnTo>
                    <a:pt x="4689321" y="4235553"/>
                  </a:lnTo>
                  <a:close/>
                </a:path>
                <a:path w="4945380" h="4236085">
                  <a:moveTo>
                    <a:pt x="4643799" y="4235553"/>
                  </a:moveTo>
                  <a:lnTo>
                    <a:pt x="4643799" y="4228487"/>
                  </a:lnTo>
                  <a:lnTo>
                    <a:pt x="4617106" y="4228487"/>
                  </a:lnTo>
                  <a:lnTo>
                    <a:pt x="4617106" y="4235553"/>
                  </a:lnTo>
                  <a:lnTo>
                    <a:pt x="4643799" y="4235553"/>
                  </a:lnTo>
                  <a:close/>
                </a:path>
                <a:path w="4945380" h="4236085">
                  <a:moveTo>
                    <a:pt x="4597465" y="4235553"/>
                  </a:moveTo>
                  <a:lnTo>
                    <a:pt x="4597465" y="4228487"/>
                  </a:lnTo>
                  <a:lnTo>
                    <a:pt x="4571557" y="4228487"/>
                  </a:lnTo>
                  <a:lnTo>
                    <a:pt x="4571557" y="4235553"/>
                  </a:lnTo>
                  <a:lnTo>
                    <a:pt x="4597465" y="4235553"/>
                  </a:lnTo>
                  <a:close/>
                </a:path>
                <a:path w="4945380" h="4236085">
                  <a:moveTo>
                    <a:pt x="4551930" y="4235553"/>
                  </a:moveTo>
                  <a:lnTo>
                    <a:pt x="4551930" y="4228487"/>
                  </a:lnTo>
                  <a:lnTo>
                    <a:pt x="4526022" y="4228487"/>
                  </a:lnTo>
                  <a:lnTo>
                    <a:pt x="4526022" y="4235553"/>
                  </a:lnTo>
                  <a:lnTo>
                    <a:pt x="4551930" y="4235553"/>
                  </a:lnTo>
                  <a:close/>
                </a:path>
                <a:path w="4945380" h="4236085">
                  <a:moveTo>
                    <a:pt x="4506408" y="4235553"/>
                  </a:moveTo>
                  <a:lnTo>
                    <a:pt x="4506408" y="4228487"/>
                  </a:lnTo>
                  <a:lnTo>
                    <a:pt x="4479715" y="4228487"/>
                  </a:lnTo>
                  <a:lnTo>
                    <a:pt x="4479715" y="4235553"/>
                  </a:lnTo>
                  <a:lnTo>
                    <a:pt x="4506408" y="4235553"/>
                  </a:lnTo>
                  <a:close/>
                </a:path>
                <a:path w="4945380" h="4236085">
                  <a:moveTo>
                    <a:pt x="4460075" y="4235553"/>
                  </a:moveTo>
                  <a:lnTo>
                    <a:pt x="4460075" y="4228487"/>
                  </a:lnTo>
                  <a:lnTo>
                    <a:pt x="4434167" y="4228487"/>
                  </a:lnTo>
                  <a:lnTo>
                    <a:pt x="4434167" y="4235553"/>
                  </a:lnTo>
                  <a:lnTo>
                    <a:pt x="4460075" y="4235553"/>
                  </a:lnTo>
                  <a:close/>
                </a:path>
                <a:path w="4945380" h="4236085">
                  <a:moveTo>
                    <a:pt x="4414540" y="4235553"/>
                  </a:moveTo>
                  <a:lnTo>
                    <a:pt x="4414540" y="4228487"/>
                  </a:lnTo>
                  <a:lnTo>
                    <a:pt x="4388632" y="4228487"/>
                  </a:lnTo>
                  <a:lnTo>
                    <a:pt x="4388632" y="4235553"/>
                  </a:lnTo>
                  <a:lnTo>
                    <a:pt x="4414540" y="4235553"/>
                  </a:lnTo>
                  <a:close/>
                </a:path>
                <a:path w="4945380" h="4236085">
                  <a:moveTo>
                    <a:pt x="4369018" y="4235553"/>
                  </a:moveTo>
                  <a:lnTo>
                    <a:pt x="4369018" y="4228487"/>
                  </a:lnTo>
                  <a:lnTo>
                    <a:pt x="4342325" y="4228487"/>
                  </a:lnTo>
                  <a:lnTo>
                    <a:pt x="4342325" y="4235553"/>
                  </a:lnTo>
                  <a:lnTo>
                    <a:pt x="4369018" y="4235553"/>
                  </a:lnTo>
                  <a:close/>
                </a:path>
                <a:path w="4945380" h="4236085">
                  <a:moveTo>
                    <a:pt x="4322684" y="4235553"/>
                  </a:moveTo>
                  <a:lnTo>
                    <a:pt x="4322684" y="4228487"/>
                  </a:lnTo>
                  <a:lnTo>
                    <a:pt x="4296776" y="4228487"/>
                  </a:lnTo>
                  <a:lnTo>
                    <a:pt x="4296776" y="4235553"/>
                  </a:lnTo>
                  <a:lnTo>
                    <a:pt x="4322684" y="4235553"/>
                  </a:lnTo>
                  <a:close/>
                </a:path>
                <a:path w="4945380" h="4236085">
                  <a:moveTo>
                    <a:pt x="4277149" y="4235553"/>
                  </a:moveTo>
                  <a:lnTo>
                    <a:pt x="4277149" y="4228487"/>
                  </a:lnTo>
                  <a:lnTo>
                    <a:pt x="4251241" y="4228487"/>
                  </a:lnTo>
                  <a:lnTo>
                    <a:pt x="4251241" y="4235553"/>
                  </a:lnTo>
                  <a:lnTo>
                    <a:pt x="4277149" y="4235553"/>
                  </a:lnTo>
                  <a:close/>
                </a:path>
                <a:path w="4945380" h="4236085">
                  <a:moveTo>
                    <a:pt x="4231627" y="4235553"/>
                  </a:moveTo>
                  <a:lnTo>
                    <a:pt x="4231627" y="4228487"/>
                  </a:lnTo>
                  <a:lnTo>
                    <a:pt x="4204934" y="4228487"/>
                  </a:lnTo>
                  <a:lnTo>
                    <a:pt x="4204934" y="4235553"/>
                  </a:lnTo>
                  <a:lnTo>
                    <a:pt x="4231627" y="4235553"/>
                  </a:lnTo>
                  <a:close/>
                </a:path>
                <a:path w="4945380" h="4236085">
                  <a:moveTo>
                    <a:pt x="4185294" y="4235553"/>
                  </a:moveTo>
                  <a:lnTo>
                    <a:pt x="4185294" y="4228487"/>
                  </a:lnTo>
                  <a:lnTo>
                    <a:pt x="4159386" y="4228487"/>
                  </a:lnTo>
                  <a:lnTo>
                    <a:pt x="4159386" y="4235553"/>
                  </a:lnTo>
                  <a:lnTo>
                    <a:pt x="4185294" y="4235553"/>
                  </a:lnTo>
                  <a:close/>
                </a:path>
                <a:path w="4945380" h="4236085">
                  <a:moveTo>
                    <a:pt x="4139759" y="4235553"/>
                  </a:moveTo>
                  <a:lnTo>
                    <a:pt x="4139759" y="4228487"/>
                  </a:lnTo>
                  <a:lnTo>
                    <a:pt x="4113851" y="4228487"/>
                  </a:lnTo>
                  <a:lnTo>
                    <a:pt x="4113851" y="4235553"/>
                  </a:lnTo>
                  <a:lnTo>
                    <a:pt x="4139759" y="4235553"/>
                  </a:lnTo>
                  <a:close/>
                </a:path>
                <a:path w="4945380" h="4236085">
                  <a:moveTo>
                    <a:pt x="4094237" y="4235553"/>
                  </a:moveTo>
                  <a:lnTo>
                    <a:pt x="4094237" y="4228487"/>
                  </a:lnTo>
                  <a:lnTo>
                    <a:pt x="4067544" y="4228487"/>
                  </a:lnTo>
                  <a:lnTo>
                    <a:pt x="4067544" y="4235553"/>
                  </a:lnTo>
                  <a:lnTo>
                    <a:pt x="4094237" y="4235553"/>
                  </a:lnTo>
                  <a:close/>
                </a:path>
                <a:path w="4945380" h="4236085">
                  <a:moveTo>
                    <a:pt x="4047916" y="4235553"/>
                  </a:moveTo>
                  <a:lnTo>
                    <a:pt x="4047916" y="4228487"/>
                  </a:lnTo>
                  <a:lnTo>
                    <a:pt x="4022008" y="4228487"/>
                  </a:lnTo>
                  <a:lnTo>
                    <a:pt x="4022008" y="4235553"/>
                  </a:lnTo>
                  <a:lnTo>
                    <a:pt x="4047916" y="4235553"/>
                  </a:lnTo>
                  <a:close/>
                </a:path>
                <a:path w="4945380" h="4236085">
                  <a:moveTo>
                    <a:pt x="4002368" y="4235553"/>
                  </a:moveTo>
                  <a:lnTo>
                    <a:pt x="4002368" y="4228487"/>
                  </a:lnTo>
                  <a:lnTo>
                    <a:pt x="3976460" y="4228487"/>
                  </a:lnTo>
                  <a:lnTo>
                    <a:pt x="3976460" y="4235553"/>
                  </a:lnTo>
                  <a:lnTo>
                    <a:pt x="4002368" y="4235553"/>
                  </a:lnTo>
                  <a:close/>
                </a:path>
                <a:path w="4945380" h="4236085">
                  <a:moveTo>
                    <a:pt x="3956846" y="4235553"/>
                  </a:moveTo>
                  <a:lnTo>
                    <a:pt x="3956846" y="4228487"/>
                  </a:lnTo>
                  <a:lnTo>
                    <a:pt x="3930153" y="4228487"/>
                  </a:lnTo>
                  <a:lnTo>
                    <a:pt x="3930153" y="4235553"/>
                  </a:lnTo>
                  <a:lnTo>
                    <a:pt x="3956846" y="4235553"/>
                  </a:lnTo>
                  <a:close/>
                </a:path>
                <a:path w="4945380" h="4236085">
                  <a:moveTo>
                    <a:pt x="3910526" y="4235553"/>
                  </a:moveTo>
                  <a:lnTo>
                    <a:pt x="3910526" y="4228487"/>
                  </a:lnTo>
                  <a:lnTo>
                    <a:pt x="3884618" y="4228487"/>
                  </a:lnTo>
                  <a:lnTo>
                    <a:pt x="3884618" y="4235553"/>
                  </a:lnTo>
                  <a:lnTo>
                    <a:pt x="3910526" y="4235553"/>
                  </a:lnTo>
                  <a:close/>
                </a:path>
                <a:path w="4945380" h="4236085">
                  <a:moveTo>
                    <a:pt x="3864978" y="4235553"/>
                  </a:moveTo>
                  <a:lnTo>
                    <a:pt x="3864978" y="4228487"/>
                  </a:lnTo>
                  <a:lnTo>
                    <a:pt x="3839070" y="4228487"/>
                  </a:lnTo>
                  <a:lnTo>
                    <a:pt x="3839070" y="4235553"/>
                  </a:lnTo>
                  <a:lnTo>
                    <a:pt x="3864978" y="4235553"/>
                  </a:lnTo>
                  <a:close/>
                </a:path>
                <a:path w="4945380" h="4236085">
                  <a:moveTo>
                    <a:pt x="3819456" y="4235553"/>
                  </a:moveTo>
                  <a:lnTo>
                    <a:pt x="3819456" y="4228487"/>
                  </a:lnTo>
                  <a:lnTo>
                    <a:pt x="3792763" y="4228487"/>
                  </a:lnTo>
                  <a:lnTo>
                    <a:pt x="3792763" y="4235553"/>
                  </a:lnTo>
                  <a:lnTo>
                    <a:pt x="3819456" y="4235553"/>
                  </a:lnTo>
                  <a:close/>
                </a:path>
                <a:path w="4945380" h="4236085">
                  <a:moveTo>
                    <a:pt x="3773135" y="4235553"/>
                  </a:moveTo>
                  <a:lnTo>
                    <a:pt x="3773135" y="4228487"/>
                  </a:lnTo>
                  <a:lnTo>
                    <a:pt x="3747227" y="4228487"/>
                  </a:lnTo>
                  <a:lnTo>
                    <a:pt x="3747227" y="4235553"/>
                  </a:lnTo>
                  <a:lnTo>
                    <a:pt x="3773135" y="4235553"/>
                  </a:lnTo>
                  <a:close/>
                </a:path>
                <a:path w="4945380" h="4236085">
                  <a:moveTo>
                    <a:pt x="3727587" y="4235553"/>
                  </a:moveTo>
                  <a:lnTo>
                    <a:pt x="3727587" y="4228487"/>
                  </a:lnTo>
                  <a:lnTo>
                    <a:pt x="3701679" y="4228487"/>
                  </a:lnTo>
                  <a:lnTo>
                    <a:pt x="3701679" y="4235553"/>
                  </a:lnTo>
                  <a:lnTo>
                    <a:pt x="3727587" y="4235553"/>
                  </a:lnTo>
                  <a:close/>
                </a:path>
                <a:path w="4945380" h="4236085">
                  <a:moveTo>
                    <a:pt x="3682065" y="4235553"/>
                  </a:moveTo>
                  <a:lnTo>
                    <a:pt x="3682065" y="4228487"/>
                  </a:lnTo>
                  <a:lnTo>
                    <a:pt x="3655372" y="4228487"/>
                  </a:lnTo>
                  <a:lnTo>
                    <a:pt x="3655372" y="4235553"/>
                  </a:lnTo>
                  <a:lnTo>
                    <a:pt x="3682065" y="4235553"/>
                  </a:lnTo>
                  <a:close/>
                </a:path>
                <a:path w="4945380" h="4236085">
                  <a:moveTo>
                    <a:pt x="3635745" y="4235553"/>
                  </a:moveTo>
                  <a:lnTo>
                    <a:pt x="3635745" y="4228487"/>
                  </a:lnTo>
                  <a:lnTo>
                    <a:pt x="3609837" y="4228487"/>
                  </a:lnTo>
                  <a:lnTo>
                    <a:pt x="3609837" y="4235553"/>
                  </a:lnTo>
                  <a:lnTo>
                    <a:pt x="3635745" y="4235553"/>
                  </a:lnTo>
                  <a:close/>
                </a:path>
                <a:path w="4945380" h="4236085">
                  <a:moveTo>
                    <a:pt x="3590197" y="4235553"/>
                  </a:moveTo>
                  <a:lnTo>
                    <a:pt x="3590197" y="4228487"/>
                  </a:lnTo>
                  <a:lnTo>
                    <a:pt x="3564289" y="4228487"/>
                  </a:lnTo>
                  <a:lnTo>
                    <a:pt x="3564289" y="4235553"/>
                  </a:lnTo>
                  <a:lnTo>
                    <a:pt x="3590197" y="4235553"/>
                  </a:lnTo>
                  <a:close/>
                </a:path>
                <a:path w="4945380" h="4236085">
                  <a:moveTo>
                    <a:pt x="3544675" y="4235553"/>
                  </a:moveTo>
                  <a:lnTo>
                    <a:pt x="3544675" y="4228487"/>
                  </a:lnTo>
                  <a:lnTo>
                    <a:pt x="3517982" y="4228487"/>
                  </a:lnTo>
                  <a:lnTo>
                    <a:pt x="3517982" y="4235553"/>
                  </a:lnTo>
                  <a:lnTo>
                    <a:pt x="3544675" y="4235553"/>
                  </a:lnTo>
                  <a:close/>
                </a:path>
                <a:path w="4945380" h="4236085">
                  <a:moveTo>
                    <a:pt x="3498341" y="4235553"/>
                  </a:moveTo>
                  <a:lnTo>
                    <a:pt x="3498341" y="4228487"/>
                  </a:lnTo>
                  <a:lnTo>
                    <a:pt x="3472433" y="4228487"/>
                  </a:lnTo>
                  <a:lnTo>
                    <a:pt x="3472433" y="4235553"/>
                  </a:lnTo>
                  <a:lnTo>
                    <a:pt x="3498341" y="4235553"/>
                  </a:lnTo>
                  <a:close/>
                </a:path>
                <a:path w="4945380" h="4236085">
                  <a:moveTo>
                    <a:pt x="3452806" y="4235553"/>
                  </a:moveTo>
                  <a:lnTo>
                    <a:pt x="3452806" y="4228487"/>
                  </a:lnTo>
                  <a:lnTo>
                    <a:pt x="3426898" y="4228487"/>
                  </a:lnTo>
                  <a:lnTo>
                    <a:pt x="3426898" y="4235553"/>
                  </a:lnTo>
                  <a:lnTo>
                    <a:pt x="3452806" y="4235553"/>
                  </a:lnTo>
                  <a:close/>
                </a:path>
                <a:path w="4945380" h="4236085">
                  <a:moveTo>
                    <a:pt x="3407284" y="4235553"/>
                  </a:moveTo>
                  <a:lnTo>
                    <a:pt x="3407284" y="4228487"/>
                  </a:lnTo>
                  <a:lnTo>
                    <a:pt x="3380591" y="4228487"/>
                  </a:lnTo>
                  <a:lnTo>
                    <a:pt x="3380591" y="4235553"/>
                  </a:lnTo>
                  <a:lnTo>
                    <a:pt x="3407284" y="4235553"/>
                  </a:lnTo>
                  <a:close/>
                </a:path>
                <a:path w="4945380" h="4236085">
                  <a:moveTo>
                    <a:pt x="3360951" y="4235553"/>
                  </a:moveTo>
                  <a:lnTo>
                    <a:pt x="3360951" y="4228487"/>
                  </a:lnTo>
                  <a:lnTo>
                    <a:pt x="3335043" y="4228487"/>
                  </a:lnTo>
                  <a:lnTo>
                    <a:pt x="3335043" y="4235553"/>
                  </a:lnTo>
                  <a:lnTo>
                    <a:pt x="3360951" y="4235553"/>
                  </a:lnTo>
                  <a:close/>
                </a:path>
                <a:path w="4945380" h="4236085">
                  <a:moveTo>
                    <a:pt x="3315416" y="4235553"/>
                  </a:moveTo>
                  <a:lnTo>
                    <a:pt x="3315416" y="4228487"/>
                  </a:lnTo>
                  <a:lnTo>
                    <a:pt x="3289508" y="4228487"/>
                  </a:lnTo>
                  <a:lnTo>
                    <a:pt x="3289508" y="4235553"/>
                  </a:lnTo>
                  <a:lnTo>
                    <a:pt x="3315416" y="4235553"/>
                  </a:lnTo>
                  <a:close/>
                </a:path>
                <a:path w="4945380" h="4236085">
                  <a:moveTo>
                    <a:pt x="3269894" y="4235553"/>
                  </a:moveTo>
                  <a:lnTo>
                    <a:pt x="3269894" y="4228487"/>
                  </a:lnTo>
                  <a:lnTo>
                    <a:pt x="3243201" y="4228487"/>
                  </a:lnTo>
                  <a:lnTo>
                    <a:pt x="3243201" y="4235553"/>
                  </a:lnTo>
                  <a:lnTo>
                    <a:pt x="3269894" y="4235553"/>
                  </a:lnTo>
                  <a:close/>
                </a:path>
                <a:path w="4945380" h="4236085">
                  <a:moveTo>
                    <a:pt x="3223560" y="4235553"/>
                  </a:moveTo>
                  <a:lnTo>
                    <a:pt x="3223560" y="4228487"/>
                  </a:lnTo>
                  <a:lnTo>
                    <a:pt x="3197652" y="4228487"/>
                  </a:lnTo>
                  <a:lnTo>
                    <a:pt x="3197652" y="4235553"/>
                  </a:lnTo>
                  <a:lnTo>
                    <a:pt x="3223560" y="4235553"/>
                  </a:lnTo>
                  <a:close/>
                </a:path>
                <a:path w="4945380" h="4236085">
                  <a:moveTo>
                    <a:pt x="3178025" y="4235553"/>
                  </a:moveTo>
                  <a:lnTo>
                    <a:pt x="3178025" y="4228487"/>
                  </a:lnTo>
                  <a:lnTo>
                    <a:pt x="3152117" y="4228487"/>
                  </a:lnTo>
                  <a:lnTo>
                    <a:pt x="3152117" y="4235553"/>
                  </a:lnTo>
                  <a:lnTo>
                    <a:pt x="3178025" y="4235553"/>
                  </a:lnTo>
                  <a:close/>
                </a:path>
                <a:path w="4945380" h="4236085">
                  <a:moveTo>
                    <a:pt x="3132503" y="4235553"/>
                  </a:moveTo>
                  <a:lnTo>
                    <a:pt x="3132503" y="4228487"/>
                  </a:lnTo>
                  <a:lnTo>
                    <a:pt x="3105810" y="4228487"/>
                  </a:lnTo>
                  <a:lnTo>
                    <a:pt x="3105810" y="4235553"/>
                  </a:lnTo>
                  <a:lnTo>
                    <a:pt x="3132503" y="4235553"/>
                  </a:lnTo>
                  <a:close/>
                </a:path>
                <a:path w="4945380" h="4236085">
                  <a:moveTo>
                    <a:pt x="3086170" y="4235553"/>
                  </a:moveTo>
                  <a:lnTo>
                    <a:pt x="3086170" y="4228487"/>
                  </a:lnTo>
                  <a:lnTo>
                    <a:pt x="3060262" y="4228487"/>
                  </a:lnTo>
                  <a:lnTo>
                    <a:pt x="3060262" y="4235553"/>
                  </a:lnTo>
                  <a:lnTo>
                    <a:pt x="3086170" y="4235553"/>
                  </a:lnTo>
                  <a:close/>
                </a:path>
                <a:path w="4945380" h="4236085">
                  <a:moveTo>
                    <a:pt x="3040635" y="4235553"/>
                  </a:moveTo>
                  <a:lnTo>
                    <a:pt x="3040635" y="4228487"/>
                  </a:lnTo>
                  <a:lnTo>
                    <a:pt x="3014727" y="4228487"/>
                  </a:lnTo>
                  <a:lnTo>
                    <a:pt x="3014727" y="4235553"/>
                  </a:lnTo>
                  <a:lnTo>
                    <a:pt x="3040635" y="4235553"/>
                  </a:lnTo>
                  <a:close/>
                </a:path>
                <a:path w="4945380" h="4236085">
                  <a:moveTo>
                    <a:pt x="2995113" y="4235553"/>
                  </a:moveTo>
                  <a:lnTo>
                    <a:pt x="2995113" y="4228487"/>
                  </a:lnTo>
                  <a:lnTo>
                    <a:pt x="2968420" y="4228487"/>
                  </a:lnTo>
                  <a:lnTo>
                    <a:pt x="2968420" y="4235553"/>
                  </a:lnTo>
                  <a:lnTo>
                    <a:pt x="2995113" y="4235553"/>
                  </a:lnTo>
                  <a:close/>
                </a:path>
                <a:path w="4945380" h="4236085">
                  <a:moveTo>
                    <a:pt x="2948779" y="4235553"/>
                  </a:moveTo>
                  <a:lnTo>
                    <a:pt x="2948779" y="4228487"/>
                  </a:lnTo>
                  <a:lnTo>
                    <a:pt x="2922871" y="4228487"/>
                  </a:lnTo>
                  <a:lnTo>
                    <a:pt x="2922871" y="4235553"/>
                  </a:lnTo>
                  <a:lnTo>
                    <a:pt x="2948779" y="4235553"/>
                  </a:lnTo>
                  <a:close/>
                </a:path>
                <a:path w="4945380" h="4236085">
                  <a:moveTo>
                    <a:pt x="2903244" y="4235553"/>
                  </a:moveTo>
                  <a:lnTo>
                    <a:pt x="2903244" y="4228487"/>
                  </a:lnTo>
                  <a:lnTo>
                    <a:pt x="2877336" y="4228487"/>
                  </a:lnTo>
                  <a:lnTo>
                    <a:pt x="2877336" y="4235553"/>
                  </a:lnTo>
                  <a:lnTo>
                    <a:pt x="2903244" y="4235553"/>
                  </a:lnTo>
                  <a:close/>
                </a:path>
                <a:path w="4945380" h="4236085">
                  <a:moveTo>
                    <a:pt x="2857722" y="4235553"/>
                  </a:moveTo>
                  <a:lnTo>
                    <a:pt x="2857722" y="4228487"/>
                  </a:lnTo>
                  <a:lnTo>
                    <a:pt x="2831029" y="4228487"/>
                  </a:lnTo>
                  <a:lnTo>
                    <a:pt x="2831029" y="4235553"/>
                  </a:lnTo>
                  <a:lnTo>
                    <a:pt x="2857722" y="4235553"/>
                  </a:lnTo>
                  <a:close/>
                </a:path>
                <a:path w="4945380" h="4236085">
                  <a:moveTo>
                    <a:pt x="2811389" y="4235553"/>
                  </a:moveTo>
                  <a:lnTo>
                    <a:pt x="2811389" y="4228487"/>
                  </a:lnTo>
                  <a:lnTo>
                    <a:pt x="2785481" y="4228487"/>
                  </a:lnTo>
                  <a:lnTo>
                    <a:pt x="2785481" y="4235553"/>
                  </a:lnTo>
                  <a:lnTo>
                    <a:pt x="2811389" y="4235553"/>
                  </a:lnTo>
                  <a:close/>
                </a:path>
                <a:path w="4945380" h="4236085">
                  <a:moveTo>
                    <a:pt x="2765854" y="4235553"/>
                  </a:moveTo>
                  <a:lnTo>
                    <a:pt x="2765854" y="4228487"/>
                  </a:lnTo>
                  <a:lnTo>
                    <a:pt x="2739946" y="4228487"/>
                  </a:lnTo>
                  <a:lnTo>
                    <a:pt x="2739946" y="4235553"/>
                  </a:lnTo>
                  <a:lnTo>
                    <a:pt x="2765854" y="4235553"/>
                  </a:lnTo>
                  <a:close/>
                </a:path>
                <a:path w="4945380" h="4236085">
                  <a:moveTo>
                    <a:pt x="2720332" y="4235553"/>
                  </a:moveTo>
                  <a:lnTo>
                    <a:pt x="2720332" y="4228487"/>
                  </a:lnTo>
                  <a:lnTo>
                    <a:pt x="2693639" y="4228487"/>
                  </a:lnTo>
                  <a:lnTo>
                    <a:pt x="2693639" y="4235553"/>
                  </a:lnTo>
                  <a:lnTo>
                    <a:pt x="2720332" y="4235553"/>
                  </a:lnTo>
                  <a:close/>
                </a:path>
                <a:path w="4945380" h="4236085">
                  <a:moveTo>
                    <a:pt x="2673998" y="4235553"/>
                  </a:moveTo>
                  <a:lnTo>
                    <a:pt x="2673998" y="4228487"/>
                  </a:lnTo>
                  <a:lnTo>
                    <a:pt x="2648090" y="4228487"/>
                  </a:lnTo>
                  <a:lnTo>
                    <a:pt x="2648090" y="4235553"/>
                  </a:lnTo>
                  <a:lnTo>
                    <a:pt x="2673998" y="4235553"/>
                  </a:lnTo>
                  <a:close/>
                </a:path>
                <a:path w="4945380" h="4236085">
                  <a:moveTo>
                    <a:pt x="2628463" y="4235553"/>
                  </a:moveTo>
                  <a:lnTo>
                    <a:pt x="2628463" y="4228487"/>
                  </a:lnTo>
                  <a:lnTo>
                    <a:pt x="2602555" y="4228487"/>
                  </a:lnTo>
                  <a:lnTo>
                    <a:pt x="2602555" y="4235553"/>
                  </a:lnTo>
                  <a:lnTo>
                    <a:pt x="2628463" y="4235553"/>
                  </a:lnTo>
                  <a:close/>
                </a:path>
                <a:path w="4945380" h="4236085">
                  <a:moveTo>
                    <a:pt x="2582941" y="4235553"/>
                  </a:moveTo>
                  <a:lnTo>
                    <a:pt x="2582941" y="4228487"/>
                  </a:lnTo>
                  <a:lnTo>
                    <a:pt x="2556248" y="4228487"/>
                  </a:lnTo>
                  <a:lnTo>
                    <a:pt x="2556248" y="4235553"/>
                  </a:lnTo>
                  <a:lnTo>
                    <a:pt x="2582941" y="4235553"/>
                  </a:lnTo>
                  <a:close/>
                </a:path>
                <a:path w="4945380" h="4236085">
                  <a:moveTo>
                    <a:pt x="2536608" y="4235553"/>
                  </a:moveTo>
                  <a:lnTo>
                    <a:pt x="2536608" y="4228487"/>
                  </a:lnTo>
                  <a:lnTo>
                    <a:pt x="2510700" y="4228487"/>
                  </a:lnTo>
                  <a:lnTo>
                    <a:pt x="2510700" y="4235553"/>
                  </a:lnTo>
                  <a:lnTo>
                    <a:pt x="2536608" y="4235553"/>
                  </a:lnTo>
                  <a:close/>
                </a:path>
                <a:path w="4945380" h="4236085">
                  <a:moveTo>
                    <a:pt x="2491073" y="4235553"/>
                  </a:moveTo>
                  <a:lnTo>
                    <a:pt x="2491073" y="4228487"/>
                  </a:lnTo>
                  <a:lnTo>
                    <a:pt x="2465165" y="4228487"/>
                  </a:lnTo>
                  <a:lnTo>
                    <a:pt x="2465165" y="4235553"/>
                  </a:lnTo>
                  <a:lnTo>
                    <a:pt x="2491073" y="4235553"/>
                  </a:lnTo>
                  <a:close/>
                </a:path>
                <a:path w="4945380" h="4236085">
                  <a:moveTo>
                    <a:pt x="2445551" y="4235553"/>
                  </a:moveTo>
                  <a:lnTo>
                    <a:pt x="2445551" y="4228487"/>
                  </a:lnTo>
                  <a:lnTo>
                    <a:pt x="2418858" y="4228487"/>
                  </a:lnTo>
                  <a:lnTo>
                    <a:pt x="2418858" y="4235553"/>
                  </a:lnTo>
                  <a:lnTo>
                    <a:pt x="2445551" y="4235553"/>
                  </a:lnTo>
                  <a:close/>
                </a:path>
                <a:path w="4945380" h="4236085">
                  <a:moveTo>
                    <a:pt x="2399217" y="4235553"/>
                  </a:moveTo>
                  <a:lnTo>
                    <a:pt x="2399217" y="4228487"/>
                  </a:lnTo>
                  <a:lnTo>
                    <a:pt x="2373309" y="4228487"/>
                  </a:lnTo>
                  <a:lnTo>
                    <a:pt x="2373309" y="4235553"/>
                  </a:lnTo>
                  <a:lnTo>
                    <a:pt x="2399217" y="4235553"/>
                  </a:lnTo>
                  <a:close/>
                </a:path>
                <a:path w="4945380" h="4236085">
                  <a:moveTo>
                    <a:pt x="2353682" y="4235553"/>
                  </a:moveTo>
                  <a:lnTo>
                    <a:pt x="2353682" y="4228487"/>
                  </a:lnTo>
                  <a:lnTo>
                    <a:pt x="2327774" y="4228487"/>
                  </a:lnTo>
                  <a:lnTo>
                    <a:pt x="2327774" y="4235553"/>
                  </a:lnTo>
                  <a:lnTo>
                    <a:pt x="2353682" y="4235553"/>
                  </a:lnTo>
                  <a:close/>
                </a:path>
                <a:path w="4945380" h="4236085">
                  <a:moveTo>
                    <a:pt x="2308160" y="4235553"/>
                  </a:moveTo>
                  <a:lnTo>
                    <a:pt x="2308160" y="4228487"/>
                  </a:lnTo>
                  <a:lnTo>
                    <a:pt x="2281467" y="4228487"/>
                  </a:lnTo>
                  <a:lnTo>
                    <a:pt x="2281467" y="4235553"/>
                  </a:lnTo>
                  <a:lnTo>
                    <a:pt x="2308160" y="4235553"/>
                  </a:lnTo>
                  <a:close/>
                </a:path>
                <a:path w="4945380" h="4236085">
                  <a:moveTo>
                    <a:pt x="2261827" y="4235553"/>
                  </a:moveTo>
                  <a:lnTo>
                    <a:pt x="2261827" y="4228487"/>
                  </a:lnTo>
                  <a:lnTo>
                    <a:pt x="2235919" y="4228487"/>
                  </a:lnTo>
                  <a:lnTo>
                    <a:pt x="2235919" y="4235553"/>
                  </a:lnTo>
                  <a:lnTo>
                    <a:pt x="2261827" y="4235553"/>
                  </a:lnTo>
                  <a:close/>
                </a:path>
                <a:path w="4945380" h="4236085">
                  <a:moveTo>
                    <a:pt x="2216292" y="4235553"/>
                  </a:moveTo>
                  <a:lnTo>
                    <a:pt x="2216292" y="4228487"/>
                  </a:lnTo>
                  <a:lnTo>
                    <a:pt x="2190384" y="4228487"/>
                  </a:lnTo>
                  <a:lnTo>
                    <a:pt x="2190384" y="4235553"/>
                  </a:lnTo>
                  <a:lnTo>
                    <a:pt x="2216292" y="4235553"/>
                  </a:lnTo>
                  <a:close/>
                </a:path>
                <a:path w="4945380" h="4236085">
                  <a:moveTo>
                    <a:pt x="2170770" y="4235553"/>
                  </a:moveTo>
                  <a:lnTo>
                    <a:pt x="2170770" y="4228487"/>
                  </a:lnTo>
                  <a:lnTo>
                    <a:pt x="2144077" y="4228487"/>
                  </a:lnTo>
                  <a:lnTo>
                    <a:pt x="2144077" y="4235553"/>
                  </a:lnTo>
                  <a:lnTo>
                    <a:pt x="2170770" y="4235553"/>
                  </a:lnTo>
                  <a:close/>
                </a:path>
                <a:path w="4945380" h="4236085">
                  <a:moveTo>
                    <a:pt x="2124436" y="4235553"/>
                  </a:moveTo>
                  <a:lnTo>
                    <a:pt x="2124436" y="4228487"/>
                  </a:lnTo>
                  <a:lnTo>
                    <a:pt x="2098528" y="4228487"/>
                  </a:lnTo>
                  <a:lnTo>
                    <a:pt x="2098528" y="4235553"/>
                  </a:lnTo>
                  <a:lnTo>
                    <a:pt x="2124436" y="4235553"/>
                  </a:lnTo>
                  <a:close/>
                </a:path>
                <a:path w="4945380" h="4236085">
                  <a:moveTo>
                    <a:pt x="2078901" y="4235553"/>
                  </a:moveTo>
                  <a:lnTo>
                    <a:pt x="2078901" y="4228487"/>
                  </a:lnTo>
                  <a:lnTo>
                    <a:pt x="2052993" y="4228487"/>
                  </a:lnTo>
                  <a:lnTo>
                    <a:pt x="2052993" y="4235553"/>
                  </a:lnTo>
                  <a:lnTo>
                    <a:pt x="2078901" y="4235553"/>
                  </a:lnTo>
                  <a:close/>
                </a:path>
                <a:path w="4945380" h="4236085">
                  <a:moveTo>
                    <a:pt x="2033379" y="4235553"/>
                  </a:moveTo>
                  <a:lnTo>
                    <a:pt x="2033379" y="4228487"/>
                  </a:lnTo>
                  <a:lnTo>
                    <a:pt x="2006686" y="4228487"/>
                  </a:lnTo>
                  <a:lnTo>
                    <a:pt x="2006686" y="4235553"/>
                  </a:lnTo>
                  <a:lnTo>
                    <a:pt x="2033379" y="4235553"/>
                  </a:lnTo>
                  <a:close/>
                </a:path>
                <a:path w="4945380" h="4236085">
                  <a:moveTo>
                    <a:pt x="1987046" y="4235553"/>
                  </a:moveTo>
                  <a:lnTo>
                    <a:pt x="1987046" y="4228487"/>
                  </a:lnTo>
                  <a:lnTo>
                    <a:pt x="1961138" y="4228487"/>
                  </a:lnTo>
                  <a:lnTo>
                    <a:pt x="1961138" y="4235553"/>
                  </a:lnTo>
                  <a:lnTo>
                    <a:pt x="1987046" y="4235553"/>
                  </a:lnTo>
                  <a:close/>
                </a:path>
                <a:path w="4945380" h="4236085">
                  <a:moveTo>
                    <a:pt x="1941511" y="4235553"/>
                  </a:moveTo>
                  <a:lnTo>
                    <a:pt x="1941511" y="4228487"/>
                  </a:lnTo>
                  <a:lnTo>
                    <a:pt x="1915603" y="4228487"/>
                  </a:lnTo>
                  <a:lnTo>
                    <a:pt x="1915603" y="4235553"/>
                  </a:lnTo>
                  <a:lnTo>
                    <a:pt x="1941511" y="4235553"/>
                  </a:lnTo>
                  <a:close/>
                </a:path>
                <a:path w="4945380" h="4236085">
                  <a:moveTo>
                    <a:pt x="1895989" y="4235553"/>
                  </a:moveTo>
                  <a:lnTo>
                    <a:pt x="1895989" y="4228487"/>
                  </a:lnTo>
                  <a:lnTo>
                    <a:pt x="1869295" y="4228487"/>
                  </a:lnTo>
                  <a:lnTo>
                    <a:pt x="1869295" y="4235553"/>
                  </a:lnTo>
                  <a:lnTo>
                    <a:pt x="1895989" y="4235553"/>
                  </a:lnTo>
                  <a:close/>
                </a:path>
                <a:path w="4945380" h="4236085">
                  <a:moveTo>
                    <a:pt x="1849655" y="4235553"/>
                  </a:moveTo>
                  <a:lnTo>
                    <a:pt x="1849655" y="4228487"/>
                  </a:lnTo>
                  <a:lnTo>
                    <a:pt x="1823747" y="4228487"/>
                  </a:lnTo>
                  <a:lnTo>
                    <a:pt x="1823747" y="4235553"/>
                  </a:lnTo>
                  <a:lnTo>
                    <a:pt x="1849655" y="4235553"/>
                  </a:lnTo>
                  <a:close/>
                </a:path>
                <a:path w="4945380" h="4236085">
                  <a:moveTo>
                    <a:pt x="1804120" y="4235553"/>
                  </a:moveTo>
                  <a:lnTo>
                    <a:pt x="1804120" y="4228487"/>
                  </a:lnTo>
                  <a:lnTo>
                    <a:pt x="1778212" y="4228487"/>
                  </a:lnTo>
                  <a:lnTo>
                    <a:pt x="1778212" y="4235553"/>
                  </a:lnTo>
                  <a:lnTo>
                    <a:pt x="1804120" y="4235553"/>
                  </a:lnTo>
                  <a:close/>
                </a:path>
                <a:path w="4945380" h="4236085">
                  <a:moveTo>
                    <a:pt x="1758598" y="4235553"/>
                  </a:moveTo>
                  <a:lnTo>
                    <a:pt x="1758598" y="4228487"/>
                  </a:lnTo>
                  <a:lnTo>
                    <a:pt x="1731905" y="4228487"/>
                  </a:lnTo>
                  <a:lnTo>
                    <a:pt x="1731905" y="4235553"/>
                  </a:lnTo>
                  <a:lnTo>
                    <a:pt x="1758598" y="4235553"/>
                  </a:lnTo>
                  <a:close/>
                </a:path>
                <a:path w="4945380" h="4236085">
                  <a:moveTo>
                    <a:pt x="1712265" y="4235553"/>
                  </a:moveTo>
                  <a:lnTo>
                    <a:pt x="1712265" y="4228487"/>
                  </a:lnTo>
                  <a:lnTo>
                    <a:pt x="1686357" y="4228487"/>
                  </a:lnTo>
                  <a:lnTo>
                    <a:pt x="1686357" y="4235553"/>
                  </a:lnTo>
                  <a:lnTo>
                    <a:pt x="1712265" y="4235553"/>
                  </a:lnTo>
                  <a:close/>
                </a:path>
                <a:path w="4945380" h="4236085">
                  <a:moveTo>
                    <a:pt x="1666730" y="4235553"/>
                  </a:moveTo>
                  <a:lnTo>
                    <a:pt x="1666730" y="4228487"/>
                  </a:lnTo>
                  <a:lnTo>
                    <a:pt x="1640822" y="4228487"/>
                  </a:lnTo>
                  <a:lnTo>
                    <a:pt x="1640822" y="4235553"/>
                  </a:lnTo>
                  <a:lnTo>
                    <a:pt x="1666730" y="4235553"/>
                  </a:lnTo>
                  <a:close/>
                </a:path>
                <a:path w="4945380" h="4236085">
                  <a:moveTo>
                    <a:pt x="1621207" y="4235553"/>
                  </a:moveTo>
                  <a:lnTo>
                    <a:pt x="1621207" y="4228487"/>
                  </a:lnTo>
                  <a:lnTo>
                    <a:pt x="1594514" y="4228487"/>
                  </a:lnTo>
                  <a:lnTo>
                    <a:pt x="1594514" y="4235553"/>
                  </a:lnTo>
                  <a:lnTo>
                    <a:pt x="1621207" y="4235553"/>
                  </a:lnTo>
                  <a:close/>
                </a:path>
                <a:path w="4945380" h="4236085">
                  <a:moveTo>
                    <a:pt x="1574887" y="4235553"/>
                  </a:moveTo>
                  <a:lnTo>
                    <a:pt x="1574887" y="4228487"/>
                  </a:lnTo>
                  <a:lnTo>
                    <a:pt x="1548979" y="4228487"/>
                  </a:lnTo>
                  <a:lnTo>
                    <a:pt x="1548979" y="4235553"/>
                  </a:lnTo>
                  <a:lnTo>
                    <a:pt x="1574887" y="4235553"/>
                  </a:lnTo>
                  <a:close/>
                </a:path>
                <a:path w="4945380" h="4236085">
                  <a:moveTo>
                    <a:pt x="1529352" y="4235553"/>
                  </a:moveTo>
                  <a:lnTo>
                    <a:pt x="1529352" y="4228487"/>
                  </a:lnTo>
                  <a:lnTo>
                    <a:pt x="1503444" y="4228487"/>
                  </a:lnTo>
                  <a:lnTo>
                    <a:pt x="1503444" y="4235553"/>
                  </a:lnTo>
                  <a:lnTo>
                    <a:pt x="1529352" y="4235553"/>
                  </a:lnTo>
                  <a:close/>
                </a:path>
                <a:path w="4945380" h="4236085">
                  <a:moveTo>
                    <a:pt x="1483817" y="4235553"/>
                  </a:moveTo>
                  <a:lnTo>
                    <a:pt x="1483817" y="4228487"/>
                  </a:lnTo>
                  <a:lnTo>
                    <a:pt x="1457124" y="4228487"/>
                  </a:lnTo>
                  <a:lnTo>
                    <a:pt x="1457124" y="4235553"/>
                  </a:lnTo>
                  <a:lnTo>
                    <a:pt x="1483817" y="4235553"/>
                  </a:lnTo>
                  <a:close/>
                </a:path>
                <a:path w="4945380" h="4236085">
                  <a:moveTo>
                    <a:pt x="1437497" y="4235553"/>
                  </a:moveTo>
                  <a:lnTo>
                    <a:pt x="1437497" y="4228487"/>
                  </a:lnTo>
                  <a:lnTo>
                    <a:pt x="1411589" y="4228487"/>
                  </a:lnTo>
                  <a:lnTo>
                    <a:pt x="1411589" y="4235553"/>
                  </a:lnTo>
                  <a:lnTo>
                    <a:pt x="1437497" y="4235553"/>
                  </a:lnTo>
                  <a:close/>
                </a:path>
                <a:path w="4945380" h="4236085">
                  <a:moveTo>
                    <a:pt x="1391962" y="4235553"/>
                  </a:moveTo>
                  <a:lnTo>
                    <a:pt x="1391962" y="4228487"/>
                  </a:lnTo>
                  <a:lnTo>
                    <a:pt x="1366054" y="4228487"/>
                  </a:lnTo>
                  <a:lnTo>
                    <a:pt x="1366054" y="4235553"/>
                  </a:lnTo>
                  <a:lnTo>
                    <a:pt x="1391962" y="4235553"/>
                  </a:lnTo>
                  <a:close/>
                </a:path>
                <a:path w="4945380" h="4236085">
                  <a:moveTo>
                    <a:pt x="1346426" y="4235553"/>
                  </a:moveTo>
                  <a:lnTo>
                    <a:pt x="1346426" y="4228487"/>
                  </a:lnTo>
                  <a:lnTo>
                    <a:pt x="1319733" y="4228487"/>
                  </a:lnTo>
                  <a:lnTo>
                    <a:pt x="1319733" y="4235553"/>
                  </a:lnTo>
                  <a:lnTo>
                    <a:pt x="1346426" y="4235553"/>
                  </a:lnTo>
                  <a:close/>
                </a:path>
                <a:path w="4945380" h="4236085">
                  <a:moveTo>
                    <a:pt x="1300106" y="4235553"/>
                  </a:moveTo>
                  <a:lnTo>
                    <a:pt x="1300106" y="4228487"/>
                  </a:lnTo>
                  <a:lnTo>
                    <a:pt x="1274198" y="4228487"/>
                  </a:lnTo>
                  <a:lnTo>
                    <a:pt x="1274198" y="4235553"/>
                  </a:lnTo>
                  <a:lnTo>
                    <a:pt x="1300106" y="4235553"/>
                  </a:lnTo>
                  <a:close/>
                </a:path>
                <a:path w="4945380" h="4236085">
                  <a:moveTo>
                    <a:pt x="1254571" y="4235553"/>
                  </a:moveTo>
                  <a:lnTo>
                    <a:pt x="1254571" y="4228487"/>
                  </a:lnTo>
                  <a:lnTo>
                    <a:pt x="1228663" y="4228487"/>
                  </a:lnTo>
                  <a:lnTo>
                    <a:pt x="1228663" y="4235553"/>
                  </a:lnTo>
                  <a:lnTo>
                    <a:pt x="1254571" y="4235553"/>
                  </a:lnTo>
                  <a:close/>
                </a:path>
                <a:path w="4945380" h="4236085">
                  <a:moveTo>
                    <a:pt x="1209036" y="4235553"/>
                  </a:moveTo>
                  <a:lnTo>
                    <a:pt x="1209036" y="4228487"/>
                  </a:lnTo>
                  <a:lnTo>
                    <a:pt x="1182343" y="4228487"/>
                  </a:lnTo>
                  <a:lnTo>
                    <a:pt x="1182343" y="4235553"/>
                  </a:lnTo>
                  <a:lnTo>
                    <a:pt x="1209036" y="4235553"/>
                  </a:lnTo>
                  <a:close/>
                </a:path>
                <a:path w="4945380" h="4236085">
                  <a:moveTo>
                    <a:pt x="1162716" y="4235553"/>
                  </a:moveTo>
                  <a:lnTo>
                    <a:pt x="1162716" y="4228487"/>
                  </a:lnTo>
                  <a:lnTo>
                    <a:pt x="1136808" y="4228487"/>
                  </a:lnTo>
                  <a:lnTo>
                    <a:pt x="1136808" y="4235553"/>
                  </a:lnTo>
                  <a:lnTo>
                    <a:pt x="1162716" y="4235553"/>
                  </a:lnTo>
                  <a:close/>
                </a:path>
                <a:path w="4945380" h="4236085">
                  <a:moveTo>
                    <a:pt x="1117181" y="4235553"/>
                  </a:moveTo>
                  <a:lnTo>
                    <a:pt x="1117181" y="4228487"/>
                  </a:lnTo>
                  <a:lnTo>
                    <a:pt x="1091273" y="4228487"/>
                  </a:lnTo>
                  <a:lnTo>
                    <a:pt x="1091273" y="4235553"/>
                  </a:lnTo>
                  <a:lnTo>
                    <a:pt x="1117181" y="4235553"/>
                  </a:lnTo>
                  <a:close/>
                </a:path>
                <a:path w="4945380" h="4236085">
                  <a:moveTo>
                    <a:pt x="1071645" y="4235553"/>
                  </a:moveTo>
                  <a:lnTo>
                    <a:pt x="1071645" y="4228487"/>
                  </a:lnTo>
                  <a:lnTo>
                    <a:pt x="1044952" y="4228487"/>
                  </a:lnTo>
                  <a:lnTo>
                    <a:pt x="1044952" y="4235553"/>
                  </a:lnTo>
                  <a:lnTo>
                    <a:pt x="1071645" y="4235553"/>
                  </a:lnTo>
                  <a:close/>
                </a:path>
                <a:path w="4945380" h="4236085">
                  <a:moveTo>
                    <a:pt x="1025325" y="4235553"/>
                  </a:moveTo>
                  <a:lnTo>
                    <a:pt x="1025325" y="4228487"/>
                  </a:lnTo>
                  <a:lnTo>
                    <a:pt x="999417" y="4228487"/>
                  </a:lnTo>
                  <a:lnTo>
                    <a:pt x="999417" y="4235553"/>
                  </a:lnTo>
                  <a:lnTo>
                    <a:pt x="1025325" y="4235553"/>
                  </a:lnTo>
                  <a:close/>
                </a:path>
                <a:path w="4945380" h="4236085">
                  <a:moveTo>
                    <a:pt x="979790" y="4235553"/>
                  </a:moveTo>
                  <a:lnTo>
                    <a:pt x="979790" y="4228487"/>
                  </a:lnTo>
                  <a:lnTo>
                    <a:pt x="953882" y="4228487"/>
                  </a:lnTo>
                  <a:lnTo>
                    <a:pt x="953882" y="4235553"/>
                  </a:lnTo>
                  <a:lnTo>
                    <a:pt x="979790" y="4235553"/>
                  </a:lnTo>
                  <a:close/>
                </a:path>
                <a:path w="4945380" h="4236085">
                  <a:moveTo>
                    <a:pt x="934255" y="4235553"/>
                  </a:moveTo>
                  <a:lnTo>
                    <a:pt x="934255" y="4228487"/>
                  </a:lnTo>
                  <a:lnTo>
                    <a:pt x="907562" y="4228487"/>
                  </a:lnTo>
                  <a:lnTo>
                    <a:pt x="907562" y="4235553"/>
                  </a:lnTo>
                  <a:lnTo>
                    <a:pt x="934255" y="4235553"/>
                  </a:lnTo>
                  <a:close/>
                </a:path>
                <a:path w="4945380" h="4236085">
                  <a:moveTo>
                    <a:pt x="887935" y="4235553"/>
                  </a:moveTo>
                  <a:lnTo>
                    <a:pt x="887935" y="4228487"/>
                  </a:lnTo>
                  <a:lnTo>
                    <a:pt x="862027" y="4228487"/>
                  </a:lnTo>
                  <a:lnTo>
                    <a:pt x="862027" y="4235553"/>
                  </a:lnTo>
                  <a:lnTo>
                    <a:pt x="887935" y="4235553"/>
                  </a:lnTo>
                  <a:close/>
                </a:path>
                <a:path w="4945380" h="4236085">
                  <a:moveTo>
                    <a:pt x="842400" y="4235553"/>
                  </a:moveTo>
                  <a:lnTo>
                    <a:pt x="842400" y="4228487"/>
                  </a:lnTo>
                  <a:lnTo>
                    <a:pt x="816492" y="4228487"/>
                  </a:lnTo>
                  <a:lnTo>
                    <a:pt x="816492" y="4235553"/>
                  </a:lnTo>
                  <a:lnTo>
                    <a:pt x="842400" y="4235553"/>
                  </a:lnTo>
                  <a:close/>
                </a:path>
                <a:path w="4945380" h="4236085">
                  <a:moveTo>
                    <a:pt x="796864" y="4235553"/>
                  </a:moveTo>
                  <a:lnTo>
                    <a:pt x="796864" y="4228487"/>
                  </a:lnTo>
                  <a:lnTo>
                    <a:pt x="770171" y="4228487"/>
                  </a:lnTo>
                  <a:lnTo>
                    <a:pt x="770171" y="4235553"/>
                  </a:lnTo>
                  <a:lnTo>
                    <a:pt x="796864" y="4235553"/>
                  </a:lnTo>
                  <a:close/>
                </a:path>
                <a:path w="4945380" h="4236085">
                  <a:moveTo>
                    <a:pt x="750544" y="4235553"/>
                  </a:moveTo>
                  <a:lnTo>
                    <a:pt x="750544" y="4228487"/>
                  </a:lnTo>
                  <a:lnTo>
                    <a:pt x="724636" y="4228487"/>
                  </a:lnTo>
                  <a:lnTo>
                    <a:pt x="724636" y="4235553"/>
                  </a:lnTo>
                  <a:lnTo>
                    <a:pt x="750544" y="4235553"/>
                  </a:lnTo>
                  <a:close/>
                </a:path>
                <a:path w="4945380" h="4236085">
                  <a:moveTo>
                    <a:pt x="705009" y="4235553"/>
                  </a:moveTo>
                  <a:lnTo>
                    <a:pt x="705009" y="4228487"/>
                  </a:lnTo>
                  <a:lnTo>
                    <a:pt x="679101" y="4228487"/>
                  </a:lnTo>
                  <a:lnTo>
                    <a:pt x="679101" y="4235553"/>
                  </a:lnTo>
                  <a:lnTo>
                    <a:pt x="705009" y="4235553"/>
                  </a:lnTo>
                  <a:close/>
                </a:path>
                <a:path w="4945380" h="4236085">
                  <a:moveTo>
                    <a:pt x="659474" y="4235553"/>
                  </a:moveTo>
                  <a:lnTo>
                    <a:pt x="659474" y="4228487"/>
                  </a:lnTo>
                  <a:lnTo>
                    <a:pt x="632781" y="4228487"/>
                  </a:lnTo>
                  <a:lnTo>
                    <a:pt x="632781" y="4235553"/>
                  </a:lnTo>
                  <a:lnTo>
                    <a:pt x="659474" y="4235553"/>
                  </a:lnTo>
                  <a:close/>
                </a:path>
                <a:path w="4945380" h="4236085">
                  <a:moveTo>
                    <a:pt x="613154" y="4235553"/>
                  </a:moveTo>
                  <a:lnTo>
                    <a:pt x="613154" y="4228487"/>
                  </a:lnTo>
                  <a:lnTo>
                    <a:pt x="587246" y="4228487"/>
                  </a:lnTo>
                  <a:lnTo>
                    <a:pt x="587246" y="4235553"/>
                  </a:lnTo>
                  <a:lnTo>
                    <a:pt x="613154" y="4235553"/>
                  </a:lnTo>
                  <a:close/>
                </a:path>
                <a:path w="4945380" h="4236085">
                  <a:moveTo>
                    <a:pt x="567619" y="4235553"/>
                  </a:moveTo>
                  <a:lnTo>
                    <a:pt x="567619" y="4228487"/>
                  </a:lnTo>
                  <a:lnTo>
                    <a:pt x="541711" y="4228487"/>
                  </a:lnTo>
                  <a:lnTo>
                    <a:pt x="541711" y="4235553"/>
                  </a:lnTo>
                  <a:lnTo>
                    <a:pt x="567619" y="4235553"/>
                  </a:lnTo>
                  <a:close/>
                </a:path>
                <a:path w="4945380" h="4236085">
                  <a:moveTo>
                    <a:pt x="522083" y="4235553"/>
                  </a:moveTo>
                  <a:lnTo>
                    <a:pt x="522083" y="4228487"/>
                  </a:lnTo>
                  <a:lnTo>
                    <a:pt x="495390" y="4228487"/>
                  </a:lnTo>
                  <a:lnTo>
                    <a:pt x="495390" y="4235553"/>
                  </a:lnTo>
                  <a:lnTo>
                    <a:pt x="522083" y="4235553"/>
                  </a:lnTo>
                  <a:close/>
                </a:path>
                <a:path w="4945380" h="4236085">
                  <a:moveTo>
                    <a:pt x="475763" y="4235553"/>
                  </a:moveTo>
                  <a:lnTo>
                    <a:pt x="475763" y="4228487"/>
                  </a:lnTo>
                  <a:lnTo>
                    <a:pt x="449855" y="4228487"/>
                  </a:lnTo>
                  <a:lnTo>
                    <a:pt x="449855" y="4235553"/>
                  </a:lnTo>
                  <a:lnTo>
                    <a:pt x="475763" y="4235553"/>
                  </a:lnTo>
                  <a:close/>
                </a:path>
                <a:path w="4945380" h="4236085">
                  <a:moveTo>
                    <a:pt x="430228" y="4235553"/>
                  </a:moveTo>
                  <a:lnTo>
                    <a:pt x="430228" y="4228487"/>
                  </a:lnTo>
                  <a:lnTo>
                    <a:pt x="404320" y="4228487"/>
                  </a:lnTo>
                  <a:lnTo>
                    <a:pt x="404320" y="4235553"/>
                  </a:lnTo>
                  <a:lnTo>
                    <a:pt x="430228" y="4235553"/>
                  </a:lnTo>
                  <a:close/>
                </a:path>
                <a:path w="4945380" h="4236085">
                  <a:moveTo>
                    <a:pt x="384693" y="4235553"/>
                  </a:moveTo>
                  <a:lnTo>
                    <a:pt x="384693" y="4228487"/>
                  </a:lnTo>
                  <a:lnTo>
                    <a:pt x="358000" y="4228487"/>
                  </a:lnTo>
                  <a:lnTo>
                    <a:pt x="358000" y="4235553"/>
                  </a:lnTo>
                  <a:lnTo>
                    <a:pt x="384693" y="4235553"/>
                  </a:lnTo>
                  <a:close/>
                </a:path>
                <a:path w="4945380" h="4236085">
                  <a:moveTo>
                    <a:pt x="338373" y="4235553"/>
                  </a:moveTo>
                  <a:lnTo>
                    <a:pt x="338373" y="4228487"/>
                  </a:lnTo>
                  <a:lnTo>
                    <a:pt x="312465" y="4228487"/>
                  </a:lnTo>
                  <a:lnTo>
                    <a:pt x="312465" y="4235553"/>
                  </a:lnTo>
                  <a:lnTo>
                    <a:pt x="338373" y="4235553"/>
                  </a:lnTo>
                  <a:close/>
                </a:path>
                <a:path w="4945380" h="4236085">
                  <a:moveTo>
                    <a:pt x="292838" y="4235553"/>
                  </a:moveTo>
                  <a:lnTo>
                    <a:pt x="292838" y="4228487"/>
                  </a:lnTo>
                  <a:lnTo>
                    <a:pt x="266930" y="4228487"/>
                  </a:lnTo>
                  <a:lnTo>
                    <a:pt x="266930" y="4235553"/>
                  </a:lnTo>
                  <a:lnTo>
                    <a:pt x="292838" y="4235553"/>
                  </a:lnTo>
                  <a:close/>
                </a:path>
                <a:path w="4945380" h="4236085">
                  <a:moveTo>
                    <a:pt x="247302" y="4235553"/>
                  </a:moveTo>
                  <a:lnTo>
                    <a:pt x="247302" y="4228487"/>
                  </a:lnTo>
                  <a:lnTo>
                    <a:pt x="220609" y="4228487"/>
                  </a:lnTo>
                  <a:lnTo>
                    <a:pt x="220609" y="4235553"/>
                  </a:lnTo>
                  <a:lnTo>
                    <a:pt x="247302" y="4235553"/>
                  </a:lnTo>
                  <a:close/>
                </a:path>
                <a:path w="4945380" h="4236085">
                  <a:moveTo>
                    <a:pt x="200982" y="4235553"/>
                  </a:moveTo>
                  <a:lnTo>
                    <a:pt x="200982" y="4228487"/>
                  </a:lnTo>
                  <a:lnTo>
                    <a:pt x="175074" y="4228487"/>
                  </a:lnTo>
                  <a:lnTo>
                    <a:pt x="175074" y="4235553"/>
                  </a:lnTo>
                  <a:lnTo>
                    <a:pt x="200982" y="4235553"/>
                  </a:lnTo>
                  <a:close/>
                </a:path>
                <a:path w="4945380" h="4236085">
                  <a:moveTo>
                    <a:pt x="155447" y="4235553"/>
                  </a:moveTo>
                  <a:lnTo>
                    <a:pt x="155447" y="4228487"/>
                  </a:lnTo>
                  <a:lnTo>
                    <a:pt x="129539" y="4228487"/>
                  </a:lnTo>
                  <a:lnTo>
                    <a:pt x="129539" y="4235553"/>
                  </a:lnTo>
                  <a:lnTo>
                    <a:pt x="155447" y="4235553"/>
                  </a:lnTo>
                  <a:close/>
                </a:path>
                <a:path w="4945380" h="4236085">
                  <a:moveTo>
                    <a:pt x="109912" y="4235553"/>
                  </a:moveTo>
                  <a:lnTo>
                    <a:pt x="109912" y="4228487"/>
                  </a:lnTo>
                  <a:lnTo>
                    <a:pt x="83219" y="4228487"/>
                  </a:lnTo>
                  <a:lnTo>
                    <a:pt x="83219" y="4235553"/>
                  </a:lnTo>
                  <a:lnTo>
                    <a:pt x="109912" y="4235553"/>
                  </a:lnTo>
                  <a:close/>
                </a:path>
                <a:path w="4945380" h="4236085">
                  <a:moveTo>
                    <a:pt x="63592" y="4235553"/>
                  </a:moveTo>
                  <a:lnTo>
                    <a:pt x="63592" y="4228487"/>
                  </a:lnTo>
                  <a:lnTo>
                    <a:pt x="37684" y="4228487"/>
                  </a:lnTo>
                  <a:lnTo>
                    <a:pt x="37684" y="4235553"/>
                  </a:lnTo>
                  <a:lnTo>
                    <a:pt x="63592" y="4235553"/>
                  </a:lnTo>
                  <a:close/>
                </a:path>
              </a:pathLst>
            </a:custGeom>
            <a:solidFill>
              <a:srgbClr val="AA003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b="1">
                <a:latin typeface="微软雅黑" panose="020b0503020204020204" pitchFamily="34" charset="-122"/>
                <a:ea typeface="微软雅黑" panose="020b0503020204020204" pitchFamily="34" charset="-122"/>
              </a:endParaRPr>
            </a:p>
          </p:txBody>
        </p:sp>
      </p:grpSp>
      <p:sp>
        <p:nvSpPr>
          <p:cNvPr id="67"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mtClean="0">
                <a:solidFill>
                  <a:schemeClr val="bg1"/>
                </a:solidFill>
                <a:latin typeface="微软雅黑" panose="020b0503020204020204" pitchFamily="34" charset="-122"/>
                <a:ea typeface="微软雅黑" panose="020b0503020204020204" pitchFamily="34" charset="-122"/>
                <a:cs typeface="微软雅黑"/>
              </a:rPr>
              <a:t>2.2 </a:t>
            </a:r>
            <a:r>
              <a:rPr lang="zh-CN" altLang="en-US" b="1" smtClean="0">
                <a:solidFill>
                  <a:schemeClr val="bg1"/>
                </a:solidFill>
                <a:latin typeface="微软雅黑" panose="020b0503020204020204" pitchFamily="34" charset="-122"/>
                <a:ea typeface="微软雅黑" panose="020b0503020204020204" pitchFamily="34" charset="-122"/>
                <a:cs typeface="微软雅黑"/>
              </a:rPr>
              <a:t>组织架构与核心高管</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68" name="object 59"/>
          <p:cNvSpPr txBox="1"/>
          <p:nvPr/>
        </p:nvSpPr>
        <p:spPr>
          <a:xfrm>
            <a:off x="5791200" y="2329934"/>
            <a:ext cx="811773"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1200" b="1">
                <a:latin typeface="微软雅黑" panose="020b0503020204020204" pitchFamily="34" charset="-122"/>
                <a:ea typeface="微软雅黑" panose="020b0503020204020204" pitchFamily="34" charset="-122"/>
                <a:cs typeface="Georgia"/>
              </a:rPr>
              <a:t>E</a:t>
            </a:r>
            <a:r>
              <a:rPr sz="1200" b="1" spc="-5">
                <a:latin typeface="微软雅黑" panose="020b0503020204020204" pitchFamily="34" charset="-122"/>
                <a:ea typeface="微软雅黑" panose="020b0503020204020204" pitchFamily="34" charset="-122"/>
                <a:cs typeface="Georgia"/>
              </a:rPr>
              <a:t>MEA</a:t>
            </a:r>
            <a:endParaRPr sz="1200" b="1">
              <a:latin typeface="微软雅黑" panose="020b0503020204020204" pitchFamily="34" charset="-122"/>
              <a:ea typeface="微软雅黑" panose="020b0503020204020204" pitchFamily="34" charset="-122"/>
              <a:cs typeface="Georgia"/>
            </a:endParaRPr>
          </a:p>
        </p:txBody>
      </p:sp>
      <p:sp>
        <p:nvSpPr>
          <p:cNvPr id="69" name="object 59"/>
          <p:cNvSpPr txBox="1"/>
          <p:nvPr/>
        </p:nvSpPr>
        <p:spPr>
          <a:xfrm>
            <a:off x="7722627" y="2329934"/>
            <a:ext cx="811773"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1200" b="1" smtClean="0">
                <a:latin typeface="微软雅黑" panose="020b0503020204020204" pitchFamily="34" charset="-122"/>
                <a:ea typeface="微软雅黑" panose="020b0503020204020204" pitchFamily="34" charset="-122"/>
                <a:cs typeface="Georgia"/>
              </a:rPr>
              <a:t>APAC</a:t>
            </a:r>
            <a:endParaRPr sz="1200" b="1">
              <a:latin typeface="微软雅黑" panose="020b0503020204020204" pitchFamily="34" charset="-122"/>
              <a:ea typeface="微软雅黑" panose="020b0503020204020204" pitchFamily="34" charset="-122"/>
              <a:cs typeface="Georgia"/>
            </a:endParaRPr>
          </a:p>
        </p:txBody>
      </p:sp>
      <p:sp>
        <p:nvSpPr>
          <p:cNvPr id="70" name="object 59"/>
          <p:cNvSpPr txBox="1"/>
          <p:nvPr/>
        </p:nvSpPr>
        <p:spPr>
          <a:xfrm>
            <a:off x="9551427" y="2329934"/>
            <a:ext cx="811773"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1200" b="1" smtClean="0">
                <a:latin typeface="微软雅黑" panose="020b0503020204020204" pitchFamily="34" charset="-122"/>
                <a:ea typeface="微软雅黑" panose="020b0503020204020204" pitchFamily="34" charset="-122"/>
                <a:cs typeface="Georgia"/>
              </a:rPr>
              <a:t>I</a:t>
            </a:r>
            <a:r>
              <a:rPr lang="en-US" altLang="zh-CN" sz="1200" b="1" smtClean="0">
                <a:latin typeface="微软雅黑" panose="020b0503020204020204" pitchFamily="34" charset="-122"/>
                <a:ea typeface="微软雅黑" panose="020b0503020204020204" pitchFamily="34" charset="-122"/>
                <a:cs typeface="Georgia"/>
              </a:rPr>
              <a:t>ndia</a:t>
            </a:r>
            <a:endParaRPr sz="1200" b="1">
              <a:latin typeface="微软雅黑" panose="020b0503020204020204" pitchFamily="34" charset="-122"/>
              <a:ea typeface="微软雅黑" panose="020b0503020204020204" pitchFamily="34" charset="-122"/>
              <a:cs typeface="Georgia"/>
            </a:endParaRPr>
          </a:p>
        </p:txBody>
      </p:sp>
      <p:sp>
        <p:nvSpPr>
          <p:cNvPr id="71"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11</a:t>
            </a:fld>
            <a:endParaRPr lang="zh-CN" altLang="en-US" b="1">
              <a:solidFill>
                <a:schemeClr val="tx1"/>
              </a:solidFill>
            </a:endParaRPr>
          </a:p>
        </p:txBody>
      </p:sp>
    </p:spTree>
    <p:extLst>
      <p:ext uri="{BB962C8B-B14F-4D97-AF65-F5344CB8AC3E}">
        <p14:creationId xmlns:p14="http://schemas.microsoft.com/office/powerpoint/2010/main" xmlns="" val="229343492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extLst>
              <p:ext uri="{D42A27DB-BD31-4B8C-83A1-F6EECF244321}">
                <p14:modId xmlns:p14="http://schemas.microsoft.com/office/powerpoint/2010/main" xmlns="" val="2434970197"/>
              </p:ext>
            </p:extLst>
          </p:nvPr>
        </p:nvGraphicFramePr>
        <p:xfrm>
          <a:off x="1588" y="1588"/>
          <a:ext cx="1587" cy="1587"/>
        </p:xfrm>
        <a:graphic>
          <a:graphicData uri="http://schemas.openxmlformats.org/presentationml/2006/ole">
            <mc:AlternateContent>
              <mc:Choice xmlns:v="urn:schemas-microsoft-com:vml" Requires="v">
                <p:oleObj spid="_x0000_s1040"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sp>
        <p:nvSpPr>
          <p:cNvPr id="3" name="object 3"/>
          <p:cNvSpPr/>
          <p:nvPr/>
        </p:nvSpPr>
        <p:spPr>
          <a:xfrm>
            <a:off x="0" y="0"/>
            <a:ext cx="12192000" cy="108203"/>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spc="-5" smtClean="0">
                <a:latin typeface="微软雅黑" panose="020b0503020204020204" pitchFamily="34" charset="-122"/>
                <a:ea typeface="微软雅黑" panose="020b0503020204020204" pitchFamily="34" charset="-122"/>
              </a:rPr>
              <a:t>拓纳产品</a:t>
            </a:r>
            <a:r>
              <a:rPr lang="zh-CN" altLang="en-US" spc="-5">
                <a:latin typeface="微软雅黑" panose="020b0503020204020204" pitchFamily="34" charset="-122"/>
                <a:ea typeface="微软雅黑" panose="020b0503020204020204" pitchFamily="34" charset="-122"/>
              </a:rPr>
              <a:t>范围覆盖纺织加工主要环节，在前处理、后整理等功能助剂方面与传化有一定互补</a:t>
            </a:r>
            <a:endParaRPr lang="zh-CN" altLang="en-US" kern="0" spc="-5">
              <a:latin typeface="微软雅黑" panose="020b0503020204020204" pitchFamily="34" charset="-122"/>
              <a:ea typeface="微软雅黑" panose="020b0503020204020204" pitchFamily="34" charset="-122"/>
            </a:endParaRPr>
          </a:p>
        </p:txBody>
      </p:sp>
      <p:sp>
        <p:nvSpPr>
          <p:cNvPr id="58"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2.3 </a:t>
            </a:r>
            <a:r>
              <a:rPr lang="zh-CN" altLang="en-US" b="1" kern="0" spc="-5" smtClean="0">
                <a:solidFill>
                  <a:schemeClr val="bg1"/>
                </a:solidFill>
                <a:latin typeface="微软雅黑" panose="020b0503020204020204" pitchFamily="34" charset="-122"/>
                <a:ea typeface="微软雅黑" panose="020b0503020204020204" pitchFamily="34" charset="-122"/>
              </a:rPr>
              <a:t>产品</a:t>
            </a:r>
            <a:r>
              <a:rPr lang="zh-CN" altLang="en-US" b="1" kern="0" spc="-5">
                <a:solidFill>
                  <a:schemeClr val="bg1"/>
                </a:solidFill>
                <a:latin typeface="微软雅黑" panose="020b0503020204020204" pitchFamily="34" charset="-122"/>
                <a:ea typeface="微软雅黑" panose="020b0503020204020204" pitchFamily="34" charset="-122"/>
              </a:rPr>
              <a:t>范围与研发概况</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10" name="组合 9"/>
          <p:cNvGrpSpPr/>
          <p:nvPr/>
        </p:nvGrpSpPr>
        <p:grpSpPr>
          <a:xfrm>
            <a:off x="1207776" y="1905000"/>
            <a:ext cx="10015216" cy="4281315"/>
            <a:chOff x="1207776" y="1905000"/>
            <a:chExt cx="10015216" cy="4281315"/>
          </a:xfrm>
        </p:grpSpPr>
        <p:cxnSp>
          <p:nvCxnSpPr>
            <p:cNvPr id="139" name="直接箭头连接符 138"/>
            <p:cNvCxnSpPr/>
            <p:nvPr/>
          </p:nvCxnSpPr>
          <p:spPr>
            <a:xfrm flipH="1" flipV="1">
              <a:off x="56388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5" name="直接箭头连接符 24"/>
            <p:cNvCxnSpPr/>
            <p:nvPr/>
          </p:nvCxnSpPr>
          <p:spPr>
            <a:xfrm flipH="1" flipV="1">
              <a:off x="1752600" y="3052823"/>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6" name="直接箭头连接符 135"/>
            <p:cNvCxnSpPr/>
            <p:nvPr/>
          </p:nvCxnSpPr>
          <p:spPr>
            <a:xfrm flipH="1" flipV="1">
              <a:off x="27432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7" name="直接箭头连接符 136"/>
            <p:cNvCxnSpPr/>
            <p:nvPr/>
          </p:nvCxnSpPr>
          <p:spPr>
            <a:xfrm flipH="1" flipV="1">
              <a:off x="34290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8" name="直接箭头连接符 137"/>
            <p:cNvCxnSpPr/>
            <p:nvPr/>
          </p:nvCxnSpPr>
          <p:spPr>
            <a:xfrm flipH="1" flipV="1">
              <a:off x="46482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0" name="直接箭头连接符 139"/>
            <p:cNvCxnSpPr/>
            <p:nvPr/>
          </p:nvCxnSpPr>
          <p:spPr>
            <a:xfrm flipH="1" flipV="1">
              <a:off x="66294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1" name="直接箭头连接符 140"/>
            <p:cNvCxnSpPr/>
            <p:nvPr/>
          </p:nvCxnSpPr>
          <p:spPr>
            <a:xfrm flipH="1" flipV="1">
              <a:off x="76200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2" name="直接箭头连接符 141"/>
            <p:cNvCxnSpPr/>
            <p:nvPr/>
          </p:nvCxnSpPr>
          <p:spPr>
            <a:xfrm flipH="1" flipV="1">
              <a:off x="95250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3" name="直接箭头连接符 142"/>
            <p:cNvCxnSpPr/>
            <p:nvPr/>
          </p:nvCxnSpPr>
          <p:spPr>
            <a:xfrm flipH="1" flipV="1">
              <a:off x="10439400" y="3048000"/>
              <a:ext cx="0" cy="186980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26" name="组合 25"/>
            <p:cNvGrpSpPr/>
            <p:nvPr/>
          </p:nvGrpSpPr>
          <p:grpSpPr>
            <a:xfrm>
              <a:off x="3030309" y="5888990"/>
              <a:ext cx="5246898" cy="297325"/>
              <a:chOff x="3030309" y="5888990"/>
              <a:chExt cx="5246898" cy="297325"/>
            </a:xfrm>
          </p:grpSpPr>
          <p:sp>
            <p:nvSpPr>
              <p:cNvPr id="216" name="object 45"/>
              <p:cNvSpPr/>
              <p:nvPr/>
            </p:nvSpPr>
            <p:spPr>
              <a:xfrm>
                <a:off x="3030309" y="5941919"/>
                <a:ext cx="5246898" cy="229168"/>
              </a:xfrm>
              <a:custGeom>
                <a:rect l="l" t="t" r="r" b="b"/>
                <a:pathLst>
                  <a:path w="615950" h="183514">
                    <a:moveTo>
                      <a:pt x="0" y="0"/>
                    </a:moveTo>
                    <a:lnTo>
                      <a:pt x="0" y="182925"/>
                    </a:lnTo>
                    <a:lnTo>
                      <a:pt x="615509" y="182925"/>
                    </a:lnTo>
                    <a:lnTo>
                      <a:pt x="615509" y="0"/>
                    </a:lnTo>
                    <a:lnTo>
                      <a:pt x="0" y="0"/>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17" name="object 46"/>
              <p:cNvSpPr txBox="1"/>
              <p:nvPr/>
            </p:nvSpPr>
            <p:spPr>
              <a:xfrm>
                <a:off x="4728723" y="5888990"/>
                <a:ext cx="1910737" cy="297325"/>
              </a:xfrm>
              <a:prstGeom prst="rect">
                <a:avLst/>
              </a:prstGeom>
            </p:spPr>
            <p:txBody>
              <a:bodyPr vert="horz" wrap="square" lIns="0" tIns="0" rIns="0" bIns="0"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60600"/>
                  </a:lnSpc>
                </a:pPr>
                <a:r>
                  <a:rPr sz="1200" b="1" spc="15">
                    <a:solidFill>
                      <a:schemeClr val="bg1"/>
                    </a:solidFill>
                    <a:latin typeface="微软雅黑" panose="020b0503020204020204" pitchFamily="34" charset="-122"/>
                    <a:ea typeface="微软雅黑" panose="020b0503020204020204" pitchFamily="34" charset="-122"/>
                    <a:cs typeface="Verdana"/>
                  </a:rPr>
                  <a:t>Tanatex</a:t>
                </a:r>
                <a:r>
                  <a:rPr sz="1200" b="1" spc="-30">
                    <a:solidFill>
                      <a:schemeClr val="bg1"/>
                    </a:solidFill>
                    <a:latin typeface="微软雅黑" panose="020b0503020204020204" pitchFamily="34" charset="-122"/>
                    <a:ea typeface="微软雅黑" panose="020b0503020204020204" pitchFamily="34" charset="-122"/>
                    <a:cs typeface="Verdana"/>
                  </a:rPr>
                  <a:t> </a:t>
                </a:r>
                <a:r>
                  <a:rPr lang="zh-CN" altLang="en-US" sz="1200" b="1" spc="-30" smtClean="0">
                    <a:solidFill>
                      <a:schemeClr val="bg1"/>
                    </a:solidFill>
                    <a:latin typeface="微软雅黑" panose="020b0503020204020204" pitchFamily="34" charset="-122"/>
                    <a:ea typeface="微软雅黑" panose="020b0503020204020204" pitchFamily="34" charset="-122"/>
                    <a:cs typeface="Verdana"/>
                  </a:rPr>
                  <a:t>核心竞争力</a:t>
                </a:r>
                <a:endParaRPr lang="en-US" altLang="zh-CN" sz="1200" b="1" spc="-30" smtClean="0">
                  <a:solidFill>
                    <a:schemeClr val="bg1"/>
                  </a:solidFill>
                  <a:latin typeface="微软雅黑" panose="020b0503020204020204" pitchFamily="34" charset="-122"/>
                  <a:ea typeface="微软雅黑" panose="020b0503020204020204" pitchFamily="34" charset="-122"/>
                  <a:cs typeface="Verdana"/>
                </a:endParaRPr>
              </a:p>
            </p:txBody>
          </p:sp>
        </p:grpSp>
        <p:grpSp>
          <p:nvGrpSpPr>
            <p:cNvPr id="19" name="组合 18"/>
            <p:cNvGrpSpPr/>
            <p:nvPr/>
          </p:nvGrpSpPr>
          <p:grpSpPr>
            <a:xfrm>
              <a:off x="1295400" y="4922628"/>
              <a:ext cx="6934200" cy="918713"/>
              <a:chOff x="1295400" y="4922628"/>
              <a:chExt cx="6934200" cy="918713"/>
            </a:xfrm>
          </p:grpSpPr>
          <p:grpSp>
            <p:nvGrpSpPr>
              <p:cNvPr id="18" name="组合 17"/>
              <p:cNvGrpSpPr/>
              <p:nvPr/>
            </p:nvGrpSpPr>
            <p:grpSpPr>
              <a:xfrm>
                <a:off x="1295400" y="4938172"/>
                <a:ext cx="967275" cy="319628"/>
                <a:chOff x="1521415" y="4938172"/>
                <a:chExt cx="967275" cy="319628"/>
              </a:xfrm>
            </p:grpSpPr>
            <p:sp>
              <p:nvSpPr>
                <p:cNvPr id="184" name="object 13"/>
                <p:cNvSpPr/>
                <p:nvPr/>
              </p:nvSpPr>
              <p:spPr>
                <a:xfrm>
                  <a:off x="1521415" y="4938172"/>
                  <a:ext cx="71318" cy="98038"/>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85" name="object 14"/>
                <p:cNvSpPr/>
                <p:nvPr/>
              </p:nvSpPr>
              <p:spPr>
                <a:xfrm>
                  <a:off x="1521415" y="5090572"/>
                  <a:ext cx="71318" cy="98038"/>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86" name="object 15"/>
                <p:cNvSpPr txBox="1"/>
                <p:nvPr/>
              </p:nvSpPr>
              <p:spPr>
                <a:xfrm>
                  <a:off x="1607315" y="4988496"/>
                  <a:ext cx="881375" cy="26930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30175">
                    <a:lnSpc>
                      <a:spcPts val="940"/>
                    </a:lnSpc>
                    <a:spcBef>
                      <a:spcPts val="335"/>
                    </a:spcBef>
                  </a:pPr>
                  <a:r>
                    <a:rPr lang="zh-CN" altLang="en-US" sz="1100" b="1" spc="5" smtClean="0">
                      <a:latin typeface="微软雅黑" panose="020b0503020204020204" pitchFamily="34" charset="-122"/>
                      <a:ea typeface="微软雅黑" panose="020b0503020204020204" pitchFamily="34" charset="-122"/>
                      <a:cs typeface="Verdana"/>
                    </a:rPr>
                    <a:t>纱线润滑剂</a:t>
                  </a:r>
                  <a:endParaRPr lang="en-US" altLang="zh-CN" sz="1100" b="1" spc="5" smtClean="0">
                    <a:latin typeface="微软雅黑" panose="020b0503020204020204" pitchFamily="34" charset="-122"/>
                    <a:ea typeface="微软雅黑" panose="020b0503020204020204" pitchFamily="34" charset="-122"/>
                    <a:cs typeface="Verdana"/>
                  </a:endParaRPr>
                </a:p>
                <a:p>
                  <a:pPr marL="12700" marR="130175">
                    <a:lnSpc>
                      <a:spcPts val="940"/>
                    </a:lnSpc>
                    <a:spcBef>
                      <a:spcPts val="335"/>
                    </a:spcBef>
                  </a:pPr>
                  <a:r>
                    <a:rPr lang="zh-CN" altLang="en-US" sz="1100" b="1" spc="5" smtClean="0">
                      <a:latin typeface="微软雅黑" panose="020b0503020204020204" pitchFamily="34" charset="-122"/>
                      <a:ea typeface="微软雅黑" panose="020b0503020204020204" pitchFamily="34" charset="-122"/>
                      <a:cs typeface="Verdana"/>
                    </a:rPr>
                    <a:t>纺纱预备品</a:t>
                  </a:r>
                  <a:endParaRPr sz="1100" b="1">
                    <a:latin typeface="微软雅黑" panose="020b0503020204020204" pitchFamily="34" charset="-122"/>
                    <a:ea typeface="微软雅黑" panose="020b0503020204020204" pitchFamily="34" charset="-122"/>
                    <a:cs typeface="Verdana"/>
                  </a:endParaRPr>
                </a:p>
              </p:txBody>
            </p:sp>
          </p:grpSp>
          <p:grpSp>
            <p:nvGrpSpPr>
              <p:cNvPr id="17" name="组合 16"/>
              <p:cNvGrpSpPr/>
              <p:nvPr/>
            </p:nvGrpSpPr>
            <p:grpSpPr>
              <a:xfrm>
                <a:off x="2504364" y="4953000"/>
                <a:ext cx="669487" cy="169277"/>
                <a:chOff x="2504364" y="4922628"/>
                <a:chExt cx="669487" cy="169277"/>
              </a:xfrm>
            </p:grpSpPr>
            <p:sp>
              <p:nvSpPr>
                <p:cNvPr id="187" name="object 16"/>
                <p:cNvSpPr/>
                <p:nvPr/>
              </p:nvSpPr>
              <p:spPr>
                <a:xfrm>
                  <a:off x="2504364" y="4954410"/>
                  <a:ext cx="68216" cy="98038"/>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88" name="object 17"/>
                <p:cNvSpPr txBox="1"/>
                <p:nvPr/>
              </p:nvSpPr>
              <p:spPr>
                <a:xfrm>
                  <a:off x="2589489" y="4922628"/>
                  <a:ext cx="584362" cy="169277"/>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100" b="1" smtClean="0">
                      <a:latin typeface="微软雅黑" panose="020b0503020204020204" pitchFamily="34" charset="-122"/>
                      <a:ea typeface="微软雅黑" panose="020b0503020204020204" pitchFamily="34" charset="-122"/>
                      <a:cs typeface="Verdana"/>
                    </a:rPr>
                    <a:t>浆料</a:t>
                  </a:r>
                  <a:endParaRPr sz="1100" b="1">
                    <a:latin typeface="微软雅黑" panose="020b0503020204020204" pitchFamily="34" charset="-122"/>
                    <a:ea typeface="微软雅黑" panose="020b0503020204020204" pitchFamily="34" charset="-122"/>
                    <a:cs typeface="Verdana"/>
                  </a:endParaRPr>
                </a:p>
              </p:txBody>
            </p:sp>
          </p:grpSp>
          <p:grpSp>
            <p:nvGrpSpPr>
              <p:cNvPr id="15" name="组合 14"/>
              <p:cNvGrpSpPr/>
              <p:nvPr/>
            </p:nvGrpSpPr>
            <p:grpSpPr>
              <a:xfrm>
                <a:off x="4267200" y="4989984"/>
                <a:ext cx="837149" cy="115416"/>
                <a:chOff x="4491968" y="4930240"/>
                <a:chExt cx="837149" cy="115416"/>
              </a:xfrm>
            </p:grpSpPr>
            <p:sp>
              <p:nvSpPr>
                <p:cNvPr id="194" name="object 23"/>
                <p:cNvSpPr/>
                <p:nvPr/>
              </p:nvSpPr>
              <p:spPr>
                <a:xfrm>
                  <a:off x="4491968" y="4938172"/>
                  <a:ext cx="68216" cy="98038"/>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5" name="object 24"/>
                <p:cNvSpPr txBox="1"/>
                <p:nvPr/>
              </p:nvSpPr>
              <p:spPr>
                <a:xfrm>
                  <a:off x="4577866" y="4930240"/>
                  <a:ext cx="751251" cy="11541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40"/>
                    </a:lnSpc>
                  </a:pPr>
                  <a:r>
                    <a:rPr lang="zh-CN" altLang="en-US" sz="1100" b="1" smtClean="0">
                      <a:latin typeface="微软雅黑" panose="020b0503020204020204" pitchFamily="34" charset="-122"/>
                      <a:ea typeface="微软雅黑" panose="020b0503020204020204" pitchFamily="34" charset="-122"/>
                      <a:cs typeface="Verdana"/>
                    </a:rPr>
                    <a:t>染浴添加剂</a:t>
                  </a:r>
                  <a:endParaRPr sz="1100" b="1">
                    <a:latin typeface="微软雅黑" panose="020b0503020204020204" pitchFamily="34" charset="-122"/>
                    <a:ea typeface="微软雅黑" panose="020b0503020204020204" pitchFamily="34" charset="-122"/>
                    <a:cs typeface="Verdana"/>
                  </a:endParaRPr>
                </a:p>
              </p:txBody>
            </p:sp>
          </p:grpSp>
          <p:grpSp>
            <p:nvGrpSpPr>
              <p:cNvPr id="14" name="组合 13"/>
              <p:cNvGrpSpPr/>
              <p:nvPr/>
            </p:nvGrpSpPr>
            <p:grpSpPr>
              <a:xfrm>
                <a:off x="5257800" y="4987007"/>
                <a:ext cx="939606" cy="423193"/>
                <a:chOff x="5384994" y="4930240"/>
                <a:chExt cx="939606" cy="423193"/>
              </a:xfrm>
            </p:grpSpPr>
            <p:sp>
              <p:nvSpPr>
                <p:cNvPr id="196" name="object 25"/>
                <p:cNvSpPr/>
                <p:nvPr/>
              </p:nvSpPr>
              <p:spPr>
                <a:xfrm>
                  <a:off x="5384994" y="4938172"/>
                  <a:ext cx="71318" cy="98038"/>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7" name="object 26"/>
                <p:cNvSpPr/>
                <p:nvPr/>
              </p:nvSpPr>
              <p:spPr>
                <a:xfrm>
                  <a:off x="5384994" y="5242972"/>
                  <a:ext cx="71318" cy="98038"/>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8" name="object 27"/>
                <p:cNvSpPr txBox="1"/>
                <p:nvPr/>
              </p:nvSpPr>
              <p:spPr>
                <a:xfrm>
                  <a:off x="5436504" y="4930240"/>
                  <a:ext cx="888096" cy="42319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40"/>
                    </a:lnSpc>
                    <a:spcBef>
                      <a:spcPts val="305"/>
                    </a:spcBef>
                  </a:pPr>
                  <a:r>
                    <a:rPr lang="zh-CN" altLang="en-US" sz="1100" b="1" spc="10" smtClean="0">
                      <a:latin typeface="微软雅黑" panose="020b0503020204020204" pitchFamily="34" charset="-122"/>
                      <a:ea typeface="微软雅黑" panose="020b0503020204020204" pitchFamily="34" charset="-122"/>
                      <a:cs typeface="Verdana"/>
                    </a:rPr>
                    <a:t>颜料粘合剂</a:t>
                  </a:r>
                  <a:endParaRPr lang="en-US" altLang="zh-CN" sz="1100" b="1" spc="10" smtClean="0">
                    <a:latin typeface="微软雅黑" panose="020b0503020204020204" pitchFamily="34" charset="-122"/>
                    <a:ea typeface="微软雅黑" panose="020b0503020204020204" pitchFamily="34" charset="-122"/>
                    <a:cs typeface="Verdana"/>
                  </a:endParaRPr>
                </a:p>
                <a:p>
                  <a:pPr marL="12700" marR="5080">
                    <a:lnSpc>
                      <a:spcPts val="940"/>
                    </a:lnSpc>
                    <a:spcBef>
                      <a:spcPts val="305"/>
                    </a:spcBef>
                  </a:pPr>
                  <a:endParaRPr lang="en-US" sz="1100" b="1" spc="10">
                    <a:latin typeface="微软雅黑" panose="020b0503020204020204" pitchFamily="34" charset="-122"/>
                    <a:ea typeface="微软雅黑" panose="020b0503020204020204" pitchFamily="34" charset="-122"/>
                    <a:cs typeface="Verdana"/>
                  </a:endParaRPr>
                </a:p>
                <a:p>
                  <a:pPr marL="12700" marR="5080">
                    <a:lnSpc>
                      <a:spcPts val="940"/>
                    </a:lnSpc>
                    <a:spcBef>
                      <a:spcPts val="305"/>
                    </a:spcBef>
                  </a:pPr>
                  <a:r>
                    <a:rPr lang="zh-CN" altLang="en-US" sz="1100" b="1" smtClean="0">
                      <a:latin typeface="微软雅黑" panose="020b0503020204020204" pitchFamily="34" charset="-122"/>
                      <a:ea typeface="微软雅黑" panose="020b0503020204020204" pitchFamily="34" charset="-122"/>
                      <a:cs typeface="Verdana"/>
                    </a:rPr>
                    <a:t>浆料增稠剂</a:t>
                  </a:r>
                  <a:endParaRPr sz="1100" b="1">
                    <a:latin typeface="微软雅黑" panose="020b0503020204020204" pitchFamily="34" charset="-122"/>
                    <a:ea typeface="微软雅黑" panose="020b0503020204020204" pitchFamily="34" charset="-122"/>
                    <a:cs typeface="Verdana"/>
                  </a:endParaRPr>
                </a:p>
              </p:txBody>
            </p:sp>
          </p:grpSp>
          <p:grpSp>
            <p:nvGrpSpPr>
              <p:cNvPr id="13" name="组合 12"/>
              <p:cNvGrpSpPr/>
              <p:nvPr/>
            </p:nvGrpSpPr>
            <p:grpSpPr>
              <a:xfrm>
                <a:off x="6273867" y="4922628"/>
                <a:ext cx="888933" cy="440120"/>
                <a:chOff x="6361742" y="4876800"/>
                <a:chExt cx="888933" cy="440120"/>
              </a:xfrm>
            </p:grpSpPr>
            <p:sp>
              <p:nvSpPr>
                <p:cNvPr id="199" name="object 28"/>
                <p:cNvSpPr/>
                <p:nvPr/>
              </p:nvSpPr>
              <p:spPr>
                <a:xfrm>
                  <a:off x="6361742" y="4938172"/>
                  <a:ext cx="68216" cy="98038"/>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00" name="object 29"/>
                <p:cNvSpPr/>
                <p:nvPr/>
              </p:nvSpPr>
              <p:spPr>
                <a:xfrm>
                  <a:off x="6361742" y="5090572"/>
                  <a:ext cx="68216" cy="98038"/>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01" name="object 30"/>
                <p:cNvSpPr txBox="1"/>
                <p:nvPr/>
              </p:nvSpPr>
              <p:spPr>
                <a:xfrm>
                  <a:off x="6446864" y="4876800"/>
                  <a:ext cx="803811" cy="4401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30100"/>
                    </a:lnSpc>
                  </a:pPr>
                  <a:r>
                    <a:rPr lang="zh-CN" altLang="en-US" sz="1100" b="1" spc="5" smtClean="0">
                      <a:latin typeface="微软雅黑" panose="020b0503020204020204" pitchFamily="34" charset="-122"/>
                      <a:ea typeface="微软雅黑" panose="020b0503020204020204" pitchFamily="34" charset="-122"/>
                      <a:cs typeface="Verdana"/>
                    </a:rPr>
                    <a:t>织物涂层</a:t>
                  </a:r>
                  <a:endParaRPr lang="en-US" altLang="zh-CN" sz="1100" b="1" spc="5" smtClean="0">
                    <a:latin typeface="微软雅黑" panose="020b0503020204020204" pitchFamily="34" charset="-122"/>
                    <a:ea typeface="微软雅黑" panose="020b0503020204020204" pitchFamily="34" charset="-122"/>
                    <a:cs typeface="Verdana"/>
                  </a:endParaRPr>
                </a:p>
                <a:p>
                  <a:pPr marL="12700" marR="5080">
                    <a:lnSpc>
                      <a:spcPct val="130100"/>
                    </a:lnSpc>
                  </a:pPr>
                  <a:r>
                    <a:rPr lang="zh-CN" altLang="en-US" sz="1100" b="1" spc="5" smtClean="0">
                      <a:latin typeface="微软雅黑" panose="020b0503020204020204" pitchFamily="34" charset="-122"/>
                      <a:ea typeface="微软雅黑" panose="020b0503020204020204" pitchFamily="34" charset="-122"/>
                      <a:cs typeface="Verdana"/>
                    </a:rPr>
                    <a:t>交联剂</a:t>
                  </a:r>
                  <a:endParaRPr sz="1100" b="1">
                    <a:latin typeface="微软雅黑" panose="020b0503020204020204" pitchFamily="34" charset="-122"/>
                    <a:ea typeface="微软雅黑" panose="020b0503020204020204" pitchFamily="34" charset="-122"/>
                    <a:cs typeface="Verdana"/>
                  </a:endParaRPr>
                </a:p>
              </p:txBody>
            </p:sp>
          </p:grpSp>
          <p:grpSp>
            <p:nvGrpSpPr>
              <p:cNvPr id="16" name="组合 15"/>
              <p:cNvGrpSpPr/>
              <p:nvPr/>
            </p:nvGrpSpPr>
            <p:grpSpPr>
              <a:xfrm>
                <a:off x="3124200" y="4922628"/>
                <a:ext cx="910964" cy="747897"/>
                <a:chOff x="3415995" y="4876800"/>
                <a:chExt cx="1000348" cy="747897"/>
              </a:xfrm>
            </p:grpSpPr>
            <p:sp>
              <p:nvSpPr>
                <p:cNvPr id="189" name="object 18"/>
                <p:cNvSpPr/>
                <p:nvPr/>
              </p:nvSpPr>
              <p:spPr>
                <a:xfrm>
                  <a:off x="3415995" y="4938172"/>
                  <a:ext cx="71318" cy="98038"/>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0" name="object 19"/>
                <p:cNvSpPr/>
                <p:nvPr/>
              </p:nvSpPr>
              <p:spPr>
                <a:xfrm>
                  <a:off x="3415995" y="5090572"/>
                  <a:ext cx="71318" cy="98038"/>
                </a:xfrm>
                <a:prstGeom prst="rect">
                  <a:avLst/>
                </a:prstGeom>
                <a:blipFill>
                  <a:blip r:embed="rId1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1" name="object 20"/>
                <p:cNvSpPr/>
                <p:nvPr/>
              </p:nvSpPr>
              <p:spPr>
                <a:xfrm>
                  <a:off x="3415995" y="5297334"/>
                  <a:ext cx="71318" cy="98038"/>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93" name="object 22"/>
                <p:cNvSpPr txBox="1"/>
                <p:nvPr/>
              </p:nvSpPr>
              <p:spPr>
                <a:xfrm>
                  <a:off x="3499673" y="4876800"/>
                  <a:ext cx="916670" cy="747897"/>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30100"/>
                    </a:lnSpc>
                  </a:pPr>
                  <a:r>
                    <a:rPr lang="zh-CN" altLang="en-US" sz="1100" b="1" spc="5" smtClean="0">
                      <a:latin typeface="微软雅黑" panose="020b0503020204020204" pitchFamily="34" charset="-122"/>
                      <a:ea typeface="微软雅黑" panose="020b0503020204020204" pitchFamily="34" charset="-122"/>
                      <a:cs typeface="Verdana"/>
                    </a:rPr>
                    <a:t>除胶剂</a:t>
                  </a:r>
                  <a:endParaRPr lang="en-US" altLang="zh-CN" sz="1100" b="1" spc="5" smtClean="0">
                    <a:latin typeface="微软雅黑" panose="020b0503020204020204" pitchFamily="34" charset="-122"/>
                    <a:ea typeface="微软雅黑" panose="020b0503020204020204" pitchFamily="34" charset="-122"/>
                    <a:cs typeface="Verdana"/>
                  </a:endParaRPr>
                </a:p>
                <a:p>
                  <a:pPr marL="12700" marR="5080" algn="just">
                    <a:lnSpc>
                      <a:spcPct val="130100"/>
                    </a:lnSpc>
                  </a:pPr>
                  <a:r>
                    <a:rPr lang="zh-CN" altLang="en-US" sz="1100" b="1" spc="5" smtClean="0">
                      <a:latin typeface="微软雅黑" panose="020b0503020204020204" pitchFamily="34" charset="-122"/>
                      <a:ea typeface="微软雅黑" panose="020b0503020204020204" pitchFamily="34" charset="-122"/>
                      <a:cs typeface="Verdana"/>
                    </a:rPr>
                    <a:t>漂白剂</a:t>
                  </a:r>
                  <a:endParaRPr lang="en-US" altLang="zh-CN" sz="1100" b="1" spc="5" smtClean="0">
                    <a:latin typeface="微软雅黑" panose="020b0503020204020204" pitchFamily="34" charset="-122"/>
                    <a:ea typeface="微软雅黑" panose="020b0503020204020204" pitchFamily="34" charset="-122"/>
                    <a:cs typeface="Verdana"/>
                  </a:endParaRPr>
                </a:p>
                <a:p>
                  <a:pPr marL="12700" marR="5080" algn="just">
                    <a:lnSpc>
                      <a:spcPts val="940"/>
                    </a:lnSpc>
                    <a:spcBef>
                      <a:spcPts val="335"/>
                    </a:spcBef>
                  </a:pPr>
                  <a:r>
                    <a:rPr lang="zh-CN" altLang="en-US" sz="1100" b="1" spc="5" smtClean="0">
                      <a:latin typeface="微软雅黑" panose="020b0503020204020204" pitchFamily="34" charset="-122"/>
                      <a:ea typeface="微软雅黑" panose="020b0503020204020204" pitchFamily="34" charset="-122"/>
                      <a:cs typeface="Verdana"/>
                    </a:rPr>
                    <a:t>精练剂</a:t>
                  </a:r>
                  <a:endParaRPr lang="en-US" altLang="zh-CN" sz="1100" b="1" spc="5" smtClean="0">
                    <a:latin typeface="微软雅黑" panose="020b0503020204020204" pitchFamily="34" charset="-122"/>
                    <a:ea typeface="微软雅黑" panose="020b0503020204020204" pitchFamily="34" charset="-122"/>
                    <a:cs typeface="Verdana"/>
                  </a:endParaRPr>
                </a:p>
                <a:p>
                  <a:pPr marL="12700" marR="5080" algn="just">
                    <a:lnSpc>
                      <a:spcPts val="940"/>
                    </a:lnSpc>
                    <a:spcBef>
                      <a:spcPts val="335"/>
                    </a:spcBef>
                  </a:pPr>
                  <a:r>
                    <a:rPr lang="zh-CN" altLang="en-US" sz="1100" b="1" smtClean="0">
                      <a:latin typeface="微软雅黑" panose="020b0503020204020204" pitchFamily="34" charset="-122"/>
                      <a:ea typeface="微软雅黑" panose="020b0503020204020204" pitchFamily="34" charset="-122"/>
                      <a:cs typeface="Verdana"/>
                    </a:rPr>
                    <a:t>荧光增白剂</a:t>
                  </a:r>
                  <a:endParaRPr sz="1100" b="1">
                    <a:latin typeface="微软雅黑" panose="020b0503020204020204" pitchFamily="34" charset="-122"/>
                    <a:ea typeface="微软雅黑" panose="020b0503020204020204" pitchFamily="34" charset="-122"/>
                    <a:cs typeface="Verdana"/>
                  </a:endParaRPr>
                </a:p>
              </p:txBody>
            </p:sp>
            <p:sp>
              <p:nvSpPr>
                <p:cNvPr id="192" name="object 21"/>
                <p:cNvSpPr/>
                <p:nvPr/>
              </p:nvSpPr>
              <p:spPr>
                <a:xfrm>
                  <a:off x="3415995" y="5486400"/>
                  <a:ext cx="71318" cy="98038"/>
                </a:xfrm>
                <a:prstGeom prst="rect">
                  <a:avLst/>
                </a:prstGeom>
                <a:blipFill>
                  <a:blip r:embed="rId1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grpSp>
          <p:grpSp>
            <p:nvGrpSpPr>
              <p:cNvPr id="12" name="组合 11"/>
              <p:cNvGrpSpPr/>
              <p:nvPr/>
            </p:nvGrpSpPr>
            <p:grpSpPr>
              <a:xfrm>
                <a:off x="7315200" y="4922628"/>
                <a:ext cx="914400" cy="918713"/>
                <a:chOff x="7338489" y="4922628"/>
                <a:chExt cx="1177352" cy="918713"/>
              </a:xfrm>
            </p:grpSpPr>
            <p:sp>
              <p:nvSpPr>
                <p:cNvPr id="202" name="object 31"/>
                <p:cNvSpPr/>
                <p:nvPr/>
              </p:nvSpPr>
              <p:spPr>
                <a:xfrm>
                  <a:off x="7338489" y="4970408"/>
                  <a:ext cx="68216" cy="98038"/>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03" name="object 32"/>
                <p:cNvSpPr/>
                <p:nvPr/>
              </p:nvSpPr>
              <p:spPr>
                <a:xfrm>
                  <a:off x="7338489" y="5221134"/>
                  <a:ext cx="68216" cy="98038"/>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04" name="object 33"/>
                <p:cNvSpPr/>
                <p:nvPr/>
              </p:nvSpPr>
              <p:spPr>
                <a:xfrm>
                  <a:off x="7338489" y="5395372"/>
                  <a:ext cx="68216" cy="98038"/>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206" name="object 35"/>
                <p:cNvSpPr txBox="1"/>
                <p:nvPr/>
              </p:nvSpPr>
              <p:spPr>
                <a:xfrm>
                  <a:off x="7423610" y="4922628"/>
                  <a:ext cx="1092231" cy="91871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30100"/>
                    </a:lnSpc>
                    <a:spcBef>
                      <a:spcPts val="60"/>
                    </a:spcBef>
                  </a:pPr>
                  <a:r>
                    <a:rPr lang="zh-CN" altLang="en-US" sz="1100" b="1" spc="5" smtClean="0">
                      <a:latin typeface="微软雅黑" panose="020b0503020204020204" pitchFamily="34" charset="-122"/>
                      <a:ea typeface="微软雅黑" panose="020b0503020204020204" pitchFamily="34" charset="-122"/>
                      <a:cs typeface="Verdana"/>
                    </a:rPr>
                    <a:t>阻</a:t>
                  </a:r>
                  <a:r>
                    <a:rPr lang="zh-CN" altLang="en-US" sz="1100" b="1" spc="5">
                      <a:latin typeface="微软雅黑" panose="020b0503020204020204" pitchFamily="34" charset="-122"/>
                      <a:ea typeface="微软雅黑" panose="020b0503020204020204" pitchFamily="34" charset="-122"/>
                      <a:cs typeface="Verdana"/>
                    </a:rPr>
                    <a:t>增剂</a:t>
                  </a:r>
                  <a:endParaRPr lang="en-US" altLang="zh-CN" sz="1100" b="1" spc="5">
                    <a:latin typeface="微软雅黑" panose="020b0503020204020204" pitchFamily="34" charset="-122"/>
                    <a:ea typeface="微软雅黑" panose="020b0503020204020204" pitchFamily="34" charset="-122"/>
                    <a:cs typeface="Verdana"/>
                  </a:endParaRPr>
                </a:p>
                <a:p>
                  <a:pPr marL="12700" marR="5080">
                    <a:lnSpc>
                      <a:spcPct val="130100"/>
                    </a:lnSpc>
                    <a:spcBef>
                      <a:spcPts val="60"/>
                    </a:spcBef>
                  </a:pPr>
                  <a:r>
                    <a:rPr lang="zh-CN" altLang="en-US" sz="1100" b="1" spc="5">
                      <a:latin typeface="微软雅黑" panose="020b0503020204020204" pitchFamily="34" charset="-122"/>
                      <a:ea typeface="微软雅黑" panose="020b0503020204020204" pitchFamily="34" charset="-122"/>
                      <a:cs typeface="Verdana"/>
                    </a:rPr>
                    <a:t>三防整理剂</a:t>
                  </a:r>
                  <a:endParaRPr lang="en-US" altLang="zh-CN" sz="1100" b="1" spc="5">
                    <a:latin typeface="微软雅黑" panose="020b0503020204020204" pitchFamily="34" charset="-122"/>
                    <a:ea typeface="微软雅黑" panose="020b0503020204020204" pitchFamily="34" charset="-122"/>
                    <a:cs typeface="Verdana"/>
                  </a:endParaRPr>
                </a:p>
                <a:p>
                  <a:pPr marL="12700" marR="5080">
                    <a:lnSpc>
                      <a:spcPct val="130100"/>
                    </a:lnSpc>
                    <a:spcBef>
                      <a:spcPts val="60"/>
                    </a:spcBef>
                  </a:pPr>
                  <a:r>
                    <a:rPr lang="zh-CN" altLang="en-US" sz="1100" b="1" spc="5">
                      <a:latin typeface="微软雅黑" panose="020b0503020204020204" pitchFamily="34" charset="-122"/>
                      <a:ea typeface="微软雅黑" panose="020b0503020204020204" pitchFamily="34" charset="-122"/>
                      <a:cs typeface="Verdana"/>
                    </a:rPr>
                    <a:t>阻燃剂</a:t>
                  </a:r>
                  <a:endParaRPr lang="en-US" altLang="zh-CN" sz="1100" b="1" spc="5">
                    <a:latin typeface="微软雅黑" panose="020b0503020204020204" pitchFamily="34" charset="-122"/>
                    <a:ea typeface="微软雅黑" panose="020b0503020204020204" pitchFamily="34" charset="-122"/>
                    <a:cs typeface="Verdana"/>
                  </a:endParaRPr>
                </a:p>
                <a:p>
                  <a:pPr marL="12700" marR="5080">
                    <a:lnSpc>
                      <a:spcPct val="130100"/>
                    </a:lnSpc>
                    <a:spcBef>
                      <a:spcPts val="60"/>
                    </a:spcBef>
                  </a:pPr>
                  <a:r>
                    <a:rPr lang="zh-CN" altLang="en-US" sz="1100" b="1" spc="5">
                      <a:latin typeface="微软雅黑" panose="020b0503020204020204" pitchFamily="34" charset="-122"/>
                      <a:ea typeface="微软雅黑" panose="020b0503020204020204" pitchFamily="34" charset="-122"/>
                      <a:cs typeface="Verdana"/>
                    </a:rPr>
                    <a:t>杀菌剂</a:t>
                  </a:r>
                  <a:endParaRPr sz="1100" b="1" spc="5">
                    <a:latin typeface="微软雅黑" panose="020b0503020204020204" pitchFamily="34" charset="-122"/>
                    <a:ea typeface="微软雅黑" panose="020b0503020204020204" pitchFamily="34" charset="-122"/>
                    <a:cs typeface="Verdana"/>
                  </a:endParaRPr>
                </a:p>
              </p:txBody>
            </p:sp>
            <p:sp>
              <p:nvSpPr>
                <p:cNvPr id="205" name="object 34"/>
                <p:cNvSpPr/>
                <p:nvPr/>
              </p:nvSpPr>
              <p:spPr>
                <a:xfrm>
                  <a:off x="7338489" y="5638800"/>
                  <a:ext cx="68216" cy="98038"/>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grpSp>
        </p:grpSp>
        <p:sp>
          <p:nvSpPr>
            <p:cNvPr id="90" name="object 85"/>
            <p:cNvSpPr/>
            <p:nvPr/>
          </p:nvSpPr>
          <p:spPr>
            <a:xfrm>
              <a:off x="4209486" y="3200399"/>
              <a:ext cx="956393" cy="1522175"/>
            </a:xfrm>
            <a:prstGeom prst="rect">
              <a:avLst/>
            </a:prstGeom>
            <a:blipFill>
              <a:blip r:embed="rId1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87"/>
            <p:cNvSpPr/>
            <p:nvPr/>
          </p:nvSpPr>
          <p:spPr>
            <a:xfrm>
              <a:off x="6234791" y="3222499"/>
              <a:ext cx="969895" cy="1505599"/>
            </a:xfrm>
            <a:prstGeom prst="rect">
              <a:avLst/>
            </a:prstGeom>
            <a:blipFill>
              <a:blip r:embed="rId1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88"/>
            <p:cNvSpPr/>
            <p:nvPr/>
          </p:nvSpPr>
          <p:spPr>
            <a:xfrm>
              <a:off x="7265445" y="3203048"/>
              <a:ext cx="956393" cy="1522175"/>
            </a:xfrm>
            <a:prstGeom prst="rect">
              <a:avLst/>
            </a:prstGeom>
            <a:blipFill>
              <a:blip r:embed="rId1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89"/>
            <p:cNvSpPr/>
            <p:nvPr/>
          </p:nvSpPr>
          <p:spPr>
            <a:xfrm>
              <a:off x="3030309" y="3208796"/>
              <a:ext cx="969895" cy="1505599"/>
            </a:xfrm>
            <a:prstGeom prst="rect">
              <a:avLst/>
            </a:prstGeom>
            <a:blipFill>
              <a:blip r:embed="rId1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4"/>
            <p:cNvSpPr/>
            <p:nvPr/>
          </p:nvSpPr>
          <p:spPr>
            <a:xfrm>
              <a:off x="8253253" y="3225263"/>
              <a:ext cx="954144" cy="651966"/>
            </a:xfrm>
            <a:prstGeom prst="rect">
              <a:avLst/>
            </a:prstGeom>
            <a:blipFill>
              <a:blip r:embed="rId2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96"/>
            <p:cNvSpPr/>
            <p:nvPr/>
          </p:nvSpPr>
          <p:spPr>
            <a:xfrm>
              <a:off x="8262255" y="4054142"/>
              <a:ext cx="954144" cy="665778"/>
            </a:xfrm>
            <a:prstGeom prst="rect">
              <a:avLst/>
            </a:prstGeom>
            <a:blipFill>
              <a:blip r:embed="rId2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2" name="object 11"/>
            <p:cNvSpPr txBox="1"/>
            <p:nvPr/>
          </p:nvSpPr>
          <p:spPr>
            <a:xfrm>
              <a:off x="1610015" y="1911680"/>
              <a:ext cx="1095120"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18110">
                <a:lnSpc>
                  <a:spcPct val="103000"/>
                </a:lnSpc>
              </a:pPr>
              <a:r>
                <a:rPr lang="zh-CN" altLang="en-US" sz="1400" b="1" smtClean="0">
                  <a:latin typeface="微软雅黑" panose="020b0503020204020204" pitchFamily="34" charset="-122"/>
                  <a:ea typeface="微软雅黑" panose="020b0503020204020204" pitchFamily="34" charset="-122"/>
                  <a:cs typeface="Arial"/>
                </a:rPr>
                <a:t>纤维行业</a:t>
              </a:r>
              <a:endParaRPr sz="1400" b="1">
                <a:latin typeface="微软雅黑" panose="020b0503020204020204" pitchFamily="34" charset="-122"/>
                <a:ea typeface="微软雅黑" panose="020b0503020204020204" pitchFamily="34" charset="-122"/>
                <a:cs typeface="Arial"/>
              </a:endParaRPr>
            </a:p>
          </p:txBody>
        </p:sp>
        <p:sp>
          <p:nvSpPr>
            <p:cNvPr id="183" name="object 12"/>
            <p:cNvSpPr txBox="1"/>
            <p:nvPr/>
          </p:nvSpPr>
          <p:spPr>
            <a:xfrm>
              <a:off x="4744319" y="1905000"/>
              <a:ext cx="2149270" cy="2308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b="1" smtClean="0">
                  <a:latin typeface="微软雅黑" panose="020b0503020204020204" pitchFamily="34" charset="-122"/>
                  <a:ea typeface="微软雅黑" panose="020b0503020204020204" pitchFamily="34" charset="-122"/>
                  <a:cs typeface="Arial"/>
                </a:rPr>
                <a:t>纺织品加工业</a:t>
              </a:r>
              <a:endParaRPr sz="1400" b="1">
                <a:latin typeface="微软雅黑" panose="020b0503020204020204" pitchFamily="34" charset="-122"/>
                <a:ea typeface="微软雅黑" panose="020b0503020204020204" pitchFamily="34" charset="-122"/>
                <a:cs typeface="Arial"/>
              </a:endParaRPr>
            </a:p>
          </p:txBody>
        </p:sp>
        <p:sp>
          <p:nvSpPr>
            <p:cNvPr id="105" name="object 12"/>
            <p:cNvSpPr txBox="1"/>
            <p:nvPr/>
          </p:nvSpPr>
          <p:spPr>
            <a:xfrm>
              <a:off x="8819350" y="1918156"/>
              <a:ext cx="1239050"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b="1" smtClean="0">
                  <a:latin typeface="微软雅黑" panose="020b0503020204020204" pitchFamily="34" charset="-122"/>
                  <a:ea typeface="微软雅黑" panose="020b0503020204020204" pitchFamily="34" charset="-122"/>
                  <a:cs typeface="Arial"/>
                </a:rPr>
                <a:t>成衣行业</a:t>
              </a:r>
              <a:endParaRPr sz="1400" b="1">
                <a:latin typeface="微软雅黑" panose="020b0503020204020204" pitchFamily="34" charset="-122"/>
                <a:ea typeface="微软雅黑" panose="020b0503020204020204" pitchFamily="34" charset="-122"/>
                <a:cs typeface="Arial"/>
              </a:endParaRPr>
            </a:p>
          </p:txBody>
        </p:sp>
        <p:grpSp>
          <p:nvGrpSpPr>
            <p:cNvPr id="11" name="组合 10"/>
            <p:cNvGrpSpPr/>
            <p:nvPr/>
          </p:nvGrpSpPr>
          <p:grpSpPr>
            <a:xfrm>
              <a:off x="1207776" y="2107890"/>
              <a:ext cx="10015216" cy="944933"/>
              <a:chOff x="1207775" y="2107890"/>
              <a:chExt cx="10831825" cy="944933"/>
            </a:xfrm>
          </p:grpSpPr>
          <p:sp>
            <p:nvSpPr>
              <p:cNvPr id="174" name="object 3"/>
              <p:cNvSpPr/>
              <p:nvPr/>
            </p:nvSpPr>
            <p:spPr>
              <a:xfrm>
                <a:off x="1207775" y="2129627"/>
                <a:ext cx="1325958" cy="918374"/>
              </a:xfrm>
              <a:custGeom>
                <a:rect l="l" t="t" r="r" b="b"/>
                <a:pathLst>
                  <a:path w="1244600" h="686435">
                    <a:moveTo>
                      <a:pt x="1244365" y="343083"/>
                    </a:moveTo>
                    <a:lnTo>
                      <a:pt x="901281" y="0"/>
                    </a:lnTo>
                    <a:lnTo>
                      <a:pt x="0" y="0"/>
                    </a:lnTo>
                    <a:lnTo>
                      <a:pt x="343083" y="343083"/>
                    </a:lnTo>
                    <a:lnTo>
                      <a:pt x="343083" y="686167"/>
                    </a:lnTo>
                    <a:lnTo>
                      <a:pt x="901281" y="686167"/>
                    </a:lnTo>
                    <a:lnTo>
                      <a:pt x="1244365" y="343083"/>
                    </a:lnTo>
                    <a:close/>
                  </a:path>
                  <a:path w="1244600" h="686435">
                    <a:moveTo>
                      <a:pt x="343083" y="686167"/>
                    </a:moveTo>
                    <a:lnTo>
                      <a:pt x="343083" y="343083"/>
                    </a:lnTo>
                    <a:lnTo>
                      <a:pt x="0" y="686167"/>
                    </a:lnTo>
                    <a:lnTo>
                      <a:pt x="343083" y="686167"/>
                    </a:lnTo>
                    <a:close/>
                  </a:path>
                </a:pathLst>
              </a:custGeom>
              <a:solidFill>
                <a:srgbClr val="7E7E7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75" name="object 4"/>
              <p:cNvSpPr/>
              <p:nvPr/>
            </p:nvSpPr>
            <p:spPr>
              <a:xfrm>
                <a:off x="2261650" y="2129627"/>
                <a:ext cx="1325281" cy="918374"/>
              </a:xfrm>
              <a:custGeom>
                <a:rect l="l" t="t" r="r" b="b"/>
                <a:pathLst>
                  <a:path w="1243964" h="686435">
                    <a:moveTo>
                      <a:pt x="1243580" y="343083"/>
                    </a:moveTo>
                    <a:lnTo>
                      <a:pt x="900496" y="0"/>
                    </a:lnTo>
                    <a:lnTo>
                      <a:pt x="0" y="0"/>
                    </a:lnTo>
                    <a:lnTo>
                      <a:pt x="343083" y="343083"/>
                    </a:lnTo>
                    <a:lnTo>
                      <a:pt x="343083" y="686167"/>
                    </a:lnTo>
                    <a:lnTo>
                      <a:pt x="900496" y="686167"/>
                    </a:lnTo>
                    <a:lnTo>
                      <a:pt x="1243580" y="343083"/>
                    </a:lnTo>
                    <a:close/>
                  </a:path>
                  <a:path w="1243964" h="686435">
                    <a:moveTo>
                      <a:pt x="343083" y="686167"/>
                    </a:moveTo>
                    <a:lnTo>
                      <a:pt x="343083" y="343083"/>
                    </a:lnTo>
                    <a:lnTo>
                      <a:pt x="0" y="686167"/>
                    </a:lnTo>
                    <a:lnTo>
                      <a:pt x="343083" y="686167"/>
                    </a:lnTo>
                    <a:close/>
                  </a:path>
                </a:pathLst>
              </a:custGeom>
              <a:solidFill>
                <a:srgbClr val="7E7E7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76" name="object 5"/>
              <p:cNvSpPr/>
              <p:nvPr/>
            </p:nvSpPr>
            <p:spPr>
              <a:xfrm>
                <a:off x="3314690" y="2107890"/>
                <a:ext cx="1325281" cy="919223"/>
              </a:xfrm>
              <a:custGeom>
                <a:rect l="l" t="t" r="r" b="b"/>
                <a:pathLst>
                  <a:path w="1243964" h="687070">
                    <a:moveTo>
                      <a:pt x="1243580" y="343083"/>
                    </a:moveTo>
                    <a:lnTo>
                      <a:pt x="900496" y="0"/>
                    </a:lnTo>
                    <a:lnTo>
                      <a:pt x="0" y="0"/>
                    </a:lnTo>
                    <a:lnTo>
                      <a:pt x="343083" y="343083"/>
                    </a:lnTo>
                    <a:lnTo>
                      <a:pt x="343083" y="686952"/>
                    </a:lnTo>
                    <a:lnTo>
                      <a:pt x="900496" y="686952"/>
                    </a:lnTo>
                    <a:lnTo>
                      <a:pt x="1243580" y="343083"/>
                    </a:lnTo>
                    <a:close/>
                  </a:path>
                  <a:path w="1243964" h="687070">
                    <a:moveTo>
                      <a:pt x="343083" y="686952"/>
                    </a:moveTo>
                    <a:lnTo>
                      <a:pt x="343083" y="343083"/>
                    </a:lnTo>
                    <a:lnTo>
                      <a:pt x="0" y="686952"/>
                    </a:lnTo>
                    <a:lnTo>
                      <a:pt x="343083" y="686952"/>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77" name="object 6"/>
              <p:cNvSpPr/>
              <p:nvPr/>
            </p:nvSpPr>
            <p:spPr>
              <a:xfrm>
                <a:off x="4367728" y="2128576"/>
                <a:ext cx="1325281" cy="919223"/>
              </a:xfrm>
              <a:custGeom>
                <a:rect l="l" t="t" r="r" b="b"/>
                <a:pathLst>
                  <a:path w="1243964" h="687070">
                    <a:moveTo>
                      <a:pt x="1243580" y="343083"/>
                    </a:moveTo>
                    <a:lnTo>
                      <a:pt x="900496" y="0"/>
                    </a:lnTo>
                    <a:lnTo>
                      <a:pt x="0" y="0"/>
                    </a:lnTo>
                    <a:lnTo>
                      <a:pt x="343083" y="343083"/>
                    </a:lnTo>
                    <a:lnTo>
                      <a:pt x="343083" y="686952"/>
                    </a:lnTo>
                    <a:lnTo>
                      <a:pt x="900496" y="686952"/>
                    </a:lnTo>
                    <a:lnTo>
                      <a:pt x="1243580" y="343083"/>
                    </a:lnTo>
                    <a:close/>
                  </a:path>
                  <a:path w="1243964" h="687070">
                    <a:moveTo>
                      <a:pt x="343083" y="686952"/>
                    </a:moveTo>
                    <a:lnTo>
                      <a:pt x="343083" y="343083"/>
                    </a:lnTo>
                    <a:lnTo>
                      <a:pt x="0" y="686952"/>
                    </a:lnTo>
                    <a:lnTo>
                      <a:pt x="343083" y="686952"/>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78" name="object 7"/>
              <p:cNvSpPr/>
              <p:nvPr/>
            </p:nvSpPr>
            <p:spPr>
              <a:xfrm>
                <a:off x="5419930" y="2128576"/>
                <a:ext cx="1325958" cy="919223"/>
              </a:xfrm>
              <a:custGeom>
                <a:rect l="l" t="t" r="r" b="b"/>
                <a:pathLst>
                  <a:path w="1244600" h="687070">
                    <a:moveTo>
                      <a:pt x="1244365" y="343083"/>
                    </a:moveTo>
                    <a:lnTo>
                      <a:pt x="901281" y="0"/>
                    </a:lnTo>
                    <a:lnTo>
                      <a:pt x="0" y="0"/>
                    </a:lnTo>
                    <a:lnTo>
                      <a:pt x="343868" y="343083"/>
                    </a:lnTo>
                    <a:lnTo>
                      <a:pt x="343868" y="686952"/>
                    </a:lnTo>
                    <a:lnTo>
                      <a:pt x="901281" y="686952"/>
                    </a:lnTo>
                    <a:lnTo>
                      <a:pt x="1244365" y="343083"/>
                    </a:lnTo>
                    <a:close/>
                  </a:path>
                  <a:path w="1244600" h="687070">
                    <a:moveTo>
                      <a:pt x="343868" y="686952"/>
                    </a:moveTo>
                    <a:lnTo>
                      <a:pt x="343868" y="343083"/>
                    </a:lnTo>
                    <a:lnTo>
                      <a:pt x="0" y="686952"/>
                    </a:lnTo>
                    <a:lnTo>
                      <a:pt x="343868" y="686952"/>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79" name="object 8"/>
              <p:cNvSpPr/>
              <p:nvPr/>
            </p:nvSpPr>
            <p:spPr>
              <a:xfrm>
                <a:off x="6474641" y="2128576"/>
                <a:ext cx="1325958" cy="919223"/>
              </a:xfrm>
              <a:custGeom>
                <a:rect l="l" t="t" r="r" b="b"/>
                <a:pathLst>
                  <a:path w="1244600" h="687070">
                    <a:moveTo>
                      <a:pt x="1244365" y="343083"/>
                    </a:moveTo>
                    <a:lnTo>
                      <a:pt x="901281" y="0"/>
                    </a:lnTo>
                    <a:lnTo>
                      <a:pt x="0" y="0"/>
                    </a:lnTo>
                    <a:lnTo>
                      <a:pt x="343083" y="343083"/>
                    </a:lnTo>
                    <a:lnTo>
                      <a:pt x="343083" y="686952"/>
                    </a:lnTo>
                    <a:lnTo>
                      <a:pt x="901281" y="686952"/>
                    </a:lnTo>
                    <a:lnTo>
                      <a:pt x="1244365" y="343083"/>
                    </a:lnTo>
                    <a:close/>
                  </a:path>
                  <a:path w="1244600" h="687070">
                    <a:moveTo>
                      <a:pt x="343083" y="686952"/>
                    </a:moveTo>
                    <a:lnTo>
                      <a:pt x="343083" y="343083"/>
                    </a:lnTo>
                    <a:lnTo>
                      <a:pt x="0" y="686952"/>
                    </a:lnTo>
                    <a:lnTo>
                      <a:pt x="343083" y="686952"/>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80" name="object 9"/>
              <p:cNvSpPr/>
              <p:nvPr/>
            </p:nvSpPr>
            <p:spPr>
              <a:xfrm>
                <a:off x="7527667" y="2128576"/>
                <a:ext cx="1325958" cy="919223"/>
              </a:xfrm>
              <a:custGeom>
                <a:rect l="l" t="t" r="r" b="b"/>
                <a:pathLst>
                  <a:path w="1244600" h="687070">
                    <a:moveTo>
                      <a:pt x="1244365" y="343083"/>
                    </a:moveTo>
                    <a:lnTo>
                      <a:pt x="901281" y="0"/>
                    </a:lnTo>
                    <a:lnTo>
                      <a:pt x="0" y="0"/>
                    </a:lnTo>
                    <a:lnTo>
                      <a:pt x="343083" y="343083"/>
                    </a:lnTo>
                    <a:lnTo>
                      <a:pt x="343083" y="686952"/>
                    </a:lnTo>
                    <a:lnTo>
                      <a:pt x="901281" y="686952"/>
                    </a:lnTo>
                    <a:lnTo>
                      <a:pt x="1244365" y="343083"/>
                    </a:lnTo>
                    <a:close/>
                  </a:path>
                  <a:path w="1244600" h="687070">
                    <a:moveTo>
                      <a:pt x="343083" y="686952"/>
                    </a:moveTo>
                    <a:lnTo>
                      <a:pt x="343083" y="343083"/>
                    </a:lnTo>
                    <a:lnTo>
                      <a:pt x="0" y="686952"/>
                    </a:lnTo>
                    <a:lnTo>
                      <a:pt x="343083" y="686952"/>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81" name="object 10"/>
              <p:cNvSpPr/>
              <p:nvPr/>
            </p:nvSpPr>
            <p:spPr>
              <a:xfrm>
                <a:off x="8580719" y="2128575"/>
                <a:ext cx="1325281" cy="919223"/>
              </a:xfrm>
              <a:custGeom>
                <a:rect l="l" t="t" r="r" b="b"/>
                <a:pathLst>
                  <a:path w="1243965" h="687070">
                    <a:moveTo>
                      <a:pt x="1243580" y="343083"/>
                    </a:moveTo>
                    <a:lnTo>
                      <a:pt x="900496" y="0"/>
                    </a:lnTo>
                    <a:lnTo>
                      <a:pt x="0" y="0"/>
                    </a:lnTo>
                    <a:lnTo>
                      <a:pt x="343083" y="343083"/>
                    </a:lnTo>
                    <a:lnTo>
                      <a:pt x="343083" y="686952"/>
                    </a:lnTo>
                    <a:lnTo>
                      <a:pt x="900496" y="686952"/>
                    </a:lnTo>
                    <a:lnTo>
                      <a:pt x="1243580" y="343083"/>
                    </a:lnTo>
                    <a:close/>
                  </a:path>
                  <a:path w="1243965" h="687070">
                    <a:moveTo>
                      <a:pt x="343083" y="686952"/>
                    </a:moveTo>
                    <a:lnTo>
                      <a:pt x="343083" y="343083"/>
                    </a:lnTo>
                    <a:lnTo>
                      <a:pt x="0" y="686952"/>
                    </a:lnTo>
                    <a:lnTo>
                      <a:pt x="343083" y="686952"/>
                    </a:lnTo>
                    <a:close/>
                  </a:path>
                </a:pathLst>
              </a:custGeom>
              <a:solidFill>
                <a:srgbClr val="7E7E7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207" name="object 36"/>
              <p:cNvSpPr txBox="1"/>
              <p:nvPr/>
            </p:nvSpPr>
            <p:spPr>
              <a:xfrm>
                <a:off x="1706123" y="2515726"/>
                <a:ext cx="575709"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114">
                    <a:solidFill>
                      <a:srgbClr val="FFFFFF"/>
                    </a:solidFill>
                    <a:latin typeface="微软雅黑" panose="020b0503020204020204" pitchFamily="34" charset="-122"/>
                    <a:ea typeface="微软雅黑" panose="020b0503020204020204" pitchFamily="34" charset="-122"/>
                    <a:cs typeface="Arial"/>
                  </a:rPr>
                  <a:t>纺纱</a:t>
                </a:r>
                <a:endParaRPr sz="1200" b="1">
                  <a:latin typeface="微软雅黑" panose="020b0503020204020204" pitchFamily="34" charset="-122"/>
                  <a:ea typeface="微软雅黑" panose="020b0503020204020204" pitchFamily="34" charset="-122"/>
                  <a:cs typeface="Arial"/>
                </a:endParaRPr>
              </a:p>
            </p:txBody>
          </p:sp>
          <p:sp>
            <p:nvSpPr>
              <p:cNvPr id="208" name="object 37"/>
              <p:cNvSpPr txBox="1"/>
              <p:nvPr/>
            </p:nvSpPr>
            <p:spPr>
              <a:xfrm>
                <a:off x="2698105" y="2352233"/>
                <a:ext cx="608182" cy="38036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3000"/>
                  </a:lnSpc>
                </a:pPr>
                <a:r>
                  <a:rPr lang="zh-CN" altLang="en-US" sz="1200" b="1" spc="125">
                    <a:solidFill>
                      <a:srgbClr val="FFFFFF"/>
                    </a:solidFill>
                    <a:latin typeface="微软雅黑" panose="020b0503020204020204" pitchFamily="34" charset="-122"/>
                    <a:ea typeface="微软雅黑" panose="020b0503020204020204" pitchFamily="34" charset="-122"/>
                    <a:cs typeface="Arial"/>
                  </a:rPr>
                  <a:t>机</a:t>
                </a:r>
                <a:r>
                  <a:rPr lang="zh-CN" altLang="en-US" sz="1200" b="1" spc="125" smtClean="0">
                    <a:solidFill>
                      <a:srgbClr val="FFFFFF"/>
                    </a:solidFill>
                    <a:latin typeface="微软雅黑" panose="020b0503020204020204" pitchFamily="34" charset="-122"/>
                    <a:ea typeface="微软雅黑" panose="020b0503020204020204" pitchFamily="34" charset="-122"/>
                    <a:cs typeface="Arial"/>
                  </a:rPr>
                  <a:t>织绒针织绒</a:t>
                </a:r>
                <a:endParaRPr sz="1200" b="1">
                  <a:latin typeface="微软雅黑" panose="020b0503020204020204" pitchFamily="34" charset="-122"/>
                  <a:ea typeface="微软雅黑" panose="020b0503020204020204" pitchFamily="34" charset="-122"/>
                  <a:cs typeface="Arial"/>
                </a:endParaRPr>
              </a:p>
            </p:txBody>
          </p:sp>
          <p:sp>
            <p:nvSpPr>
              <p:cNvPr id="209" name="object 38"/>
              <p:cNvSpPr txBox="1"/>
              <p:nvPr/>
            </p:nvSpPr>
            <p:spPr>
              <a:xfrm>
                <a:off x="3646345" y="2515726"/>
                <a:ext cx="867284"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200" b="1" spc="125">
                    <a:solidFill>
                      <a:srgbClr val="FFFFFF"/>
                    </a:solidFill>
                    <a:latin typeface="微软雅黑" panose="020b0503020204020204" pitchFamily="34" charset="-122"/>
                    <a:ea typeface="微软雅黑" panose="020b0503020204020204" pitchFamily="34" charset="-122"/>
                    <a:cs typeface="Arial"/>
                  </a:rPr>
                  <a:t>前</a:t>
                </a:r>
                <a:r>
                  <a:rPr lang="zh-CN" altLang="en-US" sz="1200" b="1" spc="125" smtClean="0">
                    <a:solidFill>
                      <a:srgbClr val="FFFFFF"/>
                    </a:solidFill>
                    <a:latin typeface="微软雅黑" panose="020b0503020204020204" pitchFamily="34" charset="-122"/>
                    <a:ea typeface="微软雅黑" panose="020b0503020204020204" pitchFamily="34" charset="-122"/>
                    <a:cs typeface="Arial"/>
                  </a:rPr>
                  <a:t>处理</a:t>
                </a:r>
                <a:endParaRPr sz="1200" b="1">
                  <a:latin typeface="微软雅黑" panose="020b0503020204020204" pitchFamily="34" charset="-122"/>
                  <a:ea typeface="微软雅黑" panose="020b0503020204020204" pitchFamily="34" charset="-122"/>
                  <a:cs typeface="Arial"/>
                </a:endParaRPr>
              </a:p>
            </p:txBody>
          </p:sp>
          <p:sp>
            <p:nvSpPr>
              <p:cNvPr id="210" name="object 39"/>
              <p:cNvSpPr txBox="1"/>
              <p:nvPr/>
            </p:nvSpPr>
            <p:spPr>
              <a:xfrm>
                <a:off x="4891792" y="2515726"/>
                <a:ext cx="460702"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110" smtClean="0">
                    <a:solidFill>
                      <a:srgbClr val="FFFFFF"/>
                    </a:solidFill>
                    <a:latin typeface="微软雅黑" panose="020b0503020204020204" pitchFamily="34" charset="-122"/>
                    <a:ea typeface="微软雅黑" panose="020b0503020204020204" pitchFamily="34" charset="-122"/>
                    <a:cs typeface="Arial"/>
                  </a:rPr>
                  <a:t>染色</a:t>
                </a:r>
                <a:endParaRPr sz="1200" b="1">
                  <a:latin typeface="微软雅黑" panose="020b0503020204020204" pitchFamily="34" charset="-122"/>
                  <a:ea typeface="微软雅黑" panose="020b0503020204020204" pitchFamily="34" charset="-122"/>
                  <a:cs typeface="Arial"/>
                </a:endParaRPr>
              </a:p>
            </p:txBody>
          </p:sp>
          <p:sp>
            <p:nvSpPr>
              <p:cNvPr id="211" name="object 40"/>
              <p:cNvSpPr txBox="1"/>
              <p:nvPr/>
            </p:nvSpPr>
            <p:spPr>
              <a:xfrm>
                <a:off x="5905433" y="2515726"/>
                <a:ext cx="526325"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60">
                    <a:solidFill>
                      <a:srgbClr val="FFFFFF"/>
                    </a:solidFill>
                    <a:latin typeface="微软雅黑" panose="020b0503020204020204" pitchFamily="34" charset="-122"/>
                    <a:ea typeface="微软雅黑" panose="020b0503020204020204" pitchFamily="34" charset="-122"/>
                    <a:cs typeface="Arial"/>
                  </a:rPr>
                  <a:t>印花</a:t>
                </a:r>
                <a:endParaRPr sz="1200" b="1">
                  <a:latin typeface="微软雅黑" panose="020b0503020204020204" pitchFamily="34" charset="-122"/>
                  <a:ea typeface="微软雅黑" panose="020b0503020204020204" pitchFamily="34" charset="-122"/>
                  <a:cs typeface="Arial"/>
                </a:endParaRPr>
              </a:p>
            </p:txBody>
          </p:sp>
          <p:sp>
            <p:nvSpPr>
              <p:cNvPr id="212" name="object 41"/>
              <p:cNvSpPr txBox="1"/>
              <p:nvPr/>
            </p:nvSpPr>
            <p:spPr>
              <a:xfrm>
                <a:off x="6995788" y="2515726"/>
                <a:ext cx="504000"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105">
                    <a:solidFill>
                      <a:srgbClr val="FFFFFF"/>
                    </a:solidFill>
                    <a:latin typeface="微软雅黑" panose="020b0503020204020204" pitchFamily="34" charset="-122"/>
                    <a:ea typeface="微软雅黑" panose="020b0503020204020204" pitchFamily="34" charset="-122"/>
                    <a:cs typeface="Arial"/>
                  </a:rPr>
                  <a:t>涂层</a:t>
                </a:r>
                <a:endParaRPr sz="1200" b="1">
                  <a:latin typeface="微软雅黑" panose="020b0503020204020204" pitchFamily="34" charset="-122"/>
                  <a:ea typeface="微软雅黑" panose="020b0503020204020204" pitchFamily="34" charset="-122"/>
                  <a:cs typeface="Arial"/>
                </a:endParaRPr>
              </a:p>
            </p:txBody>
          </p:sp>
          <p:sp>
            <p:nvSpPr>
              <p:cNvPr id="213" name="object 42"/>
              <p:cNvSpPr txBox="1"/>
              <p:nvPr/>
            </p:nvSpPr>
            <p:spPr>
              <a:xfrm>
                <a:off x="9018039" y="2515726"/>
                <a:ext cx="730630"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200" b="1" spc="105">
                    <a:solidFill>
                      <a:srgbClr val="FFFFFF"/>
                    </a:solidFill>
                    <a:latin typeface="微软雅黑" panose="020b0503020204020204" pitchFamily="34" charset="-122"/>
                    <a:ea typeface="微软雅黑" panose="020b0503020204020204" pitchFamily="34" charset="-122"/>
                    <a:cs typeface="Arial"/>
                  </a:rPr>
                  <a:t>制造</a:t>
                </a:r>
                <a:endParaRPr sz="1200" b="1">
                  <a:latin typeface="微软雅黑" panose="020b0503020204020204" pitchFamily="34" charset="-122"/>
                  <a:ea typeface="微软雅黑" panose="020b0503020204020204" pitchFamily="34" charset="-122"/>
                  <a:cs typeface="Arial"/>
                </a:endParaRPr>
              </a:p>
            </p:txBody>
          </p:sp>
          <p:sp>
            <p:nvSpPr>
              <p:cNvPr id="214" name="object 43"/>
              <p:cNvSpPr txBox="1"/>
              <p:nvPr/>
            </p:nvSpPr>
            <p:spPr>
              <a:xfrm>
                <a:off x="7998437" y="2515725"/>
                <a:ext cx="596005" cy="19784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105" smtClean="0">
                    <a:solidFill>
                      <a:srgbClr val="FFFFFF"/>
                    </a:solidFill>
                    <a:latin typeface="微软雅黑" panose="020b0503020204020204" pitchFamily="34" charset="-122"/>
                    <a:ea typeface="微软雅黑" panose="020b0503020204020204" pitchFamily="34" charset="-122"/>
                    <a:cs typeface="Arial"/>
                  </a:rPr>
                  <a:t>后整理</a:t>
                </a:r>
                <a:endParaRPr sz="1200" b="1">
                  <a:latin typeface="微软雅黑" panose="020b0503020204020204" pitchFamily="34" charset="-122"/>
                  <a:ea typeface="微软雅黑" panose="020b0503020204020204" pitchFamily="34" charset="-122"/>
                  <a:cs typeface="Arial"/>
                </a:endParaRPr>
              </a:p>
            </p:txBody>
          </p:sp>
          <p:sp>
            <p:nvSpPr>
              <p:cNvPr id="115" name="object 10"/>
              <p:cNvSpPr/>
              <p:nvPr/>
            </p:nvSpPr>
            <p:spPr>
              <a:xfrm>
                <a:off x="9647519" y="2133600"/>
                <a:ext cx="1325281" cy="919223"/>
              </a:xfrm>
              <a:custGeom>
                <a:rect l="l" t="t" r="r" b="b"/>
                <a:pathLst>
                  <a:path w="1243965" h="687070">
                    <a:moveTo>
                      <a:pt x="1243580" y="343083"/>
                    </a:moveTo>
                    <a:lnTo>
                      <a:pt x="900496" y="0"/>
                    </a:lnTo>
                    <a:lnTo>
                      <a:pt x="0" y="0"/>
                    </a:lnTo>
                    <a:lnTo>
                      <a:pt x="343083" y="343083"/>
                    </a:lnTo>
                    <a:lnTo>
                      <a:pt x="343083" y="686952"/>
                    </a:lnTo>
                    <a:lnTo>
                      <a:pt x="900496" y="686952"/>
                    </a:lnTo>
                    <a:lnTo>
                      <a:pt x="1243580" y="343083"/>
                    </a:lnTo>
                    <a:close/>
                  </a:path>
                  <a:path w="1243965" h="687070">
                    <a:moveTo>
                      <a:pt x="343083" y="686952"/>
                    </a:moveTo>
                    <a:lnTo>
                      <a:pt x="343083" y="343083"/>
                    </a:lnTo>
                    <a:lnTo>
                      <a:pt x="0" y="686952"/>
                    </a:lnTo>
                    <a:lnTo>
                      <a:pt x="343083" y="686952"/>
                    </a:lnTo>
                    <a:close/>
                  </a:path>
                </a:pathLst>
              </a:custGeom>
              <a:solidFill>
                <a:srgbClr val="7E7E7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16" name="object 42"/>
              <p:cNvSpPr txBox="1"/>
              <p:nvPr/>
            </p:nvSpPr>
            <p:spPr>
              <a:xfrm>
                <a:off x="10084839" y="2520751"/>
                <a:ext cx="730630"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200" b="1" spc="105">
                    <a:solidFill>
                      <a:srgbClr val="FFFFFF"/>
                    </a:solidFill>
                    <a:latin typeface="微软雅黑" panose="020b0503020204020204" pitchFamily="34" charset="-122"/>
                    <a:ea typeface="微软雅黑" panose="020b0503020204020204" pitchFamily="34" charset="-122"/>
                    <a:cs typeface="Arial"/>
                  </a:rPr>
                  <a:t>品牌</a:t>
                </a:r>
                <a:endParaRPr sz="1200" b="1">
                  <a:latin typeface="微软雅黑" panose="020b0503020204020204" pitchFamily="34" charset="-122"/>
                  <a:ea typeface="微软雅黑" panose="020b0503020204020204" pitchFamily="34" charset="-122"/>
                  <a:cs typeface="Arial"/>
                </a:endParaRPr>
              </a:p>
            </p:txBody>
          </p:sp>
          <p:sp>
            <p:nvSpPr>
              <p:cNvPr id="117" name="object 10"/>
              <p:cNvSpPr/>
              <p:nvPr/>
            </p:nvSpPr>
            <p:spPr>
              <a:xfrm>
                <a:off x="10714319" y="2133600"/>
                <a:ext cx="1325281" cy="919223"/>
              </a:xfrm>
              <a:custGeom>
                <a:rect l="l" t="t" r="r" b="b"/>
                <a:pathLst>
                  <a:path w="1243965" h="687070">
                    <a:moveTo>
                      <a:pt x="1243580" y="343083"/>
                    </a:moveTo>
                    <a:lnTo>
                      <a:pt x="900496" y="0"/>
                    </a:lnTo>
                    <a:lnTo>
                      <a:pt x="0" y="0"/>
                    </a:lnTo>
                    <a:lnTo>
                      <a:pt x="343083" y="343083"/>
                    </a:lnTo>
                    <a:lnTo>
                      <a:pt x="343083" y="686952"/>
                    </a:lnTo>
                    <a:lnTo>
                      <a:pt x="900496" y="686952"/>
                    </a:lnTo>
                    <a:lnTo>
                      <a:pt x="1243580" y="343083"/>
                    </a:lnTo>
                    <a:close/>
                  </a:path>
                  <a:path w="1243965" h="687070">
                    <a:moveTo>
                      <a:pt x="343083" y="686952"/>
                    </a:moveTo>
                    <a:lnTo>
                      <a:pt x="343083" y="343083"/>
                    </a:lnTo>
                    <a:lnTo>
                      <a:pt x="0" y="686952"/>
                    </a:lnTo>
                    <a:lnTo>
                      <a:pt x="343083" y="686952"/>
                    </a:lnTo>
                    <a:close/>
                  </a:path>
                </a:pathLst>
              </a:custGeom>
              <a:solidFill>
                <a:srgbClr val="7E7E7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b="1">
                  <a:latin typeface="微软雅黑" panose="020b0503020204020204" pitchFamily="34" charset="-122"/>
                  <a:ea typeface="微软雅黑" panose="020b0503020204020204" pitchFamily="34" charset="-122"/>
                </a:endParaRPr>
              </a:p>
            </p:txBody>
          </p:sp>
          <p:sp>
            <p:nvSpPr>
              <p:cNvPr id="118" name="object 42"/>
              <p:cNvSpPr txBox="1"/>
              <p:nvPr/>
            </p:nvSpPr>
            <p:spPr>
              <a:xfrm>
                <a:off x="11151639" y="2520751"/>
                <a:ext cx="730630"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200" b="1" spc="105" smtClean="0">
                    <a:solidFill>
                      <a:srgbClr val="FFFFFF"/>
                    </a:solidFill>
                    <a:latin typeface="微软雅黑" panose="020b0503020204020204" pitchFamily="34" charset="-122"/>
                    <a:ea typeface="微软雅黑" panose="020b0503020204020204" pitchFamily="34" charset="-122"/>
                    <a:cs typeface="Arial"/>
                  </a:rPr>
                  <a:t>零售</a:t>
                </a:r>
                <a:endParaRPr sz="1200" b="1">
                  <a:latin typeface="微软雅黑" panose="020b0503020204020204" pitchFamily="34" charset="-122"/>
                  <a:ea typeface="微软雅黑" panose="020b0503020204020204" pitchFamily="34" charset="-122"/>
                  <a:cs typeface="Arial"/>
                </a:endParaRPr>
              </a:p>
            </p:txBody>
          </p:sp>
        </p:grpSp>
        <p:grpSp>
          <p:nvGrpSpPr>
            <p:cNvPr id="145" name="组合 144"/>
            <p:cNvGrpSpPr/>
            <p:nvPr/>
          </p:nvGrpSpPr>
          <p:grpSpPr>
            <a:xfrm>
              <a:off x="8782382" y="4876800"/>
              <a:ext cx="2303691" cy="297325"/>
              <a:chOff x="3030309" y="5888990"/>
              <a:chExt cx="5246898" cy="297325"/>
            </a:xfrm>
          </p:grpSpPr>
          <p:sp>
            <p:nvSpPr>
              <p:cNvPr id="146" name="object 45"/>
              <p:cNvSpPr/>
              <p:nvPr/>
            </p:nvSpPr>
            <p:spPr>
              <a:xfrm>
                <a:off x="3030309" y="5941919"/>
                <a:ext cx="5246898" cy="229168"/>
              </a:xfrm>
              <a:custGeom>
                <a:rect l="l" t="t" r="r" b="b"/>
                <a:pathLst>
                  <a:path w="615950" h="183514">
                    <a:moveTo>
                      <a:pt x="0" y="0"/>
                    </a:moveTo>
                    <a:lnTo>
                      <a:pt x="0" y="182925"/>
                    </a:lnTo>
                    <a:lnTo>
                      <a:pt x="615509" y="182925"/>
                    </a:lnTo>
                    <a:lnTo>
                      <a:pt x="615509" y="0"/>
                    </a:lnTo>
                    <a:lnTo>
                      <a:pt x="0" y="0"/>
                    </a:lnTo>
                    <a:close/>
                  </a:path>
                </a:pathLst>
              </a:custGeom>
              <a:solidFill>
                <a:srgbClr val="FF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3200" b="1">
                  <a:latin typeface="微软雅黑" panose="020b0503020204020204" pitchFamily="34" charset="-122"/>
                  <a:ea typeface="微软雅黑" panose="020b0503020204020204" pitchFamily="34" charset="-122"/>
                </a:endParaRPr>
              </a:p>
            </p:txBody>
          </p:sp>
          <p:sp>
            <p:nvSpPr>
              <p:cNvPr id="147" name="object 46"/>
              <p:cNvSpPr txBox="1"/>
              <p:nvPr/>
            </p:nvSpPr>
            <p:spPr>
              <a:xfrm>
                <a:off x="3834265" y="5888990"/>
                <a:ext cx="3490737" cy="297325"/>
              </a:xfrm>
              <a:prstGeom prst="rect">
                <a:avLst/>
              </a:prstGeom>
            </p:spPr>
            <p:txBody>
              <a:bodyPr vert="horz" wrap="square" lIns="0" tIns="0" rIns="0" bIns="0" rtlCol="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60600"/>
                  </a:lnSpc>
                </a:pPr>
                <a:r>
                  <a:rPr lang="zh-CN" altLang="en-US" sz="1200" b="1" spc="-30">
                    <a:solidFill>
                      <a:schemeClr val="bg1"/>
                    </a:solidFill>
                    <a:latin typeface="微软雅黑" panose="020b0503020204020204" pitchFamily="34" charset="-122"/>
                    <a:ea typeface="微软雅黑" panose="020b0503020204020204" pitchFamily="34" charset="-122"/>
                    <a:cs typeface="Verdana"/>
                  </a:rPr>
                  <a:t>采用</a:t>
                </a:r>
                <a:r>
                  <a:rPr lang="zh-CN" altLang="en-US" sz="1200" b="1" spc="-30" smtClean="0">
                    <a:solidFill>
                      <a:schemeClr val="bg1"/>
                    </a:solidFill>
                    <a:latin typeface="微软雅黑" panose="020b0503020204020204" pitchFamily="34" charset="-122"/>
                    <a:ea typeface="微软雅黑" panose="020b0503020204020204" pitchFamily="34" charset="-122"/>
                    <a:cs typeface="Verdana"/>
                  </a:rPr>
                  <a:t>前</a:t>
                </a:r>
                <a:r>
                  <a:rPr lang="zh-CN" altLang="en-US" sz="1200" b="1" spc="-30">
                    <a:solidFill>
                      <a:schemeClr val="bg1"/>
                    </a:solidFill>
                    <a:latin typeface="微软雅黑" panose="020b0503020204020204" pitchFamily="34" charset="-122"/>
                    <a:ea typeface="微软雅黑" panose="020b0503020204020204" pitchFamily="34" charset="-122"/>
                    <a:cs typeface="Verdana"/>
                  </a:rPr>
                  <a:t>拉</a:t>
                </a:r>
                <a:r>
                  <a:rPr lang="zh-CN" altLang="en-US" sz="1200" b="1" spc="-30" smtClean="0">
                    <a:solidFill>
                      <a:schemeClr val="bg1"/>
                    </a:solidFill>
                    <a:latin typeface="微软雅黑" panose="020b0503020204020204" pitchFamily="34" charset="-122"/>
                    <a:ea typeface="微软雅黑" panose="020b0503020204020204" pitchFamily="34" charset="-122"/>
                    <a:cs typeface="Verdana"/>
                  </a:rPr>
                  <a:t>策略</a:t>
                </a:r>
                <a:endParaRPr lang="en-US" altLang="zh-CN" sz="1200" b="1" spc="-30" smtClean="0">
                  <a:solidFill>
                    <a:schemeClr val="bg1"/>
                  </a:solidFill>
                  <a:latin typeface="微软雅黑" panose="020b0503020204020204" pitchFamily="34" charset="-122"/>
                  <a:ea typeface="微软雅黑" panose="020b0503020204020204" pitchFamily="34" charset="-122"/>
                  <a:cs typeface="Verdana"/>
                </a:endParaRPr>
              </a:p>
            </p:txBody>
          </p:sp>
        </p:grpSp>
        <p:sp>
          <p:nvSpPr>
            <p:cNvPr id="103" name="object 85"/>
            <p:cNvSpPr/>
            <p:nvPr/>
          </p:nvSpPr>
          <p:spPr>
            <a:xfrm>
              <a:off x="5215807" y="3200400"/>
              <a:ext cx="956393" cy="1522175"/>
            </a:xfrm>
            <a:prstGeom prst="rect">
              <a:avLst/>
            </a:prstGeom>
            <a:blipFill>
              <a:blip r:embed="rId1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组合 6"/>
            <p:cNvGrpSpPr/>
            <p:nvPr/>
          </p:nvGrpSpPr>
          <p:grpSpPr>
            <a:xfrm>
              <a:off x="5217637" y="3200400"/>
              <a:ext cx="960805" cy="1527698"/>
              <a:chOff x="5217637" y="3214210"/>
              <a:chExt cx="960805" cy="1527698"/>
            </a:xfrm>
          </p:grpSpPr>
          <p:sp>
            <p:nvSpPr>
              <p:cNvPr id="95" name="object 90"/>
              <p:cNvSpPr/>
              <p:nvPr/>
            </p:nvSpPr>
            <p:spPr>
              <a:xfrm>
                <a:off x="5224298" y="3214210"/>
                <a:ext cx="954144" cy="676829"/>
              </a:xfrm>
              <a:prstGeom prst="rect">
                <a:avLst/>
              </a:prstGeom>
              <a:blipFill>
                <a:blip r:embed="rId2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2"/>
              <p:cNvSpPr/>
              <p:nvPr/>
            </p:nvSpPr>
            <p:spPr>
              <a:xfrm>
                <a:off x="5217637" y="4042984"/>
                <a:ext cx="956393" cy="698924"/>
              </a:xfrm>
              <a:prstGeom prst="rect">
                <a:avLst/>
              </a:prstGeom>
              <a:blipFill>
                <a:blip r:embed="rId2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sp>
        <p:nvSpPr>
          <p:cNvPr id="89"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12</a:t>
            </a:fld>
            <a:endParaRPr lang="zh-CN" altLang="en-US" b="1">
              <a:solidFill>
                <a:schemeClr val="tx1"/>
              </a:solidFill>
            </a:endParaRPr>
          </a:p>
        </p:txBody>
      </p:sp>
    </p:spTree>
    <p:extLst>
      <p:ext uri="{BB962C8B-B14F-4D97-AF65-F5344CB8AC3E}">
        <p14:creationId xmlns:p14="http://schemas.microsoft.com/office/powerpoint/2010/main" xmlns="" val="428290402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矩形 10"/>
          <p:cNvSpPr/>
          <p:nvPr/>
        </p:nvSpPr>
        <p:spPr>
          <a:xfrm>
            <a:off x="1143001" y="1752600"/>
            <a:ext cx="3200399"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Clr>
                <a:srgbClr val="FF0000"/>
              </a:buClr>
              <a:buFont typeface="Wingdings" pitchFamily="2" charset="2"/>
              <a:buChar char="l"/>
            </a:pPr>
            <a:r>
              <a:rPr lang="zh-CN" altLang="en-US" sz="1400" spc="20">
                <a:latin typeface="微软雅黑" panose="020b0503020204020204" pitchFamily="34" charset="-122"/>
                <a:ea typeface="微软雅黑" panose="020b0503020204020204" pitchFamily="34" charset="-122"/>
                <a:cs typeface="Verdana"/>
              </a:rPr>
              <a:t>每年花费在产品开发上的</a:t>
            </a:r>
            <a:r>
              <a:rPr lang="zh-CN" altLang="en-US" sz="1400" spc="20" smtClean="0">
                <a:latin typeface="微软雅黑" panose="020b0503020204020204" pitchFamily="34" charset="-122"/>
                <a:ea typeface="微软雅黑" panose="020b0503020204020204" pitchFamily="34" charset="-122"/>
                <a:cs typeface="Verdana"/>
              </a:rPr>
              <a:t>经费约为</a:t>
            </a:r>
            <a:r>
              <a:rPr lang="zh-CN" altLang="en-US" sz="1400" spc="20">
                <a:latin typeface="微软雅黑" panose="020b0503020204020204" pitchFamily="34" charset="-122"/>
                <a:ea typeface="微软雅黑" panose="020b0503020204020204" pitchFamily="34" charset="-122"/>
                <a:cs typeface="Verdana"/>
              </a:rPr>
              <a:t>总收入</a:t>
            </a:r>
            <a:r>
              <a:rPr lang="zh-CN" altLang="en-US" sz="1400" spc="20" smtClean="0">
                <a:latin typeface="微软雅黑" panose="020b0503020204020204" pitchFamily="34" charset="-122"/>
                <a:ea typeface="微软雅黑" panose="020b0503020204020204" pitchFamily="34" charset="-122"/>
                <a:cs typeface="Verdana"/>
              </a:rPr>
              <a:t>的</a:t>
            </a:r>
            <a:r>
              <a:rPr lang="en-US" altLang="zh-CN" sz="1400" spc="20" smtClean="0">
                <a:latin typeface="微软雅黑" panose="020b0503020204020204" pitchFamily="34" charset="-122"/>
                <a:ea typeface="微软雅黑" panose="020b0503020204020204" pitchFamily="34" charset="-122"/>
                <a:cs typeface="Verdana"/>
              </a:rPr>
              <a:t>1.5%</a:t>
            </a:r>
            <a:r>
              <a:rPr lang="zh-CN" altLang="en-US" sz="1400" spc="20">
                <a:latin typeface="微软雅黑" panose="020b0503020204020204" pitchFamily="34" charset="-122"/>
                <a:ea typeface="微软雅黑" panose="020b0503020204020204" pitchFamily="34" charset="-122"/>
                <a:cs typeface="Verdana"/>
              </a:rPr>
              <a:t>；</a:t>
            </a:r>
            <a:endParaRPr lang="en-US" altLang="zh-CN" sz="1400" spc="20">
              <a:latin typeface="微软雅黑" panose="020b0503020204020204" pitchFamily="34" charset="-122"/>
              <a:ea typeface="微软雅黑" panose="020b0503020204020204" pitchFamily="34" charset="-122"/>
              <a:cs typeface="Verdana"/>
            </a:endParaRPr>
          </a:p>
          <a:p>
            <a:pPr marL="171450" indent="-171450">
              <a:lnSpc>
                <a:spcPct val="150000"/>
              </a:lnSpc>
              <a:buClr>
                <a:srgbClr val="FF0000"/>
              </a:buClr>
              <a:buFont typeface="Wingdings" pitchFamily="2" charset="2"/>
              <a:buChar char="l"/>
            </a:pPr>
            <a:r>
              <a:rPr lang="zh-CN" altLang="en-US" sz="1400" spc="15" smtClean="0">
                <a:latin typeface="微软雅黑" panose="020b0503020204020204" pitchFamily="34" charset="-122"/>
                <a:ea typeface="微软雅黑" panose="020b0503020204020204" pitchFamily="34" charset="-122"/>
                <a:cs typeface="Verdana"/>
              </a:rPr>
              <a:t>研发主要为提升</a:t>
            </a:r>
            <a:r>
              <a:rPr lang="zh-CN" altLang="en-US" sz="1400" spc="15">
                <a:latin typeface="微软雅黑" panose="020b0503020204020204" pitchFamily="34" charset="-122"/>
                <a:ea typeface="微软雅黑" panose="020b0503020204020204" pitchFamily="34" charset="-122"/>
                <a:cs typeface="Verdana"/>
              </a:rPr>
              <a:t>现有产品的品质以及确定新的战略</a:t>
            </a:r>
            <a:r>
              <a:rPr lang="zh-CN" altLang="en-US" sz="1400" spc="15" smtClean="0">
                <a:latin typeface="微软雅黑" panose="020b0503020204020204" pitchFamily="34" charset="-122"/>
                <a:ea typeface="微软雅黑" panose="020b0503020204020204" pitchFamily="34" charset="-122"/>
                <a:cs typeface="Verdana"/>
              </a:rPr>
              <a:t>产品；</a:t>
            </a:r>
            <a:endParaRPr lang="en-US" altLang="zh-CN" sz="1400" spc="15" smtClean="0">
              <a:latin typeface="微软雅黑" panose="020b0503020204020204" pitchFamily="34" charset="-122"/>
              <a:ea typeface="微软雅黑" panose="020b0503020204020204" pitchFamily="34" charset="-122"/>
              <a:cs typeface="Verdana"/>
            </a:endParaRPr>
          </a:p>
          <a:p>
            <a:pPr marL="171450" indent="-171450">
              <a:lnSpc>
                <a:spcPct val="150000"/>
              </a:lnSpc>
              <a:buClr>
                <a:srgbClr val="FF0000"/>
              </a:buClr>
              <a:buFont typeface="Wingdings" pitchFamily="2" charset="2"/>
              <a:buChar char="l"/>
            </a:pPr>
            <a:r>
              <a:rPr lang="zh-CN" altLang="en-US" sz="1400" spc="20" smtClean="0">
                <a:latin typeface="微软雅黑" panose="020b0503020204020204" pitchFamily="34" charset="-122"/>
                <a:ea typeface="微软雅黑" panose="020b0503020204020204" pitchFamily="34" charset="-122"/>
                <a:cs typeface="Verdana"/>
              </a:rPr>
              <a:t>多数</a:t>
            </a:r>
            <a:r>
              <a:rPr lang="zh-CN" altLang="en-US" sz="1400" spc="20">
                <a:latin typeface="微软雅黑" panose="020b0503020204020204" pitchFamily="34" charset="-122"/>
                <a:ea typeface="微软雅黑" panose="020b0503020204020204" pitchFamily="34" charset="-122"/>
                <a:cs typeface="Verdana"/>
              </a:rPr>
              <a:t>研发项目都集中致力解决有利于客户和可持续价值的改善</a:t>
            </a:r>
            <a:r>
              <a:rPr lang="zh-CN" altLang="en-US" sz="1400" spc="20" smtClean="0">
                <a:latin typeface="微软雅黑" panose="020b0503020204020204" pitchFamily="34" charset="-122"/>
                <a:ea typeface="微软雅黑" panose="020b0503020204020204" pitchFamily="34" charset="-122"/>
                <a:cs typeface="Verdana"/>
              </a:rPr>
              <a:t>和提升；</a:t>
            </a:r>
            <a:endParaRPr lang="zh-CN" altLang="en-US" sz="1400">
              <a:latin typeface="微软雅黑" panose="020b0503020204020204" pitchFamily="34" charset="-122"/>
              <a:ea typeface="微软雅黑" panose="020b0503020204020204" pitchFamily="34" charset="-122"/>
            </a:endParaRPr>
          </a:p>
        </p:txBody>
      </p:sp>
      <p:sp>
        <p:nvSpPr>
          <p:cNvPr id="12" name="object 8"/>
          <p:cNvSpPr/>
          <p:nvPr/>
        </p:nvSpPr>
        <p:spPr>
          <a:xfrm>
            <a:off x="1143000" y="3810001"/>
            <a:ext cx="3200400" cy="2133599"/>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2" name="表格 21"/>
          <p:cNvGraphicFramePr>
            <a:graphicFrameLocks noGrp="1"/>
          </p:cNvGraphicFramePr>
          <p:nvPr>
            <p:extLst>
              <p:ext uri="{D42A27DB-BD31-4B8C-83A1-F6EECF244321}">
                <p14:modId xmlns:p14="http://schemas.microsoft.com/office/powerpoint/2010/main" xmlns="" val="993692370"/>
              </p:ext>
            </p:extLst>
          </p:nvPr>
        </p:nvGraphicFramePr>
        <p:xfrm>
          <a:off x="4495800" y="1752600"/>
          <a:ext cx="6848983" cy="4593725"/>
        </p:xfrm>
        <a:graphic>
          <a:graphicData uri="http://schemas.openxmlformats.org/drawingml/2006/table">
            <a:tbl>
              <a:tblPr firstRow="1" bandRow="1">
                <a:tableStyleId>{5C22544A-7EE6-4342-B048-85BDC9FD1C3A}</a:tableStyleId>
              </a:tblPr>
              <a:tblGrid>
                <a:gridCol w="1556590"/>
                <a:gridCol w="1167438"/>
                <a:gridCol w="2801857"/>
                <a:gridCol w="1323098"/>
              </a:tblGrid>
              <a:tr h="434131">
                <a:tc>
                  <a:txBody>
                    <a:bodyPr vert="horz" wrap="square"/>
                    <a:lstStyle/>
                    <a:p>
                      <a:pPr marL="87630" algn="ctr">
                        <a:lnSpc>
                          <a:spcPct val="100000"/>
                        </a:lnSpc>
                      </a:pPr>
                      <a:r>
                        <a:rPr lang="zh-CN" altLang="en-US" sz="1200" spc="145" smtClean="0">
                          <a:solidFill>
                            <a:srgbClr val="FFFFFF"/>
                          </a:solidFill>
                          <a:latin typeface="微软雅黑" panose="020b0503020204020204" pitchFamily="34" charset="-122"/>
                          <a:ea typeface="微软雅黑" panose="020b0503020204020204" pitchFamily="34" charset="-122"/>
                          <a:cs typeface="Arial"/>
                        </a:rPr>
                        <a:t>产品名称</a:t>
                      </a:r>
                      <a:endParaRPr sz="1200">
                        <a:latin typeface="微软雅黑" panose="020b0503020204020204" pitchFamily="34" charset="-122"/>
                        <a:ea typeface="微软雅黑" panose="020b0503020204020204" pitchFamily="34" charset="-122"/>
                        <a:cs typeface="Arial"/>
                      </a:endParaRPr>
                    </a:p>
                  </a:txBody>
                  <a:tcPr marL="0" marR="0" marT="0" marB="0" anchor="ctr"/>
                </a:tc>
                <a:tc>
                  <a:txBody>
                    <a:bodyPr vert="horz" wrap="square"/>
                    <a:lstStyle/>
                    <a:p>
                      <a:pPr marL="141605" marR="133985" indent="165100" algn="ctr">
                        <a:lnSpc>
                          <a:spcPct val="103000"/>
                        </a:lnSpc>
                        <a:spcBef>
                          <a:spcPts val="370"/>
                        </a:spcBef>
                      </a:pPr>
                      <a:r>
                        <a:rPr lang="zh-CN" altLang="en-US" sz="1200" spc="130" smtClean="0">
                          <a:solidFill>
                            <a:srgbClr val="FFFFFF"/>
                          </a:solidFill>
                          <a:latin typeface="微软雅黑" panose="020b0503020204020204" pitchFamily="34" charset="-122"/>
                          <a:ea typeface="微软雅黑" panose="020b0503020204020204" pitchFamily="34" charset="-122"/>
                          <a:cs typeface="Arial"/>
                        </a:rPr>
                        <a:t>启动年份</a:t>
                      </a:r>
                      <a:endParaRPr sz="1200">
                        <a:latin typeface="微软雅黑" panose="020b0503020204020204" pitchFamily="34" charset="-122"/>
                        <a:ea typeface="微软雅黑" panose="020b0503020204020204" pitchFamily="34" charset="-122"/>
                        <a:cs typeface="Arial"/>
                      </a:endParaRPr>
                    </a:p>
                  </a:txBody>
                  <a:tcPr marL="0" marR="0" marT="0" marB="0" anchor="ctr"/>
                </a:tc>
                <a:tc>
                  <a:txBody>
                    <a:bodyPr vert="horz" wrap="square"/>
                    <a:lstStyle/>
                    <a:p>
                      <a:pPr marL="87630" algn="ctr">
                        <a:lnSpc>
                          <a:spcPct val="100000"/>
                        </a:lnSpc>
                      </a:pPr>
                      <a:r>
                        <a:rPr lang="zh-CN" altLang="en-US" sz="1200" spc="140" smtClean="0">
                          <a:solidFill>
                            <a:srgbClr val="FFFFFF"/>
                          </a:solidFill>
                          <a:latin typeface="微软雅黑" panose="020b0503020204020204" pitchFamily="34" charset="-122"/>
                          <a:ea typeface="微软雅黑" panose="020b0503020204020204" pitchFamily="34" charset="-122"/>
                          <a:cs typeface="Arial"/>
                        </a:rPr>
                        <a:t>类型</a:t>
                      </a:r>
                      <a:endParaRPr sz="1200">
                        <a:latin typeface="微软雅黑" panose="020b0503020204020204" pitchFamily="34" charset="-122"/>
                        <a:ea typeface="微软雅黑" panose="020b0503020204020204" pitchFamily="34" charset="-122"/>
                        <a:cs typeface="Arial"/>
                      </a:endParaRPr>
                    </a:p>
                  </a:txBody>
                  <a:tcPr marL="0" marR="0" marT="0" marB="0" anchor="ctr"/>
                </a:tc>
                <a:tc>
                  <a:txBody>
                    <a:bodyPr vert="horz" wrap="square"/>
                    <a:lstStyle/>
                    <a:p>
                      <a:pPr marL="87630" algn="ctr">
                        <a:lnSpc>
                          <a:spcPct val="100000"/>
                        </a:lnSpc>
                        <a:spcBef>
                          <a:spcPts val="405"/>
                        </a:spcBef>
                      </a:pPr>
                      <a:r>
                        <a:rPr lang="en-US" sz="1200" spc="75" smtClean="0">
                          <a:solidFill>
                            <a:srgbClr val="FFFFFF"/>
                          </a:solidFill>
                          <a:latin typeface="微软雅黑" panose="020b0503020204020204" pitchFamily="34" charset="-122"/>
                          <a:ea typeface="微软雅黑" panose="020b0503020204020204" pitchFamily="34" charset="-122"/>
                          <a:cs typeface="Arial"/>
                        </a:rPr>
                        <a:t>2015</a:t>
                      </a:r>
                      <a:r>
                        <a:rPr lang="zh-CN" altLang="en-US" sz="1200" spc="75" smtClean="0">
                          <a:solidFill>
                            <a:srgbClr val="FFFFFF"/>
                          </a:solidFill>
                          <a:latin typeface="微软雅黑" panose="020b0503020204020204" pitchFamily="34" charset="-122"/>
                          <a:ea typeface="微软雅黑" panose="020b0503020204020204" pitchFamily="34" charset="-122"/>
                          <a:cs typeface="Arial"/>
                        </a:rPr>
                        <a:t>财年收入</a:t>
                      </a:r>
                      <a:endParaRPr sz="1200">
                        <a:latin typeface="微软雅黑" panose="020b0503020204020204" pitchFamily="34" charset="-122"/>
                        <a:ea typeface="微软雅黑" panose="020b0503020204020204" pitchFamily="34" charset="-122"/>
                        <a:cs typeface="Arial"/>
                      </a:endParaRPr>
                    </a:p>
                  </a:txBody>
                  <a:tcPr marL="0" marR="0" marT="0" marB="0" anchor="ctr"/>
                </a:tc>
              </a:tr>
              <a:tr h="442311">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pc="-45" smtClean="0">
                          <a:latin typeface="微软雅黑" panose="020b0503020204020204" pitchFamily="34" charset="-122"/>
                          <a:ea typeface="微软雅黑" panose="020b0503020204020204" pitchFamily="34" charset="-122"/>
                          <a:cs typeface="Verdana"/>
                        </a:rPr>
                        <a:t>用于</a:t>
                      </a:r>
                      <a:r>
                        <a:rPr lang="en-US" altLang="zh-CN" sz="1200" spc="15" err="1" smtClean="0">
                          <a:latin typeface="微软雅黑" panose="020b0503020204020204" pitchFamily="34" charset="-122"/>
                          <a:ea typeface="微软雅黑" panose="020b0503020204020204" pitchFamily="34" charset="-122"/>
                          <a:cs typeface="Verdana"/>
                        </a:rPr>
                        <a:t>chromojet</a:t>
                      </a:r>
                      <a:r>
                        <a:rPr lang="zh-CN" altLang="en-US" sz="1200" spc="15" smtClean="0">
                          <a:latin typeface="微软雅黑" panose="020b0503020204020204" pitchFamily="34" charset="-122"/>
                          <a:ea typeface="微软雅黑" panose="020b0503020204020204" pitchFamily="34" charset="-122"/>
                          <a:cs typeface="Verdana"/>
                        </a:rPr>
                        <a:t>的</a:t>
                      </a:r>
                      <a:r>
                        <a:rPr lang="en-US" altLang="zh-CN" sz="1200" spc="10" err="1" smtClean="0">
                          <a:latin typeface="微软雅黑" panose="020b0503020204020204" pitchFamily="34" charset="-122"/>
                          <a:ea typeface="微软雅黑" panose="020b0503020204020204" pitchFamily="34" charset="-122"/>
                          <a:cs typeface="Verdana"/>
                        </a:rPr>
                        <a:t>Tanaprint</a:t>
                      </a:r>
                      <a:r>
                        <a:rPr lang="zh-CN" altLang="en-US" sz="1200" spc="10" smtClean="0">
                          <a:latin typeface="微软雅黑" panose="020b0503020204020204" pitchFamily="34" charset="-122"/>
                          <a:ea typeface="微软雅黑" panose="020b0503020204020204" pitchFamily="34" charset="-122"/>
                          <a:cs typeface="Verdana"/>
                        </a:rPr>
                        <a:t>系列产品</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5" smtClean="0">
                          <a:latin typeface="微软雅黑" panose="020b0503020204020204" pitchFamily="34" charset="-122"/>
                          <a:ea typeface="微软雅黑" panose="020b0503020204020204" pitchFamily="34" charset="-122"/>
                          <a:cs typeface="Verdana"/>
                        </a:rPr>
                        <a:t>1980s</a:t>
                      </a:r>
                      <a:endParaRPr lang="en-US" altLang="zh-CN"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增稠剂</a:t>
                      </a: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5" smtClean="0">
                          <a:latin typeface="微软雅黑" panose="020b0503020204020204" pitchFamily="34" charset="-122"/>
                          <a:ea typeface="微软雅黑" panose="020b0503020204020204" pitchFamily="34" charset="-122"/>
                          <a:cs typeface="Verdana"/>
                        </a:rPr>
                        <a:t>EUR</a:t>
                      </a:r>
                      <a:r>
                        <a:rPr lang="en-US" altLang="zh-CN" sz="1200" spc="-75" smtClean="0">
                          <a:latin typeface="微软雅黑" panose="020b0503020204020204" pitchFamily="34" charset="-122"/>
                          <a:ea typeface="微软雅黑" panose="020b0503020204020204" pitchFamily="34" charset="-122"/>
                          <a:cs typeface="Verdana"/>
                        </a:rPr>
                        <a:t> </a:t>
                      </a:r>
                      <a:r>
                        <a:rPr lang="en-US" altLang="zh-CN" sz="1200" spc="10" smtClean="0">
                          <a:latin typeface="微软雅黑" panose="020b0503020204020204" pitchFamily="34" charset="-122"/>
                          <a:ea typeface="微软雅黑" panose="020b0503020204020204" pitchFamily="34" charset="-122"/>
                          <a:cs typeface="Verdana"/>
                        </a:rPr>
                        <a:t>16m</a:t>
                      </a:r>
                      <a:endParaRPr lang="en-US" altLang="zh-CN" sz="1200" smtClean="0">
                        <a:latin typeface="微软雅黑" panose="020b0503020204020204" pitchFamily="34" charset="-122"/>
                        <a:ea typeface="微软雅黑" panose="020b0503020204020204" pitchFamily="34" charset="-122"/>
                        <a:cs typeface="Verdana"/>
                      </a:endParaRPr>
                    </a:p>
                  </a:txBody>
                  <a:tcPr anchor="ctr"/>
                </a:tc>
              </a:tr>
              <a:tr h="1051340">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基于矿物的技术</a:t>
                      </a: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5" smtClean="0">
                          <a:latin typeface="微软雅黑" panose="020b0503020204020204" pitchFamily="34" charset="-122"/>
                          <a:ea typeface="微软雅黑" panose="020b0503020204020204" pitchFamily="34" charset="-122"/>
                          <a:cs typeface="Verdana"/>
                        </a:rPr>
                        <a:t>1990s</a:t>
                      </a:r>
                      <a:endParaRPr lang="en-US" altLang="zh-CN" sz="1200" smtClean="0">
                        <a:latin typeface="微软雅黑" panose="020b0503020204020204" pitchFamily="34" charset="-122"/>
                        <a:ea typeface="微软雅黑" panose="020b0503020204020204" pitchFamily="34" charset="-122"/>
                        <a:cs typeface="Verdana"/>
                      </a:endParaRPr>
                    </a:p>
                    <a:p>
                      <a:pPr algn="ctr"/>
                      <a:r>
                        <a:rPr lang="en-US" altLang="zh-CN" sz="1200" smtClean="0">
                          <a:latin typeface="微软雅黑" panose="020b0503020204020204" pitchFamily="34" charset="-122"/>
                          <a:ea typeface="微软雅黑" panose="020b0503020204020204" pitchFamily="34" charset="-122"/>
                        </a:rPr>
                        <a:t>2000s</a:t>
                      </a:r>
                    </a:p>
                    <a:p>
                      <a:pPr algn="ctr"/>
                      <a:r>
                        <a:rPr lang="en-US" altLang="zh-CN" sz="1200" smtClean="0">
                          <a:latin typeface="微软雅黑" panose="020b0503020204020204" pitchFamily="34" charset="-122"/>
                          <a:ea typeface="微软雅黑" panose="020b0503020204020204" pitchFamily="34" charset="-122"/>
                        </a:rPr>
                        <a:t>2016</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12700" algn="l">
                        <a:lnSpc>
                          <a:spcPct val="100000"/>
                        </a:lnSpc>
                      </a:pPr>
                      <a:r>
                        <a:rPr lang="en-US" altLang="zh-CN" sz="1200" spc="10" smtClean="0">
                          <a:latin typeface="微软雅黑" panose="020b0503020204020204" pitchFamily="34" charset="-122"/>
                          <a:ea typeface="微软雅黑" panose="020b0503020204020204" pitchFamily="34" charset="-122"/>
                          <a:cs typeface="Verdana"/>
                        </a:rPr>
                        <a:t>TANNEX GEO: </a:t>
                      </a:r>
                      <a:r>
                        <a:rPr lang="zh-CN" altLang="en-US" sz="1200" spc="10" smtClean="0">
                          <a:latin typeface="微软雅黑" panose="020b0503020204020204" pitchFamily="34" charset="-122"/>
                          <a:ea typeface="微软雅黑" panose="020b0503020204020204" pitchFamily="34" charset="-122"/>
                          <a:cs typeface="Verdana"/>
                        </a:rPr>
                        <a:t>基于天然矿物的稳定剂</a:t>
                      </a:r>
                      <a:r>
                        <a:rPr lang="en-US" altLang="zh-CN" sz="1200" spc="10" smtClean="0">
                          <a:latin typeface="微软雅黑" panose="020b0503020204020204" pitchFamily="34" charset="-122"/>
                          <a:ea typeface="微软雅黑" panose="020b0503020204020204" pitchFamily="34" charset="-122"/>
                          <a:cs typeface="Verdana"/>
                        </a:rPr>
                        <a:t>;</a:t>
                      </a:r>
                      <a:endParaRPr lang="zh-CN" altLang="en-US" sz="1200" smtClean="0">
                        <a:latin typeface="微软雅黑" panose="020b0503020204020204" pitchFamily="34" charset="-122"/>
                        <a:ea typeface="微软雅黑" panose="020b0503020204020204" pitchFamily="34" charset="-122"/>
                        <a:cs typeface="Verdana"/>
                      </a:endParaRPr>
                    </a:p>
                    <a:p>
                      <a:pPr marL="12700" marR="5080" algn="l">
                        <a:lnSpc>
                          <a:spcPct val="101899"/>
                        </a:lnSpc>
                        <a:spcBef>
                          <a:spcPts val="330"/>
                        </a:spcBef>
                      </a:pPr>
                      <a:r>
                        <a:rPr lang="en-US" altLang="zh-CN" sz="1200" spc="10" smtClean="0">
                          <a:latin typeface="微软雅黑" panose="020b0503020204020204" pitchFamily="34" charset="-122"/>
                          <a:ea typeface="微软雅黑" panose="020b0503020204020204" pitchFamily="34" charset="-122"/>
                          <a:cs typeface="Verdana"/>
                        </a:rPr>
                        <a:t>TANNEX </a:t>
                      </a:r>
                      <a:r>
                        <a:rPr lang="en-US" altLang="zh-CN" sz="1200" spc="15" smtClean="0">
                          <a:latin typeface="微软雅黑" panose="020b0503020204020204" pitchFamily="34" charset="-122"/>
                          <a:ea typeface="微软雅黑" panose="020b0503020204020204" pitchFamily="34" charset="-122"/>
                          <a:cs typeface="Verdana"/>
                        </a:rPr>
                        <a:t>NOVECO: </a:t>
                      </a:r>
                      <a:r>
                        <a:rPr lang="zh-CN" altLang="en-US" sz="1200" spc="15" smtClean="0">
                          <a:latin typeface="微软雅黑" panose="020b0503020204020204" pitchFamily="34" charset="-122"/>
                          <a:ea typeface="微软雅黑" panose="020b0503020204020204" pitchFamily="34" charset="-122"/>
                          <a:cs typeface="Verdana"/>
                        </a:rPr>
                        <a:t>基于天然矿物的助剂</a:t>
                      </a:r>
                      <a:r>
                        <a:rPr lang="en-US" altLang="zh-CN" sz="1200" spc="15" smtClean="0">
                          <a:latin typeface="微软雅黑" panose="020b0503020204020204" pitchFamily="34" charset="-122"/>
                          <a:ea typeface="微软雅黑" panose="020b0503020204020204" pitchFamily="34" charset="-122"/>
                          <a:cs typeface="Verdana"/>
                        </a:rPr>
                        <a:t>– </a:t>
                      </a:r>
                      <a:r>
                        <a:rPr lang="zh-CN" altLang="en-US" sz="1200" spc="15" smtClean="0">
                          <a:latin typeface="微软雅黑" panose="020b0503020204020204" pitchFamily="34" charset="-122"/>
                          <a:ea typeface="微软雅黑" panose="020b0503020204020204" pitchFamily="34" charset="-122"/>
                          <a:cs typeface="Verdana"/>
                        </a:rPr>
                        <a:t>下一代</a:t>
                      </a:r>
                      <a:r>
                        <a:rPr lang="en-US" altLang="zh-CN" sz="1200" spc="10" smtClean="0">
                          <a:latin typeface="微软雅黑" panose="020b0503020204020204" pitchFamily="34" charset="-122"/>
                          <a:ea typeface="微软雅黑" panose="020b0503020204020204" pitchFamily="34" charset="-122"/>
                          <a:cs typeface="Verdana"/>
                        </a:rPr>
                        <a:t>Geo;</a:t>
                      </a:r>
                      <a:endParaRPr lang="en-US" altLang="zh-CN" sz="1200" smtClean="0">
                        <a:latin typeface="微软雅黑" panose="020b0503020204020204" pitchFamily="34" charset="-122"/>
                        <a:ea typeface="微软雅黑" panose="020b0503020204020204" pitchFamily="34" charset="-122"/>
                        <a:cs typeface="Verdana"/>
                      </a:endParaRPr>
                    </a:p>
                    <a:p>
                      <a:pPr marL="12700" marR="307340" algn="l">
                        <a:lnSpc>
                          <a:spcPct val="101899"/>
                        </a:lnSpc>
                        <a:spcBef>
                          <a:spcPts val="330"/>
                        </a:spcBef>
                      </a:pPr>
                      <a:r>
                        <a:rPr lang="en-US" altLang="zh-CN" sz="1200" spc="10" smtClean="0">
                          <a:latin typeface="微软雅黑" panose="020b0503020204020204" pitchFamily="34" charset="-122"/>
                          <a:ea typeface="微软雅黑" panose="020b0503020204020204" pitchFamily="34" charset="-122"/>
                          <a:cs typeface="Verdana"/>
                        </a:rPr>
                        <a:t>TANNEX TERGEO: </a:t>
                      </a:r>
                      <a:r>
                        <a:rPr lang="zh-CN" altLang="en-US" sz="1200" spc="10" smtClean="0">
                          <a:latin typeface="微软雅黑" panose="020b0503020204020204" pitchFamily="34" charset="-122"/>
                          <a:ea typeface="微软雅黑" panose="020b0503020204020204" pitchFamily="34" charset="-122"/>
                          <a:cs typeface="Verdana"/>
                        </a:rPr>
                        <a:t>基于新矿物技术的第三代产品</a:t>
                      </a:r>
                      <a:r>
                        <a:rPr lang="en-US" altLang="zh-CN" sz="1200" spc="10" smtClean="0">
                          <a:latin typeface="微软雅黑" panose="020b0503020204020204" pitchFamily="34" charset="-122"/>
                          <a:ea typeface="微软雅黑" panose="020b0503020204020204" pitchFamily="34" charset="-122"/>
                          <a:cs typeface="Verdana"/>
                        </a:rPr>
                        <a:t>;</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5" smtClean="0">
                          <a:latin typeface="微软雅黑" panose="020b0503020204020204" pitchFamily="34" charset="-122"/>
                          <a:ea typeface="微软雅黑" panose="020b0503020204020204" pitchFamily="34" charset="-122"/>
                          <a:cs typeface="Verdana"/>
                        </a:rPr>
                        <a:t>EUR</a:t>
                      </a:r>
                      <a:r>
                        <a:rPr lang="en-US" altLang="zh-CN" sz="1200" spc="-85" smtClean="0">
                          <a:latin typeface="微软雅黑" panose="020b0503020204020204" pitchFamily="34" charset="-122"/>
                          <a:ea typeface="微软雅黑" panose="020b0503020204020204" pitchFamily="34" charset="-122"/>
                          <a:cs typeface="Verdana"/>
                        </a:rPr>
                        <a:t> </a:t>
                      </a:r>
                      <a:r>
                        <a:rPr lang="en-US" altLang="zh-CN" sz="1200" spc="15" smtClean="0">
                          <a:latin typeface="微软雅黑" panose="020b0503020204020204" pitchFamily="34" charset="-122"/>
                          <a:ea typeface="微软雅黑" panose="020b0503020204020204" pitchFamily="34" charset="-122"/>
                          <a:cs typeface="Verdana"/>
                        </a:rPr>
                        <a:t>4m</a:t>
                      </a:r>
                      <a:endParaRPr lang="en-US" altLang="zh-CN" sz="1200" smtClean="0">
                        <a:latin typeface="微软雅黑" panose="020b0503020204020204" pitchFamily="34" charset="-122"/>
                        <a:ea typeface="微软雅黑" panose="020b0503020204020204" pitchFamily="34" charset="-122"/>
                        <a:cs typeface="Verdana"/>
                      </a:endParaRPr>
                    </a:p>
                  </a:txBody>
                  <a:tcPr anchor="ctr"/>
                </a:tc>
              </a:tr>
              <a:tr h="442311">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0" err="1" smtClean="0">
                          <a:latin typeface="微软雅黑" panose="020b0503020204020204" pitchFamily="34" charset="-122"/>
                          <a:ea typeface="微软雅黑" panose="020b0503020204020204" pitchFamily="34" charset="-122"/>
                          <a:cs typeface="Verdana"/>
                        </a:rPr>
                        <a:t>Tastex</a:t>
                      </a:r>
                      <a:r>
                        <a:rPr lang="en-US" altLang="zh-CN" sz="1200" spc="-10" smtClean="0">
                          <a:latin typeface="微软雅黑" panose="020b0503020204020204" pitchFamily="34" charset="-122"/>
                          <a:ea typeface="微软雅黑" panose="020b0503020204020204" pitchFamily="34" charset="-122"/>
                          <a:cs typeface="Verdana"/>
                        </a:rPr>
                        <a:t> </a:t>
                      </a:r>
                      <a:r>
                        <a:rPr lang="en-US" altLang="zh-CN" sz="1200" spc="10" smtClean="0">
                          <a:latin typeface="微软雅黑" panose="020b0503020204020204" pitchFamily="34" charset="-122"/>
                          <a:ea typeface="微软雅黑" panose="020b0503020204020204" pitchFamily="34" charset="-122"/>
                          <a:cs typeface="Verdana"/>
                        </a:rPr>
                        <a:t>/</a:t>
                      </a:r>
                      <a:r>
                        <a:rPr lang="en-US" altLang="zh-CN" sz="1200" spc="-10" smtClean="0">
                          <a:latin typeface="微软雅黑" panose="020b0503020204020204" pitchFamily="34" charset="-122"/>
                          <a:ea typeface="微软雅黑" panose="020b0503020204020204" pitchFamily="34" charset="-122"/>
                          <a:cs typeface="Verdana"/>
                        </a:rPr>
                        <a:t> </a:t>
                      </a:r>
                      <a:r>
                        <a:rPr lang="en-US" altLang="zh-CN" sz="1200" spc="15" err="1" smtClean="0">
                          <a:latin typeface="微软雅黑" panose="020b0503020204020204" pitchFamily="34" charset="-122"/>
                          <a:ea typeface="微软雅黑" panose="020b0503020204020204" pitchFamily="34" charset="-122"/>
                          <a:cs typeface="Verdana"/>
                        </a:rPr>
                        <a:t>Bayscents</a:t>
                      </a:r>
                      <a:r>
                        <a:rPr lang="en-US" altLang="zh-CN" sz="1200" smtClean="0">
                          <a:latin typeface="微软雅黑" panose="020b0503020204020204" pitchFamily="34" charset="-122"/>
                          <a:ea typeface="微软雅黑" panose="020b0503020204020204" pitchFamily="34" charset="-122"/>
                          <a:cs typeface="Verdana"/>
                        </a:rPr>
                        <a:t> </a:t>
                      </a:r>
                      <a:r>
                        <a:rPr lang="en-US" altLang="zh-CN" sz="1200" spc="10" smtClean="0">
                          <a:latin typeface="微软雅黑" panose="020b0503020204020204" pitchFamily="34" charset="-122"/>
                          <a:ea typeface="微软雅黑" panose="020b0503020204020204" pitchFamily="34" charset="-122"/>
                          <a:cs typeface="Verdana"/>
                        </a:rPr>
                        <a:t>/</a:t>
                      </a:r>
                      <a:r>
                        <a:rPr lang="en-US" altLang="zh-CN" sz="1200" spc="-10" smtClean="0">
                          <a:latin typeface="微软雅黑" panose="020b0503020204020204" pitchFamily="34" charset="-122"/>
                          <a:ea typeface="微软雅黑" panose="020b0503020204020204" pitchFamily="34" charset="-122"/>
                          <a:cs typeface="Verdana"/>
                        </a:rPr>
                        <a:t> </a:t>
                      </a:r>
                      <a:r>
                        <a:rPr lang="en-US" altLang="zh-CN" sz="1200" spc="10" err="1" smtClean="0">
                          <a:latin typeface="微软雅黑" panose="020b0503020204020204" pitchFamily="34" charset="-122"/>
                          <a:ea typeface="微软雅黑" panose="020b0503020204020204" pitchFamily="34" charset="-122"/>
                          <a:cs typeface="Verdana"/>
                        </a:rPr>
                        <a:t>Tanacare</a:t>
                      </a:r>
                      <a:r>
                        <a:rPr lang="en-US" altLang="zh-CN" sz="1200" smtClean="0">
                          <a:latin typeface="微软雅黑" panose="020b0503020204020204" pitchFamily="34" charset="-122"/>
                          <a:ea typeface="微软雅黑" panose="020b0503020204020204" pitchFamily="34" charset="-122"/>
                          <a:cs typeface="Verdana"/>
                        </a:rPr>
                        <a:t> </a:t>
                      </a:r>
                      <a:r>
                        <a:rPr lang="zh-CN" altLang="en-US" sz="1200" smtClean="0">
                          <a:latin typeface="微软雅黑" panose="020b0503020204020204" pitchFamily="34" charset="-122"/>
                          <a:ea typeface="微软雅黑" panose="020b0503020204020204" pitchFamily="34" charset="-122"/>
                          <a:cs typeface="Verdana"/>
                        </a:rPr>
                        <a:t>系列</a:t>
                      </a: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2000S</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pc="10" smtClean="0">
                          <a:latin typeface="微软雅黑" panose="020b0503020204020204" pitchFamily="34" charset="-122"/>
                          <a:ea typeface="微软雅黑" panose="020b0503020204020204" pitchFamily="34" charset="-122"/>
                          <a:cs typeface="Verdana"/>
                        </a:rPr>
                        <a:t>公司应用于</a:t>
                      </a:r>
                      <a:r>
                        <a:rPr lang="en-US" altLang="zh-CN" sz="1200" spc="10" err="1" smtClean="0">
                          <a:latin typeface="微软雅黑" panose="020b0503020204020204" pitchFamily="34" charset="-122"/>
                          <a:ea typeface="微软雅黑" panose="020b0503020204020204" pitchFamily="34" charset="-122"/>
                          <a:cs typeface="Verdana"/>
                        </a:rPr>
                        <a:t>Cosmeto</a:t>
                      </a:r>
                      <a:r>
                        <a:rPr lang="zh-CN" altLang="en-US" sz="1200" spc="10" smtClean="0">
                          <a:latin typeface="微软雅黑" panose="020b0503020204020204" pitchFamily="34" charset="-122"/>
                          <a:ea typeface="微软雅黑" panose="020b0503020204020204" pitchFamily="34" charset="-122"/>
                          <a:cs typeface="Verdana"/>
                        </a:rPr>
                        <a:t>纺织品的产品线</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5" smtClean="0">
                          <a:latin typeface="微软雅黑" panose="020b0503020204020204" pitchFamily="34" charset="-122"/>
                          <a:ea typeface="微软雅黑" panose="020b0503020204020204" pitchFamily="34" charset="-122"/>
                          <a:cs typeface="Verdana"/>
                        </a:rPr>
                        <a:t>EUR</a:t>
                      </a:r>
                      <a:r>
                        <a:rPr lang="en-US" altLang="zh-CN" sz="1200" spc="-85" smtClean="0">
                          <a:latin typeface="微软雅黑" panose="020b0503020204020204" pitchFamily="34" charset="-122"/>
                          <a:ea typeface="微软雅黑" panose="020b0503020204020204" pitchFamily="34" charset="-122"/>
                          <a:cs typeface="Verdana"/>
                        </a:rPr>
                        <a:t> </a:t>
                      </a:r>
                      <a:r>
                        <a:rPr lang="en-US" altLang="zh-CN" sz="1200" spc="15" smtClean="0">
                          <a:latin typeface="微软雅黑" panose="020b0503020204020204" pitchFamily="34" charset="-122"/>
                          <a:ea typeface="微软雅黑" panose="020b0503020204020204" pitchFamily="34" charset="-122"/>
                          <a:cs typeface="Verdana"/>
                        </a:rPr>
                        <a:t>3m</a:t>
                      </a:r>
                      <a:endParaRPr lang="en-US" altLang="zh-CN" sz="1200" smtClean="0">
                        <a:latin typeface="微软雅黑" panose="020b0503020204020204" pitchFamily="34" charset="-122"/>
                        <a:ea typeface="微软雅黑" panose="020b0503020204020204" pitchFamily="34" charset="-122"/>
                        <a:cs typeface="Verdana"/>
                      </a:endParaRPr>
                    </a:p>
                  </a:txBody>
                  <a:tcPr anchor="ctr"/>
                </a:tc>
              </a:tr>
              <a:tr h="442311">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pc="10" smtClean="0">
                          <a:latin typeface="微软雅黑" panose="020b0503020204020204" pitchFamily="34" charset="-122"/>
                          <a:ea typeface="微软雅黑" panose="020b0503020204020204" pitchFamily="34" charset="-122"/>
                          <a:cs typeface="Verdana"/>
                        </a:rPr>
                        <a:t>图层用聚氨酯分散剂</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2004</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pc="15" smtClean="0">
                          <a:latin typeface="微软雅黑" panose="020b0503020204020204" pitchFamily="34" charset="-122"/>
                          <a:ea typeface="微软雅黑" panose="020b0503020204020204" pitchFamily="34" charset="-122"/>
                          <a:cs typeface="Verdana"/>
                        </a:rPr>
                        <a:t>基于大量关于聚氨酯化学的知识，公司拥有一系列完整的可认知的产品和应用</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5" smtClean="0">
                          <a:latin typeface="微软雅黑" panose="020b0503020204020204" pitchFamily="34" charset="-122"/>
                          <a:ea typeface="微软雅黑" panose="020b0503020204020204" pitchFamily="34" charset="-122"/>
                          <a:cs typeface="Verdana"/>
                        </a:rPr>
                        <a:t>EUR</a:t>
                      </a:r>
                      <a:r>
                        <a:rPr lang="en-US" altLang="zh-CN" sz="1200" spc="-85" smtClean="0">
                          <a:latin typeface="微软雅黑" panose="020b0503020204020204" pitchFamily="34" charset="-122"/>
                          <a:ea typeface="微软雅黑" panose="020b0503020204020204" pitchFamily="34" charset="-122"/>
                          <a:cs typeface="Verdana"/>
                        </a:rPr>
                        <a:t> </a:t>
                      </a:r>
                      <a:r>
                        <a:rPr lang="en-US" altLang="zh-CN" sz="1200" spc="15" smtClean="0">
                          <a:latin typeface="微软雅黑" panose="020b0503020204020204" pitchFamily="34" charset="-122"/>
                          <a:ea typeface="微软雅黑" panose="020b0503020204020204" pitchFamily="34" charset="-122"/>
                          <a:cs typeface="Verdana"/>
                        </a:rPr>
                        <a:t>6m</a:t>
                      </a:r>
                      <a:endParaRPr lang="en-US" altLang="zh-CN" sz="1200" smtClean="0">
                        <a:latin typeface="微软雅黑" panose="020b0503020204020204" pitchFamily="34" charset="-122"/>
                        <a:ea typeface="微软雅黑" panose="020b0503020204020204" pitchFamily="34" charset="-122"/>
                        <a:cs typeface="Verdana"/>
                      </a:endParaRPr>
                    </a:p>
                  </a:txBody>
                  <a:tcPr anchor="ctr"/>
                </a:tc>
              </a:tr>
              <a:tr h="434131">
                <a:tc>
                  <a:txBody>
                    <a:bodyPr vert="horz" wrap="square"/>
                    <a:lstStyle/>
                    <a:p>
                      <a:pPr marL="12700" algn="ctr">
                        <a:lnSpc>
                          <a:spcPct val="100000"/>
                        </a:lnSpc>
                      </a:pPr>
                      <a:r>
                        <a:rPr lang="zh-CN" altLang="en-US" sz="1200" smtClean="0">
                          <a:latin typeface="微软雅黑" panose="020b0503020204020204" pitchFamily="34" charset="-122"/>
                          <a:ea typeface="微软雅黑" panose="020b0503020204020204" pitchFamily="34" charset="-122"/>
                          <a:cs typeface="Verdana"/>
                        </a:rPr>
                        <a:t>逻辑印染概念</a:t>
                      </a:r>
                      <a:endParaRPr lang="zh-CN" altLang="en-US" sz="120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2005</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一浴恒温精练染色工艺</a:t>
                      </a: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5" smtClean="0">
                          <a:latin typeface="微软雅黑" panose="020b0503020204020204" pitchFamily="34" charset="-122"/>
                          <a:ea typeface="微软雅黑" panose="020b0503020204020204" pitchFamily="34" charset="-122"/>
                          <a:cs typeface="Verdana"/>
                        </a:rPr>
                        <a:t>EUR</a:t>
                      </a:r>
                      <a:r>
                        <a:rPr lang="en-US" altLang="zh-CN" sz="1200" spc="-85" smtClean="0">
                          <a:latin typeface="微软雅黑" panose="020b0503020204020204" pitchFamily="34" charset="-122"/>
                          <a:ea typeface="微软雅黑" panose="020b0503020204020204" pitchFamily="34" charset="-122"/>
                          <a:cs typeface="Verdana"/>
                        </a:rPr>
                        <a:t> </a:t>
                      </a:r>
                      <a:r>
                        <a:rPr lang="en-US" altLang="zh-CN" sz="1200" spc="15" smtClean="0">
                          <a:latin typeface="微软雅黑" panose="020b0503020204020204" pitchFamily="34" charset="-122"/>
                          <a:ea typeface="微软雅黑" panose="020b0503020204020204" pitchFamily="34" charset="-122"/>
                          <a:cs typeface="Verdana"/>
                        </a:rPr>
                        <a:t>1m</a:t>
                      </a:r>
                      <a:endParaRPr lang="en-US" altLang="zh-CN" sz="1200" smtClean="0">
                        <a:latin typeface="微软雅黑" panose="020b0503020204020204" pitchFamily="34" charset="-122"/>
                        <a:ea typeface="微软雅黑" panose="020b0503020204020204" pitchFamily="34" charset="-122"/>
                        <a:cs typeface="Verdana"/>
                      </a:endParaRPr>
                    </a:p>
                  </a:txBody>
                  <a:tcPr anchor="ctr"/>
                </a:tc>
              </a:tr>
              <a:tr h="434131">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超高白度</a:t>
                      </a: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2016</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提升白度的概念</a:t>
                      </a: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a:t>
                      </a:r>
                      <a:endParaRPr lang="zh-CN" altLang="en-US" sz="1200">
                        <a:latin typeface="微软雅黑" panose="020b0503020204020204" pitchFamily="34" charset="-122"/>
                        <a:ea typeface="微软雅黑" panose="020b0503020204020204" pitchFamily="34" charset="-122"/>
                      </a:endParaRPr>
                    </a:p>
                  </a:txBody>
                  <a:tcPr anchor="ctr"/>
                </a:tc>
              </a:tr>
              <a:tr h="434131">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en-US" altLang="zh-CN" sz="1200" spc="10" err="1" smtClean="0">
                          <a:latin typeface="微软雅黑" panose="020b0503020204020204" pitchFamily="34" charset="-122"/>
                          <a:ea typeface="微软雅黑" panose="020b0503020204020204" pitchFamily="34" charset="-122"/>
                          <a:cs typeface="Verdana"/>
                        </a:rPr>
                        <a:t>Tanajet</a:t>
                      </a:r>
                      <a:r>
                        <a:rPr lang="en-US" altLang="zh-CN" sz="1200" spc="-75" smtClean="0">
                          <a:latin typeface="微软雅黑" panose="020b0503020204020204" pitchFamily="34" charset="-122"/>
                          <a:ea typeface="微软雅黑" panose="020b0503020204020204" pitchFamily="34" charset="-122"/>
                          <a:cs typeface="Verdana"/>
                        </a:rPr>
                        <a:t> </a:t>
                      </a:r>
                      <a:r>
                        <a:rPr lang="zh-CN" altLang="en-US" sz="1200" spc="10" smtClean="0">
                          <a:latin typeface="微软雅黑" panose="020b0503020204020204" pitchFamily="34" charset="-122"/>
                          <a:ea typeface="微软雅黑" panose="020b0503020204020204" pitchFamily="34" charset="-122"/>
                          <a:cs typeface="Verdana"/>
                        </a:rPr>
                        <a:t>系列</a:t>
                      </a:r>
                      <a:endParaRPr lang="zh-CN" altLang="en-US" sz="1200" smtClean="0">
                        <a:latin typeface="微软雅黑" panose="020b0503020204020204" pitchFamily="34" charset="-122"/>
                        <a:ea typeface="微软雅黑" panose="020b0503020204020204" pitchFamily="34" charset="-122"/>
                        <a:cs typeface="Verdana"/>
                      </a:endParaRP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2016</a:t>
                      </a:r>
                      <a:endParaRPr lang="zh-CN" altLang="en-US" sz="12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ctr" defTabSz="91440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cs typeface="Verdana"/>
                        </a:rPr>
                        <a:t>用于纺织品喷墨印花的增稠剂及抗迁移剂</a:t>
                      </a:r>
                    </a:p>
                  </a:txBody>
                  <a:tcPr anchor="ctr"/>
                </a:tc>
                <a:tc>
                  <a:txBody>
                    <a:bodyPr vert="horz" wrap="square"/>
                    <a:lstStyle/>
                    <a:p>
                      <a:pPr algn="ctr"/>
                      <a:r>
                        <a:rPr lang="en-US" altLang="zh-CN" sz="1200" smtClean="0">
                          <a:latin typeface="微软雅黑" panose="020b0503020204020204" pitchFamily="34" charset="-122"/>
                          <a:ea typeface="微软雅黑" panose="020b0503020204020204" pitchFamily="34" charset="-122"/>
                        </a:rPr>
                        <a:t>-</a:t>
                      </a:r>
                      <a:endParaRPr lang="zh-CN" altLang="en-US" sz="1200">
                        <a:latin typeface="微软雅黑" panose="020b0503020204020204" pitchFamily="34" charset="-122"/>
                        <a:ea typeface="微软雅黑" panose="020b0503020204020204" pitchFamily="34" charset="-122"/>
                      </a:endParaRPr>
                    </a:p>
                  </a:txBody>
                  <a:tcPr anchor="ctr"/>
                </a:tc>
              </a:tr>
            </a:tbl>
          </a:graphicData>
        </a:graphic>
      </p:graphicFrame>
      <p:sp>
        <p:nvSpPr>
          <p:cNvPr id="10"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a:latin typeface="微软雅黑" panose="020b0503020204020204" pitchFamily="34" charset="-122"/>
                <a:ea typeface="微软雅黑" panose="020b0503020204020204" pitchFamily="34" charset="-122"/>
              </a:rPr>
              <a:t>拓纳</a:t>
            </a:r>
            <a:r>
              <a:rPr lang="zh-CN" altLang="en-US" spc="-5" smtClean="0">
                <a:latin typeface="微软雅黑" panose="020b0503020204020204" pitchFamily="34" charset="-122"/>
                <a:ea typeface="微软雅黑" panose="020b0503020204020204" pitchFamily="34" charset="-122"/>
              </a:rPr>
              <a:t>努力</a:t>
            </a:r>
            <a:r>
              <a:rPr lang="zh-CN" altLang="en-US" spc="-5">
                <a:latin typeface="微软雅黑" panose="020b0503020204020204" pitchFamily="34" charset="-122"/>
                <a:ea typeface="微软雅黑" panose="020b0503020204020204" pitchFamily="34" charset="-122"/>
              </a:rPr>
              <a:t>为客户持续提供新概念和领先技术</a:t>
            </a:r>
            <a:r>
              <a:rPr lang="zh-CN" altLang="en-US" spc="-5" smtClean="0">
                <a:latin typeface="微软雅黑" panose="020b0503020204020204" pitchFamily="34" charset="-122"/>
                <a:ea typeface="微软雅黑" panose="020b0503020204020204" pitchFamily="34" charset="-122"/>
              </a:rPr>
              <a:t>，依赖多年积淀</a:t>
            </a:r>
            <a:r>
              <a:rPr lang="zh-CN" altLang="en-US" spc="-5">
                <a:latin typeface="微软雅黑" panose="020b0503020204020204" pitchFamily="34" charset="-122"/>
                <a:ea typeface="微软雅黑" panose="020b0503020204020204" pitchFamily="34" charset="-122"/>
              </a:rPr>
              <a:t>的技术近年来取得了一定实效</a:t>
            </a:r>
            <a:endParaRPr lang="zh-CN" altLang="en-US" kern="0" spc="-5">
              <a:latin typeface="微软雅黑" panose="020b0503020204020204" pitchFamily="34" charset="-122"/>
              <a:ea typeface="微软雅黑" panose="020b0503020204020204" pitchFamily="34" charset="-122"/>
            </a:endParaRPr>
          </a:p>
        </p:txBody>
      </p:sp>
      <p:sp>
        <p:nvSpPr>
          <p:cNvPr id="13"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2.3 </a:t>
            </a:r>
            <a:r>
              <a:rPr lang="zh-CN" altLang="en-US" b="1" kern="0" spc="-5" smtClean="0">
                <a:solidFill>
                  <a:schemeClr val="bg1"/>
                </a:solidFill>
                <a:latin typeface="微软雅黑" panose="020b0503020204020204" pitchFamily="34" charset="-122"/>
                <a:ea typeface="微软雅黑" panose="020b0503020204020204" pitchFamily="34" charset="-122"/>
              </a:rPr>
              <a:t>产品</a:t>
            </a:r>
            <a:r>
              <a:rPr lang="zh-CN" altLang="en-US" b="1" kern="0" spc="-5">
                <a:solidFill>
                  <a:schemeClr val="bg1"/>
                </a:solidFill>
                <a:latin typeface="微软雅黑" panose="020b0503020204020204" pitchFamily="34" charset="-122"/>
                <a:ea typeface="微软雅黑" panose="020b0503020204020204" pitchFamily="34" charset="-122"/>
              </a:rPr>
              <a:t>范围与研发概况</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5" name="矩形 4"/>
          <p:cNvSpPr/>
          <p:nvPr/>
        </p:nvSpPr>
        <p:spPr>
          <a:xfrm>
            <a:off x="6096000" y="2209800"/>
            <a:ext cx="1143000" cy="3200400"/>
          </a:xfrm>
          <a:prstGeom prst="rect">
            <a:avLst/>
          </a:prstGeom>
          <a:noFill/>
          <a:ln w="28575">
            <a:solidFill>
              <a:srgbClr val="FF000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nvSpPr>
        <p:spPr>
          <a:xfrm>
            <a:off x="6096000" y="5486400"/>
            <a:ext cx="1143000" cy="838200"/>
          </a:xfrm>
          <a:prstGeom prst="rect">
            <a:avLst/>
          </a:prstGeom>
          <a:noFill/>
          <a:ln w="28575">
            <a:solidFill>
              <a:schemeClr val="tx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13</a:t>
            </a:fld>
            <a:endParaRPr lang="zh-CN" altLang="en-US" b="1">
              <a:solidFill>
                <a:schemeClr val="tx1"/>
              </a:solidFill>
            </a:endParaRPr>
          </a:p>
        </p:txBody>
      </p:sp>
    </p:spTree>
    <p:extLst>
      <p:ext uri="{BB962C8B-B14F-4D97-AF65-F5344CB8AC3E}">
        <p14:creationId xmlns:p14="http://schemas.microsoft.com/office/powerpoint/2010/main" xmlns="" val="604120352"/>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9" name="组合 228"/>
          <p:cNvGrpSpPr/>
          <p:nvPr/>
        </p:nvGrpSpPr>
        <p:grpSpPr>
          <a:xfrm>
            <a:off x="1314715" y="1799134"/>
            <a:ext cx="4574478" cy="2191823"/>
            <a:chOff x="1314715" y="1799134"/>
            <a:chExt cx="4574478" cy="2191823"/>
          </a:xfrm>
        </p:grpSpPr>
        <p:sp>
          <p:nvSpPr>
            <p:cNvPr id="294" name="object 4"/>
            <p:cNvSpPr txBox="1"/>
            <p:nvPr/>
          </p:nvSpPr>
          <p:spPr>
            <a:xfrm>
              <a:off x="1329589" y="1799134"/>
              <a:ext cx="4559604" cy="316112"/>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2013-2016</a:t>
              </a:r>
              <a:r>
                <a:rPr lang="zh-CN" altLang="en-US" smtClean="0"/>
                <a:t>年销售收入</a:t>
              </a:r>
              <a:endParaRPr/>
            </a:p>
          </p:txBody>
        </p:sp>
        <p:sp>
          <p:nvSpPr>
            <p:cNvPr id="295" name="object 285"/>
            <p:cNvSpPr txBox="1"/>
            <p:nvPr/>
          </p:nvSpPr>
          <p:spPr>
            <a:xfrm>
              <a:off x="1314715" y="2134821"/>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b="1" smtClean="0">
                  <a:latin typeface="微软雅黑" panose="020b0503020204020204" pitchFamily="34" charset="-122"/>
                  <a:ea typeface="微软雅黑" panose="020b0503020204020204" pitchFamily="34" charset="-122"/>
                  <a:cs typeface="Arial"/>
                </a:rPr>
                <a:t>百万欧元</a:t>
              </a:r>
              <a:endParaRPr sz="800" b="1">
                <a:latin typeface="微软雅黑" panose="020b0503020204020204" pitchFamily="34" charset="-122"/>
                <a:ea typeface="微软雅黑" panose="020b0503020204020204" pitchFamily="34" charset="-122"/>
                <a:cs typeface="Arial"/>
              </a:endParaRPr>
            </a:p>
          </p:txBody>
        </p:sp>
        <p:sp>
          <p:nvSpPr>
            <p:cNvPr id="320" name="object 314"/>
            <p:cNvSpPr/>
            <p:nvPr/>
          </p:nvSpPr>
          <p:spPr>
            <a:xfrm>
              <a:off x="1324994" y="3576289"/>
              <a:ext cx="4560348" cy="0"/>
            </a:xfrm>
            <a:custGeom>
              <a:rect l="l" t="t" r="r" b="b"/>
              <a:pathLst>
                <a:path w="3895090">
                  <a:moveTo>
                    <a:pt x="0" y="0"/>
                  </a:moveTo>
                  <a:lnTo>
                    <a:pt x="3894824" y="0"/>
                  </a:lnTo>
                </a:path>
              </a:pathLst>
            </a:custGeom>
            <a:ln w="9813">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grpSp>
          <p:nvGrpSpPr>
            <p:cNvPr id="7" name="组合 6"/>
            <p:cNvGrpSpPr/>
            <p:nvPr/>
          </p:nvGrpSpPr>
          <p:grpSpPr>
            <a:xfrm>
              <a:off x="1399269" y="2538860"/>
              <a:ext cx="4489923" cy="1222618"/>
              <a:chOff x="1399270" y="2538860"/>
              <a:chExt cx="2168893" cy="1222618"/>
            </a:xfrm>
          </p:grpSpPr>
          <p:sp>
            <p:nvSpPr>
              <p:cNvPr id="296" name="object 290"/>
              <p:cNvSpPr/>
              <p:nvPr/>
            </p:nvSpPr>
            <p:spPr>
              <a:xfrm>
                <a:off x="1450922" y="3491068"/>
                <a:ext cx="321916" cy="85546"/>
              </a:xfrm>
              <a:custGeom>
                <a:rect l="l" t="t" r="r" b="b"/>
                <a:pathLst>
                  <a:path w="274955" h="88264">
                    <a:moveTo>
                      <a:pt x="0" y="0"/>
                    </a:moveTo>
                    <a:lnTo>
                      <a:pt x="0" y="87929"/>
                    </a:lnTo>
                    <a:lnTo>
                      <a:pt x="274781" y="87929"/>
                    </a:lnTo>
                    <a:lnTo>
                      <a:pt x="274781" y="0"/>
                    </a:lnTo>
                    <a:lnTo>
                      <a:pt x="0" y="0"/>
                    </a:lnTo>
                    <a:close/>
                  </a:path>
                </a:pathLst>
              </a:custGeom>
              <a:solidFill>
                <a:srgbClr val="C3CFE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97" name="object 291"/>
              <p:cNvSpPr/>
              <p:nvPr/>
            </p:nvSpPr>
            <p:spPr>
              <a:xfrm>
                <a:off x="2025407" y="3519221"/>
                <a:ext cx="310020" cy="57236"/>
              </a:xfrm>
              <a:custGeom>
                <a:rect l="l" t="t" r="r" b="b"/>
                <a:pathLst>
                  <a:path w="264794" h="59054">
                    <a:moveTo>
                      <a:pt x="0" y="0"/>
                    </a:moveTo>
                    <a:lnTo>
                      <a:pt x="0" y="58881"/>
                    </a:lnTo>
                    <a:lnTo>
                      <a:pt x="264574" y="58881"/>
                    </a:lnTo>
                    <a:lnTo>
                      <a:pt x="264574" y="0"/>
                    </a:lnTo>
                    <a:lnTo>
                      <a:pt x="0" y="0"/>
                    </a:lnTo>
                    <a:close/>
                  </a:path>
                </a:pathLst>
              </a:custGeom>
              <a:solidFill>
                <a:srgbClr val="C3CFE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98" name="object 292"/>
              <p:cNvSpPr/>
              <p:nvPr/>
            </p:nvSpPr>
            <p:spPr>
              <a:xfrm>
                <a:off x="2587943" y="3500198"/>
                <a:ext cx="321916" cy="76315"/>
              </a:xfrm>
              <a:custGeom>
                <a:rect l="l" t="t" r="r" b="b"/>
                <a:pathLst>
                  <a:path w="274955" h="78739">
                    <a:moveTo>
                      <a:pt x="0" y="0"/>
                    </a:moveTo>
                    <a:lnTo>
                      <a:pt x="0" y="78508"/>
                    </a:lnTo>
                    <a:lnTo>
                      <a:pt x="274781" y="78508"/>
                    </a:lnTo>
                    <a:lnTo>
                      <a:pt x="274781" y="0"/>
                    </a:lnTo>
                    <a:lnTo>
                      <a:pt x="0" y="0"/>
                    </a:lnTo>
                    <a:close/>
                  </a:path>
                </a:pathLst>
              </a:custGeom>
              <a:solidFill>
                <a:srgbClr val="C3CFE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99" name="object 293"/>
              <p:cNvSpPr/>
              <p:nvPr/>
            </p:nvSpPr>
            <p:spPr>
              <a:xfrm>
                <a:off x="3162429" y="3500198"/>
                <a:ext cx="321916" cy="76315"/>
              </a:xfrm>
              <a:custGeom>
                <a:rect l="l" t="t" r="r" b="b"/>
                <a:pathLst>
                  <a:path w="274955" h="78739">
                    <a:moveTo>
                      <a:pt x="0" y="0"/>
                    </a:moveTo>
                    <a:lnTo>
                      <a:pt x="0" y="78508"/>
                    </a:lnTo>
                    <a:lnTo>
                      <a:pt x="274781" y="78508"/>
                    </a:lnTo>
                    <a:lnTo>
                      <a:pt x="274781" y="0"/>
                    </a:lnTo>
                    <a:lnTo>
                      <a:pt x="0" y="0"/>
                    </a:lnTo>
                    <a:close/>
                  </a:path>
                </a:pathLst>
              </a:custGeom>
              <a:solidFill>
                <a:srgbClr val="FFD1D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04" name="object 298"/>
              <p:cNvSpPr/>
              <p:nvPr/>
            </p:nvSpPr>
            <p:spPr>
              <a:xfrm>
                <a:off x="1450922" y="3186706"/>
                <a:ext cx="321916" cy="304641"/>
              </a:xfrm>
              <a:custGeom>
                <a:rect l="l" t="t" r="r" b="b"/>
                <a:pathLst>
                  <a:path w="274955" h="314325">
                    <a:moveTo>
                      <a:pt x="0" y="0"/>
                    </a:moveTo>
                    <a:lnTo>
                      <a:pt x="0" y="314035"/>
                    </a:lnTo>
                    <a:lnTo>
                      <a:pt x="274781" y="314035"/>
                    </a:lnTo>
                    <a:lnTo>
                      <a:pt x="274781" y="0"/>
                    </a:lnTo>
                    <a:lnTo>
                      <a:pt x="0" y="0"/>
                    </a:lnTo>
                    <a:close/>
                  </a:path>
                </a:pathLst>
              </a:custGeom>
              <a:solidFill>
                <a:srgbClr val="9DB1C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05" name="object 299"/>
              <p:cNvSpPr/>
              <p:nvPr/>
            </p:nvSpPr>
            <p:spPr>
              <a:xfrm>
                <a:off x="2025407" y="3224752"/>
                <a:ext cx="310020" cy="294794"/>
              </a:xfrm>
              <a:custGeom>
                <a:rect l="l" t="t" r="r" b="b"/>
                <a:pathLst>
                  <a:path w="264794" h="304164">
                    <a:moveTo>
                      <a:pt x="0" y="0"/>
                    </a:moveTo>
                    <a:lnTo>
                      <a:pt x="0" y="303829"/>
                    </a:lnTo>
                    <a:lnTo>
                      <a:pt x="264574" y="303829"/>
                    </a:lnTo>
                    <a:lnTo>
                      <a:pt x="264574" y="0"/>
                    </a:lnTo>
                    <a:lnTo>
                      <a:pt x="0" y="0"/>
                    </a:lnTo>
                    <a:close/>
                  </a:path>
                </a:pathLst>
              </a:custGeom>
              <a:solidFill>
                <a:srgbClr val="9DB1C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06" name="object 300"/>
              <p:cNvSpPr/>
              <p:nvPr/>
            </p:nvSpPr>
            <p:spPr>
              <a:xfrm>
                <a:off x="2587943" y="3167685"/>
                <a:ext cx="321916" cy="332952"/>
              </a:xfrm>
              <a:custGeom>
                <a:rect l="l" t="t" r="r" b="b"/>
                <a:pathLst>
                  <a:path w="274955" h="343535">
                    <a:moveTo>
                      <a:pt x="0" y="0"/>
                    </a:moveTo>
                    <a:lnTo>
                      <a:pt x="0" y="343083"/>
                    </a:lnTo>
                    <a:lnTo>
                      <a:pt x="274781" y="343083"/>
                    </a:lnTo>
                    <a:lnTo>
                      <a:pt x="274781" y="0"/>
                    </a:lnTo>
                    <a:lnTo>
                      <a:pt x="0" y="0"/>
                    </a:lnTo>
                    <a:close/>
                  </a:path>
                </a:pathLst>
              </a:custGeom>
              <a:solidFill>
                <a:srgbClr val="9DB1C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07" name="object 301"/>
              <p:cNvSpPr/>
              <p:nvPr/>
            </p:nvSpPr>
            <p:spPr>
              <a:xfrm>
                <a:off x="3162429" y="3129640"/>
                <a:ext cx="321916" cy="371109"/>
              </a:xfrm>
              <a:custGeom>
                <a:rect l="l" t="t" r="r" b="b"/>
                <a:pathLst>
                  <a:path w="274955" h="382904">
                    <a:moveTo>
                      <a:pt x="0" y="0"/>
                    </a:moveTo>
                    <a:lnTo>
                      <a:pt x="0" y="382338"/>
                    </a:lnTo>
                    <a:lnTo>
                      <a:pt x="274781" y="382338"/>
                    </a:lnTo>
                    <a:lnTo>
                      <a:pt x="274781" y="0"/>
                    </a:lnTo>
                    <a:lnTo>
                      <a:pt x="0" y="0"/>
                    </a:lnTo>
                    <a:close/>
                  </a:path>
                </a:pathLst>
              </a:custGeom>
              <a:solidFill>
                <a:srgbClr val="FF7C7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12" name="object 306"/>
              <p:cNvSpPr/>
              <p:nvPr/>
            </p:nvSpPr>
            <p:spPr>
              <a:xfrm>
                <a:off x="1450922" y="2787233"/>
                <a:ext cx="321916" cy="400034"/>
              </a:xfrm>
              <a:custGeom>
                <a:rect l="l" t="t" r="r" b="b"/>
                <a:pathLst>
                  <a:path w="274955" h="412750">
                    <a:moveTo>
                      <a:pt x="0" y="0"/>
                    </a:moveTo>
                    <a:lnTo>
                      <a:pt x="0" y="412171"/>
                    </a:lnTo>
                    <a:lnTo>
                      <a:pt x="274781" y="412171"/>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13" name="object 307"/>
              <p:cNvSpPr/>
              <p:nvPr/>
            </p:nvSpPr>
            <p:spPr>
              <a:xfrm>
                <a:off x="2025407" y="2806255"/>
                <a:ext cx="310020" cy="418498"/>
              </a:xfrm>
              <a:custGeom>
                <a:rect l="l" t="t" r="r" b="b"/>
                <a:pathLst>
                  <a:path w="264794" h="431800">
                    <a:moveTo>
                      <a:pt x="0" y="0"/>
                    </a:moveTo>
                    <a:lnTo>
                      <a:pt x="0" y="431798"/>
                    </a:lnTo>
                    <a:lnTo>
                      <a:pt x="264574" y="431798"/>
                    </a:lnTo>
                    <a:lnTo>
                      <a:pt x="264574"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14" name="object 308"/>
              <p:cNvSpPr/>
              <p:nvPr/>
            </p:nvSpPr>
            <p:spPr>
              <a:xfrm>
                <a:off x="2587943" y="2730165"/>
                <a:ext cx="321916" cy="437575"/>
              </a:xfrm>
              <a:custGeom>
                <a:rect l="l" t="t" r="r" b="b"/>
                <a:pathLst>
                  <a:path w="274955" h="451484">
                    <a:moveTo>
                      <a:pt x="0" y="0"/>
                    </a:moveTo>
                    <a:lnTo>
                      <a:pt x="0" y="451425"/>
                    </a:lnTo>
                    <a:lnTo>
                      <a:pt x="274781" y="451425"/>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15" name="object 309"/>
              <p:cNvSpPr/>
              <p:nvPr/>
            </p:nvSpPr>
            <p:spPr>
              <a:xfrm>
                <a:off x="3162429" y="2682228"/>
                <a:ext cx="321916" cy="447423"/>
              </a:xfrm>
              <a:custGeom>
                <a:rect l="l" t="t" r="r" b="b"/>
                <a:pathLst>
                  <a:path w="274955" h="461644">
                    <a:moveTo>
                      <a:pt x="0" y="0"/>
                    </a:moveTo>
                    <a:lnTo>
                      <a:pt x="0" y="461632"/>
                    </a:lnTo>
                    <a:lnTo>
                      <a:pt x="274781" y="461632"/>
                    </a:lnTo>
                    <a:lnTo>
                      <a:pt x="274781" y="0"/>
                    </a:lnTo>
                    <a:lnTo>
                      <a:pt x="0" y="0"/>
                    </a:lnTo>
                    <a:close/>
                  </a:path>
                </a:pathLst>
              </a:custGeom>
              <a:solidFill>
                <a:srgbClr val="B3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322" name="object 316"/>
              <p:cNvSpPr txBox="1"/>
              <p:nvPr/>
            </p:nvSpPr>
            <p:spPr>
              <a:xfrm>
                <a:off x="3080458" y="3638367"/>
                <a:ext cx="48770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2016LE</a:t>
                </a:r>
                <a:endParaRPr sz="800">
                  <a:latin typeface="微软雅黑" panose="020b0503020204020204" pitchFamily="34" charset="-122"/>
                  <a:ea typeface="微软雅黑" panose="020b0503020204020204" pitchFamily="34" charset="-122"/>
                  <a:cs typeface="Verdana"/>
                </a:endParaRPr>
              </a:p>
            </p:txBody>
          </p:sp>
          <p:sp>
            <p:nvSpPr>
              <p:cNvPr id="327" name="object 321"/>
              <p:cNvSpPr txBox="1"/>
              <p:nvPr/>
            </p:nvSpPr>
            <p:spPr>
              <a:xfrm>
                <a:off x="3194432" y="2538860"/>
                <a:ext cx="26467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102</a:t>
                </a:r>
                <a:endParaRPr sz="800">
                  <a:latin typeface="微软雅黑" panose="020b0503020204020204" pitchFamily="34" charset="-122"/>
                  <a:ea typeface="微软雅黑" panose="020b0503020204020204" pitchFamily="34" charset="-122"/>
                  <a:cs typeface="Verdana"/>
                </a:endParaRPr>
              </a:p>
            </p:txBody>
          </p:sp>
          <p:sp>
            <p:nvSpPr>
              <p:cNvPr id="328" name="object 322"/>
              <p:cNvSpPr txBox="1"/>
              <p:nvPr/>
            </p:nvSpPr>
            <p:spPr>
              <a:xfrm>
                <a:off x="2657631" y="2586039"/>
                <a:ext cx="18660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96</a:t>
                </a:r>
                <a:endParaRPr sz="800">
                  <a:latin typeface="微软雅黑" panose="020b0503020204020204" pitchFamily="34" charset="-122"/>
                  <a:ea typeface="微软雅黑" panose="020b0503020204020204" pitchFamily="34" charset="-122"/>
                  <a:cs typeface="Verdana"/>
                </a:endParaRPr>
              </a:p>
            </p:txBody>
          </p:sp>
          <p:sp>
            <p:nvSpPr>
              <p:cNvPr id="329" name="object 323"/>
              <p:cNvSpPr txBox="1"/>
              <p:nvPr/>
            </p:nvSpPr>
            <p:spPr>
              <a:xfrm>
                <a:off x="2088664" y="2662132"/>
                <a:ext cx="18660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87</a:t>
                </a:r>
                <a:endParaRPr sz="800">
                  <a:latin typeface="微软雅黑" panose="020b0503020204020204" pitchFamily="34" charset="-122"/>
                  <a:ea typeface="微软雅黑" panose="020b0503020204020204" pitchFamily="34" charset="-122"/>
                  <a:cs typeface="Verdana"/>
                </a:endParaRPr>
              </a:p>
            </p:txBody>
          </p:sp>
          <p:sp>
            <p:nvSpPr>
              <p:cNvPr id="330" name="object 324"/>
              <p:cNvSpPr txBox="1"/>
              <p:nvPr/>
            </p:nvSpPr>
            <p:spPr>
              <a:xfrm>
                <a:off x="1968248" y="3638367"/>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2014A</a:t>
                </a:r>
                <a:endParaRPr sz="800">
                  <a:latin typeface="微软雅黑" panose="020b0503020204020204" pitchFamily="34" charset="-122"/>
                  <a:ea typeface="微软雅黑" panose="020b0503020204020204" pitchFamily="34" charset="-122"/>
                  <a:cs typeface="Verdana"/>
                </a:endParaRPr>
              </a:p>
            </p:txBody>
          </p:sp>
          <p:sp>
            <p:nvSpPr>
              <p:cNvPr id="331" name="object 325"/>
              <p:cNvSpPr txBox="1"/>
              <p:nvPr/>
            </p:nvSpPr>
            <p:spPr>
              <a:xfrm>
                <a:off x="2537115" y="3638367"/>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2015A</a:t>
                </a:r>
                <a:endParaRPr sz="800">
                  <a:latin typeface="微软雅黑" panose="020b0503020204020204" pitchFamily="34" charset="-122"/>
                  <a:ea typeface="微软雅黑" panose="020b0503020204020204" pitchFamily="34" charset="-122"/>
                  <a:cs typeface="Verdana"/>
                </a:endParaRPr>
              </a:p>
            </p:txBody>
          </p:sp>
          <p:sp>
            <p:nvSpPr>
              <p:cNvPr id="332" name="object 326"/>
              <p:cNvSpPr txBox="1"/>
              <p:nvPr/>
            </p:nvSpPr>
            <p:spPr>
              <a:xfrm>
                <a:off x="1520602" y="2643106"/>
                <a:ext cx="18660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90</a:t>
                </a:r>
                <a:endParaRPr sz="800">
                  <a:latin typeface="微软雅黑" panose="020b0503020204020204" pitchFamily="34" charset="-122"/>
                  <a:ea typeface="微软雅黑" panose="020b0503020204020204" pitchFamily="34" charset="-122"/>
                  <a:cs typeface="Verdana"/>
                </a:endParaRPr>
              </a:p>
            </p:txBody>
          </p:sp>
          <p:sp>
            <p:nvSpPr>
              <p:cNvPr id="333" name="object 327"/>
              <p:cNvSpPr txBox="1"/>
              <p:nvPr/>
            </p:nvSpPr>
            <p:spPr>
              <a:xfrm>
                <a:off x="1399270" y="3638367"/>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2013A</a:t>
                </a:r>
                <a:endParaRPr sz="800">
                  <a:latin typeface="微软雅黑" panose="020b0503020204020204" pitchFamily="34" charset="-122"/>
                  <a:ea typeface="微软雅黑" panose="020b0503020204020204" pitchFamily="34" charset="-122"/>
                  <a:cs typeface="Verdana"/>
                </a:endParaRPr>
              </a:p>
            </p:txBody>
          </p:sp>
        </p:grpSp>
        <p:sp>
          <p:nvSpPr>
            <p:cNvPr id="336" name="object 330"/>
            <p:cNvSpPr/>
            <p:nvPr/>
          </p:nvSpPr>
          <p:spPr>
            <a:xfrm>
              <a:off x="2970321" y="3872279"/>
              <a:ext cx="173225" cy="107086"/>
            </a:xfrm>
            <a:custGeom>
              <a:rect l="l" t="t" r="r" b="b"/>
              <a:pathLst>
                <a:path w="147955" h="110488">
                  <a:moveTo>
                    <a:pt x="0" y="0"/>
                  </a:moveTo>
                  <a:lnTo>
                    <a:pt x="0" y="109912"/>
                  </a:lnTo>
                  <a:lnTo>
                    <a:pt x="147596" y="109912"/>
                  </a:lnTo>
                  <a:lnTo>
                    <a:pt x="147596" y="0"/>
                  </a:lnTo>
                  <a:lnTo>
                    <a:pt x="0" y="0"/>
                  </a:lnTo>
                  <a:close/>
                </a:path>
              </a:pathLst>
            </a:custGeom>
            <a:solidFill>
              <a:srgbClr val="FF7C7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37" name="object 331"/>
            <p:cNvSpPr/>
            <p:nvPr/>
          </p:nvSpPr>
          <p:spPr>
            <a:xfrm>
              <a:off x="3656026" y="3872279"/>
              <a:ext cx="172482" cy="107086"/>
            </a:xfrm>
            <a:custGeom>
              <a:rect l="l" t="t" r="r" b="b"/>
              <a:pathLst>
                <a:path w="147320" h="110488">
                  <a:moveTo>
                    <a:pt x="0" y="0"/>
                  </a:moveTo>
                  <a:lnTo>
                    <a:pt x="0" y="109912"/>
                  </a:lnTo>
                  <a:lnTo>
                    <a:pt x="146811" y="109912"/>
                  </a:lnTo>
                  <a:lnTo>
                    <a:pt x="146811" y="0"/>
                  </a:lnTo>
                  <a:lnTo>
                    <a:pt x="0" y="0"/>
                  </a:lnTo>
                  <a:close/>
                </a:path>
              </a:pathLst>
            </a:custGeom>
            <a:solidFill>
              <a:srgbClr val="FFD0D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38" name="object 332"/>
            <p:cNvSpPr/>
            <p:nvPr/>
          </p:nvSpPr>
          <p:spPr>
            <a:xfrm>
              <a:off x="2273584" y="3872279"/>
              <a:ext cx="172482" cy="107086"/>
            </a:xfrm>
            <a:custGeom>
              <a:rect l="l" t="t" r="r" b="b"/>
              <a:pathLst>
                <a:path w="147319" h="110488">
                  <a:moveTo>
                    <a:pt x="0" y="0"/>
                  </a:moveTo>
                  <a:lnTo>
                    <a:pt x="0" y="109912"/>
                  </a:lnTo>
                  <a:lnTo>
                    <a:pt x="146811" y="109912"/>
                  </a:lnTo>
                  <a:lnTo>
                    <a:pt x="146811"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39" name="object 333"/>
            <p:cNvSpPr txBox="1"/>
            <p:nvPr/>
          </p:nvSpPr>
          <p:spPr>
            <a:xfrm>
              <a:off x="2487707" y="3867846"/>
              <a:ext cx="246529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tabLst>
                  <a:tab pos="607695"/>
                  <a:tab pos="1193165"/>
                </a:tabLst>
              </a:pPr>
              <a:r>
                <a:rPr sz="800" spc="15">
                  <a:latin typeface="微软雅黑" panose="020b0503020204020204" pitchFamily="34" charset="-122"/>
                  <a:ea typeface="微软雅黑" panose="020b0503020204020204" pitchFamily="34" charset="-122"/>
                  <a:cs typeface="Verdana"/>
                </a:rPr>
                <a:t>EMEA	</a:t>
              </a:r>
              <a:r>
                <a:rPr lang="en-US" sz="800" spc="15" smtClean="0">
                  <a:latin typeface="微软雅黑" panose="020b0503020204020204" pitchFamily="34" charset="-122"/>
                  <a:ea typeface="微软雅黑" panose="020b0503020204020204" pitchFamily="34" charset="-122"/>
                  <a:cs typeface="Verdana"/>
                </a:rPr>
                <a:t>  </a:t>
              </a:r>
              <a:r>
                <a:rPr sz="800" spc="10" smtClean="0">
                  <a:latin typeface="微软雅黑" panose="020b0503020204020204" pitchFamily="34" charset="-122"/>
                  <a:ea typeface="微软雅黑" panose="020b0503020204020204" pitchFamily="34" charset="-122"/>
                  <a:cs typeface="Verdana"/>
                </a:rPr>
                <a:t>APAC</a:t>
              </a:r>
              <a:r>
                <a:rPr sz="800" spc="10">
                  <a:latin typeface="微软雅黑" panose="020b0503020204020204" pitchFamily="34" charset="-122"/>
                  <a:ea typeface="微软雅黑" panose="020b0503020204020204" pitchFamily="34" charset="-122"/>
                  <a:cs typeface="Verdana"/>
                </a:rPr>
                <a:t>	</a:t>
              </a:r>
              <a:r>
                <a:rPr lang="en-US" sz="800" spc="10" smtClean="0">
                  <a:latin typeface="微软雅黑" panose="020b0503020204020204" pitchFamily="34" charset="-122"/>
                  <a:ea typeface="微软雅黑" panose="020b0503020204020204" pitchFamily="34" charset="-122"/>
                  <a:cs typeface="Verdana"/>
                </a:rPr>
                <a:t>     </a:t>
              </a:r>
              <a:r>
                <a:rPr sz="800" spc="10" smtClean="0">
                  <a:latin typeface="微软雅黑" panose="020b0503020204020204" pitchFamily="34" charset="-122"/>
                  <a:ea typeface="微软雅黑" panose="020b0503020204020204" pitchFamily="34" charset="-122"/>
                  <a:cs typeface="Verdana"/>
                </a:rPr>
                <a:t>India </a:t>
              </a:r>
              <a:r>
                <a:rPr sz="800" spc="15">
                  <a:latin typeface="微软雅黑" panose="020b0503020204020204" pitchFamily="34" charset="-122"/>
                  <a:ea typeface="微软雅黑" panose="020b0503020204020204" pitchFamily="34" charset="-122"/>
                  <a:cs typeface="Verdana"/>
                </a:rPr>
                <a:t>&amp;</a:t>
              </a:r>
              <a:r>
                <a:rPr sz="800" spc="-45">
                  <a:latin typeface="微软雅黑" panose="020b0503020204020204" pitchFamily="34" charset="-122"/>
                  <a:ea typeface="微软雅黑" panose="020b0503020204020204" pitchFamily="34" charset="-122"/>
                  <a:cs typeface="Verdana"/>
                </a:rPr>
                <a:t> </a:t>
              </a:r>
              <a:r>
                <a:rPr sz="800" spc="5">
                  <a:latin typeface="微软雅黑" panose="020b0503020204020204" pitchFamily="34" charset="-122"/>
                  <a:ea typeface="微软雅黑" panose="020b0503020204020204" pitchFamily="34" charset="-122"/>
                  <a:cs typeface="Verdana"/>
                </a:rPr>
                <a:t>Americas</a:t>
              </a:r>
              <a:endParaRPr sz="800">
                <a:latin typeface="微软雅黑" panose="020b0503020204020204" pitchFamily="34" charset="-122"/>
                <a:ea typeface="微软雅黑" panose="020b0503020204020204" pitchFamily="34" charset="-122"/>
                <a:cs typeface="Verdana"/>
              </a:endParaRPr>
            </a:p>
          </p:txBody>
        </p:sp>
      </p:grpSp>
      <p:sp>
        <p:nvSpPr>
          <p:cNvPr id="341"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spc="-5">
                <a:latin typeface="微软雅黑" panose="020b0503020204020204" pitchFamily="34" charset="-122"/>
                <a:ea typeface="微软雅黑" panose="020b0503020204020204" pitchFamily="34" charset="-122"/>
              </a:rPr>
              <a:t>拓纳</a:t>
            </a:r>
            <a:r>
              <a:rPr lang="en-US" altLang="zh-CN" spc="-5" smtClean="0">
                <a:latin typeface="微软雅黑" panose="020b0503020204020204" pitchFamily="34" charset="-122"/>
                <a:ea typeface="微软雅黑" panose="020b0503020204020204" pitchFamily="34" charset="-122"/>
              </a:rPr>
              <a:t>2014</a:t>
            </a:r>
            <a:r>
              <a:rPr lang="zh-CN" altLang="en-US" spc="-5">
                <a:latin typeface="微软雅黑" panose="020b0503020204020204" pitchFamily="34" charset="-122"/>
                <a:ea typeface="微软雅黑" panose="020b0503020204020204" pitchFamily="34" charset="-122"/>
              </a:rPr>
              <a:t>年</a:t>
            </a:r>
            <a:r>
              <a:rPr lang="zh-CN" altLang="en-US" spc="-5" smtClean="0">
                <a:latin typeface="微软雅黑" panose="020b0503020204020204" pitchFamily="34" charset="-122"/>
                <a:ea typeface="微软雅黑" panose="020b0503020204020204" pitchFamily="34" charset="-122"/>
              </a:rPr>
              <a:t>启动新的业绩</a:t>
            </a:r>
            <a:r>
              <a:rPr lang="zh-CN" altLang="en-US" spc="-5">
                <a:latin typeface="微软雅黑" panose="020b0503020204020204" pitchFamily="34" charset="-122"/>
                <a:ea typeface="微软雅黑" panose="020b0503020204020204" pitchFamily="34" charset="-122"/>
              </a:rPr>
              <a:t>增长计划后，相关财务</a:t>
            </a:r>
            <a:r>
              <a:rPr lang="zh-CN" altLang="en-US" spc="-5" smtClean="0">
                <a:latin typeface="微软雅黑" panose="020b0503020204020204" pitchFamily="34" charset="-122"/>
                <a:ea typeface="微软雅黑" panose="020b0503020204020204" pitchFamily="34" charset="-122"/>
              </a:rPr>
              <a:t>指标得到了一定的提升</a:t>
            </a:r>
            <a:endParaRPr lang="zh-CN" altLang="en-US" kern="0" spc="-5">
              <a:latin typeface="微软雅黑" panose="020b0503020204020204" pitchFamily="34" charset="-122"/>
              <a:ea typeface="微软雅黑" panose="020b0503020204020204" pitchFamily="34" charset="-122"/>
            </a:endParaRPr>
          </a:p>
        </p:txBody>
      </p:sp>
      <p:sp>
        <p:nvSpPr>
          <p:cNvPr id="202"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2.4 </a:t>
            </a:r>
            <a:r>
              <a:rPr lang="zh-CN" altLang="en-US" b="1" kern="0" spc="-5" smtClean="0">
                <a:solidFill>
                  <a:schemeClr val="bg1"/>
                </a:solidFill>
                <a:latin typeface="微软雅黑" panose="020b0503020204020204" pitchFamily="34" charset="-122"/>
                <a:ea typeface="微软雅黑" panose="020b0503020204020204" pitchFamily="34" charset="-122"/>
              </a:rPr>
              <a:t>经营绩效与市场布局</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230" name="组合 229"/>
          <p:cNvGrpSpPr/>
          <p:nvPr/>
        </p:nvGrpSpPr>
        <p:grpSpPr>
          <a:xfrm>
            <a:off x="6276600" y="1799135"/>
            <a:ext cx="4606480" cy="2195181"/>
            <a:chOff x="6276600" y="1799135"/>
            <a:chExt cx="4606480" cy="2195181"/>
          </a:xfrm>
        </p:grpSpPr>
        <p:sp>
          <p:nvSpPr>
            <p:cNvPr id="17" name="object 14"/>
            <p:cNvSpPr/>
            <p:nvPr/>
          </p:nvSpPr>
          <p:spPr>
            <a:xfrm flipH="1">
              <a:off x="6310608" y="2378628"/>
              <a:ext cx="0" cy="1179179"/>
            </a:xfrm>
            <a:custGeom>
              <a:rect l="l" t="t" r="r" b="b"/>
              <a:pathLst>
                <a:path h="1216660">
                  <a:moveTo>
                    <a:pt x="0" y="0"/>
                  </a:moveTo>
                  <a:lnTo>
                    <a:pt x="0" y="1216102"/>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6" name="object 23"/>
            <p:cNvSpPr/>
            <p:nvPr/>
          </p:nvSpPr>
          <p:spPr>
            <a:xfrm>
              <a:off x="6310609" y="3557266"/>
              <a:ext cx="4561091" cy="0"/>
            </a:xfrm>
            <a:custGeom>
              <a:rect l="l" t="t" r="r" b="b"/>
              <a:pathLst>
                <a:path w="3895725">
                  <a:moveTo>
                    <a:pt x="0" y="0"/>
                  </a:moveTo>
                  <a:lnTo>
                    <a:pt x="3895609" y="0"/>
                  </a:lnTo>
                </a:path>
              </a:pathLst>
            </a:custGeom>
            <a:ln w="9813">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3" name="object 20"/>
            <p:cNvSpPr/>
            <p:nvPr/>
          </p:nvSpPr>
          <p:spPr>
            <a:xfrm>
              <a:off x="6618980" y="2711143"/>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4" name="object 21"/>
            <p:cNvSpPr/>
            <p:nvPr/>
          </p:nvSpPr>
          <p:spPr>
            <a:xfrm>
              <a:off x="6618980" y="2549070"/>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5" name="object 22"/>
            <p:cNvSpPr/>
            <p:nvPr/>
          </p:nvSpPr>
          <p:spPr>
            <a:xfrm>
              <a:off x="6276601" y="2378628"/>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3" name="object 30"/>
            <p:cNvSpPr/>
            <p:nvPr/>
          </p:nvSpPr>
          <p:spPr>
            <a:xfrm>
              <a:off x="6905764" y="2815386"/>
              <a:ext cx="57989" cy="48004"/>
            </a:xfrm>
            <a:custGeom>
              <a:rect l="l" t="t" r="r" b="b"/>
              <a:pathLst>
                <a:path w="49529" h="49530">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4" name="object 31"/>
            <p:cNvSpPr/>
            <p:nvPr/>
          </p:nvSpPr>
          <p:spPr>
            <a:xfrm>
              <a:off x="6905764" y="2815386"/>
              <a:ext cx="57989" cy="48004"/>
            </a:xfrm>
            <a:custGeom>
              <a:rect l="l" t="t" r="r" b="b"/>
              <a:pathLst>
                <a:path w="49529" h="49530">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5" name="object 32"/>
            <p:cNvSpPr/>
            <p:nvPr/>
          </p:nvSpPr>
          <p:spPr>
            <a:xfrm>
              <a:off x="8048768" y="2815386"/>
              <a:ext cx="57246" cy="48004"/>
            </a:xfrm>
            <a:custGeom>
              <a:rect l="l" t="t" r="r" b="b"/>
              <a:pathLst>
                <a:path w="48895" h="49530">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6" name="object 33"/>
            <p:cNvSpPr/>
            <p:nvPr/>
          </p:nvSpPr>
          <p:spPr>
            <a:xfrm>
              <a:off x="8048768" y="2815386"/>
              <a:ext cx="57246" cy="48004"/>
            </a:xfrm>
            <a:custGeom>
              <a:rect l="l" t="t" r="r" b="b"/>
              <a:pathLst>
                <a:path w="48895" h="49530">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7" name="object 34"/>
            <p:cNvSpPr/>
            <p:nvPr/>
          </p:nvSpPr>
          <p:spPr>
            <a:xfrm>
              <a:off x="9174711" y="2739295"/>
              <a:ext cx="57246" cy="48004"/>
            </a:xfrm>
            <a:custGeom>
              <a:rect l="l" t="t" r="r" b="b"/>
              <a:pathLst>
                <a:path w="48895" h="49530">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8" name="object 35"/>
            <p:cNvSpPr/>
            <p:nvPr/>
          </p:nvSpPr>
          <p:spPr>
            <a:xfrm>
              <a:off x="9174711" y="2739295"/>
              <a:ext cx="57246" cy="48004"/>
            </a:xfrm>
            <a:custGeom>
              <a:rect l="l" t="t" r="r" b="b"/>
              <a:pathLst>
                <a:path w="48895" h="49530">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39" name="object 36"/>
            <p:cNvSpPr/>
            <p:nvPr/>
          </p:nvSpPr>
          <p:spPr>
            <a:xfrm>
              <a:off x="10334791" y="2692120"/>
              <a:ext cx="57246" cy="47389"/>
            </a:xfrm>
            <a:custGeom>
              <a:rect l="l" t="t" r="r" b="b"/>
              <a:pathLst>
                <a:path w="48895" h="48894">
                  <a:moveTo>
                    <a:pt x="48675" y="24337"/>
                  </a:moveTo>
                  <a:lnTo>
                    <a:pt x="46749" y="14904"/>
                  </a:lnTo>
                  <a:lnTo>
                    <a:pt x="41511" y="7163"/>
                  </a:lnTo>
                  <a:lnTo>
                    <a:pt x="33771"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3771" y="46749"/>
                  </a:lnTo>
                  <a:lnTo>
                    <a:pt x="41511" y="41511"/>
                  </a:lnTo>
                  <a:lnTo>
                    <a:pt x="46749" y="33771"/>
                  </a:lnTo>
                  <a:lnTo>
                    <a:pt x="48675" y="24337"/>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40" name="object 37"/>
            <p:cNvSpPr/>
            <p:nvPr/>
          </p:nvSpPr>
          <p:spPr>
            <a:xfrm>
              <a:off x="10334791" y="2692120"/>
              <a:ext cx="57246" cy="47389"/>
            </a:xfrm>
            <a:custGeom>
              <a:rect l="l" t="t" r="r" b="b"/>
              <a:pathLst>
                <a:path w="48895" h="48894">
                  <a:moveTo>
                    <a:pt x="48675" y="24337"/>
                  </a:moveTo>
                  <a:lnTo>
                    <a:pt x="46749" y="14904"/>
                  </a:lnTo>
                  <a:lnTo>
                    <a:pt x="41511" y="7163"/>
                  </a:lnTo>
                  <a:lnTo>
                    <a:pt x="33771"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3771" y="46749"/>
                  </a:lnTo>
                  <a:lnTo>
                    <a:pt x="41511" y="41511"/>
                  </a:lnTo>
                  <a:lnTo>
                    <a:pt x="46749" y="33771"/>
                  </a:lnTo>
                  <a:lnTo>
                    <a:pt x="48675" y="24337"/>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4" name="object 71"/>
            <p:cNvSpPr txBox="1"/>
            <p:nvPr/>
          </p:nvSpPr>
          <p:spPr>
            <a:xfrm>
              <a:off x="6722676" y="2660607"/>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27.2%</a:t>
              </a:r>
              <a:endParaRPr sz="800">
                <a:latin typeface="微软雅黑" panose="020b0503020204020204" pitchFamily="34" charset="-122"/>
                <a:ea typeface="微软雅黑" panose="020b0503020204020204" pitchFamily="34" charset="-122"/>
                <a:cs typeface="Verdana"/>
              </a:endParaRPr>
            </a:p>
          </p:txBody>
        </p:sp>
        <p:sp>
          <p:nvSpPr>
            <p:cNvPr id="77" name="object 74"/>
            <p:cNvSpPr txBox="1"/>
            <p:nvPr/>
          </p:nvSpPr>
          <p:spPr>
            <a:xfrm>
              <a:off x="7865676" y="2660607"/>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27.3%</a:t>
              </a:r>
              <a:endParaRPr sz="800">
                <a:latin typeface="微软雅黑" panose="020b0503020204020204" pitchFamily="34" charset="-122"/>
                <a:ea typeface="微软雅黑" panose="020b0503020204020204" pitchFamily="34" charset="-122"/>
                <a:cs typeface="Verdana"/>
              </a:endParaRPr>
            </a:p>
          </p:txBody>
        </p:sp>
        <p:sp>
          <p:nvSpPr>
            <p:cNvPr id="84" name="object 81"/>
            <p:cNvSpPr txBox="1"/>
            <p:nvPr/>
          </p:nvSpPr>
          <p:spPr>
            <a:xfrm>
              <a:off x="10151676" y="2537345"/>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32.1%</a:t>
              </a:r>
              <a:endParaRPr sz="800">
                <a:latin typeface="微软雅黑" panose="020b0503020204020204" pitchFamily="34" charset="-122"/>
                <a:ea typeface="微软雅黑" panose="020b0503020204020204" pitchFamily="34" charset="-122"/>
                <a:cs typeface="Verdana"/>
              </a:endParaRPr>
            </a:p>
          </p:txBody>
        </p:sp>
        <p:sp>
          <p:nvSpPr>
            <p:cNvPr id="85" name="object 82"/>
            <p:cNvSpPr txBox="1"/>
            <p:nvPr/>
          </p:nvSpPr>
          <p:spPr>
            <a:xfrm>
              <a:off x="8991600" y="2584525"/>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30.1%</a:t>
              </a:r>
              <a:endParaRPr sz="800">
                <a:latin typeface="微软雅黑" panose="020b0503020204020204" pitchFamily="34" charset="-122"/>
                <a:ea typeface="微软雅黑" panose="020b0503020204020204" pitchFamily="34" charset="-122"/>
                <a:cs typeface="Verdana"/>
              </a:endParaRPr>
            </a:p>
          </p:txBody>
        </p:sp>
        <p:grpSp>
          <p:nvGrpSpPr>
            <p:cNvPr id="8" name="组合 7"/>
            <p:cNvGrpSpPr/>
            <p:nvPr/>
          </p:nvGrpSpPr>
          <p:grpSpPr>
            <a:xfrm>
              <a:off x="6276600" y="2882346"/>
              <a:ext cx="4594966" cy="860121"/>
              <a:chOff x="6276600" y="2882346"/>
              <a:chExt cx="2278324" cy="860121"/>
            </a:xfrm>
          </p:grpSpPr>
          <p:sp>
            <p:nvSpPr>
              <p:cNvPr id="9" name="object 6"/>
              <p:cNvSpPr/>
              <p:nvPr/>
            </p:nvSpPr>
            <p:spPr>
              <a:xfrm>
                <a:off x="6437456" y="3148661"/>
                <a:ext cx="321916" cy="408651"/>
              </a:xfrm>
              <a:custGeom>
                <a:rect l="l" t="t" r="r" b="b"/>
                <a:pathLst>
                  <a:path w="274954" h="421639">
                    <a:moveTo>
                      <a:pt x="0" y="0"/>
                    </a:moveTo>
                    <a:lnTo>
                      <a:pt x="0" y="421592"/>
                    </a:lnTo>
                    <a:lnTo>
                      <a:pt x="274781" y="421592"/>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0" name="object 7"/>
              <p:cNvSpPr/>
              <p:nvPr/>
            </p:nvSpPr>
            <p:spPr>
              <a:xfrm>
                <a:off x="7011942" y="3157792"/>
                <a:ext cx="310020" cy="400033"/>
              </a:xfrm>
              <a:custGeom>
                <a:rect l="l" t="t" r="r" b="b"/>
                <a:pathLst>
                  <a:path w="264795" h="412750">
                    <a:moveTo>
                      <a:pt x="0" y="0"/>
                    </a:moveTo>
                    <a:lnTo>
                      <a:pt x="0" y="412171"/>
                    </a:lnTo>
                    <a:lnTo>
                      <a:pt x="264574" y="412171"/>
                    </a:lnTo>
                    <a:lnTo>
                      <a:pt x="264574"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1" name="object 8"/>
              <p:cNvSpPr/>
              <p:nvPr/>
            </p:nvSpPr>
            <p:spPr>
              <a:xfrm>
                <a:off x="7574477" y="3062680"/>
                <a:ext cx="321916" cy="494812"/>
              </a:xfrm>
              <a:custGeom>
                <a:rect l="l" t="t" r="r" b="b"/>
                <a:pathLst>
                  <a:path w="274954" h="510539">
                    <a:moveTo>
                      <a:pt x="0" y="0"/>
                    </a:moveTo>
                    <a:lnTo>
                      <a:pt x="0" y="510307"/>
                    </a:lnTo>
                    <a:lnTo>
                      <a:pt x="274781" y="510307"/>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2" name="object 9"/>
              <p:cNvSpPr/>
              <p:nvPr/>
            </p:nvSpPr>
            <p:spPr>
              <a:xfrm>
                <a:off x="8148962" y="3005612"/>
                <a:ext cx="321916" cy="552047"/>
              </a:xfrm>
              <a:custGeom>
                <a:rect l="l" t="t" r="r" b="b"/>
                <a:pathLst>
                  <a:path w="274954" h="569595">
                    <a:moveTo>
                      <a:pt x="0" y="0"/>
                    </a:moveTo>
                    <a:lnTo>
                      <a:pt x="0" y="569189"/>
                    </a:lnTo>
                    <a:lnTo>
                      <a:pt x="274781" y="569189"/>
                    </a:lnTo>
                    <a:lnTo>
                      <a:pt x="274781" y="0"/>
                    </a:lnTo>
                    <a:lnTo>
                      <a:pt x="0" y="0"/>
                    </a:lnTo>
                    <a:close/>
                  </a:path>
                </a:pathLst>
              </a:custGeom>
              <a:solidFill>
                <a:srgbClr val="B3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8" name="object 15"/>
              <p:cNvSpPr/>
              <p:nvPr/>
            </p:nvSpPr>
            <p:spPr>
              <a:xfrm>
                <a:off x="6276600" y="3557266"/>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9" name="object 16"/>
              <p:cNvSpPr/>
              <p:nvPr/>
            </p:nvSpPr>
            <p:spPr>
              <a:xfrm>
                <a:off x="6276600" y="3386063"/>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0" name="object 17"/>
              <p:cNvSpPr/>
              <p:nvPr/>
            </p:nvSpPr>
            <p:spPr>
              <a:xfrm>
                <a:off x="6276600" y="3224751"/>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1" name="object 18"/>
              <p:cNvSpPr/>
              <p:nvPr/>
            </p:nvSpPr>
            <p:spPr>
              <a:xfrm>
                <a:off x="6276600" y="3053549"/>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2" name="object 19"/>
              <p:cNvSpPr/>
              <p:nvPr/>
            </p:nvSpPr>
            <p:spPr>
              <a:xfrm>
                <a:off x="6276600" y="2882346"/>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0" name="object 47"/>
              <p:cNvSpPr/>
              <p:nvPr/>
            </p:nvSpPr>
            <p:spPr>
              <a:xfrm>
                <a:off x="7575383" y="3057353"/>
                <a:ext cx="321916" cy="12924"/>
              </a:xfrm>
              <a:custGeom>
                <a:rect l="l" t="t" r="r" b="b"/>
                <a:pathLst>
                  <a:path w="274954" h="13335">
                    <a:moveTo>
                      <a:pt x="0" y="13346"/>
                    </a:moveTo>
                    <a:lnTo>
                      <a:pt x="274781" y="13346"/>
                    </a:lnTo>
                    <a:lnTo>
                      <a:pt x="274781" y="0"/>
                    </a:lnTo>
                    <a:lnTo>
                      <a:pt x="0" y="0"/>
                    </a:lnTo>
                    <a:lnTo>
                      <a:pt x="0" y="1334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1" name="object 48"/>
              <p:cNvSpPr/>
              <p:nvPr/>
            </p:nvSpPr>
            <p:spPr>
              <a:xfrm flipH="1">
                <a:off x="6438376" y="3149422"/>
                <a:ext cx="0" cy="408651"/>
              </a:xfrm>
              <a:custGeom>
                <a:rect l="l" t="t" r="r" b="b"/>
                <a:pathLst>
                  <a:path h="421639">
                    <a:moveTo>
                      <a:pt x="0" y="0"/>
                    </a:moveTo>
                    <a:lnTo>
                      <a:pt x="0" y="421592"/>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2" name="object 49"/>
              <p:cNvSpPr/>
              <p:nvPr/>
            </p:nvSpPr>
            <p:spPr>
              <a:xfrm flipH="1">
                <a:off x="8150343" y="3006373"/>
                <a:ext cx="0" cy="552047"/>
              </a:xfrm>
              <a:custGeom>
                <a:rect l="l" t="t" r="r" b="b"/>
                <a:pathLst>
                  <a:path h="569595">
                    <a:moveTo>
                      <a:pt x="0" y="0"/>
                    </a:moveTo>
                    <a:lnTo>
                      <a:pt x="0" y="569189"/>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5" name="object 52"/>
              <p:cNvSpPr/>
              <p:nvPr/>
            </p:nvSpPr>
            <p:spPr>
              <a:xfrm flipH="1">
                <a:off x="7897569" y="3063440"/>
                <a:ext cx="0" cy="494812"/>
              </a:xfrm>
              <a:custGeom>
                <a:rect l="l" t="t" r="r" b="b"/>
                <a:pathLst>
                  <a:path h="510539">
                    <a:moveTo>
                      <a:pt x="0" y="0"/>
                    </a:moveTo>
                    <a:lnTo>
                      <a:pt x="0" y="510307"/>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6" name="object 53"/>
              <p:cNvSpPr/>
              <p:nvPr/>
            </p:nvSpPr>
            <p:spPr>
              <a:xfrm flipH="1">
                <a:off x="8472056" y="3006373"/>
                <a:ext cx="0" cy="552047"/>
              </a:xfrm>
              <a:custGeom>
                <a:rect l="l" t="t" r="r" b="b"/>
                <a:pathLst>
                  <a:path h="569595">
                    <a:moveTo>
                      <a:pt x="0" y="0"/>
                    </a:moveTo>
                    <a:lnTo>
                      <a:pt x="0" y="569189"/>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7" name="object 54"/>
              <p:cNvSpPr/>
              <p:nvPr/>
            </p:nvSpPr>
            <p:spPr>
              <a:xfrm flipH="1">
                <a:off x="7012861" y="3158553"/>
                <a:ext cx="0" cy="400033"/>
              </a:xfrm>
              <a:custGeom>
                <a:rect l="l" t="t" r="r" b="b"/>
                <a:pathLst>
                  <a:path h="412750">
                    <a:moveTo>
                      <a:pt x="0" y="0"/>
                    </a:moveTo>
                    <a:lnTo>
                      <a:pt x="0" y="412171"/>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58" name="object 55"/>
              <p:cNvSpPr/>
              <p:nvPr/>
            </p:nvSpPr>
            <p:spPr>
              <a:xfrm>
                <a:off x="6438376" y="3143335"/>
                <a:ext cx="321916" cy="12308"/>
              </a:xfrm>
              <a:custGeom>
                <a:rect l="l" t="t" r="r" b="b"/>
                <a:pathLst>
                  <a:path w="274954" h="12700">
                    <a:moveTo>
                      <a:pt x="0" y="12561"/>
                    </a:moveTo>
                    <a:lnTo>
                      <a:pt x="274781" y="12561"/>
                    </a:lnTo>
                    <a:lnTo>
                      <a:pt x="274781"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64" name="object 61"/>
              <p:cNvSpPr/>
              <p:nvPr/>
            </p:nvSpPr>
            <p:spPr>
              <a:xfrm flipH="1">
                <a:off x="7575857" y="3063440"/>
                <a:ext cx="0" cy="494812"/>
              </a:xfrm>
              <a:custGeom>
                <a:rect l="l" t="t" r="r" b="b"/>
                <a:pathLst>
                  <a:path h="510539">
                    <a:moveTo>
                      <a:pt x="0" y="0"/>
                    </a:moveTo>
                    <a:lnTo>
                      <a:pt x="0" y="510307"/>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65" name="object 62"/>
              <p:cNvSpPr/>
              <p:nvPr/>
            </p:nvSpPr>
            <p:spPr>
              <a:xfrm>
                <a:off x="8149868" y="3006753"/>
                <a:ext cx="321916" cy="0"/>
              </a:xfrm>
              <a:custGeom>
                <a:rect l="l" t="t" r="r" b="b"/>
                <a:pathLst>
                  <a:path w="274954">
                    <a:moveTo>
                      <a:pt x="0" y="0"/>
                    </a:moveTo>
                    <a:lnTo>
                      <a:pt x="274781" y="0"/>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66" name="object 63"/>
              <p:cNvSpPr/>
              <p:nvPr/>
            </p:nvSpPr>
            <p:spPr>
              <a:xfrm flipH="1">
                <a:off x="7323084" y="3158553"/>
                <a:ext cx="0" cy="400033"/>
              </a:xfrm>
              <a:custGeom>
                <a:rect l="l" t="t" r="r" b="b"/>
                <a:pathLst>
                  <a:path h="412750">
                    <a:moveTo>
                      <a:pt x="0" y="0"/>
                    </a:moveTo>
                    <a:lnTo>
                      <a:pt x="0" y="412171"/>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67" name="object 64"/>
              <p:cNvSpPr/>
              <p:nvPr/>
            </p:nvSpPr>
            <p:spPr>
              <a:xfrm flipH="1">
                <a:off x="6760088" y="3149422"/>
                <a:ext cx="0" cy="408651"/>
              </a:xfrm>
              <a:custGeom>
                <a:rect l="l" t="t" r="r" b="b"/>
                <a:pathLst>
                  <a:path h="421639">
                    <a:moveTo>
                      <a:pt x="0" y="0"/>
                    </a:moveTo>
                    <a:lnTo>
                      <a:pt x="0" y="421592"/>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72" name="object 69"/>
              <p:cNvSpPr/>
              <p:nvPr/>
            </p:nvSpPr>
            <p:spPr>
              <a:xfrm>
                <a:off x="7012862" y="3152466"/>
                <a:ext cx="310020" cy="12924"/>
              </a:xfrm>
              <a:custGeom>
                <a:rect l="l" t="t" r="r" b="b"/>
                <a:pathLst>
                  <a:path w="264795" h="13335">
                    <a:moveTo>
                      <a:pt x="0" y="13346"/>
                    </a:moveTo>
                    <a:lnTo>
                      <a:pt x="264574" y="13346"/>
                    </a:lnTo>
                    <a:lnTo>
                      <a:pt x="264574" y="0"/>
                    </a:lnTo>
                    <a:lnTo>
                      <a:pt x="0" y="0"/>
                    </a:lnTo>
                    <a:lnTo>
                      <a:pt x="0" y="1334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75" name="object 72"/>
              <p:cNvSpPr txBox="1"/>
              <p:nvPr/>
            </p:nvSpPr>
            <p:spPr>
              <a:xfrm>
                <a:off x="6385810" y="3619346"/>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2013A</a:t>
                </a:r>
                <a:endParaRPr sz="800">
                  <a:latin typeface="微软雅黑" panose="020b0503020204020204" pitchFamily="34" charset="-122"/>
                  <a:ea typeface="微软雅黑" panose="020b0503020204020204" pitchFamily="34" charset="-122"/>
                  <a:cs typeface="Verdana"/>
                </a:endParaRPr>
              </a:p>
            </p:txBody>
          </p:sp>
          <p:sp>
            <p:nvSpPr>
              <p:cNvPr id="80" name="object 77"/>
              <p:cNvSpPr txBox="1"/>
              <p:nvPr/>
            </p:nvSpPr>
            <p:spPr>
              <a:xfrm>
                <a:off x="7523754" y="3619346"/>
                <a:ext cx="103117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2015A  </a:t>
                </a:r>
                <a:r>
                  <a:rPr lang="en-US" sz="800" spc="10" smtClean="0">
                    <a:latin typeface="微软雅黑" panose="020b0503020204020204" pitchFamily="34" charset="-122"/>
                    <a:ea typeface="微软雅黑" panose="020b0503020204020204" pitchFamily="34" charset="-122"/>
                    <a:cs typeface="Verdana"/>
                  </a:rPr>
                  <a:t>                         </a:t>
                </a:r>
                <a:r>
                  <a:rPr sz="800" spc="35" smtClean="0">
                    <a:latin typeface="微软雅黑" panose="020b0503020204020204" pitchFamily="34" charset="-122"/>
                    <a:ea typeface="微软雅黑" panose="020b0503020204020204" pitchFamily="34" charset="-122"/>
                    <a:cs typeface="Verdana"/>
                  </a:rPr>
                  <a:t> </a:t>
                </a:r>
                <a:r>
                  <a:rPr sz="800" spc="10">
                    <a:latin typeface="微软雅黑" panose="020b0503020204020204" pitchFamily="34" charset="-122"/>
                    <a:ea typeface="微软雅黑" panose="020b0503020204020204" pitchFamily="34" charset="-122"/>
                    <a:cs typeface="Verdana"/>
                  </a:rPr>
                  <a:t>2016LE</a:t>
                </a:r>
                <a:endParaRPr sz="800">
                  <a:latin typeface="微软雅黑" panose="020b0503020204020204" pitchFamily="34" charset="-122"/>
                  <a:ea typeface="微软雅黑" panose="020b0503020204020204" pitchFamily="34" charset="-122"/>
                  <a:cs typeface="Verdana"/>
                </a:endParaRPr>
              </a:p>
            </p:txBody>
          </p:sp>
          <p:sp>
            <p:nvSpPr>
              <p:cNvPr id="86" name="object 83"/>
              <p:cNvSpPr txBox="1"/>
              <p:nvPr/>
            </p:nvSpPr>
            <p:spPr>
              <a:xfrm>
                <a:off x="7582557" y="3253357"/>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29.1</a:t>
                </a:r>
                <a:endParaRPr sz="800">
                  <a:latin typeface="微软雅黑" panose="020b0503020204020204" pitchFamily="34" charset="-122"/>
                  <a:ea typeface="微软雅黑" panose="020b0503020204020204" pitchFamily="34" charset="-122"/>
                  <a:cs typeface="Verdana"/>
                </a:endParaRPr>
              </a:p>
            </p:txBody>
          </p:sp>
          <p:sp>
            <p:nvSpPr>
              <p:cNvPr id="88" name="object 85"/>
              <p:cNvSpPr txBox="1"/>
              <p:nvPr/>
            </p:nvSpPr>
            <p:spPr>
              <a:xfrm>
                <a:off x="7014507" y="3300536"/>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23.7</a:t>
                </a:r>
                <a:endParaRPr sz="800">
                  <a:latin typeface="微软雅黑" panose="020b0503020204020204" pitchFamily="34" charset="-122"/>
                  <a:ea typeface="微软雅黑" panose="020b0503020204020204" pitchFamily="34" charset="-122"/>
                  <a:cs typeface="Verdana"/>
                </a:endParaRPr>
              </a:p>
            </p:txBody>
          </p:sp>
          <p:sp>
            <p:nvSpPr>
              <p:cNvPr id="89" name="object 86"/>
              <p:cNvSpPr txBox="1"/>
              <p:nvPr/>
            </p:nvSpPr>
            <p:spPr>
              <a:xfrm>
                <a:off x="8157048" y="3224443"/>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32.7</a:t>
                </a:r>
                <a:endParaRPr sz="800">
                  <a:latin typeface="微软雅黑" panose="020b0503020204020204" pitchFamily="34" charset="-122"/>
                  <a:ea typeface="微软雅黑" panose="020b0503020204020204" pitchFamily="34" charset="-122"/>
                  <a:cs typeface="Verdana"/>
                </a:endParaRPr>
              </a:p>
            </p:txBody>
          </p:sp>
          <p:sp>
            <p:nvSpPr>
              <p:cNvPr id="91" name="object 88"/>
              <p:cNvSpPr txBox="1"/>
              <p:nvPr/>
            </p:nvSpPr>
            <p:spPr>
              <a:xfrm>
                <a:off x="6954763" y="3619356"/>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2014A</a:t>
                </a:r>
                <a:endParaRPr sz="800">
                  <a:latin typeface="微软雅黑" panose="020b0503020204020204" pitchFamily="34" charset="-122"/>
                  <a:ea typeface="微软雅黑" panose="020b0503020204020204" pitchFamily="34" charset="-122"/>
                  <a:cs typeface="Verdana"/>
                </a:endParaRPr>
              </a:p>
            </p:txBody>
          </p:sp>
          <p:sp>
            <p:nvSpPr>
              <p:cNvPr id="92" name="object 89"/>
              <p:cNvSpPr txBox="1"/>
              <p:nvPr/>
            </p:nvSpPr>
            <p:spPr>
              <a:xfrm>
                <a:off x="6445542" y="3295972"/>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24.5</a:t>
                </a:r>
                <a:endParaRPr sz="800">
                  <a:latin typeface="微软雅黑" panose="020b0503020204020204" pitchFamily="34" charset="-122"/>
                  <a:ea typeface="微软雅黑" panose="020b0503020204020204" pitchFamily="34" charset="-122"/>
                  <a:cs typeface="Verdana"/>
                </a:endParaRPr>
              </a:p>
            </p:txBody>
          </p:sp>
        </p:grpSp>
        <p:sp>
          <p:nvSpPr>
            <p:cNvPr id="93" name="object 90"/>
            <p:cNvSpPr/>
            <p:nvPr/>
          </p:nvSpPr>
          <p:spPr>
            <a:xfrm>
              <a:off x="8612213" y="3924401"/>
              <a:ext cx="344963" cy="0"/>
            </a:xfrm>
            <a:custGeom>
              <a:rect l="l" t="t" r="r" b="b"/>
              <a:pathLst>
                <a:path w="294640">
                  <a:moveTo>
                    <a:pt x="0" y="0"/>
                  </a:moveTo>
                  <a:lnTo>
                    <a:pt x="294408" y="0"/>
                  </a:lnTo>
                </a:path>
              </a:pathLst>
            </a:custGeom>
            <a:ln w="19627">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4" name="object 91"/>
            <p:cNvSpPr/>
            <p:nvPr/>
          </p:nvSpPr>
          <p:spPr>
            <a:xfrm>
              <a:off x="7534020" y="3872279"/>
              <a:ext cx="172482" cy="107087"/>
            </a:xfrm>
            <a:custGeom>
              <a:rect l="l" t="t" r="r" b="b"/>
              <a:pathLst>
                <a:path w="147320" h="110488">
                  <a:moveTo>
                    <a:pt x="0" y="0"/>
                  </a:moveTo>
                  <a:lnTo>
                    <a:pt x="0" y="109912"/>
                  </a:lnTo>
                  <a:lnTo>
                    <a:pt x="146811" y="109912"/>
                  </a:lnTo>
                  <a:lnTo>
                    <a:pt x="146811"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5" name="object 92"/>
            <p:cNvSpPr/>
            <p:nvPr/>
          </p:nvSpPr>
          <p:spPr>
            <a:xfrm>
              <a:off x="7525762" y="3866192"/>
              <a:ext cx="188094" cy="118779"/>
            </a:xfrm>
            <a:custGeom>
              <a:rect l="l" t="t" r="r" b="b"/>
              <a:pathLst>
                <a:path w="160654" h="122554">
                  <a:moveTo>
                    <a:pt x="160158" y="119333"/>
                  </a:moveTo>
                  <a:lnTo>
                    <a:pt x="160158" y="2355"/>
                  </a:lnTo>
                  <a:lnTo>
                    <a:pt x="157802" y="0"/>
                  </a:lnTo>
                  <a:lnTo>
                    <a:pt x="3140" y="0"/>
                  </a:lnTo>
                  <a:lnTo>
                    <a:pt x="0" y="2355"/>
                  </a:lnTo>
                  <a:lnTo>
                    <a:pt x="0" y="119333"/>
                  </a:lnTo>
                  <a:lnTo>
                    <a:pt x="3140" y="122473"/>
                  </a:lnTo>
                  <a:lnTo>
                    <a:pt x="7065" y="122473"/>
                  </a:lnTo>
                  <a:lnTo>
                    <a:pt x="7065" y="12561"/>
                  </a:lnTo>
                  <a:lnTo>
                    <a:pt x="13346" y="6280"/>
                  </a:lnTo>
                  <a:lnTo>
                    <a:pt x="13346" y="12561"/>
                  </a:lnTo>
                  <a:lnTo>
                    <a:pt x="147596" y="12561"/>
                  </a:lnTo>
                  <a:lnTo>
                    <a:pt x="147596" y="6280"/>
                  </a:lnTo>
                  <a:lnTo>
                    <a:pt x="153877" y="12561"/>
                  </a:lnTo>
                  <a:lnTo>
                    <a:pt x="153877" y="122473"/>
                  </a:lnTo>
                  <a:lnTo>
                    <a:pt x="157802" y="122473"/>
                  </a:lnTo>
                  <a:lnTo>
                    <a:pt x="160158" y="119333"/>
                  </a:lnTo>
                  <a:close/>
                </a:path>
                <a:path w="160654" h="122554">
                  <a:moveTo>
                    <a:pt x="13346" y="12561"/>
                  </a:moveTo>
                  <a:lnTo>
                    <a:pt x="13346" y="6280"/>
                  </a:lnTo>
                  <a:lnTo>
                    <a:pt x="7065" y="12561"/>
                  </a:lnTo>
                  <a:lnTo>
                    <a:pt x="13346" y="12561"/>
                  </a:lnTo>
                  <a:close/>
                </a:path>
                <a:path w="160654" h="122554">
                  <a:moveTo>
                    <a:pt x="13346" y="109127"/>
                  </a:moveTo>
                  <a:lnTo>
                    <a:pt x="13346" y="12561"/>
                  </a:lnTo>
                  <a:lnTo>
                    <a:pt x="7065" y="12561"/>
                  </a:lnTo>
                  <a:lnTo>
                    <a:pt x="7065" y="109127"/>
                  </a:lnTo>
                  <a:lnTo>
                    <a:pt x="13346" y="109127"/>
                  </a:lnTo>
                  <a:close/>
                </a:path>
                <a:path w="160654" h="122554">
                  <a:moveTo>
                    <a:pt x="153877" y="109127"/>
                  </a:moveTo>
                  <a:lnTo>
                    <a:pt x="7065" y="109127"/>
                  </a:lnTo>
                  <a:lnTo>
                    <a:pt x="13346" y="116193"/>
                  </a:lnTo>
                  <a:lnTo>
                    <a:pt x="13346" y="122473"/>
                  </a:lnTo>
                  <a:lnTo>
                    <a:pt x="147596" y="122473"/>
                  </a:lnTo>
                  <a:lnTo>
                    <a:pt x="147596" y="116193"/>
                  </a:lnTo>
                  <a:lnTo>
                    <a:pt x="153877" y="109127"/>
                  </a:lnTo>
                  <a:close/>
                </a:path>
                <a:path w="160654" h="122554">
                  <a:moveTo>
                    <a:pt x="13346" y="122473"/>
                  </a:moveTo>
                  <a:lnTo>
                    <a:pt x="13346" y="116193"/>
                  </a:lnTo>
                  <a:lnTo>
                    <a:pt x="7065" y="109127"/>
                  </a:lnTo>
                  <a:lnTo>
                    <a:pt x="7065" y="122473"/>
                  </a:lnTo>
                  <a:lnTo>
                    <a:pt x="13346" y="122473"/>
                  </a:lnTo>
                  <a:close/>
                </a:path>
                <a:path w="160654" h="122554">
                  <a:moveTo>
                    <a:pt x="153877" y="12561"/>
                  </a:moveTo>
                  <a:lnTo>
                    <a:pt x="147596" y="6280"/>
                  </a:lnTo>
                  <a:lnTo>
                    <a:pt x="147596" y="12561"/>
                  </a:lnTo>
                  <a:lnTo>
                    <a:pt x="153877" y="12561"/>
                  </a:lnTo>
                  <a:close/>
                </a:path>
                <a:path w="160654" h="122554">
                  <a:moveTo>
                    <a:pt x="153877" y="109127"/>
                  </a:moveTo>
                  <a:lnTo>
                    <a:pt x="153877" y="12561"/>
                  </a:lnTo>
                  <a:lnTo>
                    <a:pt x="147596" y="12561"/>
                  </a:lnTo>
                  <a:lnTo>
                    <a:pt x="147596" y="109127"/>
                  </a:lnTo>
                  <a:lnTo>
                    <a:pt x="153877" y="109127"/>
                  </a:lnTo>
                  <a:close/>
                </a:path>
                <a:path w="160654" h="122554">
                  <a:moveTo>
                    <a:pt x="153877" y="122473"/>
                  </a:moveTo>
                  <a:lnTo>
                    <a:pt x="153877" y="109127"/>
                  </a:lnTo>
                  <a:lnTo>
                    <a:pt x="147596" y="116193"/>
                  </a:lnTo>
                  <a:lnTo>
                    <a:pt x="147596" y="122473"/>
                  </a:lnTo>
                  <a:lnTo>
                    <a:pt x="153877" y="122473"/>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6" name="object 93"/>
            <p:cNvSpPr/>
            <p:nvPr/>
          </p:nvSpPr>
          <p:spPr>
            <a:xfrm>
              <a:off x="8755621" y="3900432"/>
              <a:ext cx="57246" cy="48004"/>
            </a:xfrm>
            <a:custGeom>
              <a:rect l="l" t="t" r="r" b="b"/>
              <a:pathLst>
                <a:path w="48895"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7" name="object 94"/>
            <p:cNvSpPr/>
            <p:nvPr/>
          </p:nvSpPr>
          <p:spPr>
            <a:xfrm>
              <a:off x="8750090" y="3895866"/>
              <a:ext cx="69141" cy="57237"/>
            </a:xfrm>
            <a:custGeom>
              <a:rect l="l" t="t" r="r" b="b"/>
              <a:pathLst>
                <a:path w="59054" h="59054">
                  <a:moveTo>
                    <a:pt x="4710" y="45535"/>
                  </a:moveTo>
                  <a:lnTo>
                    <a:pt x="4710" y="13346"/>
                  </a:lnTo>
                  <a:lnTo>
                    <a:pt x="2355" y="18057"/>
                  </a:lnTo>
                  <a:lnTo>
                    <a:pt x="1570" y="18057"/>
                  </a:lnTo>
                  <a:lnTo>
                    <a:pt x="1570" y="18842"/>
                  </a:lnTo>
                  <a:lnTo>
                    <a:pt x="0" y="23552"/>
                  </a:lnTo>
                  <a:lnTo>
                    <a:pt x="0" y="36114"/>
                  </a:lnTo>
                  <a:lnTo>
                    <a:pt x="1570" y="40824"/>
                  </a:lnTo>
                  <a:lnTo>
                    <a:pt x="2355" y="41609"/>
                  </a:lnTo>
                  <a:lnTo>
                    <a:pt x="4710" y="45535"/>
                  </a:lnTo>
                  <a:close/>
                </a:path>
                <a:path w="59054" h="59054">
                  <a:moveTo>
                    <a:pt x="13346" y="18057"/>
                  </a:moveTo>
                  <a:lnTo>
                    <a:pt x="12561" y="18842"/>
                  </a:lnTo>
                  <a:lnTo>
                    <a:pt x="12561" y="5495"/>
                  </a:lnTo>
                  <a:lnTo>
                    <a:pt x="8635" y="8635"/>
                  </a:lnTo>
                  <a:lnTo>
                    <a:pt x="7850" y="8635"/>
                  </a:lnTo>
                  <a:lnTo>
                    <a:pt x="7850" y="9421"/>
                  </a:lnTo>
                  <a:lnTo>
                    <a:pt x="4710" y="12561"/>
                  </a:lnTo>
                  <a:lnTo>
                    <a:pt x="4710" y="46320"/>
                  </a:lnTo>
                  <a:lnTo>
                    <a:pt x="7850" y="50245"/>
                  </a:lnTo>
                  <a:lnTo>
                    <a:pt x="8635" y="50245"/>
                  </a:lnTo>
                  <a:lnTo>
                    <a:pt x="8635" y="51030"/>
                  </a:lnTo>
                  <a:lnTo>
                    <a:pt x="9421" y="51501"/>
                  </a:lnTo>
                  <a:lnTo>
                    <a:pt x="9421" y="25907"/>
                  </a:lnTo>
                  <a:lnTo>
                    <a:pt x="10991" y="21197"/>
                  </a:lnTo>
                  <a:lnTo>
                    <a:pt x="10991" y="22767"/>
                  </a:lnTo>
                  <a:lnTo>
                    <a:pt x="13346" y="18057"/>
                  </a:lnTo>
                  <a:close/>
                </a:path>
                <a:path w="59054" h="59054">
                  <a:moveTo>
                    <a:pt x="10206" y="25122"/>
                  </a:moveTo>
                  <a:lnTo>
                    <a:pt x="9421" y="25907"/>
                  </a:lnTo>
                  <a:lnTo>
                    <a:pt x="9421" y="29048"/>
                  </a:lnTo>
                  <a:lnTo>
                    <a:pt x="9486" y="29440"/>
                  </a:lnTo>
                  <a:lnTo>
                    <a:pt x="10206" y="25122"/>
                  </a:lnTo>
                  <a:close/>
                </a:path>
                <a:path w="59054" h="59054">
                  <a:moveTo>
                    <a:pt x="9486" y="29440"/>
                  </a:moveTo>
                  <a:lnTo>
                    <a:pt x="9421" y="29048"/>
                  </a:lnTo>
                  <a:lnTo>
                    <a:pt x="9421" y="29833"/>
                  </a:lnTo>
                  <a:lnTo>
                    <a:pt x="9486" y="29440"/>
                  </a:lnTo>
                  <a:close/>
                </a:path>
                <a:path w="59054" h="59054">
                  <a:moveTo>
                    <a:pt x="10206" y="33758"/>
                  </a:moveTo>
                  <a:lnTo>
                    <a:pt x="9486" y="29440"/>
                  </a:lnTo>
                  <a:lnTo>
                    <a:pt x="9421" y="29833"/>
                  </a:lnTo>
                  <a:lnTo>
                    <a:pt x="9421" y="32973"/>
                  </a:lnTo>
                  <a:lnTo>
                    <a:pt x="10206" y="33758"/>
                  </a:lnTo>
                  <a:close/>
                </a:path>
                <a:path w="59054" h="59054">
                  <a:moveTo>
                    <a:pt x="13346" y="40824"/>
                  </a:moveTo>
                  <a:lnTo>
                    <a:pt x="10991" y="36899"/>
                  </a:lnTo>
                  <a:lnTo>
                    <a:pt x="10991" y="37684"/>
                  </a:lnTo>
                  <a:lnTo>
                    <a:pt x="9421" y="32973"/>
                  </a:lnTo>
                  <a:lnTo>
                    <a:pt x="9421" y="51501"/>
                  </a:lnTo>
                  <a:lnTo>
                    <a:pt x="12561" y="53386"/>
                  </a:lnTo>
                  <a:lnTo>
                    <a:pt x="12561" y="40039"/>
                  </a:lnTo>
                  <a:lnTo>
                    <a:pt x="13346" y="40824"/>
                  </a:lnTo>
                  <a:close/>
                </a:path>
                <a:path w="59054" h="59054">
                  <a:moveTo>
                    <a:pt x="45535" y="18842"/>
                  </a:moveTo>
                  <a:lnTo>
                    <a:pt x="45535" y="4710"/>
                  </a:lnTo>
                  <a:lnTo>
                    <a:pt x="40824" y="2355"/>
                  </a:lnTo>
                  <a:lnTo>
                    <a:pt x="40039" y="2355"/>
                  </a:lnTo>
                  <a:lnTo>
                    <a:pt x="35328" y="785"/>
                  </a:lnTo>
                  <a:lnTo>
                    <a:pt x="34543" y="785"/>
                  </a:lnTo>
                  <a:lnTo>
                    <a:pt x="29833" y="0"/>
                  </a:lnTo>
                  <a:lnTo>
                    <a:pt x="28263" y="0"/>
                  </a:lnTo>
                  <a:lnTo>
                    <a:pt x="24337" y="654"/>
                  </a:lnTo>
                  <a:lnTo>
                    <a:pt x="22767" y="785"/>
                  </a:lnTo>
                  <a:lnTo>
                    <a:pt x="18057" y="2355"/>
                  </a:lnTo>
                  <a:lnTo>
                    <a:pt x="17271" y="2355"/>
                  </a:lnTo>
                  <a:lnTo>
                    <a:pt x="13346" y="4710"/>
                  </a:lnTo>
                  <a:lnTo>
                    <a:pt x="12561" y="4710"/>
                  </a:lnTo>
                  <a:lnTo>
                    <a:pt x="12561" y="18842"/>
                  </a:lnTo>
                  <a:lnTo>
                    <a:pt x="14916" y="16486"/>
                  </a:lnTo>
                  <a:lnTo>
                    <a:pt x="14916" y="15701"/>
                  </a:lnTo>
                  <a:lnTo>
                    <a:pt x="18057" y="13817"/>
                  </a:lnTo>
                  <a:lnTo>
                    <a:pt x="18057" y="13346"/>
                  </a:lnTo>
                  <a:lnTo>
                    <a:pt x="21982" y="10991"/>
                  </a:lnTo>
                  <a:lnTo>
                    <a:pt x="21982" y="11514"/>
                  </a:lnTo>
                  <a:lnTo>
                    <a:pt x="24337" y="10729"/>
                  </a:lnTo>
                  <a:lnTo>
                    <a:pt x="24337" y="10206"/>
                  </a:lnTo>
                  <a:lnTo>
                    <a:pt x="33758" y="10206"/>
                  </a:lnTo>
                  <a:lnTo>
                    <a:pt x="33758" y="10520"/>
                  </a:lnTo>
                  <a:lnTo>
                    <a:pt x="36114" y="11462"/>
                  </a:lnTo>
                  <a:lnTo>
                    <a:pt x="36114" y="10991"/>
                  </a:lnTo>
                  <a:lnTo>
                    <a:pt x="40824" y="13346"/>
                  </a:lnTo>
                  <a:lnTo>
                    <a:pt x="40824" y="13935"/>
                  </a:lnTo>
                  <a:lnTo>
                    <a:pt x="43179" y="15701"/>
                  </a:lnTo>
                  <a:lnTo>
                    <a:pt x="43179" y="16486"/>
                  </a:lnTo>
                  <a:lnTo>
                    <a:pt x="45535" y="18842"/>
                  </a:lnTo>
                  <a:close/>
                </a:path>
                <a:path w="59054" h="59054">
                  <a:moveTo>
                    <a:pt x="15352" y="43528"/>
                  </a:moveTo>
                  <a:lnTo>
                    <a:pt x="12561" y="40039"/>
                  </a:lnTo>
                  <a:lnTo>
                    <a:pt x="12561" y="54171"/>
                  </a:lnTo>
                  <a:lnTo>
                    <a:pt x="13346" y="54171"/>
                  </a:lnTo>
                  <a:lnTo>
                    <a:pt x="14916" y="55113"/>
                  </a:lnTo>
                  <a:lnTo>
                    <a:pt x="14916" y="43179"/>
                  </a:lnTo>
                  <a:lnTo>
                    <a:pt x="15352" y="43528"/>
                  </a:lnTo>
                  <a:close/>
                </a:path>
                <a:path w="59054" h="59054">
                  <a:moveTo>
                    <a:pt x="15701" y="15701"/>
                  </a:moveTo>
                  <a:lnTo>
                    <a:pt x="14916" y="15701"/>
                  </a:lnTo>
                  <a:lnTo>
                    <a:pt x="14916" y="16486"/>
                  </a:lnTo>
                  <a:lnTo>
                    <a:pt x="15701" y="15701"/>
                  </a:lnTo>
                  <a:close/>
                </a:path>
                <a:path w="59054" h="59054">
                  <a:moveTo>
                    <a:pt x="15701" y="43964"/>
                  </a:moveTo>
                  <a:lnTo>
                    <a:pt x="15352" y="43528"/>
                  </a:lnTo>
                  <a:lnTo>
                    <a:pt x="14916" y="43179"/>
                  </a:lnTo>
                  <a:lnTo>
                    <a:pt x="15701" y="43964"/>
                  </a:lnTo>
                  <a:close/>
                </a:path>
                <a:path w="59054" h="59054">
                  <a:moveTo>
                    <a:pt x="15701" y="55584"/>
                  </a:moveTo>
                  <a:lnTo>
                    <a:pt x="15701" y="43964"/>
                  </a:lnTo>
                  <a:lnTo>
                    <a:pt x="14916" y="43179"/>
                  </a:lnTo>
                  <a:lnTo>
                    <a:pt x="14916" y="55113"/>
                  </a:lnTo>
                  <a:lnTo>
                    <a:pt x="15701" y="55584"/>
                  </a:lnTo>
                  <a:close/>
                </a:path>
                <a:path w="59054" h="59054">
                  <a:moveTo>
                    <a:pt x="18842" y="57442"/>
                  </a:moveTo>
                  <a:lnTo>
                    <a:pt x="18842" y="46320"/>
                  </a:lnTo>
                  <a:lnTo>
                    <a:pt x="15352" y="43528"/>
                  </a:lnTo>
                  <a:lnTo>
                    <a:pt x="15701" y="43964"/>
                  </a:lnTo>
                  <a:lnTo>
                    <a:pt x="15701" y="55584"/>
                  </a:lnTo>
                  <a:lnTo>
                    <a:pt x="17271" y="56526"/>
                  </a:lnTo>
                  <a:lnTo>
                    <a:pt x="18057" y="56526"/>
                  </a:lnTo>
                  <a:lnTo>
                    <a:pt x="18057" y="57311"/>
                  </a:lnTo>
                  <a:lnTo>
                    <a:pt x="18842" y="57442"/>
                  </a:lnTo>
                  <a:close/>
                </a:path>
                <a:path w="59054" h="59054">
                  <a:moveTo>
                    <a:pt x="18842" y="13346"/>
                  </a:moveTo>
                  <a:lnTo>
                    <a:pt x="18057" y="13346"/>
                  </a:lnTo>
                  <a:lnTo>
                    <a:pt x="18057" y="13817"/>
                  </a:lnTo>
                  <a:lnTo>
                    <a:pt x="18842" y="13346"/>
                  </a:lnTo>
                  <a:close/>
                </a:path>
                <a:path w="59054" h="59054">
                  <a:moveTo>
                    <a:pt x="21982" y="47890"/>
                  </a:moveTo>
                  <a:lnTo>
                    <a:pt x="18057" y="45535"/>
                  </a:lnTo>
                  <a:lnTo>
                    <a:pt x="18842" y="46320"/>
                  </a:lnTo>
                  <a:lnTo>
                    <a:pt x="18842" y="57442"/>
                  </a:lnTo>
                  <a:lnTo>
                    <a:pt x="21197" y="57834"/>
                  </a:lnTo>
                  <a:lnTo>
                    <a:pt x="21197" y="47890"/>
                  </a:lnTo>
                  <a:lnTo>
                    <a:pt x="21982" y="47890"/>
                  </a:lnTo>
                  <a:close/>
                </a:path>
                <a:path w="59054" h="59054">
                  <a:moveTo>
                    <a:pt x="21982" y="11514"/>
                  </a:moveTo>
                  <a:lnTo>
                    <a:pt x="21982" y="10991"/>
                  </a:lnTo>
                  <a:lnTo>
                    <a:pt x="21197" y="11776"/>
                  </a:lnTo>
                  <a:lnTo>
                    <a:pt x="21982" y="11514"/>
                  </a:lnTo>
                  <a:close/>
                </a:path>
                <a:path w="59054" h="59054">
                  <a:moveTo>
                    <a:pt x="25907" y="48675"/>
                  </a:moveTo>
                  <a:lnTo>
                    <a:pt x="21197" y="47890"/>
                  </a:lnTo>
                  <a:lnTo>
                    <a:pt x="21197" y="57834"/>
                  </a:lnTo>
                  <a:lnTo>
                    <a:pt x="22767" y="58096"/>
                  </a:lnTo>
                  <a:lnTo>
                    <a:pt x="23552" y="58881"/>
                  </a:lnTo>
                  <a:lnTo>
                    <a:pt x="24337" y="58881"/>
                  </a:lnTo>
                  <a:lnTo>
                    <a:pt x="24337" y="48675"/>
                  </a:lnTo>
                  <a:lnTo>
                    <a:pt x="25907" y="48675"/>
                  </a:lnTo>
                  <a:close/>
                </a:path>
                <a:path w="59054" h="59054">
                  <a:moveTo>
                    <a:pt x="25907" y="10206"/>
                  </a:moveTo>
                  <a:lnTo>
                    <a:pt x="24337" y="10206"/>
                  </a:lnTo>
                  <a:lnTo>
                    <a:pt x="24337" y="10729"/>
                  </a:lnTo>
                  <a:lnTo>
                    <a:pt x="25907" y="10206"/>
                  </a:lnTo>
                  <a:close/>
                </a:path>
                <a:path w="59054" h="59054">
                  <a:moveTo>
                    <a:pt x="29833" y="58881"/>
                  </a:moveTo>
                  <a:lnTo>
                    <a:pt x="29833" y="49460"/>
                  </a:lnTo>
                  <a:lnTo>
                    <a:pt x="28263" y="49460"/>
                  </a:lnTo>
                  <a:lnTo>
                    <a:pt x="28263" y="49236"/>
                  </a:lnTo>
                  <a:lnTo>
                    <a:pt x="24337" y="48675"/>
                  </a:lnTo>
                  <a:lnTo>
                    <a:pt x="24337" y="58881"/>
                  </a:lnTo>
                  <a:lnTo>
                    <a:pt x="28263" y="58881"/>
                  </a:lnTo>
                  <a:lnTo>
                    <a:pt x="28263" y="49460"/>
                  </a:lnTo>
                  <a:lnTo>
                    <a:pt x="29048" y="49348"/>
                  </a:lnTo>
                  <a:lnTo>
                    <a:pt x="29048" y="58881"/>
                  </a:lnTo>
                  <a:lnTo>
                    <a:pt x="29833" y="58881"/>
                  </a:lnTo>
                  <a:close/>
                </a:path>
                <a:path w="59054" h="59054">
                  <a:moveTo>
                    <a:pt x="33758" y="58881"/>
                  </a:moveTo>
                  <a:lnTo>
                    <a:pt x="33758" y="48675"/>
                  </a:lnTo>
                  <a:lnTo>
                    <a:pt x="29048" y="49348"/>
                  </a:lnTo>
                  <a:lnTo>
                    <a:pt x="29833" y="49460"/>
                  </a:lnTo>
                  <a:lnTo>
                    <a:pt x="29833" y="58881"/>
                  </a:lnTo>
                  <a:lnTo>
                    <a:pt x="33758" y="58881"/>
                  </a:lnTo>
                  <a:close/>
                </a:path>
                <a:path w="59054" h="59054">
                  <a:moveTo>
                    <a:pt x="33758" y="10520"/>
                  </a:moveTo>
                  <a:lnTo>
                    <a:pt x="33758" y="10206"/>
                  </a:lnTo>
                  <a:lnTo>
                    <a:pt x="32973" y="10206"/>
                  </a:lnTo>
                  <a:lnTo>
                    <a:pt x="33758" y="10520"/>
                  </a:lnTo>
                  <a:close/>
                </a:path>
                <a:path w="59054" h="59054">
                  <a:moveTo>
                    <a:pt x="36899" y="57834"/>
                  </a:moveTo>
                  <a:lnTo>
                    <a:pt x="36899" y="47890"/>
                  </a:lnTo>
                  <a:lnTo>
                    <a:pt x="32973" y="48675"/>
                  </a:lnTo>
                  <a:lnTo>
                    <a:pt x="33758" y="48675"/>
                  </a:lnTo>
                  <a:lnTo>
                    <a:pt x="33758" y="58881"/>
                  </a:lnTo>
                  <a:lnTo>
                    <a:pt x="34543" y="58881"/>
                  </a:lnTo>
                  <a:lnTo>
                    <a:pt x="35328" y="58096"/>
                  </a:lnTo>
                  <a:lnTo>
                    <a:pt x="36899" y="57834"/>
                  </a:lnTo>
                  <a:close/>
                </a:path>
                <a:path w="59054" h="59054">
                  <a:moveTo>
                    <a:pt x="36899" y="11776"/>
                  </a:moveTo>
                  <a:lnTo>
                    <a:pt x="36114" y="10991"/>
                  </a:lnTo>
                  <a:lnTo>
                    <a:pt x="36114" y="11462"/>
                  </a:lnTo>
                  <a:lnTo>
                    <a:pt x="36899" y="11776"/>
                  </a:lnTo>
                  <a:close/>
                </a:path>
                <a:path w="59054" h="59054">
                  <a:moveTo>
                    <a:pt x="40824" y="45535"/>
                  </a:moveTo>
                  <a:lnTo>
                    <a:pt x="36114" y="47890"/>
                  </a:lnTo>
                  <a:lnTo>
                    <a:pt x="36899" y="47890"/>
                  </a:lnTo>
                  <a:lnTo>
                    <a:pt x="36899" y="57834"/>
                  </a:lnTo>
                  <a:lnTo>
                    <a:pt x="40039" y="57311"/>
                  </a:lnTo>
                  <a:lnTo>
                    <a:pt x="40039" y="46320"/>
                  </a:lnTo>
                  <a:lnTo>
                    <a:pt x="40824" y="45535"/>
                  </a:lnTo>
                  <a:close/>
                </a:path>
                <a:path w="59054" h="59054">
                  <a:moveTo>
                    <a:pt x="40824" y="13935"/>
                  </a:moveTo>
                  <a:lnTo>
                    <a:pt x="40824" y="13346"/>
                  </a:lnTo>
                  <a:lnTo>
                    <a:pt x="40039" y="13346"/>
                  </a:lnTo>
                  <a:lnTo>
                    <a:pt x="40824" y="13935"/>
                  </a:lnTo>
                  <a:close/>
                </a:path>
                <a:path w="59054" h="59054">
                  <a:moveTo>
                    <a:pt x="43179" y="55348"/>
                  </a:moveTo>
                  <a:lnTo>
                    <a:pt x="43179" y="43179"/>
                  </a:lnTo>
                  <a:lnTo>
                    <a:pt x="40039" y="46320"/>
                  </a:lnTo>
                  <a:lnTo>
                    <a:pt x="40039" y="57311"/>
                  </a:lnTo>
                  <a:lnTo>
                    <a:pt x="40824" y="56526"/>
                  </a:lnTo>
                  <a:lnTo>
                    <a:pt x="43179" y="55348"/>
                  </a:lnTo>
                  <a:close/>
                </a:path>
                <a:path w="59054" h="59054">
                  <a:moveTo>
                    <a:pt x="43179" y="16486"/>
                  </a:moveTo>
                  <a:lnTo>
                    <a:pt x="43179" y="15701"/>
                  </a:lnTo>
                  <a:lnTo>
                    <a:pt x="42394" y="15701"/>
                  </a:lnTo>
                  <a:lnTo>
                    <a:pt x="43179" y="16486"/>
                  </a:lnTo>
                  <a:close/>
                </a:path>
                <a:path w="59054" h="59054">
                  <a:moveTo>
                    <a:pt x="48675" y="51658"/>
                  </a:moveTo>
                  <a:lnTo>
                    <a:pt x="48675" y="32973"/>
                  </a:lnTo>
                  <a:lnTo>
                    <a:pt x="47105" y="37684"/>
                  </a:lnTo>
                  <a:lnTo>
                    <a:pt x="47105" y="36899"/>
                  </a:lnTo>
                  <a:lnTo>
                    <a:pt x="45535" y="40824"/>
                  </a:lnTo>
                  <a:lnTo>
                    <a:pt x="45535" y="40039"/>
                  </a:lnTo>
                  <a:lnTo>
                    <a:pt x="42394" y="43964"/>
                  </a:lnTo>
                  <a:lnTo>
                    <a:pt x="43179" y="43179"/>
                  </a:lnTo>
                  <a:lnTo>
                    <a:pt x="43179" y="55348"/>
                  </a:lnTo>
                  <a:lnTo>
                    <a:pt x="45535" y="54171"/>
                  </a:lnTo>
                  <a:lnTo>
                    <a:pt x="48675" y="51658"/>
                  </a:lnTo>
                  <a:close/>
                </a:path>
                <a:path w="59054" h="59054">
                  <a:moveTo>
                    <a:pt x="56526" y="41609"/>
                  </a:moveTo>
                  <a:lnTo>
                    <a:pt x="56526" y="18057"/>
                  </a:lnTo>
                  <a:lnTo>
                    <a:pt x="55741" y="18057"/>
                  </a:lnTo>
                  <a:lnTo>
                    <a:pt x="54171" y="13346"/>
                  </a:lnTo>
                  <a:lnTo>
                    <a:pt x="53386" y="13346"/>
                  </a:lnTo>
                  <a:lnTo>
                    <a:pt x="53386" y="12561"/>
                  </a:lnTo>
                  <a:lnTo>
                    <a:pt x="50245" y="9421"/>
                  </a:lnTo>
                  <a:lnTo>
                    <a:pt x="50245" y="8635"/>
                  </a:lnTo>
                  <a:lnTo>
                    <a:pt x="49460" y="8635"/>
                  </a:lnTo>
                  <a:lnTo>
                    <a:pt x="46320" y="5495"/>
                  </a:lnTo>
                  <a:lnTo>
                    <a:pt x="45535" y="5495"/>
                  </a:lnTo>
                  <a:lnTo>
                    <a:pt x="45535" y="18057"/>
                  </a:lnTo>
                  <a:lnTo>
                    <a:pt x="47105" y="22767"/>
                  </a:lnTo>
                  <a:lnTo>
                    <a:pt x="47105" y="21197"/>
                  </a:lnTo>
                  <a:lnTo>
                    <a:pt x="48675" y="25907"/>
                  </a:lnTo>
                  <a:lnTo>
                    <a:pt x="48675" y="51658"/>
                  </a:lnTo>
                  <a:lnTo>
                    <a:pt x="49460" y="51030"/>
                  </a:lnTo>
                  <a:lnTo>
                    <a:pt x="49460" y="50245"/>
                  </a:lnTo>
                  <a:lnTo>
                    <a:pt x="50245" y="50245"/>
                  </a:lnTo>
                  <a:lnTo>
                    <a:pt x="53386" y="46320"/>
                  </a:lnTo>
                  <a:lnTo>
                    <a:pt x="54171" y="45535"/>
                  </a:lnTo>
                  <a:lnTo>
                    <a:pt x="55741" y="41609"/>
                  </a:lnTo>
                  <a:lnTo>
                    <a:pt x="56526" y="41609"/>
                  </a:lnTo>
                  <a:close/>
                </a:path>
                <a:path w="59054" h="59054">
                  <a:moveTo>
                    <a:pt x="48675" y="29048"/>
                  </a:moveTo>
                  <a:lnTo>
                    <a:pt x="48675" y="25907"/>
                  </a:lnTo>
                  <a:lnTo>
                    <a:pt x="47890" y="25122"/>
                  </a:lnTo>
                  <a:lnTo>
                    <a:pt x="48610" y="29440"/>
                  </a:lnTo>
                  <a:lnTo>
                    <a:pt x="48675" y="29048"/>
                  </a:lnTo>
                  <a:close/>
                </a:path>
                <a:path w="59054" h="59054">
                  <a:moveTo>
                    <a:pt x="48675" y="32973"/>
                  </a:moveTo>
                  <a:lnTo>
                    <a:pt x="48675" y="29833"/>
                  </a:lnTo>
                  <a:lnTo>
                    <a:pt x="48610" y="29440"/>
                  </a:lnTo>
                  <a:lnTo>
                    <a:pt x="47890" y="33758"/>
                  </a:lnTo>
                  <a:lnTo>
                    <a:pt x="48675" y="32973"/>
                  </a:lnTo>
                  <a:close/>
                </a:path>
                <a:path w="59054" h="59054">
                  <a:moveTo>
                    <a:pt x="48675" y="29833"/>
                  </a:moveTo>
                  <a:lnTo>
                    <a:pt x="48675" y="29048"/>
                  </a:lnTo>
                  <a:lnTo>
                    <a:pt x="48610" y="29440"/>
                  </a:lnTo>
                  <a:lnTo>
                    <a:pt x="48675" y="29833"/>
                  </a:lnTo>
                  <a:close/>
                </a:path>
                <a:path w="59054" h="59054">
                  <a:moveTo>
                    <a:pt x="58096" y="36114"/>
                  </a:moveTo>
                  <a:lnTo>
                    <a:pt x="58096" y="23552"/>
                  </a:lnTo>
                  <a:lnTo>
                    <a:pt x="56526" y="18842"/>
                  </a:lnTo>
                  <a:lnTo>
                    <a:pt x="56526" y="40824"/>
                  </a:lnTo>
                  <a:lnTo>
                    <a:pt x="58096" y="36114"/>
                  </a:lnTo>
                  <a:close/>
                </a:path>
                <a:path w="59054" h="59054">
                  <a:moveTo>
                    <a:pt x="58881" y="29833"/>
                  </a:moveTo>
                  <a:lnTo>
                    <a:pt x="58881" y="29048"/>
                  </a:lnTo>
                  <a:lnTo>
                    <a:pt x="58096" y="24337"/>
                  </a:lnTo>
                  <a:lnTo>
                    <a:pt x="58096" y="35328"/>
                  </a:lnTo>
                  <a:lnTo>
                    <a:pt x="58881" y="29833"/>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98" name="object 95"/>
            <p:cNvSpPr txBox="1"/>
            <p:nvPr/>
          </p:nvSpPr>
          <p:spPr>
            <a:xfrm>
              <a:off x="7752628" y="3871205"/>
              <a:ext cx="210397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tabLst>
                  <a:tab pos="1080135"/>
                </a:tabLst>
              </a:pPr>
              <a:r>
                <a:rPr lang="zh-CN" altLang="en-US" sz="800" spc="5" smtClean="0">
                  <a:latin typeface="微软雅黑" panose="020b0503020204020204" pitchFamily="34" charset="-122"/>
                  <a:ea typeface="微软雅黑" panose="020b0503020204020204" pitchFamily="34" charset="-122"/>
                  <a:cs typeface="Verdana"/>
                </a:rPr>
                <a:t>毛利润</a:t>
              </a:r>
              <a:r>
                <a:rPr sz="800" spc="5">
                  <a:latin typeface="微软雅黑" panose="020b0503020204020204" pitchFamily="34" charset="-122"/>
                  <a:ea typeface="微软雅黑" panose="020b0503020204020204" pitchFamily="34" charset="-122"/>
                  <a:cs typeface="Verdana"/>
                </a:rPr>
                <a:t>	</a:t>
              </a:r>
              <a:r>
                <a:rPr lang="en-US" sz="800" spc="5" smtClean="0">
                  <a:latin typeface="微软雅黑" panose="020b0503020204020204" pitchFamily="34" charset="-122"/>
                  <a:ea typeface="微软雅黑" panose="020b0503020204020204" pitchFamily="34" charset="-122"/>
                  <a:cs typeface="Verdana"/>
                </a:rPr>
                <a:t>    </a:t>
              </a:r>
              <a:r>
                <a:rPr lang="zh-CN" altLang="en-US" sz="800" spc="5" smtClean="0">
                  <a:latin typeface="微软雅黑" panose="020b0503020204020204" pitchFamily="34" charset="-122"/>
                  <a:ea typeface="微软雅黑" panose="020b0503020204020204" pitchFamily="34" charset="-122"/>
                  <a:cs typeface="Verdana"/>
                </a:rPr>
                <a:t>毛利率</a:t>
              </a:r>
              <a:endParaRPr sz="800">
                <a:latin typeface="微软雅黑" panose="020b0503020204020204" pitchFamily="34" charset="-122"/>
                <a:ea typeface="微软雅黑" panose="020b0503020204020204" pitchFamily="34" charset="-122"/>
                <a:cs typeface="Verdana"/>
              </a:endParaRPr>
            </a:p>
          </p:txBody>
        </p:sp>
        <p:sp>
          <p:nvSpPr>
            <p:cNvPr id="99" name="object 186"/>
            <p:cNvSpPr txBox="1"/>
            <p:nvPr/>
          </p:nvSpPr>
          <p:spPr>
            <a:xfrm>
              <a:off x="6323478" y="1799135"/>
              <a:ext cx="4559602" cy="316112"/>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2013-2016</a:t>
              </a:r>
              <a:r>
                <a:rPr lang="zh-CN" altLang="en-US"/>
                <a:t>年毛利润及毛利率</a:t>
              </a:r>
              <a:endParaRPr/>
            </a:p>
          </p:txBody>
        </p:sp>
        <p:sp>
          <p:nvSpPr>
            <p:cNvPr id="100" name="object 286"/>
            <p:cNvSpPr txBox="1"/>
            <p:nvPr/>
          </p:nvSpPr>
          <p:spPr>
            <a:xfrm>
              <a:off x="6308601" y="2134817"/>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b="1" smtClean="0">
                  <a:latin typeface="微软雅黑" panose="020b0503020204020204" pitchFamily="34" charset="-122"/>
                  <a:ea typeface="微软雅黑" panose="020b0503020204020204" pitchFamily="34" charset="-122"/>
                  <a:cs typeface="Arial"/>
                </a:rPr>
                <a:t>百万欧元</a:t>
              </a:r>
              <a:endParaRPr sz="800" b="1">
                <a:latin typeface="微软雅黑" panose="020b0503020204020204" pitchFamily="34" charset="-122"/>
                <a:ea typeface="微软雅黑" panose="020b0503020204020204" pitchFamily="34" charset="-122"/>
                <a:cs typeface="Arial"/>
              </a:endParaRPr>
            </a:p>
          </p:txBody>
        </p:sp>
        <p:sp>
          <p:nvSpPr>
            <p:cNvPr id="14" name="任意多边形 13"/>
            <p:cNvSpPr/>
            <p:nvPr/>
          </p:nvSpPr>
          <p:spPr>
            <a:xfrm>
              <a:off x="6932428" y="2700274"/>
              <a:ext cx="3524908" cy="147827"/>
            </a:xfrm>
            <a:custGeom>
              <a:gdLst>
                <a:gd name="connsiteX0" fmla="*/ 0 w 3524908"/>
                <a:gd name="connsiteY0" fmla="*/ 138619 h 147827"/>
                <a:gd name="connsiteX1" fmla="*/ 1158949 w 3524908"/>
                <a:gd name="connsiteY1" fmla="*/ 138619 h 147827"/>
                <a:gd name="connsiteX2" fmla="*/ 2264735 w 3524908"/>
                <a:gd name="connsiteY2" fmla="*/ 42926 h 147827"/>
                <a:gd name="connsiteX3" fmla="*/ 3444949 w 3524908"/>
                <a:gd name="connsiteY3" fmla="*/ 396 h 147827"/>
                <a:gd name="connsiteX4" fmla="*/ 3423684 w 3524908"/>
                <a:gd name="connsiteY4" fmla="*/ 21661 h 147827"/>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24908" h="147827">
                  <a:moveTo>
                    <a:pt x="0" y="138619"/>
                  </a:moveTo>
                  <a:cubicBezTo>
                    <a:pt x="390746" y="146593"/>
                    <a:pt x="781493" y="154568"/>
                    <a:pt x="1158949" y="138619"/>
                  </a:cubicBezTo>
                  <a:cubicBezTo>
                    <a:pt x="1536405" y="122670"/>
                    <a:pt x="1883735" y="65963"/>
                    <a:pt x="2264735" y="42926"/>
                  </a:cubicBezTo>
                  <a:cubicBezTo>
                    <a:pt x="2645735" y="19889"/>
                    <a:pt x="3251791" y="3940"/>
                    <a:pt x="3444949" y="396"/>
                  </a:cubicBezTo>
                  <a:cubicBezTo>
                    <a:pt x="3638107" y="-3148"/>
                    <a:pt x="3420140" y="18117"/>
                    <a:pt x="3423684" y="2166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02" name="object 5"/>
          <p:cNvSpPr txBox="1"/>
          <p:nvPr/>
        </p:nvSpPr>
        <p:spPr>
          <a:xfrm>
            <a:off x="1329590" y="4085135"/>
            <a:ext cx="4559603" cy="316112"/>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2013-</a:t>
            </a:r>
            <a:r>
              <a:rPr lang="en-US" altLang="zh-CN" smtClean="0"/>
              <a:t>2016</a:t>
            </a:r>
            <a:r>
              <a:rPr lang="zh-CN" altLang="en-US" smtClean="0"/>
              <a:t>年利润总额及其占营收比</a:t>
            </a:r>
            <a:endParaRPr/>
          </a:p>
        </p:txBody>
      </p:sp>
      <p:sp>
        <p:nvSpPr>
          <p:cNvPr id="111" name="object 104"/>
          <p:cNvSpPr/>
          <p:nvPr/>
        </p:nvSpPr>
        <p:spPr>
          <a:xfrm flipH="1">
            <a:off x="1324994" y="4604269"/>
            <a:ext cx="0" cy="1169947"/>
          </a:xfrm>
          <a:custGeom>
            <a:rect l="l" t="t" r="r" b="b"/>
            <a:pathLst>
              <a:path h="1207135">
                <a:moveTo>
                  <a:pt x="0" y="0"/>
                </a:moveTo>
                <a:lnTo>
                  <a:pt x="0" y="1206681"/>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6" name="object 109"/>
          <p:cNvSpPr/>
          <p:nvPr/>
        </p:nvSpPr>
        <p:spPr>
          <a:xfrm>
            <a:off x="1676400" y="4993851"/>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7" name="object 110"/>
          <p:cNvSpPr/>
          <p:nvPr/>
        </p:nvSpPr>
        <p:spPr>
          <a:xfrm>
            <a:off x="1290065" y="4803626"/>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8" name="object 111"/>
          <p:cNvSpPr/>
          <p:nvPr/>
        </p:nvSpPr>
        <p:spPr>
          <a:xfrm>
            <a:off x="1290065" y="4604268"/>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19" name="object 112"/>
          <p:cNvSpPr/>
          <p:nvPr/>
        </p:nvSpPr>
        <p:spPr>
          <a:xfrm>
            <a:off x="1324994" y="5773777"/>
            <a:ext cx="4561091" cy="0"/>
          </a:xfrm>
          <a:custGeom>
            <a:rect l="l" t="t" r="r" b="b"/>
            <a:pathLst>
              <a:path w="3895725">
                <a:moveTo>
                  <a:pt x="0" y="0"/>
                </a:moveTo>
                <a:lnTo>
                  <a:pt x="3895609" y="0"/>
                </a:lnTo>
              </a:path>
            </a:pathLst>
          </a:custGeom>
          <a:ln w="9813">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29" name="object 122"/>
          <p:cNvSpPr/>
          <p:nvPr/>
        </p:nvSpPr>
        <p:spPr>
          <a:xfrm>
            <a:off x="4221700" y="5022004"/>
            <a:ext cx="57246" cy="48004"/>
          </a:xfrm>
          <a:custGeom>
            <a:rect l="l" t="t" r="r" b="b"/>
            <a:pathLst>
              <a:path w="48894"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30" name="object 123"/>
          <p:cNvSpPr/>
          <p:nvPr/>
        </p:nvSpPr>
        <p:spPr>
          <a:xfrm>
            <a:off x="4221700" y="5022004"/>
            <a:ext cx="57246" cy="48004"/>
          </a:xfrm>
          <a:custGeom>
            <a:rect l="l" t="t" r="r" b="b"/>
            <a:pathLst>
              <a:path w="48894"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31" name="object 124"/>
          <p:cNvSpPr/>
          <p:nvPr/>
        </p:nvSpPr>
        <p:spPr>
          <a:xfrm>
            <a:off x="5381757" y="4926891"/>
            <a:ext cx="57246" cy="48004"/>
          </a:xfrm>
          <a:custGeom>
            <a:rect l="l" t="t" r="r" b="b"/>
            <a:pathLst>
              <a:path w="48894"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32" name="object 125"/>
          <p:cNvSpPr/>
          <p:nvPr/>
        </p:nvSpPr>
        <p:spPr>
          <a:xfrm>
            <a:off x="5381757" y="4926891"/>
            <a:ext cx="57246" cy="48004"/>
          </a:xfrm>
          <a:custGeom>
            <a:rect l="l" t="t" r="r" b="b"/>
            <a:pathLst>
              <a:path w="48894"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73" name="object 166"/>
          <p:cNvSpPr txBox="1"/>
          <p:nvPr/>
        </p:nvSpPr>
        <p:spPr>
          <a:xfrm>
            <a:off x="4038600" y="4867232"/>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smtClean="0">
                <a:latin typeface="微软雅黑" panose="020b0503020204020204" pitchFamily="34" charset="-122"/>
                <a:ea typeface="微软雅黑" panose="020b0503020204020204" pitchFamily="34" charset="-122"/>
                <a:cs typeface="Verdana"/>
              </a:rPr>
              <a:t>1</a:t>
            </a:r>
            <a:r>
              <a:rPr lang="en-US" sz="800" spc="10" smtClean="0">
                <a:latin typeface="微软雅黑" panose="020b0503020204020204" pitchFamily="34" charset="-122"/>
                <a:ea typeface="微软雅黑" panose="020b0503020204020204" pitchFamily="34" charset="-122"/>
                <a:cs typeface="Verdana"/>
              </a:rPr>
              <a:t>0</a:t>
            </a:r>
            <a:r>
              <a:rPr sz="800" spc="10" smtClean="0">
                <a:latin typeface="微软雅黑" panose="020b0503020204020204" pitchFamily="34" charset="-122"/>
                <a:ea typeface="微软雅黑" panose="020b0503020204020204" pitchFamily="34" charset="-122"/>
                <a:cs typeface="Verdana"/>
              </a:rPr>
              <a:t>.</a:t>
            </a:r>
            <a:r>
              <a:rPr lang="en-US" sz="800" spc="10" smtClean="0">
                <a:latin typeface="微软雅黑" panose="020b0503020204020204" pitchFamily="34" charset="-122"/>
                <a:ea typeface="微软雅黑" panose="020b0503020204020204" pitchFamily="34" charset="-122"/>
                <a:cs typeface="Verdana"/>
              </a:rPr>
              <a:t>3</a:t>
            </a:r>
            <a:r>
              <a:rPr sz="800" spc="10" smtClean="0">
                <a:latin typeface="微软雅黑" panose="020b0503020204020204" pitchFamily="34" charset="-122"/>
                <a:ea typeface="微软雅黑" panose="020b0503020204020204" pitchFamily="34" charset="-122"/>
                <a:cs typeface="Verdana"/>
              </a:rPr>
              <a:t>%</a:t>
            </a:r>
            <a:endParaRPr sz="800">
              <a:latin typeface="微软雅黑" panose="020b0503020204020204" pitchFamily="34" charset="-122"/>
              <a:ea typeface="微软雅黑" panose="020b0503020204020204" pitchFamily="34" charset="-122"/>
              <a:cs typeface="Verdana"/>
            </a:endParaRPr>
          </a:p>
        </p:txBody>
      </p:sp>
      <p:sp>
        <p:nvSpPr>
          <p:cNvPr id="177" name="object 170"/>
          <p:cNvSpPr txBox="1"/>
          <p:nvPr/>
        </p:nvSpPr>
        <p:spPr>
          <a:xfrm>
            <a:off x="2895600" y="4972237"/>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pc="10" smtClean="0">
                <a:latin typeface="微软雅黑" panose="020b0503020204020204" pitchFamily="34" charset="-122"/>
                <a:ea typeface="微软雅黑" panose="020b0503020204020204" pitchFamily="34" charset="-122"/>
                <a:cs typeface="Verdana"/>
              </a:rPr>
              <a:t>9</a:t>
            </a:r>
            <a:r>
              <a:rPr sz="800" spc="10" smtClean="0">
                <a:latin typeface="微软雅黑" panose="020b0503020204020204" pitchFamily="34" charset="-122"/>
                <a:ea typeface="微软雅黑" panose="020b0503020204020204" pitchFamily="34" charset="-122"/>
                <a:cs typeface="Verdana"/>
              </a:rPr>
              <a:t>.</a:t>
            </a:r>
            <a:r>
              <a:rPr lang="en-US" sz="800" spc="10" smtClean="0">
                <a:latin typeface="微软雅黑" panose="020b0503020204020204" pitchFamily="34" charset="-122"/>
                <a:ea typeface="微软雅黑" panose="020b0503020204020204" pitchFamily="34" charset="-122"/>
                <a:cs typeface="Verdana"/>
              </a:rPr>
              <a:t>0</a:t>
            </a:r>
            <a:r>
              <a:rPr sz="800" spc="10" smtClean="0">
                <a:latin typeface="微软雅黑" panose="020b0503020204020204" pitchFamily="34" charset="-122"/>
                <a:ea typeface="微软雅黑" panose="020b0503020204020204" pitchFamily="34" charset="-122"/>
                <a:cs typeface="Verdana"/>
              </a:rPr>
              <a:t>%</a:t>
            </a:r>
            <a:endParaRPr sz="800">
              <a:latin typeface="微软雅黑" panose="020b0503020204020204" pitchFamily="34" charset="-122"/>
              <a:ea typeface="微软雅黑" panose="020b0503020204020204" pitchFamily="34" charset="-122"/>
              <a:cs typeface="Verdana"/>
            </a:endParaRPr>
          </a:p>
        </p:txBody>
      </p:sp>
      <p:sp>
        <p:nvSpPr>
          <p:cNvPr id="181" name="object 174"/>
          <p:cNvSpPr txBox="1"/>
          <p:nvPr/>
        </p:nvSpPr>
        <p:spPr>
          <a:xfrm>
            <a:off x="5198676" y="4772114"/>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smtClean="0">
                <a:latin typeface="微软雅黑" panose="020b0503020204020204" pitchFamily="34" charset="-122"/>
                <a:ea typeface="微软雅黑" panose="020b0503020204020204" pitchFamily="34" charset="-122"/>
                <a:cs typeface="Verdana"/>
              </a:rPr>
              <a:t>1</a:t>
            </a:r>
            <a:r>
              <a:rPr lang="en-US" sz="800" spc="10" smtClean="0">
                <a:latin typeface="微软雅黑" panose="020b0503020204020204" pitchFamily="34" charset="-122"/>
                <a:ea typeface="微软雅黑" panose="020b0503020204020204" pitchFamily="34" charset="-122"/>
                <a:cs typeface="Verdana"/>
              </a:rPr>
              <a:t>1</a:t>
            </a:r>
            <a:r>
              <a:rPr sz="800" spc="10" smtClean="0">
                <a:latin typeface="微软雅黑" panose="020b0503020204020204" pitchFamily="34" charset="-122"/>
                <a:ea typeface="微软雅黑" panose="020b0503020204020204" pitchFamily="34" charset="-122"/>
                <a:cs typeface="Verdana"/>
              </a:rPr>
              <a:t>.</a:t>
            </a:r>
            <a:r>
              <a:rPr lang="en-US" sz="800" spc="10" smtClean="0">
                <a:latin typeface="微软雅黑" panose="020b0503020204020204" pitchFamily="34" charset="-122"/>
                <a:ea typeface="微软雅黑" panose="020b0503020204020204" pitchFamily="34" charset="-122"/>
                <a:cs typeface="Verdana"/>
              </a:rPr>
              <a:t>8</a:t>
            </a:r>
            <a:r>
              <a:rPr sz="800" spc="10" smtClean="0">
                <a:latin typeface="微软雅黑" panose="020b0503020204020204" pitchFamily="34" charset="-122"/>
                <a:ea typeface="微软雅黑" panose="020b0503020204020204" pitchFamily="34" charset="-122"/>
                <a:cs typeface="Verdana"/>
              </a:rPr>
              <a:t>%</a:t>
            </a:r>
            <a:endParaRPr sz="800">
              <a:latin typeface="微软雅黑" panose="020b0503020204020204" pitchFamily="34" charset="-122"/>
              <a:ea typeface="微软雅黑" panose="020b0503020204020204" pitchFamily="34" charset="-122"/>
              <a:cs typeface="Verdana"/>
            </a:endParaRPr>
          </a:p>
        </p:txBody>
      </p:sp>
      <p:sp>
        <p:nvSpPr>
          <p:cNvPr id="184" name="object 177"/>
          <p:cNvSpPr txBox="1"/>
          <p:nvPr/>
        </p:nvSpPr>
        <p:spPr>
          <a:xfrm>
            <a:off x="1818714" y="5038432"/>
            <a:ext cx="362062"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en-US" sz="800" spc="10" smtClean="0">
                <a:latin typeface="微软雅黑" panose="020b0503020204020204" pitchFamily="34" charset="-122"/>
                <a:ea typeface="微软雅黑" panose="020b0503020204020204" pitchFamily="34" charset="-122"/>
                <a:cs typeface="Verdana"/>
              </a:rPr>
              <a:t>7</a:t>
            </a:r>
            <a:r>
              <a:rPr sz="800" spc="10" smtClean="0">
                <a:latin typeface="微软雅黑" panose="020b0503020204020204" pitchFamily="34" charset="-122"/>
                <a:ea typeface="微软雅黑" panose="020b0503020204020204" pitchFamily="34" charset="-122"/>
                <a:cs typeface="Verdana"/>
              </a:rPr>
              <a:t>.9</a:t>
            </a:r>
            <a:r>
              <a:rPr sz="800" spc="10">
                <a:latin typeface="微软雅黑" panose="020b0503020204020204" pitchFamily="34" charset="-122"/>
                <a:ea typeface="微软雅黑" panose="020b0503020204020204" pitchFamily="34" charset="-122"/>
                <a:cs typeface="Verdana"/>
              </a:rPr>
              <a:t>%</a:t>
            </a:r>
            <a:endParaRPr sz="800">
              <a:latin typeface="微软雅黑" panose="020b0503020204020204" pitchFamily="34" charset="-122"/>
              <a:ea typeface="微软雅黑" panose="020b0503020204020204" pitchFamily="34" charset="-122"/>
              <a:cs typeface="Verdana"/>
            </a:endParaRPr>
          </a:p>
        </p:txBody>
      </p:sp>
      <p:sp>
        <p:nvSpPr>
          <p:cNvPr id="115" name="object 108"/>
          <p:cNvSpPr/>
          <p:nvPr/>
        </p:nvSpPr>
        <p:spPr>
          <a:xfrm>
            <a:off x="1676400" y="5193207"/>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25" name="object 118"/>
          <p:cNvSpPr/>
          <p:nvPr/>
        </p:nvSpPr>
        <p:spPr>
          <a:xfrm>
            <a:off x="1963183" y="5193207"/>
            <a:ext cx="57989" cy="48004"/>
          </a:xfrm>
          <a:custGeom>
            <a:rect l="l" t="t" r="r" b="b"/>
            <a:pathLst>
              <a:path w="49530" h="49529">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26" name="object 119"/>
          <p:cNvSpPr/>
          <p:nvPr/>
        </p:nvSpPr>
        <p:spPr>
          <a:xfrm>
            <a:off x="1963183" y="5193207"/>
            <a:ext cx="57989" cy="48004"/>
          </a:xfrm>
          <a:custGeom>
            <a:rect l="l" t="t" r="r" b="b"/>
            <a:pathLst>
              <a:path w="49530" h="49529">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27" name="object 120"/>
          <p:cNvSpPr/>
          <p:nvPr/>
        </p:nvSpPr>
        <p:spPr>
          <a:xfrm>
            <a:off x="3078692" y="5127009"/>
            <a:ext cx="57246" cy="47389"/>
          </a:xfrm>
          <a:custGeom>
            <a:rect l="l" t="t" r="r" b="b"/>
            <a:pathLst>
              <a:path w="48894" h="48895">
                <a:moveTo>
                  <a:pt x="48675" y="24337"/>
                </a:moveTo>
                <a:lnTo>
                  <a:pt x="46859" y="14904"/>
                </a:lnTo>
                <a:lnTo>
                  <a:pt x="41805" y="7163"/>
                </a:lnTo>
                <a:lnTo>
                  <a:pt x="34102"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4102" y="46749"/>
                </a:lnTo>
                <a:lnTo>
                  <a:pt x="41805" y="41511"/>
                </a:lnTo>
                <a:lnTo>
                  <a:pt x="46859" y="33771"/>
                </a:lnTo>
                <a:lnTo>
                  <a:pt x="48675" y="24337"/>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28" name="object 121"/>
          <p:cNvSpPr/>
          <p:nvPr/>
        </p:nvSpPr>
        <p:spPr>
          <a:xfrm>
            <a:off x="3078692" y="5127009"/>
            <a:ext cx="57246" cy="47389"/>
          </a:xfrm>
          <a:custGeom>
            <a:rect l="l" t="t" r="r" b="b"/>
            <a:pathLst>
              <a:path w="48894" h="48895">
                <a:moveTo>
                  <a:pt x="48675" y="24337"/>
                </a:moveTo>
                <a:lnTo>
                  <a:pt x="46859" y="14904"/>
                </a:lnTo>
                <a:lnTo>
                  <a:pt x="41805" y="7163"/>
                </a:lnTo>
                <a:lnTo>
                  <a:pt x="34102"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4102" y="46749"/>
                </a:lnTo>
                <a:lnTo>
                  <a:pt x="41805" y="41511"/>
                </a:lnTo>
                <a:lnTo>
                  <a:pt x="46859" y="33771"/>
                </a:lnTo>
                <a:lnTo>
                  <a:pt x="48675" y="24337"/>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grpSp>
        <p:nvGrpSpPr>
          <p:cNvPr id="16" name="组合 15"/>
          <p:cNvGrpSpPr/>
          <p:nvPr/>
        </p:nvGrpSpPr>
        <p:grpSpPr>
          <a:xfrm>
            <a:off x="1290064" y="5244948"/>
            <a:ext cx="4595277" cy="714021"/>
            <a:chOff x="1290065" y="5244948"/>
            <a:chExt cx="2278320" cy="714021"/>
          </a:xfrm>
        </p:grpSpPr>
        <p:sp>
          <p:nvSpPr>
            <p:cNvPr id="103" name="object 96"/>
            <p:cNvSpPr/>
            <p:nvPr/>
          </p:nvSpPr>
          <p:spPr>
            <a:xfrm>
              <a:off x="1450922" y="5459524"/>
              <a:ext cx="321916" cy="314489"/>
            </a:xfrm>
            <a:custGeom>
              <a:rect l="l" t="t" r="r" b="b"/>
              <a:pathLst>
                <a:path w="274955" h="324485">
                  <a:moveTo>
                    <a:pt x="0" y="0"/>
                  </a:moveTo>
                  <a:lnTo>
                    <a:pt x="0" y="324241"/>
                  </a:lnTo>
                  <a:lnTo>
                    <a:pt x="274781" y="324241"/>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04" name="object 97"/>
            <p:cNvSpPr/>
            <p:nvPr/>
          </p:nvSpPr>
          <p:spPr>
            <a:xfrm>
              <a:off x="2025407" y="5431370"/>
              <a:ext cx="310020" cy="342799"/>
            </a:xfrm>
            <a:custGeom>
              <a:rect l="l" t="t" r="r" b="b"/>
              <a:pathLst>
                <a:path w="264794" h="353695">
                  <a:moveTo>
                    <a:pt x="0" y="0"/>
                  </a:moveTo>
                  <a:lnTo>
                    <a:pt x="0" y="353289"/>
                  </a:lnTo>
                  <a:lnTo>
                    <a:pt x="264574" y="353289"/>
                  </a:lnTo>
                  <a:lnTo>
                    <a:pt x="264574"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05" name="object 98"/>
            <p:cNvSpPr/>
            <p:nvPr/>
          </p:nvSpPr>
          <p:spPr>
            <a:xfrm>
              <a:off x="2587943" y="5336257"/>
              <a:ext cx="321916" cy="437575"/>
            </a:xfrm>
            <a:custGeom>
              <a:rect l="l" t="t" r="r" b="b"/>
              <a:pathLst>
                <a:path w="274955" h="451484">
                  <a:moveTo>
                    <a:pt x="0" y="0"/>
                  </a:moveTo>
                  <a:lnTo>
                    <a:pt x="0" y="451425"/>
                  </a:lnTo>
                  <a:lnTo>
                    <a:pt x="274781" y="451425"/>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06" name="object 99"/>
            <p:cNvSpPr/>
            <p:nvPr/>
          </p:nvSpPr>
          <p:spPr>
            <a:xfrm>
              <a:off x="3162429" y="5250276"/>
              <a:ext cx="321916" cy="523739"/>
            </a:xfrm>
            <a:custGeom>
              <a:rect l="l" t="t" r="r" b="b"/>
              <a:pathLst>
                <a:path w="274955" h="540385">
                  <a:moveTo>
                    <a:pt x="0" y="0"/>
                  </a:moveTo>
                  <a:lnTo>
                    <a:pt x="0" y="540140"/>
                  </a:lnTo>
                  <a:lnTo>
                    <a:pt x="274781" y="540140"/>
                  </a:lnTo>
                  <a:lnTo>
                    <a:pt x="274781" y="0"/>
                  </a:lnTo>
                  <a:lnTo>
                    <a:pt x="0" y="0"/>
                  </a:lnTo>
                  <a:close/>
                </a:path>
              </a:pathLst>
            </a:custGeom>
            <a:solidFill>
              <a:srgbClr val="B3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12" name="object 105"/>
            <p:cNvSpPr/>
            <p:nvPr/>
          </p:nvSpPr>
          <p:spPr>
            <a:xfrm>
              <a:off x="1290065" y="5773777"/>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13" name="object 106"/>
            <p:cNvSpPr/>
            <p:nvPr/>
          </p:nvSpPr>
          <p:spPr>
            <a:xfrm>
              <a:off x="1290065" y="5583550"/>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14" name="object 107"/>
            <p:cNvSpPr/>
            <p:nvPr/>
          </p:nvSpPr>
          <p:spPr>
            <a:xfrm>
              <a:off x="1290065" y="5383433"/>
              <a:ext cx="34943" cy="0"/>
            </a:xfrm>
            <a:custGeom>
              <a:rect l="l" t="t" r="r" b="b"/>
              <a:pathLst>
                <a:path w="29844">
                  <a:moveTo>
                    <a:pt x="0" y="0"/>
                  </a:moveTo>
                  <a:lnTo>
                    <a:pt x="29833"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44" name="object 137"/>
            <p:cNvSpPr/>
            <p:nvPr/>
          </p:nvSpPr>
          <p:spPr>
            <a:xfrm flipH="1">
              <a:off x="2589321" y="5337018"/>
              <a:ext cx="0" cy="437575"/>
            </a:xfrm>
            <a:custGeom>
              <a:rect l="l" t="t" r="r" b="b"/>
              <a:pathLst>
                <a:path h="451484">
                  <a:moveTo>
                    <a:pt x="0" y="0"/>
                  </a:moveTo>
                  <a:lnTo>
                    <a:pt x="0" y="451425"/>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45" name="object 138"/>
            <p:cNvSpPr/>
            <p:nvPr/>
          </p:nvSpPr>
          <p:spPr>
            <a:xfrm>
              <a:off x="2588863" y="5330931"/>
              <a:ext cx="321916" cy="12308"/>
            </a:xfrm>
            <a:custGeom>
              <a:rect l="l" t="t" r="r" b="b"/>
              <a:pathLst>
                <a:path w="274955" h="12700">
                  <a:moveTo>
                    <a:pt x="0" y="12561"/>
                  </a:moveTo>
                  <a:lnTo>
                    <a:pt x="274781" y="12561"/>
                  </a:lnTo>
                  <a:lnTo>
                    <a:pt x="274781"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47" name="object 140"/>
            <p:cNvSpPr/>
            <p:nvPr/>
          </p:nvSpPr>
          <p:spPr>
            <a:xfrm>
              <a:off x="3163349" y="5244948"/>
              <a:ext cx="321916" cy="12924"/>
            </a:xfrm>
            <a:custGeom>
              <a:rect l="l" t="t" r="r" b="b"/>
              <a:pathLst>
                <a:path w="274955" h="13335">
                  <a:moveTo>
                    <a:pt x="0" y="13346"/>
                  </a:moveTo>
                  <a:lnTo>
                    <a:pt x="274781" y="13346"/>
                  </a:lnTo>
                  <a:lnTo>
                    <a:pt x="274781" y="0"/>
                  </a:lnTo>
                  <a:lnTo>
                    <a:pt x="0" y="0"/>
                  </a:lnTo>
                  <a:lnTo>
                    <a:pt x="0" y="1334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48" name="object 141"/>
            <p:cNvSpPr/>
            <p:nvPr/>
          </p:nvSpPr>
          <p:spPr>
            <a:xfrm flipH="1">
              <a:off x="1451840" y="5460285"/>
              <a:ext cx="0" cy="314489"/>
            </a:xfrm>
            <a:custGeom>
              <a:rect l="l" t="t" r="r" b="b"/>
              <a:pathLst>
                <a:path h="324485">
                  <a:moveTo>
                    <a:pt x="0" y="0"/>
                  </a:moveTo>
                  <a:lnTo>
                    <a:pt x="0" y="324241"/>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49" name="object 142"/>
            <p:cNvSpPr/>
            <p:nvPr/>
          </p:nvSpPr>
          <p:spPr>
            <a:xfrm flipH="1">
              <a:off x="2026325" y="5432131"/>
              <a:ext cx="0" cy="342799"/>
            </a:xfrm>
            <a:custGeom>
              <a:rect l="l" t="t" r="r" b="b"/>
              <a:pathLst>
                <a:path h="353695">
                  <a:moveTo>
                    <a:pt x="0" y="0"/>
                  </a:moveTo>
                  <a:lnTo>
                    <a:pt x="0" y="353289"/>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52" name="object 145"/>
            <p:cNvSpPr/>
            <p:nvPr/>
          </p:nvSpPr>
          <p:spPr>
            <a:xfrm>
              <a:off x="2026326" y="5426043"/>
              <a:ext cx="310020" cy="12308"/>
            </a:xfrm>
            <a:custGeom>
              <a:rect l="l" t="t" r="r" b="b"/>
              <a:pathLst>
                <a:path w="264794" h="12700">
                  <a:moveTo>
                    <a:pt x="0" y="12561"/>
                  </a:moveTo>
                  <a:lnTo>
                    <a:pt x="264574" y="12561"/>
                  </a:lnTo>
                  <a:lnTo>
                    <a:pt x="264574"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56" name="object 149"/>
            <p:cNvSpPr/>
            <p:nvPr/>
          </p:nvSpPr>
          <p:spPr>
            <a:xfrm flipH="1">
              <a:off x="3485519" y="5251036"/>
              <a:ext cx="0" cy="523739"/>
            </a:xfrm>
            <a:custGeom>
              <a:rect l="l" t="t" r="r" b="b"/>
              <a:pathLst>
                <a:path h="540385">
                  <a:moveTo>
                    <a:pt x="0" y="0"/>
                  </a:moveTo>
                  <a:lnTo>
                    <a:pt x="0" y="540140"/>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58" name="object 151"/>
            <p:cNvSpPr/>
            <p:nvPr/>
          </p:nvSpPr>
          <p:spPr>
            <a:xfrm flipH="1">
              <a:off x="2336548" y="5432131"/>
              <a:ext cx="0" cy="342799"/>
            </a:xfrm>
            <a:custGeom>
              <a:rect l="l" t="t" r="r" b="b"/>
              <a:pathLst>
                <a:path h="353695">
                  <a:moveTo>
                    <a:pt x="0" y="0"/>
                  </a:moveTo>
                  <a:lnTo>
                    <a:pt x="0" y="353289"/>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59" name="object 152"/>
            <p:cNvSpPr/>
            <p:nvPr/>
          </p:nvSpPr>
          <p:spPr>
            <a:xfrm flipH="1">
              <a:off x="1773553" y="5460285"/>
              <a:ext cx="0" cy="314489"/>
            </a:xfrm>
            <a:custGeom>
              <a:rect l="l" t="t" r="r" b="b"/>
              <a:pathLst>
                <a:path h="324485">
                  <a:moveTo>
                    <a:pt x="0" y="0"/>
                  </a:moveTo>
                  <a:lnTo>
                    <a:pt x="0" y="324241"/>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60" name="object 153"/>
            <p:cNvSpPr/>
            <p:nvPr/>
          </p:nvSpPr>
          <p:spPr>
            <a:xfrm>
              <a:off x="1451841" y="5454197"/>
              <a:ext cx="321916" cy="12924"/>
            </a:xfrm>
            <a:custGeom>
              <a:rect l="l" t="t" r="r" b="b"/>
              <a:pathLst>
                <a:path w="274955" h="13335">
                  <a:moveTo>
                    <a:pt x="0" y="13346"/>
                  </a:moveTo>
                  <a:lnTo>
                    <a:pt x="274781" y="13346"/>
                  </a:lnTo>
                  <a:lnTo>
                    <a:pt x="274781" y="0"/>
                  </a:lnTo>
                  <a:lnTo>
                    <a:pt x="0" y="0"/>
                  </a:lnTo>
                  <a:lnTo>
                    <a:pt x="0" y="1334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61" name="object 154"/>
            <p:cNvSpPr/>
            <p:nvPr/>
          </p:nvSpPr>
          <p:spPr>
            <a:xfrm flipH="1">
              <a:off x="2911034" y="5337018"/>
              <a:ext cx="0" cy="437575"/>
            </a:xfrm>
            <a:custGeom>
              <a:rect l="l" t="t" r="r" b="b"/>
              <a:pathLst>
                <a:path h="451484">
                  <a:moveTo>
                    <a:pt x="0" y="0"/>
                  </a:moveTo>
                  <a:lnTo>
                    <a:pt x="0" y="451425"/>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64" name="object 157"/>
            <p:cNvSpPr/>
            <p:nvPr/>
          </p:nvSpPr>
          <p:spPr>
            <a:xfrm flipH="1">
              <a:off x="3163808" y="5251036"/>
              <a:ext cx="0" cy="523739"/>
            </a:xfrm>
            <a:custGeom>
              <a:rect l="l" t="t" r="r" b="b"/>
              <a:pathLst>
                <a:path h="540385">
                  <a:moveTo>
                    <a:pt x="0" y="0"/>
                  </a:moveTo>
                  <a:lnTo>
                    <a:pt x="0" y="540140"/>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76" name="object 169"/>
            <p:cNvSpPr txBox="1"/>
            <p:nvPr/>
          </p:nvSpPr>
          <p:spPr>
            <a:xfrm>
              <a:off x="3170523" y="5455407"/>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smtClean="0">
                  <a:solidFill>
                    <a:srgbClr val="FFFFFF"/>
                  </a:solidFill>
                  <a:latin typeface="微软雅黑" panose="020b0503020204020204" pitchFamily="34" charset="-122"/>
                  <a:ea typeface="微软雅黑" panose="020b0503020204020204" pitchFamily="34" charset="-122"/>
                  <a:cs typeface="Verdana"/>
                </a:rPr>
                <a:t>1</a:t>
              </a:r>
              <a:r>
                <a:rPr lang="en-US" sz="800" spc="5" smtClean="0">
                  <a:solidFill>
                    <a:srgbClr val="FFFFFF"/>
                  </a:solidFill>
                  <a:latin typeface="微软雅黑" panose="020b0503020204020204" pitchFamily="34" charset="-122"/>
                  <a:ea typeface="微软雅黑" panose="020b0503020204020204" pitchFamily="34" charset="-122"/>
                  <a:cs typeface="Verdana"/>
                </a:rPr>
                <a:t>2</a:t>
              </a:r>
              <a:endParaRPr sz="800">
                <a:latin typeface="微软雅黑" panose="020b0503020204020204" pitchFamily="34" charset="-122"/>
                <a:ea typeface="微软雅黑" panose="020b0503020204020204" pitchFamily="34" charset="-122"/>
                <a:cs typeface="Verdana"/>
              </a:endParaRPr>
            </a:p>
          </p:txBody>
        </p:sp>
        <p:sp>
          <p:nvSpPr>
            <p:cNvPr id="178" name="object 171"/>
            <p:cNvSpPr txBox="1"/>
            <p:nvPr/>
          </p:nvSpPr>
          <p:spPr>
            <a:xfrm>
              <a:off x="2596043" y="5498021"/>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pc="5" smtClean="0">
                  <a:solidFill>
                    <a:srgbClr val="FFFFFF"/>
                  </a:solidFill>
                  <a:latin typeface="微软雅黑" panose="020b0503020204020204" pitchFamily="34" charset="-122"/>
                  <a:ea typeface="微软雅黑" panose="020b0503020204020204" pitchFamily="34" charset="-122"/>
                  <a:cs typeface="Verdana"/>
                </a:rPr>
                <a:t>9.9</a:t>
              </a:r>
              <a:endParaRPr sz="800">
                <a:latin typeface="微软雅黑" panose="020b0503020204020204" pitchFamily="34" charset="-122"/>
                <a:ea typeface="微软雅黑" panose="020b0503020204020204" pitchFamily="34" charset="-122"/>
                <a:cs typeface="Verdana"/>
              </a:endParaRPr>
            </a:p>
          </p:txBody>
        </p:sp>
        <p:sp>
          <p:nvSpPr>
            <p:cNvPr id="179" name="object 172"/>
            <p:cNvSpPr txBox="1"/>
            <p:nvPr/>
          </p:nvSpPr>
          <p:spPr>
            <a:xfrm>
              <a:off x="2537216" y="5835858"/>
              <a:ext cx="1031169"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2015A  </a:t>
              </a:r>
              <a:r>
                <a:rPr sz="800" spc="35">
                  <a:latin typeface="微软雅黑" panose="020b0503020204020204" pitchFamily="34" charset="-122"/>
                  <a:ea typeface="微软雅黑" panose="020b0503020204020204" pitchFamily="34" charset="-122"/>
                  <a:cs typeface="Verdana"/>
                </a:rPr>
                <a:t> </a:t>
              </a:r>
              <a:r>
                <a:rPr lang="en-US" sz="800" spc="35" smtClean="0">
                  <a:latin typeface="微软雅黑" panose="020b0503020204020204" pitchFamily="34" charset="-122"/>
                  <a:ea typeface="微软雅黑" panose="020b0503020204020204" pitchFamily="34" charset="-122"/>
                  <a:cs typeface="Verdana"/>
                </a:rPr>
                <a:t>                    </a:t>
              </a:r>
              <a:r>
                <a:rPr sz="800" spc="10" smtClean="0">
                  <a:latin typeface="微软雅黑" panose="020b0503020204020204" pitchFamily="34" charset="-122"/>
                  <a:ea typeface="微软雅黑" panose="020b0503020204020204" pitchFamily="34" charset="-122"/>
                  <a:cs typeface="Verdana"/>
                </a:rPr>
                <a:t>2016LE</a:t>
              </a:r>
              <a:endParaRPr sz="800">
                <a:latin typeface="微软雅黑" panose="020b0503020204020204" pitchFamily="34" charset="-122"/>
                <a:ea typeface="微软雅黑" panose="020b0503020204020204" pitchFamily="34" charset="-122"/>
                <a:cs typeface="Verdana"/>
              </a:endParaRPr>
            </a:p>
          </p:txBody>
        </p:sp>
        <p:sp>
          <p:nvSpPr>
            <p:cNvPr id="180" name="object 173"/>
            <p:cNvSpPr txBox="1"/>
            <p:nvPr/>
          </p:nvSpPr>
          <p:spPr>
            <a:xfrm>
              <a:off x="1499468" y="5559652"/>
              <a:ext cx="230471"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pc="5" smtClean="0">
                  <a:solidFill>
                    <a:srgbClr val="FFFFFF"/>
                  </a:solidFill>
                  <a:latin typeface="微软雅黑" panose="020b0503020204020204" pitchFamily="34" charset="-122"/>
                  <a:ea typeface="微软雅黑" panose="020b0503020204020204" pitchFamily="34" charset="-122"/>
                  <a:cs typeface="Verdana"/>
                </a:rPr>
                <a:t>7.1</a:t>
              </a:r>
              <a:endParaRPr sz="800">
                <a:latin typeface="微软雅黑" panose="020b0503020204020204" pitchFamily="34" charset="-122"/>
                <a:ea typeface="微软雅黑" panose="020b0503020204020204" pitchFamily="34" charset="-122"/>
                <a:cs typeface="Verdana"/>
              </a:endParaRPr>
            </a:p>
          </p:txBody>
        </p:sp>
        <p:sp>
          <p:nvSpPr>
            <p:cNvPr id="182" name="object 175"/>
            <p:cNvSpPr txBox="1"/>
            <p:nvPr/>
          </p:nvSpPr>
          <p:spPr>
            <a:xfrm>
              <a:off x="1399285" y="5835858"/>
              <a:ext cx="425999"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2013A</a:t>
              </a:r>
              <a:endParaRPr sz="800">
                <a:latin typeface="微软雅黑" panose="020b0503020204020204" pitchFamily="34" charset="-122"/>
                <a:ea typeface="微软雅黑" panose="020b0503020204020204" pitchFamily="34" charset="-122"/>
                <a:cs typeface="Verdana"/>
              </a:endParaRPr>
            </a:p>
          </p:txBody>
        </p:sp>
        <p:sp>
          <p:nvSpPr>
            <p:cNvPr id="183" name="object 176"/>
            <p:cNvSpPr txBox="1"/>
            <p:nvPr/>
          </p:nvSpPr>
          <p:spPr>
            <a:xfrm>
              <a:off x="2068447" y="5545192"/>
              <a:ext cx="230471"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en-US" sz="800" spc="5">
                  <a:solidFill>
                    <a:srgbClr val="FFFFFF"/>
                  </a:solidFill>
                  <a:latin typeface="微软雅黑" panose="020b0503020204020204" pitchFamily="34" charset="-122"/>
                  <a:ea typeface="微软雅黑" panose="020b0503020204020204" pitchFamily="34" charset="-122"/>
                  <a:cs typeface="Verdana"/>
                </a:rPr>
                <a:t>7</a:t>
              </a:r>
              <a:r>
                <a:rPr sz="800" spc="5" smtClean="0">
                  <a:solidFill>
                    <a:srgbClr val="FFFFFF"/>
                  </a:solidFill>
                  <a:latin typeface="微软雅黑" panose="020b0503020204020204" pitchFamily="34" charset="-122"/>
                  <a:ea typeface="微软雅黑" panose="020b0503020204020204" pitchFamily="34" charset="-122"/>
                  <a:cs typeface="Verdana"/>
                </a:rPr>
                <a:t>.8</a:t>
              </a:r>
              <a:endParaRPr sz="800">
                <a:latin typeface="微软雅黑" panose="020b0503020204020204" pitchFamily="34" charset="-122"/>
                <a:ea typeface="微软雅黑" panose="020b0503020204020204" pitchFamily="34" charset="-122"/>
                <a:cs typeface="Verdana"/>
              </a:endParaRPr>
            </a:p>
          </p:txBody>
        </p:sp>
        <p:sp>
          <p:nvSpPr>
            <p:cNvPr id="185" name="object 178"/>
            <p:cNvSpPr txBox="1"/>
            <p:nvPr/>
          </p:nvSpPr>
          <p:spPr>
            <a:xfrm>
              <a:off x="1968262" y="5835858"/>
              <a:ext cx="425999"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2014A</a:t>
              </a:r>
              <a:endParaRPr sz="800">
                <a:latin typeface="微软雅黑" panose="020b0503020204020204" pitchFamily="34" charset="-122"/>
                <a:ea typeface="微软雅黑" panose="020b0503020204020204" pitchFamily="34" charset="-122"/>
                <a:cs typeface="Verdana"/>
              </a:endParaRPr>
            </a:p>
          </p:txBody>
        </p:sp>
      </p:grpSp>
      <p:sp>
        <p:nvSpPr>
          <p:cNvPr id="187" name="object 180"/>
          <p:cNvSpPr/>
          <p:nvPr/>
        </p:nvSpPr>
        <p:spPr>
          <a:xfrm>
            <a:off x="2242332" y="5999764"/>
            <a:ext cx="173225" cy="105855"/>
          </a:xfrm>
          <a:custGeom>
            <a:rect l="l" t="t" r="r" b="b"/>
            <a:pathLst>
              <a:path w="147955" h="109220">
                <a:moveTo>
                  <a:pt x="0" y="0"/>
                </a:moveTo>
                <a:lnTo>
                  <a:pt x="0" y="109127"/>
                </a:lnTo>
                <a:lnTo>
                  <a:pt x="147596" y="109127"/>
                </a:lnTo>
                <a:lnTo>
                  <a:pt x="147596"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88" name="object 181"/>
          <p:cNvSpPr/>
          <p:nvPr/>
        </p:nvSpPr>
        <p:spPr>
          <a:xfrm>
            <a:off x="2234979" y="5992916"/>
            <a:ext cx="188094" cy="120011"/>
          </a:xfrm>
          <a:custGeom>
            <a:rect l="l" t="t" r="r" b="b"/>
            <a:pathLst>
              <a:path w="160655" h="123825">
                <a:moveTo>
                  <a:pt x="160158" y="120118"/>
                </a:moveTo>
                <a:lnTo>
                  <a:pt x="160158" y="3140"/>
                </a:lnTo>
                <a:lnTo>
                  <a:pt x="157017" y="0"/>
                </a:lnTo>
                <a:lnTo>
                  <a:pt x="3140" y="0"/>
                </a:lnTo>
                <a:lnTo>
                  <a:pt x="0" y="3140"/>
                </a:lnTo>
                <a:lnTo>
                  <a:pt x="0" y="120118"/>
                </a:lnTo>
                <a:lnTo>
                  <a:pt x="3140" y="123258"/>
                </a:lnTo>
                <a:lnTo>
                  <a:pt x="6280" y="123258"/>
                </a:lnTo>
                <a:lnTo>
                  <a:pt x="6280" y="13346"/>
                </a:lnTo>
                <a:lnTo>
                  <a:pt x="13346" y="7065"/>
                </a:lnTo>
                <a:lnTo>
                  <a:pt x="13346" y="13346"/>
                </a:lnTo>
                <a:lnTo>
                  <a:pt x="147596" y="13346"/>
                </a:lnTo>
                <a:lnTo>
                  <a:pt x="147596" y="7065"/>
                </a:lnTo>
                <a:lnTo>
                  <a:pt x="153877" y="13346"/>
                </a:lnTo>
                <a:lnTo>
                  <a:pt x="153877" y="123258"/>
                </a:lnTo>
                <a:lnTo>
                  <a:pt x="157017" y="123258"/>
                </a:lnTo>
                <a:lnTo>
                  <a:pt x="160158" y="120118"/>
                </a:lnTo>
                <a:close/>
              </a:path>
              <a:path w="160655" h="123825">
                <a:moveTo>
                  <a:pt x="13346" y="13346"/>
                </a:moveTo>
                <a:lnTo>
                  <a:pt x="13346" y="7065"/>
                </a:lnTo>
                <a:lnTo>
                  <a:pt x="6280" y="13346"/>
                </a:lnTo>
                <a:lnTo>
                  <a:pt x="13346" y="13346"/>
                </a:lnTo>
                <a:close/>
              </a:path>
              <a:path w="160655" h="123825">
                <a:moveTo>
                  <a:pt x="13346" y="109912"/>
                </a:moveTo>
                <a:lnTo>
                  <a:pt x="13346" y="13346"/>
                </a:lnTo>
                <a:lnTo>
                  <a:pt x="6280" y="13346"/>
                </a:lnTo>
                <a:lnTo>
                  <a:pt x="6280" y="109912"/>
                </a:lnTo>
                <a:lnTo>
                  <a:pt x="13346" y="109912"/>
                </a:lnTo>
                <a:close/>
              </a:path>
              <a:path w="160655" h="123825">
                <a:moveTo>
                  <a:pt x="153877" y="109912"/>
                </a:moveTo>
                <a:lnTo>
                  <a:pt x="6280" y="109912"/>
                </a:lnTo>
                <a:lnTo>
                  <a:pt x="13346" y="116193"/>
                </a:lnTo>
                <a:lnTo>
                  <a:pt x="13346" y="123258"/>
                </a:lnTo>
                <a:lnTo>
                  <a:pt x="147596" y="123258"/>
                </a:lnTo>
                <a:lnTo>
                  <a:pt x="147596" y="116193"/>
                </a:lnTo>
                <a:lnTo>
                  <a:pt x="153877" y="109912"/>
                </a:lnTo>
                <a:close/>
              </a:path>
              <a:path w="160655" h="123825">
                <a:moveTo>
                  <a:pt x="13346" y="123258"/>
                </a:moveTo>
                <a:lnTo>
                  <a:pt x="13346" y="116193"/>
                </a:lnTo>
                <a:lnTo>
                  <a:pt x="6280" y="109912"/>
                </a:lnTo>
                <a:lnTo>
                  <a:pt x="6280" y="123258"/>
                </a:lnTo>
                <a:lnTo>
                  <a:pt x="13346" y="123258"/>
                </a:lnTo>
                <a:close/>
              </a:path>
              <a:path w="160655" h="123825">
                <a:moveTo>
                  <a:pt x="153877" y="13346"/>
                </a:moveTo>
                <a:lnTo>
                  <a:pt x="147596" y="7065"/>
                </a:lnTo>
                <a:lnTo>
                  <a:pt x="147596" y="13346"/>
                </a:lnTo>
                <a:lnTo>
                  <a:pt x="153877" y="13346"/>
                </a:lnTo>
                <a:close/>
              </a:path>
              <a:path w="160655" h="123825">
                <a:moveTo>
                  <a:pt x="153877" y="109912"/>
                </a:moveTo>
                <a:lnTo>
                  <a:pt x="153877" y="13346"/>
                </a:lnTo>
                <a:lnTo>
                  <a:pt x="147596" y="13346"/>
                </a:lnTo>
                <a:lnTo>
                  <a:pt x="147596" y="109912"/>
                </a:lnTo>
                <a:lnTo>
                  <a:pt x="153877" y="109912"/>
                </a:lnTo>
                <a:close/>
              </a:path>
              <a:path w="160655" h="123825">
                <a:moveTo>
                  <a:pt x="153877" y="123258"/>
                </a:moveTo>
                <a:lnTo>
                  <a:pt x="153877" y="109912"/>
                </a:lnTo>
                <a:lnTo>
                  <a:pt x="147596" y="116193"/>
                </a:lnTo>
                <a:lnTo>
                  <a:pt x="147596" y="123258"/>
                </a:lnTo>
                <a:lnTo>
                  <a:pt x="153877" y="123258"/>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89" name="object 182"/>
          <p:cNvSpPr/>
          <p:nvPr/>
        </p:nvSpPr>
        <p:spPr>
          <a:xfrm>
            <a:off x="3942809" y="6027917"/>
            <a:ext cx="57989" cy="48004"/>
          </a:xfrm>
          <a:custGeom>
            <a:rect l="l" t="t" r="r" b="b"/>
            <a:pathLst>
              <a:path w="49529" h="49529">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90" name="object 183"/>
          <p:cNvSpPr/>
          <p:nvPr/>
        </p:nvSpPr>
        <p:spPr>
          <a:xfrm>
            <a:off x="3937293" y="6023351"/>
            <a:ext cx="69141" cy="57236"/>
          </a:xfrm>
          <a:custGeom>
            <a:rect l="l" t="t" r="r" b="b"/>
            <a:pathLst>
              <a:path w="59054" h="59054">
                <a:moveTo>
                  <a:pt x="785" y="35328"/>
                </a:moveTo>
                <a:lnTo>
                  <a:pt x="785" y="24337"/>
                </a:lnTo>
                <a:lnTo>
                  <a:pt x="0" y="29048"/>
                </a:lnTo>
                <a:lnTo>
                  <a:pt x="0" y="29833"/>
                </a:lnTo>
                <a:lnTo>
                  <a:pt x="785" y="35328"/>
                </a:lnTo>
                <a:close/>
              </a:path>
              <a:path w="59054" h="59054">
                <a:moveTo>
                  <a:pt x="2355" y="40824"/>
                </a:moveTo>
                <a:lnTo>
                  <a:pt x="2355" y="18842"/>
                </a:lnTo>
                <a:lnTo>
                  <a:pt x="785" y="22767"/>
                </a:lnTo>
                <a:lnTo>
                  <a:pt x="785" y="36114"/>
                </a:lnTo>
                <a:lnTo>
                  <a:pt x="2355" y="40824"/>
                </a:lnTo>
                <a:close/>
              </a:path>
              <a:path w="59054" h="59054">
                <a:moveTo>
                  <a:pt x="13346" y="18057"/>
                </a:moveTo>
                <a:lnTo>
                  <a:pt x="13346" y="5495"/>
                </a:lnTo>
                <a:lnTo>
                  <a:pt x="12561" y="5495"/>
                </a:lnTo>
                <a:lnTo>
                  <a:pt x="9421" y="8635"/>
                </a:lnTo>
                <a:lnTo>
                  <a:pt x="8635" y="8635"/>
                </a:lnTo>
                <a:lnTo>
                  <a:pt x="8635" y="9421"/>
                </a:lnTo>
                <a:lnTo>
                  <a:pt x="4710" y="13346"/>
                </a:lnTo>
                <a:lnTo>
                  <a:pt x="2355" y="17271"/>
                </a:lnTo>
                <a:lnTo>
                  <a:pt x="2355" y="41609"/>
                </a:lnTo>
                <a:lnTo>
                  <a:pt x="4710" y="45535"/>
                </a:lnTo>
                <a:lnTo>
                  <a:pt x="5495" y="46320"/>
                </a:lnTo>
                <a:lnTo>
                  <a:pt x="8635" y="50245"/>
                </a:lnTo>
                <a:lnTo>
                  <a:pt x="9421" y="51030"/>
                </a:lnTo>
                <a:lnTo>
                  <a:pt x="10206" y="51619"/>
                </a:lnTo>
                <a:lnTo>
                  <a:pt x="10206" y="25907"/>
                </a:lnTo>
                <a:lnTo>
                  <a:pt x="10991" y="23552"/>
                </a:lnTo>
                <a:lnTo>
                  <a:pt x="10991" y="21982"/>
                </a:lnTo>
                <a:lnTo>
                  <a:pt x="13346" y="18057"/>
                </a:lnTo>
                <a:close/>
              </a:path>
              <a:path w="59054" h="59054">
                <a:moveTo>
                  <a:pt x="11776" y="37684"/>
                </a:moveTo>
                <a:lnTo>
                  <a:pt x="10206" y="32973"/>
                </a:lnTo>
                <a:lnTo>
                  <a:pt x="10206" y="51619"/>
                </a:lnTo>
                <a:lnTo>
                  <a:pt x="10991" y="52208"/>
                </a:lnTo>
                <a:lnTo>
                  <a:pt x="10991" y="36899"/>
                </a:lnTo>
                <a:lnTo>
                  <a:pt x="11776" y="37684"/>
                </a:lnTo>
                <a:close/>
              </a:path>
              <a:path w="59054" h="59054">
                <a:moveTo>
                  <a:pt x="11776" y="21197"/>
                </a:moveTo>
                <a:lnTo>
                  <a:pt x="10991" y="21982"/>
                </a:lnTo>
                <a:lnTo>
                  <a:pt x="10991" y="23552"/>
                </a:lnTo>
                <a:lnTo>
                  <a:pt x="11776" y="21197"/>
                </a:lnTo>
                <a:close/>
              </a:path>
              <a:path w="59054" h="59054">
                <a:moveTo>
                  <a:pt x="18842" y="56526"/>
                </a:moveTo>
                <a:lnTo>
                  <a:pt x="18842" y="46320"/>
                </a:lnTo>
                <a:lnTo>
                  <a:pt x="15701" y="43179"/>
                </a:lnTo>
                <a:lnTo>
                  <a:pt x="15701" y="43964"/>
                </a:lnTo>
                <a:lnTo>
                  <a:pt x="13346" y="40039"/>
                </a:lnTo>
                <a:lnTo>
                  <a:pt x="13346" y="40824"/>
                </a:lnTo>
                <a:lnTo>
                  <a:pt x="10991" y="36899"/>
                </a:lnTo>
                <a:lnTo>
                  <a:pt x="10991" y="52208"/>
                </a:lnTo>
                <a:lnTo>
                  <a:pt x="12561" y="53386"/>
                </a:lnTo>
                <a:lnTo>
                  <a:pt x="13346" y="54171"/>
                </a:lnTo>
                <a:lnTo>
                  <a:pt x="17271" y="56526"/>
                </a:lnTo>
                <a:lnTo>
                  <a:pt x="18842" y="56526"/>
                </a:lnTo>
                <a:close/>
              </a:path>
              <a:path w="59054" h="59054">
                <a:moveTo>
                  <a:pt x="54171" y="46320"/>
                </a:moveTo>
                <a:lnTo>
                  <a:pt x="54171" y="12561"/>
                </a:lnTo>
                <a:lnTo>
                  <a:pt x="53386" y="12561"/>
                </a:lnTo>
                <a:lnTo>
                  <a:pt x="51030" y="9421"/>
                </a:lnTo>
                <a:lnTo>
                  <a:pt x="50245" y="8635"/>
                </a:lnTo>
                <a:lnTo>
                  <a:pt x="46320" y="5495"/>
                </a:lnTo>
                <a:lnTo>
                  <a:pt x="45535" y="4710"/>
                </a:lnTo>
                <a:lnTo>
                  <a:pt x="41609" y="2355"/>
                </a:lnTo>
                <a:lnTo>
                  <a:pt x="40824" y="2355"/>
                </a:lnTo>
                <a:lnTo>
                  <a:pt x="36114" y="785"/>
                </a:lnTo>
                <a:lnTo>
                  <a:pt x="35328" y="785"/>
                </a:lnTo>
                <a:lnTo>
                  <a:pt x="29833" y="0"/>
                </a:lnTo>
                <a:lnTo>
                  <a:pt x="29048" y="0"/>
                </a:lnTo>
                <a:lnTo>
                  <a:pt x="24337" y="785"/>
                </a:lnTo>
                <a:lnTo>
                  <a:pt x="22767" y="785"/>
                </a:lnTo>
                <a:lnTo>
                  <a:pt x="18842" y="2355"/>
                </a:lnTo>
                <a:lnTo>
                  <a:pt x="17271" y="2355"/>
                </a:lnTo>
                <a:lnTo>
                  <a:pt x="13346" y="4710"/>
                </a:lnTo>
                <a:lnTo>
                  <a:pt x="13346" y="18842"/>
                </a:lnTo>
                <a:lnTo>
                  <a:pt x="15701" y="15701"/>
                </a:lnTo>
                <a:lnTo>
                  <a:pt x="18842" y="12561"/>
                </a:lnTo>
                <a:lnTo>
                  <a:pt x="18842" y="12875"/>
                </a:lnTo>
                <a:lnTo>
                  <a:pt x="21982" y="10991"/>
                </a:lnTo>
                <a:lnTo>
                  <a:pt x="21982" y="11514"/>
                </a:lnTo>
                <a:lnTo>
                  <a:pt x="25122" y="10467"/>
                </a:lnTo>
                <a:lnTo>
                  <a:pt x="25122" y="10206"/>
                </a:lnTo>
                <a:lnTo>
                  <a:pt x="33758" y="10206"/>
                </a:lnTo>
                <a:lnTo>
                  <a:pt x="33758" y="10467"/>
                </a:lnTo>
                <a:lnTo>
                  <a:pt x="36899" y="11514"/>
                </a:lnTo>
                <a:lnTo>
                  <a:pt x="36899" y="10991"/>
                </a:lnTo>
                <a:lnTo>
                  <a:pt x="40039" y="12875"/>
                </a:lnTo>
                <a:lnTo>
                  <a:pt x="40039" y="12561"/>
                </a:lnTo>
                <a:lnTo>
                  <a:pt x="43964" y="15701"/>
                </a:lnTo>
                <a:lnTo>
                  <a:pt x="43964" y="16486"/>
                </a:lnTo>
                <a:lnTo>
                  <a:pt x="46320" y="18842"/>
                </a:lnTo>
                <a:lnTo>
                  <a:pt x="46320" y="19365"/>
                </a:lnTo>
                <a:lnTo>
                  <a:pt x="47890" y="21982"/>
                </a:lnTo>
                <a:lnTo>
                  <a:pt x="47890" y="23552"/>
                </a:lnTo>
                <a:lnTo>
                  <a:pt x="48675" y="25907"/>
                </a:lnTo>
                <a:lnTo>
                  <a:pt x="48675" y="25122"/>
                </a:lnTo>
                <a:lnTo>
                  <a:pt x="49395" y="29440"/>
                </a:lnTo>
                <a:lnTo>
                  <a:pt x="49460" y="29048"/>
                </a:lnTo>
                <a:lnTo>
                  <a:pt x="49460" y="51501"/>
                </a:lnTo>
                <a:lnTo>
                  <a:pt x="50245" y="51030"/>
                </a:lnTo>
                <a:lnTo>
                  <a:pt x="50245" y="50245"/>
                </a:lnTo>
                <a:lnTo>
                  <a:pt x="51030" y="50245"/>
                </a:lnTo>
                <a:lnTo>
                  <a:pt x="53386" y="46320"/>
                </a:lnTo>
                <a:lnTo>
                  <a:pt x="54171" y="46320"/>
                </a:lnTo>
                <a:close/>
              </a:path>
              <a:path w="59054" h="59054">
                <a:moveTo>
                  <a:pt x="18842" y="12875"/>
                </a:moveTo>
                <a:lnTo>
                  <a:pt x="18842" y="12561"/>
                </a:lnTo>
                <a:lnTo>
                  <a:pt x="18057" y="13346"/>
                </a:lnTo>
                <a:lnTo>
                  <a:pt x="18842" y="12875"/>
                </a:lnTo>
                <a:close/>
              </a:path>
              <a:path w="59054" h="59054">
                <a:moveTo>
                  <a:pt x="21982" y="57782"/>
                </a:moveTo>
                <a:lnTo>
                  <a:pt x="21982" y="47890"/>
                </a:lnTo>
                <a:lnTo>
                  <a:pt x="18057" y="45535"/>
                </a:lnTo>
                <a:lnTo>
                  <a:pt x="18842" y="46320"/>
                </a:lnTo>
                <a:lnTo>
                  <a:pt x="18842" y="56526"/>
                </a:lnTo>
                <a:lnTo>
                  <a:pt x="21982" y="57782"/>
                </a:lnTo>
                <a:close/>
              </a:path>
              <a:path w="59054" h="59054">
                <a:moveTo>
                  <a:pt x="21982" y="11514"/>
                </a:moveTo>
                <a:lnTo>
                  <a:pt x="21982" y="10991"/>
                </a:lnTo>
                <a:lnTo>
                  <a:pt x="21197" y="11776"/>
                </a:lnTo>
                <a:lnTo>
                  <a:pt x="21982" y="11514"/>
                </a:lnTo>
                <a:close/>
              </a:path>
              <a:path w="59054" h="59054">
                <a:moveTo>
                  <a:pt x="25907" y="48675"/>
                </a:moveTo>
                <a:lnTo>
                  <a:pt x="21197" y="47105"/>
                </a:lnTo>
                <a:lnTo>
                  <a:pt x="21982" y="47890"/>
                </a:lnTo>
                <a:lnTo>
                  <a:pt x="21982" y="57782"/>
                </a:lnTo>
                <a:lnTo>
                  <a:pt x="22767" y="58096"/>
                </a:lnTo>
                <a:lnTo>
                  <a:pt x="25122" y="58227"/>
                </a:lnTo>
                <a:lnTo>
                  <a:pt x="25122" y="48675"/>
                </a:lnTo>
                <a:lnTo>
                  <a:pt x="25907" y="48675"/>
                </a:lnTo>
                <a:close/>
              </a:path>
              <a:path w="59054" h="59054">
                <a:moveTo>
                  <a:pt x="25907" y="10206"/>
                </a:moveTo>
                <a:lnTo>
                  <a:pt x="25122" y="10206"/>
                </a:lnTo>
                <a:lnTo>
                  <a:pt x="25122" y="10467"/>
                </a:lnTo>
                <a:lnTo>
                  <a:pt x="25907" y="10206"/>
                </a:lnTo>
                <a:close/>
              </a:path>
              <a:path w="59054" h="59054">
                <a:moveTo>
                  <a:pt x="29833" y="58881"/>
                </a:moveTo>
                <a:lnTo>
                  <a:pt x="29833" y="49460"/>
                </a:lnTo>
                <a:lnTo>
                  <a:pt x="29048" y="49460"/>
                </a:lnTo>
                <a:lnTo>
                  <a:pt x="29048" y="49329"/>
                </a:lnTo>
                <a:lnTo>
                  <a:pt x="25122" y="48675"/>
                </a:lnTo>
                <a:lnTo>
                  <a:pt x="25122" y="58227"/>
                </a:lnTo>
                <a:lnTo>
                  <a:pt x="29048" y="58881"/>
                </a:lnTo>
                <a:lnTo>
                  <a:pt x="29833" y="58881"/>
                </a:lnTo>
                <a:close/>
              </a:path>
              <a:path w="59054" h="59054">
                <a:moveTo>
                  <a:pt x="29440" y="49395"/>
                </a:moveTo>
                <a:lnTo>
                  <a:pt x="29048" y="49329"/>
                </a:lnTo>
                <a:lnTo>
                  <a:pt x="29048" y="49460"/>
                </a:lnTo>
                <a:lnTo>
                  <a:pt x="29440" y="49395"/>
                </a:lnTo>
                <a:close/>
              </a:path>
              <a:path w="59054" h="59054">
                <a:moveTo>
                  <a:pt x="33758" y="58320"/>
                </a:moveTo>
                <a:lnTo>
                  <a:pt x="33758" y="48675"/>
                </a:lnTo>
                <a:lnTo>
                  <a:pt x="29440" y="49395"/>
                </a:lnTo>
                <a:lnTo>
                  <a:pt x="29833" y="49460"/>
                </a:lnTo>
                <a:lnTo>
                  <a:pt x="29833" y="58881"/>
                </a:lnTo>
                <a:lnTo>
                  <a:pt x="33758" y="58320"/>
                </a:lnTo>
                <a:close/>
              </a:path>
              <a:path w="59054" h="59054">
                <a:moveTo>
                  <a:pt x="33758" y="10467"/>
                </a:moveTo>
                <a:lnTo>
                  <a:pt x="33758" y="10206"/>
                </a:lnTo>
                <a:lnTo>
                  <a:pt x="32973" y="10206"/>
                </a:lnTo>
                <a:lnTo>
                  <a:pt x="33758" y="10467"/>
                </a:lnTo>
                <a:close/>
              </a:path>
              <a:path w="59054" h="59054">
                <a:moveTo>
                  <a:pt x="37684" y="47105"/>
                </a:moveTo>
                <a:lnTo>
                  <a:pt x="32973" y="48675"/>
                </a:lnTo>
                <a:lnTo>
                  <a:pt x="33758" y="48675"/>
                </a:lnTo>
                <a:lnTo>
                  <a:pt x="33758" y="58320"/>
                </a:lnTo>
                <a:lnTo>
                  <a:pt x="35328" y="58096"/>
                </a:lnTo>
                <a:lnTo>
                  <a:pt x="36114" y="58096"/>
                </a:lnTo>
                <a:lnTo>
                  <a:pt x="36899" y="57834"/>
                </a:lnTo>
                <a:lnTo>
                  <a:pt x="36899" y="47890"/>
                </a:lnTo>
                <a:lnTo>
                  <a:pt x="37684" y="47105"/>
                </a:lnTo>
                <a:close/>
              </a:path>
              <a:path w="59054" h="59054">
                <a:moveTo>
                  <a:pt x="37684" y="11776"/>
                </a:moveTo>
                <a:lnTo>
                  <a:pt x="36899" y="10991"/>
                </a:lnTo>
                <a:lnTo>
                  <a:pt x="36899" y="11514"/>
                </a:lnTo>
                <a:lnTo>
                  <a:pt x="37684" y="11776"/>
                </a:lnTo>
                <a:close/>
              </a:path>
              <a:path w="59054" h="59054">
                <a:moveTo>
                  <a:pt x="40824" y="45535"/>
                </a:moveTo>
                <a:lnTo>
                  <a:pt x="36899" y="47890"/>
                </a:lnTo>
                <a:lnTo>
                  <a:pt x="36899" y="57834"/>
                </a:lnTo>
                <a:lnTo>
                  <a:pt x="40039" y="56788"/>
                </a:lnTo>
                <a:lnTo>
                  <a:pt x="40039" y="46320"/>
                </a:lnTo>
                <a:lnTo>
                  <a:pt x="40824" y="45535"/>
                </a:lnTo>
                <a:close/>
              </a:path>
              <a:path w="59054" h="59054">
                <a:moveTo>
                  <a:pt x="40824" y="13346"/>
                </a:moveTo>
                <a:lnTo>
                  <a:pt x="40039" y="12561"/>
                </a:lnTo>
                <a:lnTo>
                  <a:pt x="40039" y="12875"/>
                </a:lnTo>
                <a:lnTo>
                  <a:pt x="40824" y="13346"/>
                </a:lnTo>
                <a:close/>
              </a:path>
              <a:path w="59054" h="59054">
                <a:moveTo>
                  <a:pt x="43528" y="43528"/>
                </a:moveTo>
                <a:lnTo>
                  <a:pt x="40039" y="46320"/>
                </a:lnTo>
                <a:lnTo>
                  <a:pt x="40039" y="56788"/>
                </a:lnTo>
                <a:lnTo>
                  <a:pt x="40824" y="56526"/>
                </a:lnTo>
                <a:lnTo>
                  <a:pt x="41609" y="56526"/>
                </a:lnTo>
                <a:lnTo>
                  <a:pt x="43179" y="55584"/>
                </a:lnTo>
                <a:lnTo>
                  <a:pt x="43179" y="43964"/>
                </a:lnTo>
                <a:lnTo>
                  <a:pt x="43528" y="43528"/>
                </a:lnTo>
                <a:close/>
              </a:path>
              <a:path w="59054" h="59054">
                <a:moveTo>
                  <a:pt x="43964" y="16486"/>
                </a:moveTo>
                <a:lnTo>
                  <a:pt x="43964" y="15701"/>
                </a:lnTo>
                <a:lnTo>
                  <a:pt x="43179" y="15701"/>
                </a:lnTo>
                <a:lnTo>
                  <a:pt x="43964" y="16486"/>
                </a:lnTo>
                <a:close/>
              </a:path>
              <a:path w="59054" h="59054">
                <a:moveTo>
                  <a:pt x="43964" y="43179"/>
                </a:moveTo>
                <a:lnTo>
                  <a:pt x="43528" y="43528"/>
                </a:lnTo>
                <a:lnTo>
                  <a:pt x="43179" y="43964"/>
                </a:lnTo>
                <a:lnTo>
                  <a:pt x="43964" y="43179"/>
                </a:lnTo>
                <a:close/>
              </a:path>
              <a:path w="59054" h="59054">
                <a:moveTo>
                  <a:pt x="43964" y="55113"/>
                </a:moveTo>
                <a:lnTo>
                  <a:pt x="43964" y="43179"/>
                </a:lnTo>
                <a:lnTo>
                  <a:pt x="43179" y="43964"/>
                </a:lnTo>
                <a:lnTo>
                  <a:pt x="43179" y="55584"/>
                </a:lnTo>
                <a:lnTo>
                  <a:pt x="43964" y="55113"/>
                </a:lnTo>
                <a:close/>
              </a:path>
              <a:path w="59054" h="59054">
                <a:moveTo>
                  <a:pt x="46320" y="54171"/>
                </a:moveTo>
                <a:lnTo>
                  <a:pt x="46320" y="40039"/>
                </a:lnTo>
                <a:lnTo>
                  <a:pt x="43528" y="43528"/>
                </a:lnTo>
                <a:lnTo>
                  <a:pt x="43964" y="43179"/>
                </a:lnTo>
                <a:lnTo>
                  <a:pt x="43964" y="55113"/>
                </a:lnTo>
                <a:lnTo>
                  <a:pt x="45535" y="54171"/>
                </a:lnTo>
                <a:lnTo>
                  <a:pt x="46320" y="54171"/>
                </a:lnTo>
                <a:close/>
              </a:path>
              <a:path w="59054" h="59054">
                <a:moveTo>
                  <a:pt x="46320" y="19365"/>
                </a:moveTo>
                <a:lnTo>
                  <a:pt x="46320" y="18842"/>
                </a:lnTo>
                <a:lnTo>
                  <a:pt x="45535" y="18057"/>
                </a:lnTo>
                <a:lnTo>
                  <a:pt x="46320" y="19365"/>
                </a:lnTo>
                <a:close/>
              </a:path>
              <a:path w="59054" h="59054">
                <a:moveTo>
                  <a:pt x="47890" y="52443"/>
                </a:moveTo>
                <a:lnTo>
                  <a:pt x="47890" y="36899"/>
                </a:lnTo>
                <a:lnTo>
                  <a:pt x="45535" y="40824"/>
                </a:lnTo>
                <a:lnTo>
                  <a:pt x="46320" y="40039"/>
                </a:lnTo>
                <a:lnTo>
                  <a:pt x="46320" y="53386"/>
                </a:lnTo>
                <a:lnTo>
                  <a:pt x="47890" y="52443"/>
                </a:lnTo>
                <a:close/>
              </a:path>
              <a:path w="59054" h="59054">
                <a:moveTo>
                  <a:pt x="47890" y="23552"/>
                </a:moveTo>
                <a:lnTo>
                  <a:pt x="47890" y="21982"/>
                </a:lnTo>
                <a:lnTo>
                  <a:pt x="47105" y="21197"/>
                </a:lnTo>
                <a:lnTo>
                  <a:pt x="47890" y="23552"/>
                </a:lnTo>
                <a:close/>
              </a:path>
              <a:path w="59054" h="59054">
                <a:moveTo>
                  <a:pt x="49460" y="51501"/>
                </a:moveTo>
                <a:lnTo>
                  <a:pt x="49460" y="29833"/>
                </a:lnTo>
                <a:lnTo>
                  <a:pt x="49395" y="29440"/>
                </a:lnTo>
                <a:lnTo>
                  <a:pt x="48675" y="33758"/>
                </a:lnTo>
                <a:lnTo>
                  <a:pt x="48675" y="32973"/>
                </a:lnTo>
                <a:lnTo>
                  <a:pt x="47105" y="37684"/>
                </a:lnTo>
                <a:lnTo>
                  <a:pt x="47890" y="36899"/>
                </a:lnTo>
                <a:lnTo>
                  <a:pt x="47890" y="52443"/>
                </a:lnTo>
                <a:lnTo>
                  <a:pt x="49460" y="51501"/>
                </a:lnTo>
                <a:close/>
              </a:path>
              <a:path w="59054" h="59054">
                <a:moveTo>
                  <a:pt x="49460" y="29833"/>
                </a:moveTo>
                <a:lnTo>
                  <a:pt x="49460" y="29048"/>
                </a:lnTo>
                <a:lnTo>
                  <a:pt x="49395" y="29440"/>
                </a:lnTo>
                <a:lnTo>
                  <a:pt x="49460" y="29833"/>
                </a:lnTo>
                <a:close/>
              </a:path>
              <a:path w="59054" h="59054">
                <a:moveTo>
                  <a:pt x="56526" y="41609"/>
                </a:moveTo>
                <a:lnTo>
                  <a:pt x="56526" y="17271"/>
                </a:lnTo>
                <a:lnTo>
                  <a:pt x="54171" y="13346"/>
                </a:lnTo>
                <a:lnTo>
                  <a:pt x="54171" y="45535"/>
                </a:lnTo>
                <a:lnTo>
                  <a:pt x="56526" y="41609"/>
                </a:lnTo>
                <a:close/>
              </a:path>
              <a:path w="59054" h="59054">
                <a:moveTo>
                  <a:pt x="58096" y="36114"/>
                </a:moveTo>
                <a:lnTo>
                  <a:pt x="58096" y="22767"/>
                </a:lnTo>
                <a:lnTo>
                  <a:pt x="56526" y="18842"/>
                </a:lnTo>
                <a:lnTo>
                  <a:pt x="56526" y="40824"/>
                </a:lnTo>
                <a:lnTo>
                  <a:pt x="58096" y="36114"/>
                </a:lnTo>
                <a:close/>
              </a:path>
              <a:path w="59054" h="59054">
                <a:moveTo>
                  <a:pt x="58881" y="29833"/>
                </a:moveTo>
                <a:lnTo>
                  <a:pt x="58881" y="29048"/>
                </a:lnTo>
                <a:lnTo>
                  <a:pt x="58096" y="24337"/>
                </a:lnTo>
                <a:lnTo>
                  <a:pt x="58096" y="35328"/>
                </a:lnTo>
                <a:lnTo>
                  <a:pt x="58881" y="29833"/>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191" name="object 184"/>
          <p:cNvSpPr txBox="1"/>
          <p:nvPr/>
        </p:nvSpPr>
        <p:spPr>
          <a:xfrm>
            <a:off x="4038600" y="6001446"/>
            <a:ext cx="1047527"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360"/>
              </a:spcBef>
            </a:pPr>
            <a:r>
              <a:rPr lang="zh-CN" altLang="en-US" sz="800" spc="-55" smtClean="0">
                <a:latin typeface="微软雅黑" panose="020b0503020204020204" pitchFamily="34" charset="-122"/>
                <a:ea typeface="微软雅黑" panose="020b0503020204020204" pitchFamily="34" charset="-122"/>
                <a:cs typeface="Verdana"/>
              </a:rPr>
              <a:t>利润总额</a:t>
            </a:r>
            <a:r>
              <a:rPr sz="800" spc="-55" smtClean="0">
                <a:latin typeface="微软雅黑" panose="020b0503020204020204" pitchFamily="34" charset="-122"/>
                <a:ea typeface="微软雅黑" panose="020b0503020204020204" pitchFamily="34" charset="-122"/>
                <a:cs typeface="Verdana"/>
              </a:rPr>
              <a:t> </a:t>
            </a:r>
            <a:r>
              <a:rPr lang="zh-CN" altLang="en-US" sz="800" spc="-55" smtClean="0">
                <a:latin typeface="微软雅黑" panose="020b0503020204020204" pitchFamily="34" charset="-122"/>
                <a:ea typeface="微软雅黑" panose="020b0503020204020204" pitchFamily="34" charset="-122"/>
                <a:cs typeface="Verdana"/>
              </a:rPr>
              <a:t>比率</a:t>
            </a:r>
            <a:endParaRPr sz="800">
              <a:latin typeface="微软雅黑" panose="020b0503020204020204" pitchFamily="34" charset="-122"/>
              <a:ea typeface="微软雅黑" panose="020b0503020204020204" pitchFamily="34" charset="-122"/>
              <a:cs typeface="Verdana"/>
            </a:endParaRPr>
          </a:p>
        </p:txBody>
      </p:sp>
      <p:sp>
        <p:nvSpPr>
          <p:cNvPr id="192" name="object 185"/>
          <p:cNvSpPr txBox="1"/>
          <p:nvPr/>
        </p:nvSpPr>
        <p:spPr>
          <a:xfrm>
            <a:off x="2461840" y="5998690"/>
            <a:ext cx="1231159"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spc="10" smtClean="0">
                <a:latin typeface="微软雅黑" panose="020b0503020204020204" pitchFamily="34" charset="-122"/>
                <a:ea typeface="微软雅黑" panose="020b0503020204020204" pitchFamily="34" charset="-122"/>
                <a:cs typeface="Verdana"/>
              </a:rPr>
              <a:t>利润总额</a:t>
            </a:r>
            <a:endParaRPr sz="800">
              <a:latin typeface="微软雅黑" panose="020b0503020204020204" pitchFamily="34" charset="-122"/>
              <a:ea typeface="微软雅黑" panose="020b0503020204020204" pitchFamily="34" charset="-122"/>
              <a:cs typeface="Verdana"/>
            </a:endParaRPr>
          </a:p>
        </p:txBody>
      </p:sp>
      <p:sp>
        <p:nvSpPr>
          <p:cNvPr id="193" name="object 287"/>
          <p:cNvSpPr txBox="1"/>
          <p:nvPr/>
        </p:nvSpPr>
        <p:spPr>
          <a:xfrm>
            <a:off x="1314715" y="4474585"/>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b="1" smtClean="0">
                <a:latin typeface="微软雅黑" panose="020b0503020204020204" pitchFamily="34" charset="-122"/>
                <a:ea typeface="微软雅黑" panose="020b0503020204020204" pitchFamily="34" charset="-122"/>
                <a:cs typeface="Arial"/>
              </a:rPr>
              <a:t>百万欧元</a:t>
            </a:r>
            <a:endParaRPr sz="800" b="1">
              <a:latin typeface="微软雅黑" panose="020b0503020204020204" pitchFamily="34" charset="-122"/>
              <a:ea typeface="微软雅黑" panose="020b0503020204020204" pitchFamily="34" charset="-122"/>
              <a:cs typeface="Arial"/>
            </a:endParaRPr>
          </a:p>
        </p:txBody>
      </p:sp>
      <p:sp>
        <p:nvSpPr>
          <p:cNvPr id="28" name="任意多边形 27"/>
          <p:cNvSpPr/>
          <p:nvPr/>
        </p:nvSpPr>
        <p:spPr>
          <a:xfrm>
            <a:off x="1988288" y="4944140"/>
            <a:ext cx="3423684" cy="287079"/>
          </a:xfrm>
          <a:custGeom>
            <a:gdLst>
              <a:gd name="connsiteX0" fmla="*/ 0 w 3423684"/>
              <a:gd name="connsiteY0" fmla="*/ 287079 h 287079"/>
              <a:gd name="connsiteX1" fmla="*/ 1116419 w 3423684"/>
              <a:gd name="connsiteY1" fmla="*/ 191386 h 287079"/>
              <a:gd name="connsiteX2" fmla="*/ 2275368 w 3423684"/>
              <a:gd name="connsiteY2" fmla="*/ 85060 h 287079"/>
              <a:gd name="connsiteX3" fmla="*/ 3423684 w 3423684"/>
              <a:gd name="connsiteY3" fmla="*/ 0 h 287079"/>
            </a:gdLst>
            <a:cxnLst>
              <a:cxn ang="0">
                <a:pos x="connsiteX0" y="connsiteY0"/>
              </a:cxn>
              <a:cxn ang="0">
                <a:pos x="connsiteX1" y="connsiteY1"/>
              </a:cxn>
              <a:cxn ang="0">
                <a:pos x="connsiteX2" y="connsiteY2"/>
              </a:cxn>
              <a:cxn ang="0">
                <a:pos x="connsiteX3" y="connsiteY3"/>
              </a:cxn>
            </a:cxnLst>
            <a:rect l="l" t="t" r="r" b="b"/>
            <a:pathLst>
              <a:path w="3423683" h="287079">
                <a:moveTo>
                  <a:pt x="0" y="287079"/>
                </a:moveTo>
                <a:lnTo>
                  <a:pt x="1116419" y="191386"/>
                </a:lnTo>
                <a:lnTo>
                  <a:pt x="2275368" y="85060"/>
                </a:lnTo>
                <a:lnTo>
                  <a:pt x="3423684"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nvGrpSpPr>
          <p:cNvPr id="232" name="组合 231"/>
          <p:cNvGrpSpPr/>
          <p:nvPr/>
        </p:nvGrpSpPr>
        <p:grpSpPr>
          <a:xfrm>
            <a:off x="6276600" y="4096445"/>
            <a:ext cx="4629909" cy="2075755"/>
            <a:chOff x="6276600" y="4096445"/>
            <a:chExt cx="4629909" cy="2075755"/>
          </a:xfrm>
        </p:grpSpPr>
        <p:sp>
          <p:nvSpPr>
            <p:cNvPr id="195" name="object 187"/>
            <p:cNvSpPr txBox="1"/>
            <p:nvPr/>
          </p:nvSpPr>
          <p:spPr>
            <a:xfrm>
              <a:off x="6323478" y="4096445"/>
              <a:ext cx="4559603" cy="316112"/>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2013-2016</a:t>
              </a:r>
              <a:r>
                <a:rPr lang="zh-CN" altLang="en-US"/>
                <a:t>年税</a:t>
              </a:r>
              <a:r>
                <a:rPr lang="zh-CN" altLang="en-US" smtClean="0"/>
                <a:t>前现金流以及现金比率</a:t>
              </a:r>
              <a:endParaRPr/>
            </a:p>
          </p:txBody>
        </p:sp>
        <p:sp>
          <p:nvSpPr>
            <p:cNvPr id="210" name="object 203"/>
            <p:cNvSpPr/>
            <p:nvPr/>
          </p:nvSpPr>
          <p:spPr>
            <a:xfrm>
              <a:off x="6618985" y="4841666"/>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11" name="object 204"/>
            <p:cNvSpPr/>
            <p:nvPr/>
          </p:nvSpPr>
          <p:spPr>
            <a:xfrm>
              <a:off x="6276601" y="4604266"/>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12" name="object 205"/>
            <p:cNvSpPr/>
            <p:nvPr/>
          </p:nvSpPr>
          <p:spPr>
            <a:xfrm>
              <a:off x="7286760" y="5773772"/>
              <a:ext cx="3584937" cy="0"/>
            </a:xfrm>
            <a:custGeom>
              <a:rect l="l" t="t" r="r" b="b"/>
              <a:pathLst>
                <a:path w="3061970">
                  <a:moveTo>
                    <a:pt x="3061858" y="0"/>
                  </a:moveTo>
                  <a:lnTo>
                    <a:pt x="0" y="0"/>
                  </a:lnTo>
                </a:path>
              </a:pathLst>
            </a:custGeom>
            <a:ln w="9813">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14" name="object 207"/>
            <p:cNvSpPr/>
            <p:nvPr/>
          </p:nvSpPr>
          <p:spPr>
            <a:xfrm>
              <a:off x="10871566" y="4604267"/>
              <a:ext cx="34943" cy="1169945"/>
            </a:xfrm>
            <a:custGeom>
              <a:rect l="l" t="t" r="r" b="b"/>
              <a:pathLst>
                <a:path w="29845" h="1207135">
                  <a:moveTo>
                    <a:pt x="0" y="0"/>
                  </a:moveTo>
                  <a:lnTo>
                    <a:pt x="0" y="1206681"/>
                  </a:lnTo>
                  <a:lnTo>
                    <a:pt x="29833" y="1206681"/>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1" name="object 214"/>
            <p:cNvSpPr/>
            <p:nvPr/>
          </p:nvSpPr>
          <p:spPr>
            <a:xfrm>
              <a:off x="6905769" y="4917758"/>
              <a:ext cx="57989" cy="47389"/>
            </a:xfrm>
            <a:custGeom>
              <a:rect l="l" t="t" r="r" b="b"/>
              <a:pathLst>
                <a:path w="49529" h="48895">
                  <a:moveTo>
                    <a:pt x="49460" y="24337"/>
                  </a:moveTo>
                  <a:lnTo>
                    <a:pt x="47534" y="14904"/>
                  </a:lnTo>
                  <a:lnTo>
                    <a:pt x="42296" y="7163"/>
                  </a:lnTo>
                  <a:lnTo>
                    <a:pt x="34556" y="1925"/>
                  </a:lnTo>
                  <a:lnTo>
                    <a:pt x="25122" y="0"/>
                  </a:lnTo>
                  <a:lnTo>
                    <a:pt x="15235" y="1925"/>
                  </a:lnTo>
                  <a:lnTo>
                    <a:pt x="7262" y="7163"/>
                  </a:lnTo>
                  <a:lnTo>
                    <a:pt x="1938" y="14904"/>
                  </a:lnTo>
                  <a:lnTo>
                    <a:pt x="0" y="24337"/>
                  </a:lnTo>
                  <a:lnTo>
                    <a:pt x="1938" y="33771"/>
                  </a:lnTo>
                  <a:lnTo>
                    <a:pt x="7262" y="41511"/>
                  </a:lnTo>
                  <a:lnTo>
                    <a:pt x="15235" y="46749"/>
                  </a:lnTo>
                  <a:lnTo>
                    <a:pt x="25122" y="48675"/>
                  </a:lnTo>
                  <a:lnTo>
                    <a:pt x="34556" y="46749"/>
                  </a:lnTo>
                  <a:lnTo>
                    <a:pt x="42296" y="41511"/>
                  </a:lnTo>
                  <a:lnTo>
                    <a:pt x="47534" y="33771"/>
                  </a:lnTo>
                  <a:lnTo>
                    <a:pt x="49460" y="24337"/>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2" name="object 215"/>
            <p:cNvSpPr/>
            <p:nvPr/>
          </p:nvSpPr>
          <p:spPr>
            <a:xfrm>
              <a:off x="6905769" y="4917758"/>
              <a:ext cx="57989" cy="47389"/>
            </a:xfrm>
            <a:custGeom>
              <a:rect l="l" t="t" r="r" b="b"/>
              <a:pathLst>
                <a:path w="49529" h="48895">
                  <a:moveTo>
                    <a:pt x="49460" y="24337"/>
                  </a:moveTo>
                  <a:lnTo>
                    <a:pt x="47534" y="14904"/>
                  </a:lnTo>
                  <a:lnTo>
                    <a:pt x="42296" y="7163"/>
                  </a:lnTo>
                  <a:lnTo>
                    <a:pt x="34556" y="1925"/>
                  </a:lnTo>
                  <a:lnTo>
                    <a:pt x="25122" y="0"/>
                  </a:lnTo>
                  <a:lnTo>
                    <a:pt x="15235" y="1925"/>
                  </a:lnTo>
                  <a:lnTo>
                    <a:pt x="7262" y="7163"/>
                  </a:lnTo>
                  <a:lnTo>
                    <a:pt x="1938" y="14904"/>
                  </a:lnTo>
                  <a:lnTo>
                    <a:pt x="0" y="24337"/>
                  </a:lnTo>
                  <a:lnTo>
                    <a:pt x="1938" y="33771"/>
                  </a:lnTo>
                  <a:lnTo>
                    <a:pt x="7262" y="41511"/>
                  </a:lnTo>
                  <a:lnTo>
                    <a:pt x="15235" y="46749"/>
                  </a:lnTo>
                  <a:lnTo>
                    <a:pt x="25122" y="48675"/>
                  </a:lnTo>
                  <a:lnTo>
                    <a:pt x="34556" y="46749"/>
                  </a:lnTo>
                  <a:lnTo>
                    <a:pt x="42296" y="41511"/>
                  </a:lnTo>
                  <a:lnTo>
                    <a:pt x="47534" y="33771"/>
                  </a:lnTo>
                  <a:lnTo>
                    <a:pt x="49460" y="24337"/>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3" name="object 216"/>
            <p:cNvSpPr/>
            <p:nvPr/>
          </p:nvSpPr>
          <p:spPr>
            <a:xfrm>
              <a:off x="8042908" y="5516587"/>
              <a:ext cx="57246" cy="48004"/>
            </a:xfrm>
            <a:custGeom>
              <a:rect l="l" t="t" r="r" b="b"/>
              <a:pathLst>
                <a:path w="48895"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4" name="object 217"/>
            <p:cNvSpPr/>
            <p:nvPr/>
          </p:nvSpPr>
          <p:spPr>
            <a:xfrm>
              <a:off x="8042908" y="5516587"/>
              <a:ext cx="57246" cy="48004"/>
            </a:xfrm>
            <a:custGeom>
              <a:rect l="l" t="t" r="r" b="b"/>
              <a:pathLst>
                <a:path w="48895"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5" name="object 218"/>
            <p:cNvSpPr/>
            <p:nvPr/>
          </p:nvSpPr>
          <p:spPr>
            <a:xfrm>
              <a:off x="9191757" y="4907865"/>
              <a:ext cx="57246" cy="48004"/>
            </a:xfrm>
            <a:custGeom>
              <a:rect l="l" t="t" r="r" b="b"/>
              <a:pathLst>
                <a:path w="48895"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6" name="object 219"/>
            <p:cNvSpPr/>
            <p:nvPr/>
          </p:nvSpPr>
          <p:spPr>
            <a:xfrm>
              <a:off x="9191757" y="4907865"/>
              <a:ext cx="57246" cy="48004"/>
            </a:xfrm>
            <a:custGeom>
              <a:rect l="l" t="t" r="r" b="b"/>
              <a:pathLst>
                <a:path w="48895" h="49529">
                  <a:moveTo>
                    <a:pt x="48675" y="25122"/>
                  </a:moveTo>
                  <a:lnTo>
                    <a:pt x="46749" y="15235"/>
                  </a:lnTo>
                  <a:lnTo>
                    <a:pt x="41511" y="7262"/>
                  </a:lnTo>
                  <a:lnTo>
                    <a:pt x="33771" y="1938"/>
                  </a:lnTo>
                  <a:lnTo>
                    <a:pt x="24337" y="0"/>
                  </a:lnTo>
                  <a:lnTo>
                    <a:pt x="14904" y="1938"/>
                  </a:lnTo>
                  <a:lnTo>
                    <a:pt x="7163" y="7262"/>
                  </a:lnTo>
                  <a:lnTo>
                    <a:pt x="1925" y="15235"/>
                  </a:lnTo>
                  <a:lnTo>
                    <a:pt x="0" y="25122"/>
                  </a:lnTo>
                  <a:lnTo>
                    <a:pt x="1925" y="34556"/>
                  </a:lnTo>
                  <a:lnTo>
                    <a:pt x="7163" y="42296"/>
                  </a:lnTo>
                  <a:lnTo>
                    <a:pt x="14904" y="47534"/>
                  </a:lnTo>
                  <a:lnTo>
                    <a:pt x="24337" y="49460"/>
                  </a:lnTo>
                  <a:lnTo>
                    <a:pt x="33771" y="47534"/>
                  </a:lnTo>
                  <a:lnTo>
                    <a:pt x="41511" y="42296"/>
                  </a:lnTo>
                  <a:lnTo>
                    <a:pt x="46749" y="34556"/>
                  </a:lnTo>
                  <a:lnTo>
                    <a:pt x="48675" y="25122"/>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7" name="object 220"/>
            <p:cNvSpPr/>
            <p:nvPr/>
          </p:nvSpPr>
          <p:spPr>
            <a:xfrm>
              <a:off x="10334753" y="4775470"/>
              <a:ext cx="57246" cy="47389"/>
            </a:xfrm>
            <a:custGeom>
              <a:rect l="l" t="t" r="r" b="b"/>
              <a:pathLst>
                <a:path w="48895" h="48895">
                  <a:moveTo>
                    <a:pt x="48675" y="24337"/>
                  </a:moveTo>
                  <a:lnTo>
                    <a:pt x="46749" y="14904"/>
                  </a:lnTo>
                  <a:lnTo>
                    <a:pt x="41511" y="7163"/>
                  </a:lnTo>
                  <a:lnTo>
                    <a:pt x="33771"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3771" y="46749"/>
                  </a:lnTo>
                  <a:lnTo>
                    <a:pt x="41511" y="41511"/>
                  </a:lnTo>
                  <a:lnTo>
                    <a:pt x="46749" y="33771"/>
                  </a:lnTo>
                  <a:lnTo>
                    <a:pt x="48675" y="24337"/>
                  </a:lnTo>
                  <a:close/>
                </a:path>
              </a:pathLst>
            </a:custGeom>
            <a:solidFill>
              <a:srgbClr val="BFBFB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28" name="object 221"/>
            <p:cNvSpPr/>
            <p:nvPr/>
          </p:nvSpPr>
          <p:spPr>
            <a:xfrm>
              <a:off x="10334753" y="4775470"/>
              <a:ext cx="57246" cy="47389"/>
            </a:xfrm>
            <a:custGeom>
              <a:rect l="l" t="t" r="r" b="b"/>
              <a:pathLst>
                <a:path w="48895" h="48895">
                  <a:moveTo>
                    <a:pt x="48675" y="24337"/>
                  </a:moveTo>
                  <a:lnTo>
                    <a:pt x="46749" y="14904"/>
                  </a:lnTo>
                  <a:lnTo>
                    <a:pt x="41511" y="7163"/>
                  </a:lnTo>
                  <a:lnTo>
                    <a:pt x="33771" y="1925"/>
                  </a:lnTo>
                  <a:lnTo>
                    <a:pt x="24337" y="0"/>
                  </a:lnTo>
                  <a:lnTo>
                    <a:pt x="14904" y="1925"/>
                  </a:lnTo>
                  <a:lnTo>
                    <a:pt x="7163" y="7163"/>
                  </a:lnTo>
                  <a:lnTo>
                    <a:pt x="1925" y="14904"/>
                  </a:lnTo>
                  <a:lnTo>
                    <a:pt x="0" y="24337"/>
                  </a:lnTo>
                  <a:lnTo>
                    <a:pt x="1925" y="33771"/>
                  </a:lnTo>
                  <a:lnTo>
                    <a:pt x="7163" y="41511"/>
                  </a:lnTo>
                  <a:lnTo>
                    <a:pt x="14904" y="46749"/>
                  </a:lnTo>
                  <a:lnTo>
                    <a:pt x="24337" y="48675"/>
                  </a:lnTo>
                  <a:lnTo>
                    <a:pt x="33771" y="46749"/>
                  </a:lnTo>
                  <a:lnTo>
                    <a:pt x="41511" y="41511"/>
                  </a:lnTo>
                  <a:lnTo>
                    <a:pt x="46749" y="33771"/>
                  </a:lnTo>
                  <a:lnTo>
                    <a:pt x="48675" y="24337"/>
                  </a:lnTo>
                  <a:close/>
                </a:path>
              </a:pathLst>
            </a:custGeom>
            <a:ln w="9813">
              <a:solidFill>
                <a:srgbClr val="BFBFB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64" name="object 257"/>
            <p:cNvSpPr txBox="1"/>
            <p:nvPr/>
          </p:nvSpPr>
          <p:spPr>
            <a:xfrm>
              <a:off x="6722676" y="4762973"/>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81.2%</a:t>
              </a:r>
              <a:endParaRPr sz="800">
                <a:latin typeface="微软雅黑" panose="020b0503020204020204" pitchFamily="34" charset="-122"/>
                <a:ea typeface="微软雅黑" panose="020b0503020204020204" pitchFamily="34" charset="-122"/>
                <a:cs typeface="Verdana"/>
              </a:endParaRPr>
            </a:p>
          </p:txBody>
        </p:sp>
        <p:sp>
          <p:nvSpPr>
            <p:cNvPr id="271" name="object 264"/>
            <p:cNvSpPr txBox="1"/>
            <p:nvPr/>
          </p:nvSpPr>
          <p:spPr>
            <a:xfrm>
              <a:off x="10151676" y="4619932"/>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95.3%</a:t>
              </a:r>
              <a:endParaRPr sz="800">
                <a:latin typeface="微软雅黑" panose="020b0503020204020204" pitchFamily="34" charset="-122"/>
                <a:ea typeface="微软雅黑" panose="020b0503020204020204" pitchFamily="34" charset="-122"/>
                <a:cs typeface="Verdana"/>
              </a:endParaRPr>
            </a:p>
          </p:txBody>
        </p:sp>
        <p:sp>
          <p:nvSpPr>
            <p:cNvPr id="280" name="object 273"/>
            <p:cNvSpPr/>
            <p:nvPr/>
          </p:nvSpPr>
          <p:spPr>
            <a:xfrm>
              <a:off x="7853564" y="5356041"/>
              <a:ext cx="452236" cy="127832"/>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1" name="object 274"/>
            <p:cNvSpPr txBox="1"/>
            <p:nvPr/>
          </p:nvSpPr>
          <p:spPr>
            <a:xfrm>
              <a:off x="7859821" y="5361809"/>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22.9%</a:t>
              </a:r>
              <a:endParaRPr sz="800">
                <a:latin typeface="微软雅黑" panose="020b0503020204020204" pitchFamily="34" charset="-122"/>
                <a:ea typeface="微软雅黑" panose="020b0503020204020204" pitchFamily="34" charset="-122"/>
                <a:cs typeface="Verdana"/>
              </a:endParaRPr>
            </a:p>
          </p:txBody>
        </p:sp>
        <p:sp>
          <p:nvSpPr>
            <p:cNvPr id="283" name="object 276"/>
            <p:cNvSpPr txBox="1"/>
            <p:nvPr/>
          </p:nvSpPr>
          <p:spPr>
            <a:xfrm>
              <a:off x="9008676" y="4753082"/>
              <a:ext cx="44012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微软雅黑" panose="020b0503020204020204" pitchFamily="34" charset="-122"/>
                  <a:ea typeface="微软雅黑" panose="020b0503020204020204" pitchFamily="34" charset="-122"/>
                  <a:cs typeface="Verdana"/>
                </a:rPr>
                <a:t>82.6%</a:t>
              </a:r>
              <a:endParaRPr sz="800">
                <a:latin typeface="微软雅黑" panose="020b0503020204020204" pitchFamily="34" charset="-122"/>
                <a:ea typeface="微软雅黑" panose="020b0503020204020204" pitchFamily="34" charset="-122"/>
                <a:cs typeface="Verdana"/>
              </a:endParaRPr>
            </a:p>
          </p:txBody>
        </p:sp>
        <p:sp>
          <p:nvSpPr>
            <p:cNvPr id="285" name="object 278"/>
            <p:cNvSpPr/>
            <p:nvPr/>
          </p:nvSpPr>
          <p:spPr>
            <a:xfrm>
              <a:off x="8508363" y="6051881"/>
              <a:ext cx="344963" cy="0"/>
            </a:xfrm>
            <a:custGeom>
              <a:rect l="l" t="t" r="r" b="b"/>
              <a:pathLst>
                <a:path w="294640">
                  <a:moveTo>
                    <a:pt x="0" y="0"/>
                  </a:moveTo>
                  <a:lnTo>
                    <a:pt x="294408" y="0"/>
                  </a:lnTo>
                </a:path>
              </a:pathLst>
            </a:custGeom>
            <a:ln w="19627">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6" name="object 279"/>
            <p:cNvSpPr/>
            <p:nvPr/>
          </p:nvSpPr>
          <p:spPr>
            <a:xfrm>
              <a:off x="7432009" y="5999759"/>
              <a:ext cx="173225" cy="105855"/>
            </a:xfrm>
            <a:custGeom>
              <a:rect l="l" t="t" r="r" b="b"/>
              <a:pathLst>
                <a:path w="147954" h="109220">
                  <a:moveTo>
                    <a:pt x="0" y="0"/>
                  </a:moveTo>
                  <a:lnTo>
                    <a:pt x="0" y="109127"/>
                  </a:lnTo>
                  <a:lnTo>
                    <a:pt x="147596" y="109127"/>
                  </a:lnTo>
                  <a:lnTo>
                    <a:pt x="147596" y="0"/>
                  </a:lnTo>
                  <a:lnTo>
                    <a:pt x="0" y="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7" name="object 280"/>
            <p:cNvSpPr/>
            <p:nvPr/>
          </p:nvSpPr>
          <p:spPr>
            <a:xfrm>
              <a:off x="7424654" y="5992911"/>
              <a:ext cx="188094" cy="120011"/>
            </a:xfrm>
            <a:custGeom>
              <a:rect l="l" t="t" r="r" b="b"/>
              <a:pathLst>
                <a:path w="160654" h="123825">
                  <a:moveTo>
                    <a:pt x="160158" y="120118"/>
                  </a:moveTo>
                  <a:lnTo>
                    <a:pt x="160158" y="3140"/>
                  </a:lnTo>
                  <a:lnTo>
                    <a:pt x="157017" y="0"/>
                  </a:lnTo>
                  <a:lnTo>
                    <a:pt x="3140" y="0"/>
                  </a:lnTo>
                  <a:lnTo>
                    <a:pt x="0" y="3140"/>
                  </a:lnTo>
                  <a:lnTo>
                    <a:pt x="0" y="120118"/>
                  </a:lnTo>
                  <a:lnTo>
                    <a:pt x="3140" y="123258"/>
                  </a:lnTo>
                  <a:lnTo>
                    <a:pt x="6280" y="123258"/>
                  </a:lnTo>
                  <a:lnTo>
                    <a:pt x="6280" y="13346"/>
                  </a:lnTo>
                  <a:lnTo>
                    <a:pt x="13346" y="7065"/>
                  </a:lnTo>
                  <a:lnTo>
                    <a:pt x="13346" y="13346"/>
                  </a:lnTo>
                  <a:lnTo>
                    <a:pt x="146811" y="13346"/>
                  </a:lnTo>
                  <a:lnTo>
                    <a:pt x="146811" y="7065"/>
                  </a:lnTo>
                  <a:lnTo>
                    <a:pt x="153877" y="13346"/>
                  </a:lnTo>
                  <a:lnTo>
                    <a:pt x="153877" y="123258"/>
                  </a:lnTo>
                  <a:lnTo>
                    <a:pt x="157017" y="123258"/>
                  </a:lnTo>
                  <a:lnTo>
                    <a:pt x="160158" y="120118"/>
                  </a:lnTo>
                  <a:close/>
                </a:path>
                <a:path w="160654" h="123825">
                  <a:moveTo>
                    <a:pt x="13346" y="13346"/>
                  </a:moveTo>
                  <a:lnTo>
                    <a:pt x="13346" y="7065"/>
                  </a:lnTo>
                  <a:lnTo>
                    <a:pt x="6280" y="13346"/>
                  </a:lnTo>
                  <a:lnTo>
                    <a:pt x="13346" y="13346"/>
                  </a:lnTo>
                  <a:close/>
                </a:path>
                <a:path w="160654" h="123825">
                  <a:moveTo>
                    <a:pt x="13346" y="109912"/>
                  </a:moveTo>
                  <a:lnTo>
                    <a:pt x="13346" y="13346"/>
                  </a:lnTo>
                  <a:lnTo>
                    <a:pt x="6280" y="13346"/>
                  </a:lnTo>
                  <a:lnTo>
                    <a:pt x="6280" y="109912"/>
                  </a:lnTo>
                  <a:lnTo>
                    <a:pt x="13346" y="109912"/>
                  </a:lnTo>
                  <a:close/>
                </a:path>
                <a:path w="160654" h="123825">
                  <a:moveTo>
                    <a:pt x="153877" y="109912"/>
                  </a:moveTo>
                  <a:lnTo>
                    <a:pt x="6280" y="109912"/>
                  </a:lnTo>
                  <a:lnTo>
                    <a:pt x="13346" y="116193"/>
                  </a:lnTo>
                  <a:lnTo>
                    <a:pt x="13346" y="123258"/>
                  </a:lnTo>
                  <a:lnTo>
                    <a:pt x="146811" y="123258"/>
                  </a:lnTo>
                  <a:lnTo>
                    <a:pt x="146811" y="116193"/>
                  </a:lnTo>
                  <a:lnTo>
                    <a:pt x="153877" y="109912"/>
                  </a:lnTo>
                  <a:close/>
                </a:path>
                <a:path w="160654" h="123825">
                  <a:moveTo>
                    <a:pt x="13346" y="123258"/>
                  </a:moveTo>
                  <a:lnTo>
                    <a:pt x="13346" y="116193"/>
                  </a:lnTo>
                  <a:lnTo>
                    <a:pt x="6280" y="109912"/>
                  </a:lnTo>
                  <a:lnTo>
                    <a:pt x="6280" y="123258"/>
                  </a:lnTo>
                  <a:lnTo>
                    <a:pt x="13346" y="123258"/>
                  </a:lnTo>
                  <a:close/>
                </a:path>
                <a:path w="160654" h="123825">
                  <a:moveTo>
                    <a:pt x="153877" y="13346"/>
                  </a:moveTo>
                  <a:lnTo>
                    <a:pt x="146811" y="7065"/>
                  </a:lnTo>
                  <a:lnTo>
                    <a:pt x="146811" y="13346"/>
                  </a:lnTo>
                  <a:lnTo>
                    <a:pt x="153877" y="13346"/>
                  </a:lnTo>
                  <a:close/>
                </a:path>
                <a:path w="160654" h="123825">
                  <a:moveTo>
                    <a:pt x="153877" y="109912"/>
                  </a:moveTo>
                  <a:lnTo>
                    <a:pt x="153877" y="13346"/>
                  </a:lnTo>
                  <a:lnTo>
                    <a:pt x="146811" y="13346"/>
                  </a:lnTo>
                  <a:lnTo>
                    <a:pt x="146811" y="109912"/>
                  </a:lnTo>
                  <a:lnTo>
                    <a:pt x="153877" y="109912"/>
                  </a:lnTo>
                  <a:close/>
                </a:path>
                <a:path w="160654" h="123825">
                  <a:moveTo>
                    <a:pt x="153877" y="123258"/>
                  </a:moveTo>
                  <a:lnTo>
                    <a:pt x="153877" y="109912"/>
                  </a:lnTo>
                  <a:lnTo>
                    <a:pt x="146811" y="116193"/>
                  </a:lnTo>
                  <a:lnTo>
                    <a:pt x="146811" y="123258"/>
                  </a:lnTo>
                  <a:lnTo>
                    <a:pt x="153877" y="123258"/>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8" name="object 281"/>
            <p:cNvSpPr/>
            <p:nvPr/>
          </p:nvSpPr>
          <p:spPr>
            <a:xfrm>
              <a:off x="8651755" y="6027912"/>
              <a:ext cx="57989" cy="48004"/>
            </a:xfrm>
            <a:custGeom>
              <a:rect l="l" t="t" r="r" b="b"/>
              <a:pathLst>
                <a:path w="49529" h="49529">
                  <a:moveTo>
                    <a:pt x="49460" y="25122"/>
                  </a:moveTo>
                  <a:lnTo>
                    <a:pt x="47534" y="15235"/>
                  </a:lnTo>
                  <a:lnTo>
                    <a:pt x="42296" y="7262"/>
                  </a:lnTo>
                  <a:lnTo>
                    <a:pt x="34556" y="1938"/>
                  </a:lnTo>
                  <a:lnTo>
                    <a:pt x="25122" y="0"/>
                  </a:lnTo>
                  <a:lnTo>
                    <a:pt x="15235" y="1938"/>
                  </a:lnTo>
                  <a:lnTo>
                    <a:pt x="7262" y="7262"/>
                  </a:lnTo>
                  <a:lnTo>
                    <a:pt x="1938" y="15235"/>
                  </a:lnTo>
                  <a:lnTo>
                    <a:pt x="0" y="25122"/>
                  </a:lnTo>
                  <a:lnTo>
                    <a:pt x="1938" y="34556"/>
                  </a:lnTo>
                  <a:lnTo>
                    <a:pt x="7262" y="42296"/>
                  </a:lnTo>
                  <a:lnTo>
                    <a:pt x="15235" y="47534"/>
                  </a:lnTo>
                  <a:lnTo>
                    <a:pt x="25122" y="49460"/>
                  </a:lnTo>
                  <a:lnTo>
                    <a:pt x="34556" y="47534"/>
                  </a:lnTo>
                  <a:lnTo>
                    <a:pt x="42296" y="42296"/>
                  </a:lnTo>
                  <a:lnTo>
                    <a:pt x="47534" y="34556"/>
                  </a:lnTo>
                  <a:lnTo>
                    <a:pt x="49460" y="25122"/>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89" name="object 282"/>
            <p:cNvSpPr/>
            <p:nvPr/>
          </p:nvSpPr>
          <p:spPr>
            <a:xfrm>
              <a:off x="8646240" y="6023347"/>
              <a:ext cx="69141" cy="57236"/>
            </a:xfrm>
            <a:custGeom>
              <a:rect l="l" t="t" r="r" b="b"/>
              <a:pathLst>
                <a:path w="59054" h="59054">
                  <a:moveTo>
                    <a:pt x="785" y="35328"/>
                  </a:moveTo>
                  <a:lnTo>
                    <a:pt x="785" y="24337"/>
                  </a:lnTo>
                  <a:lnTo>
                    <a:pt x="0" y="29048"/>
                  </a:lnTo>
                  <a:lnTo>
                    <a:pt x="0" y="29833"/>
                  </a:lnTo>
                  <a:lnTo>
                    <a:pt x="785" y="35328"/>
                  </a:lnTo>
                  <a:close/>
                </a:path>
                <a:path w="59054" h="59054">
                  <a:moveTo>
                    <a:pt x="2355" y="40824"/>
                  </a:moveTo>
                  <a:lnTo>
                    <a:pt x="2355" y="18842"/>
                  </a:lnTo>
                  <a:lnTo>
                    <a:pt x="785" y="22767"/>
                  </a:lnTo>
                  <a:lnTo>
                    <a:pt x="785" y="36114"/>
                  </a:lnTo>
                  <a:lnTo>
                    <a:pt x="2355" y="40824"/>
                  </a:lnTo>
                  <a:close/>
                </a:path>
                <a:path w="59054" h="59054">
                  <a:moveTo>
                    <a:pt x="54171" y="46320"/>
                  </a:moveTo>
                  <a:lnTo>
                    <a:pt x="54171" y="12561"/>
                  </a:lnTo>
                  <a:lnTo>
                    <a:pt x="53386" y="12561"/>
                  </a:lnTo>
                  <a:lnTo>
                    <a:pt x="51030" y="9421"/>
                  </a:lnTo>
                  <a:lnTo>
                    <a:pt x="50245" y="8635"/>
                  </a:lnTo>
                  <a:lnTo>
                    <a:pt x="46320" y="5495"/>
                  </a:lnTo>
                  <a:lnTo>
                    <a:pt x="45535" y="4710"/>
                  </a:lnTo>
                  <a:lnTo>
                    <a:pt x="41609" y="2355"/>
                  </a:lnTo>
                  <a:lnTo>
                    <a:pt x="40824" y="2355"/>
                  </a:lnTo>
                  <a:lnTo>
                    <a:pt x="36114" y="785"/>
                  </a:lnTo>
                  <a:lnTo>
                    <a:pt x="35328" y="785"/>
                  </a:lnTo>
                  <a:lnTo>
                    <a:pt x="29833" y="0"/>
                  </a:lnTo>
                  <a:lnTo>
                    <a:pt x="29048" y="0"/>
                  </a:lnTo>
                  <a:lnTo>
                    <a:pt x="24337" y="785"/>
                  </a:lnTo>
                  <a:lnTo>
                    <a:pt x="22767" y="785"/>
                  </a:lnTo>
                  <a:lnTo>
                    <a:pt x="18842" y="2355"/>
                  </a:lnTo>
                  <a:lnTo>
                    <a:pt x="17271" y="2355"/>
                  </a:lnTo>
                  <a:lnTo>
                    <a:pt x="13346" y="4710"/>
                  </a:lnTo>
                  <a:lnTo>
                    <a:pt x="9421" y="8635"/>
                  </a:lnTo>
                  <a:lnTo>
                    <a:pt x="8635" y="8635"/>
                  </a:lnTo>
                  <a:lnTo>
                    <a:pt x="8635" y="9421"/>
                  </a:lnTo>
                  <a:lnTo>
                    <a:pt x="4710" y="13346"/>
                  </a:lnTo>
                  <a:lnTo>
                    <a:pt x="2355" y="17271"/>
                  </a:lnTo>
                  <a:lnTo>
                    <a:pt x="2355" y="41609"/>
                  </a:lnTo>
                  <a:lnTo>
                    <a:pt x="4710" y="45535"/>
                  </a:lnTo>
                  <a:lnTo>
                    <a:pt x="5495" y="46320"/>
                  </a:lnTo>
                  <a:lnTo>
                    <a:pt x="8635" y="50245"/>
                  </a:lnTo>
                  <a:lnTo>
                    <a:pt x="9421" y="51030"/>
                  </a:lnTo>
                  <a:lnTo>
                    <a:pt x="10206" y="51619"/>
                  </a:lnTo>
                  <a:lnTo>
                    <a:pt x="10206" y="25907"/>
                  </a:lnTo>
                  <a:lnTo>
                    <a:pt x="10991" y="23552"/>
                  </a:lnTo>
                  <a:lnTo>
                    <a:pt x="10991" y="21982"/>
                  </a:lnTo>
                  <a:lnTo>
                    <a:pt x="12561" y="19365"/>
                  </a:lnTo>
                  <a:lnTo>
                    <a:pt x="12561" y="18842"/>
                  </a:lnTo>
                  <a:lnTo>
                    <a:pt x="18842" y="12561"/>
                  </a:lnTo>
                  <a:lnTo>
                    <a:pt x="18842" y="12875"/>
                  </a:lnTo>
                  <a:lnTo>
                    <a:pt x="21982" y="10991"/>
                  </a:lnTo>
                  <a:lnTo>
                    <a:pt x="21982" y="11514"/>
                  </a:lnTo>
                  <a:lnTo>
                    <a:pt x="25122" y="10467"/>
                  </a:lnTo>
                  <a:lnTo>
                    <a:pt x="25122" y="10206"/>
                  </a:lnTo>
                  <a:lnTo>
                    <a:pt x="33758" y="10206"/>
                  </a:lnTo>
                  <a:lnTo>
                    <a:pt x="33758" y="10467"/>
                  </a:lnTo>
                  <a:lnTo>
                    <a:pt x="36899" y="11514"/>
                  </a:lnTo>
                  <a:lnTo>
                    <a:pt x="36899" y="10991"/>
                  </a:lnTo>
                  <a:lnTo>
                    <a:pt x="40039" y="12875"/>
                  </a:lnTo>
                  <a:lnTo>
                    <a:pt x="40039" y="12561"/>
                  </a:lnTo>
                  <a:lnTo>
                    <a:pt x="43964" y="15701"/>
                  </a:lnTo>
                  <a:lnTo>
                    <a:pt x="43964" y="16486"/>
                  </a:lnTo>
                  <a:lnTo>
                    <a:pt x="46320" y="18842"/>
                  </a:lnTo>
                  <a:lnTo>
                    <a:pt x="46320" y="19365"/>
                  </a:lnTo>
                  <a:lnTo>
                    <a:pt x="47890" y="21982"/>
                  </a:lnTo>
                  <a:lnTo>
                    <a:pt x="47890" y="23552"/>
                  </a:lnTo>
                  <a:lnTo>
                    <a:pt x="48675" y="25907"/>
                  </a:lnTo>
                  <a:lnTo>
                    <a:pt x="48675" y="25122"/>
                  </a:lnTo>
                  <a:lnTo>
                    <a:pt x="49395" y="29440"/>
                  </a:lnTo>
                  <a:lnTo>
                    <a:pt x="49460" y="29048"/>
                  </a:lnTo>
                  <a:lnTo>
                    <a:pt x="49460" y="51501"/>
                  </a:lnTo>
                  <a:lnTo>
                    <a:pt x="50245" y="51030"/>
                  </a:lnTo>
                  <a:lnTo>
                    <a:pt x="50245" y="50245"/>
                  </a:lnTo>
                  <a:lnTo>
                    <a:pt x="51030" y="50245"/>
                  </a:lnTo>
                  <a:lnTo>
                    <a:pt x="53386" y="46320"/>
                  </a:lnTo>
                  <a:lnTo>
                    <a:pt x="54171" y="46320"/>
                  </a:lnTo>
                  <a:close/>
                </a:path>
                <a:path w="59054" h="59054">
                  <a:moveTo>
                    <a:pt x="11776" y="37684"/>
                  </a:moveTo>
                  <a:lnTo>
                    <a:pt x="10206" y="32973"/>
                  </a:lnTo>
                  <a:lnTo>
                    <a:pt x="10206" y="51619"/>
                  </a:lnTo>
                  <a:lnTo>
                    <a:pt x="10991" y="52208"/>
                  </a:lnTo>
                  <a:lnTo>
                    <a:pt x="10991" y="36899"/>
                  </a:lnTo>
                  <a:lnTo>
                    <a:pt x="11776" y="37684"/>
                  </a:lnTo>
                  <a:close/>
                </a:path>
                <a:path w="59054" h="59054">
                  <a:moveTo>
                    <a:pt x="11776" y="21197"/>
                  </a:moveTo>
                  <a:lnTo>
                    <a:pt x="10991" y="21982"/>
                  </a:lnTo>
                  <a:lnTo>
                    <a:pt x="10991" y="23552"/>
                  </a:lnTo>
                  <a:lnTo>
                    <a:pt x="11776" y="21197"/>
                  </a:lnTo>
                  <a:close/>
                </a:path>
                <a:path w="59054" h="59054">
                  <a:moveTo>
                    <a:pt x="13346" y="40824"/>
                  </a:moveTo>
                  <a:lnTo>
                    <a:pt x="10991" y="36899"/>
                  </a:lnTo>
                  <a:lnTo>
                    <a:pt x="10991" y="52208"/>
                  </a:lnTo>
                  <a:lnTo>
                    <a:pt x="12561" y="53386"/>
                  </a:lnTo>
                  <a:lnTo>
                    <a:pt x="12561" y="40039"/>
                  </a:lnTo>
                  <a:lnTo>
                    <a:pt x="13346" y="40824"/>
                  </a:lnTo>
                  <a:close/>
                </a:path>
                <a:path w="59054" h="59054">
                  <a:moveTo>
                    <a:pt x="13346" y="18057"/>
                  </a:moveTo>
                  <a:lnTo>
                    <a:pt x="12561" y="18842"/>
                  </a:lnTo>
                  <a:lnTo>
                    <a:pt x="12561" y="19365"/>
                  </a:lnTo>
                  <a:lnTo>
                    <a:pt x="13346" y="18057"/>
                  </a:lnTo>
                  <a:close/>
                </a:path>
                <a:path w="59054" h="59054">
                  <a:moveTo>
                    <a:pt x="18842" y="56526"/>
                  </a:moveTo>
                  <a:lnTo>
                    <a:pt x="18842" y="46320"/>
                  </a:lnTo>
                  <a:lnTo>
                    <a:pt x="15701" y="43179"/>
                  </a:lnTo>
                  <a:lnTo>
                    <a:pt x="15701" y="43964"/>
                  </a:lnTo>
                  <a:lnTo>
                    <a:pt x="12561" y="40039"/>
                  </a:lnTo>
                  <a:lnTo>
                    <a:pt x="12561" y="54171"/>
                  </a:lnTo>
                  <a:lnTo>
                    <a:pt x="13346" y="54171"/>
                  </a:lnTo>
                  <a:lnTo>
                    <a:pt x="17271" y="56526"/>
                  </a:lnTo>
                  <a:lnTo>
                    <a:pt x="18842" y="56526"/>
                  </a:lnTo>
                  <a:close/>
                </a:path>
                <a:path w="59054" h="59054">
                  <a:moveTo>
                    <a:pt x="18842" y="12875"/>
                  </a:moveTo>
                  <a:lnTo>
                    <a:pt x="18842" y="12561"/>
                  </a:lnTo>
                  <a:lnTo>
                    <a:pt x="18057" y="13346"/>
                  </a:lnTo>
                  <a:lnTo>
                    <a:pt x="18842" y="12875"/>
                  </a:lnTo>
                  <a:close/>
                </a:path>
                <a:path w="59054" h="59054">
                  <a:moveTo>
                    <a:pt x="21982" y="57782"/>
                  </a:moveTo>
                  <a:lnTo>
                    <a:pt x="21982" y="47890"/>
                  </a:lnTo>
                  <a:lnTo>
                    <a:pt x="18057" y="45535"/>
                  </a:lnTo>
                  <a:lnTo>
                    <a:pt x="18842" y="46320"/>
                  </a:lnTo>
                  <a:lnTo>
                    <a:pt x="18842" y="56526"/>
                  </a:lnTo>
                  <a:lnTo>
                    <a:pt x="21982" y="57782"/>
                  </a:lnTo>
                  <a:close/>
                </a:path>
                <a:path w="59054" h="59054">
                  <a:moveTo>
                    <a:pt x="21982" y="11514"/>
                  </a:moveTo>
                  <a:lnTo>
                    <a:pt x="21982" y="10991"/>
                  </a:lnTo>
                  <a:lnTo>
                    <a:pt x="21197" y="11776"/>
                  </a:lnTo>
                  <a:lnTo>
                    <a:pt x="21982" y="11514"/>
                  </a:lnTo>
                  <a:close/>
                </a:path>
                <a:path w="59054" h="59054">
                  <a:moveTo>
                    <a:pt x="25907" y="48675"/>
                  </a:moveTo>
                  <a:lnTo>
                    <a:pt x="21197" y="47105"/>
                  </a:lnTo>
                  <a:lnTo>
                    <a:pt x="21982" y="47890"/>
                  </a:lnTo>
                  <a:lnTo>
                    <a:pt x="21982" y="57782"/>
                  </a:lnTo>
                  <a:lnTo>
                    <a:pt x="22767" y="58096"/>
                  </a:lnTo>
                  <a:lnTo>
                    <a:pt x="25122" y="58227"/>
                  </a:lnTo>
                  <a:lnTo>
                    <a:pt x="25122" y="48675"/>
                  </a:lnTo>
                  <a:lnTo>
                    <a:pt x="25907" y="48675"/>
                  </a:lnTo>
                  <a:close/>
                </a:path>
                <a:path w="59054" h="59054">
                  <a:moveTo>
                    <a:pt x="25907" y="10206"/>
                  </a:moveTo>
                  <a:lnTo>
                    <a:pt x="25122" y="10206"/>
                  </a:lnTo>
                  <a:lnTo>
                    <a:pt x="25122" y="10467"/>
                  </a:lnTo>
                  <a:lnTo>
                    <a:pt x="25907" y="10206"/>
                  </a:lnTo>
                  <a:close/>
                </a:path>
                <a:path w="59054" h="59054">
                  <a:moveTo>
                    <a:pt x="29833" y="58881"/>
                  </a:moveTo>
                  <a:lnTo>
                    <a:pt x="29833" y="49460"/>
                  </a:lnTo>
                  <a:lnTo>
                    <a:pt x="29048" y="49460"/>
                  </a:lnTo>
                  <a:lnTo>
                    <a:pt x="29048" y="49329"/>
                  </a:lnTo>
                  <a:lnTo>
                    <a:pt x="25122" y="48675"/>
                  </a:lnTo>
                  <a:lnTo>
                    <a:pt x="25122" y="58227"/>
                  </a:lnTo>
                  <a:lnTo>
                    <a:pt x="29048" y="58881"/>
                  </a:lnTo>
                  <a:lnTo>
                    <a:pt x="29833" y="58881"/>
                  </a:lnTo>
                  <a:close/>
                </a:path>
                <a:path w="59054" h="59054">
                  <a:moveTo>
                    <a:pt x="29440" y="49395"/>
                  </a:moveTo>
                  <a:lnTo>
                    <a:pt x="29048" y="49329"/>
                  </a:lnTo>
                  <a:lnTo>
                    <a:pt x="29048" y="49460"/>
                  </a:lnTo>
                  <a:lnTo>
                    <a:pt x="29440" y="49395"/>
                  </a:lnTo>
                  <a:close/>
                </a:path>
                <a:path w="59054" h="59054">
                  <a:moveTo>
                    <a:pt x="33758" y="58320"/>
                  </a:moveTo>
                  <a:lnTo>
                    <a:pt x="33758" y="48675"/>
                  </a:lnTo>
                  <a:lnTo>
                    <a:pt x="29440" y="49395"/>
                  </a:lnTo>
                  <a:lnTo>
                    <a:pt x="29833" y="49460"/>
                  </a:lnTo>
                  <a:lnTo>
                    <a:pt x="29833" y="58881"/>
                  </a:lnTo>
                  <a:lnTo>
                    <a:pt x="33758" y="58320"/>
                  </a:lnTo>
                  <a:close/>
                </a:path>
                <a:path w="59054" h="59054">
                  <a:moveTo>
                    <a:pt x="33758" y="10467"/>
                  </a:moveTo>
                  <a:lnTo>
                    <a:pt x="33758" y="10206"/>
                  </a:lnTo>
                  <a:lnTo>
                    <a:pt x="32973" y="10206"/>
                  </a:lnTo>
                  <a:lnTo>
                    <a:pt x="33758" y="10467"/>
                  </a:lnTo>
                  <a:close/>
                </a:path>
                <a:path w="59054" h="59054">
                  <a:moveTo>
                    <a:pt x="37684" y="47105"/>
                  </a:moveTo>
                  <a:lnTo>
                    <a:pt x="32973" y="48675"/>
                  </a:lnTo>
                  <a:lnTo>
                    <a:pt x="33758" y="48675"/>
                  </a:lnTo>
                  <a:lnTo>
                    <a:pt x="33758" y="58320"/>
                  </a:lnTo>
                  <a:lnTo>
                    <a:pt x="35328" y="58096"/>
                  </a:lnTo>
                  <a:lnTo>
                    <a:pt x="36114" y="58096"/>
                  </a:lnTo>
                  <a:lnTo>
                    <a:pt x="36899" y="57834"/>
                  </a:lnTo>
                  <a:lnTo>
                    <a:pt x="36899" y="47890"/>
                  </a:lnTo>
                  <a:lnTo>
                    <a:pt x="37684" y="47105"/>
                  </a:lnTo>
                  <a:close/>
                </a:path>
                <a:path w="59054" h="59054">
                  <a:moveTo>
                    <a:pt x="37684" y="11776"/>
                  </a:moveTo>
                  <a:lnTo>
                    <a:pt x="36899" y="10991"/>
                  </a:lnTo>
                  <a:lnTo>
                    <a:pt x="36899" y="11514"/>
                  </a:lnTo>
                  <a:lnTo>
                    <a:pt x="37684" y="11776"/>
                  </a:lnTo>
                  <a:close/>
                </a:path>
                <a:path w="59054" h="59054">
                  <a:moveTo>
                    <a:pt x="40824" y="45535"/>
                  </a:moveTo>
                  <a:lnTo>
                    <a:pt x="36899" y="47890"/>
                  </a:lnTo>
                  <a:lnTo>
                    <a:pt x="36899" y="57834"/>
                  </a:lnTo>
                  <a:lnTo>
                    <a:pt x="40039" y="56788"/>
                  </a:lnTo>
                  <a:lnTo>
                    <a:pt x="40039" y="46320"/>
                  </a:lnTo>
                  <a:lnTo>
                    <a:pt x="40824" y="45535"/>
                  </a:lnTo>
                  <a:close/>
                </a:path>
                <a:path w="59054" h="59054">
                  <a:moveTo>
                    <a:pt x="40824" y="13346"/>
                  </a:moveTo>
                  <a:lnTo>
                    <a:pt x="40039" y="12561"/>
                  </a:lnTo>
                  <a:lnTo>
                    <a:pt x="40039" y="12875"/>
                  </a:lnTo>
                  <a:lnTo>
                    <a:pt x="40824" y="13346"/>
                  </a:lnTo>
                  <a:close/>
                </a:path>
                <a:path w="59054" h="59054">
                  <a:moveTo>
                    <a:pt x="43528" y="43528"/>
                  </a:moveTo>
                  <a:lnTo>
                    <a:pt x="40039" y="46320"/>
                  </a:lnTo>
                  <a:lnTo>
                    <a:pt x="40039" y="56788"/>
                  </a:lnTo>
                  <a:lnTo>
                    <a:pt x="40824" y="56526"/>
                  </a:lnTo>
                  <a:lnTo>
                    <a:pt x="41609" y="56526"/>
                  </a:lnTo>
                  <a:lnTo>
                    <a:pt x="43179" y="55584"/>
                  </a:lnTo>
                  <a:lnTo>
                    <a:pt x="43179" y="43964"/>
                  </a:lnTo>
                  <a:lnTo>
                    <a:pt x="43528" y="43528"/>
                  </a:lnTo>
                  <a:close/>
                </a:path>
                <a:path w="59054" h="59054">
                  <a:moveTo>
                    <a:pt x="43964" y="16486"/>
                  </a:moveTo>
                  <a:lnTo>
                    <a:pt x="43964" y="15701"/>
                  </a:lnTo>
                  <a:lnTo>
                    <a:pt x="43179" y="15701"/>
                  </a:lnTo>
                  <a:lnTo>
                    <a:pt x="43964" y="16486"/>
                  </a:lnTo>
                  <a:close/>
                </a:path>
                <a:path w="59054" h="59054">
                  <a:moveTo>
                    <a:pt x="43964" y="43179"/>
                  </a:moveTo>
                  <a:lnTo>
                    <a:pt x="43528" y="43528"/>
                  </a:lnTo>
                  <a:lnTo>
                    <a:pt x="43179" y="43964"/>
                  </a:lnTo>
                  <a:lnTo>
                    <a:pt x="43964" y="43179"/>
                  </a:lnTo>
                  <a:close/>
                </a:path>
                <a:path w="59054" h="59054">
                  <a:moveTo>
                    <a:pt x="43964" y="55113"/>
                  </a:moveTo>
                  <a:lnTo>
                    <a:pt x="43964" y="43179"/>
                  </a:lnTo>
                  <a:lnTo>
                    <a:pt x="43179" y="43964"/>
                  </a:lnTo>
                  <a:lnTo>
                    <a:pt x="43179" y="55584"/>
                  </a:lnTo>
                  <a:lnTo>
                    <a:pt x="43964" y="55113"/>
                  </a:lnTo>
                  <a:close/>
                </a:path>
                <a:path w="59054" h="59054">
                  <a:moveTo>
                    <a:pt x="46320" y="54171"/>
                  </a:moveTo>
                  <a:lnTo>
                    <a:pt x="46320" y="40039"/>
                  </a:lnTo>
                  <a:lnTo>
                    <a:pt x="43528" y="43528"/>
                  </a:lnTo>
                  <a:lnTo>
                    <a:pt x="43964" y="43179"/>
                  </a:lnTo>
                  <a:lnTo>
                    <a:pt x="43964" y="55113"/>
                  </a:lnTo>
                  <a:lnTo>
                    <a:pt x="45535" y="54171"/>
                  </a:lnTo>
                  <a:lnTo>
                    <a:pt x="46320" y="54171"/>
                  </a:lnTo>
                  <a:close/>
                </a:path>
                <a:path w="59054" h="59054">
                  <a:moveTo>
                    <a:pt x="46320" y="19365"/>
                  </a:moveTo>
                  <a:lnTo>
                    <a:pt x="46320" y="18842"/>
                  </a:lnTo>
                  <a:lnTo>
                    <a:pt x="45535" y="18057"/>
                  </a:lnTo>
                  <a:lnTo>
                    <a:pt x="46320" y="19365"/>
                  </a:lnTo>
                  <a:close/>
                </a:path>
                <a:path w="59054" h="59054">
                  <a:moveTo>
                    <a:pt x="47890" y="52443"/>
                  </a:moveTo>
                  <a:lnTo>
                    <a:pt x="47890" y="36899"/>
                  </a:lnTo>
                  <a:lnTo>
                    <a:pt x="45535" y="40824"/>
                  </a:lnTo>
                  <a:lnTo>
                    <a:pt x="46320" y="40039"/>
                  </a:lnTo>
                  <a:lnTo>
                    <a:pt x="46320" y="53386"/>
                  </a:lnTo>
                  <a:lnTo>
                    <a:pt x="47890" y="52443"/>
                  </a:lnTo>
                  <a:close/>
                </a:path>
                <a:path w="59054" h="59054">
                  <a:moveTo>
                    <a:pt x="47890" y="23552"/>
                  </a:moveTo>
                  <a:lnTo>
                    <a:pt x="47890" y="21982"/>
                  </a:lnTo>
                  <a:lnTo>
                    <a:pt x="47105" y="21197"/>
                  </a:lnTo>
                  <a:lnTo>
                    <a:pt x="47890" y="23552"/>
                  </a:lnTo>
                  <a:close/>
                </a:path>
                <a:path w="59054" h="59054">
                  <a:moveTo>
                    <a:pt x="49460" y="51501"/>
                  </a:moveTo>
                  <a:lnTo>
                    <a:pt x="49460" y="29833"/>
                  </a:lnTo>
                  <a:lnTo>
                    <a:pt x="49395" y="29440"/>
                  </a:lnTo>
                  <a:lnTo>
                    <a:pt x="48675" y="33758"/>
                  </a:lnTo>
                  <a:lnTo>
                    <a:pt x="48675" y="32973"/>
                  </a:lnTo>
                  <a:lnTo>
                    <a:pt x="47105" y="37684"/>
                  </a:lnTo>
                  <a:lnTo>
                    <a:pt x="47890" y="36899"/>
                  </a:lnTo>
                  <a:lnTo>
                    <a:pt x="47890" y="52443"/>
                  </a:lnTo>
                  <a:lnTo>
                    <a:pt x="49460" y="51501"/>
                  </a:lnTo>
                  <a:close/>
                </a:path>
                <a:path w="59054" h="59054">
                  <a:moveTo>
                    <a:pt x="49460" y="29833"/>
                  </a:moveTo>
                  <a:lnTo>
                    <a:pt x="49460" y="29048"/>
                  </a:lnTo>
                  <a:lnTo>
                    <a:pt x="49395" y="29440"/>
                  </a:lnTo>
                  <a:lnTo>
                    <a:pt x="49460" y="29833"/>
                  </a:lnTo>
                  <a:close/>
                </a:path>
                <a:path w="59054" h="59054">
                  <a:moveTo>
                    <a:pt x="56526" y="41609"/>
                  </a:moveTo>
                  <a:lnTo>
                    <a:pt x="56526" y="17271"/>
                  </a:lnTo>
                  <a:lnTo>
                    <a:pt x="54171" y="13346"/>
                  </a:lnTo>
                  <a:lnTo>
                    <a:pt x="54171" y="45535"/>
                  </a:lnTo>
                  <a:lnTo>
                    <a:pt x="56526" y="41609"/>
                  </a:lnTo>
                  <a:close/>
                </a:path>
                <a:path w="59054" h="59054">
                  <a:moveTo>
                    <a:pt x="58096" y="36114"/>
                  </a:moveTo>
                  <a:lnTo>
                    <a:pt x="58096" y="22767"/>
                  </a:lnTo>
                  <a:lnTo>
                    <a:pt x="56526" y="18842"/>
                  </a:lnTo>
                  <a:lnTo>
                    <a:pt x="56526" y="40824"/>
                  </a:lnTo>
                  <a:lnTo>
                    <a:pt x="58096" y="36114"/>
                  </a:lnTo>
                  <a:close/>
                </a:path>
                <a:path w="59054" h="59054">
                  <a:moveTo>
                    <a:pt x="58881" y="29833"/>
                  </a:moveTo>
                  <a:lnTo>
                    <a:pt x="58881" y="29048"/>
                  </a:lnTo>
                  <a:lnTo>
                    <a:pt x="58096" y="24337"/>
                  </a:lnTo>
                  <a:lnTo>
                    <a:pt x="58096" y="35328"/>
                  </a:lnTo>
                  <a:lnTo>
                    <a:pt x="58881" y="29833"/>
                  </a:lnTo>
                  <a:close/>
                </a:path>
              </a:pathLst>
            </a:custGeom>
            <a:solidFill>
              <a:srgbClr val="BEBEB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90" name="object 283"/>
            <p:cNvSpPr txBox="1"/>
            <p:nvPr/>
          </p:nvSpPr>
          <p:spPr>
            <a:xfrm>
              <a:off x="8883867" y="5998685"/>
              <a:ext cx="58621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smtClean="0">
                  <a:latin typeface="微软雅黑" panose="020b0503020204020204" pitchFamily="34" charset="-122"/>
                  <a:ea typeface="微软雅黑" panose="020b0503020204020204" pitchFamily="34" charset="-122"/>
                  <a:cs typeface="Verdana"/>
                </a:rPr>
                <a:t>现金</a:t>
              </a:r>
              <a:r>
                <a:rPr lang="zh-CN" altLang="en-US" sz="800">
                  <a:latin typeface="微软雅黑" panose="020b0503020204020204" pitchFamily="34" charset="-122"/>
                  <a:ea typeface="微软雅黑" panose="020b0503020204020204" pitchFamily="34" charset="-122"/>
                  <a:cs typeface="Verdana"/>
                </a:rPr>
                <a:t>比率</a:t>
              </a:r>
              <a:endParaRPr sz="800">
                <a:latin typeface="微软雅黑" panose="020b0503020204020204" pitchFamily="34" charset="-122"/>
                <a:ea typeface="微软雅黑" panose="020b0503020204020204" pitchFamily="34" charset="-122"/>
                <a:cs typeface="Verdana"/>
              </a:endParaRPr>
            </a:p>
          </p:txBody>
        </p:sp>
        <p:grpSp>
          <p:nvGrpSpPr>
            <p:cNvPr id="30" name="组合 29"/>
            <p:cNvGrpSpPr/>
            <p:nvPr/>
          </p:nvGrpSpPr>
          <p:grpSpPr>
            <a:xfrm>
              <a:off x="6276600" y="5174182"/>
              <a:ext cx="4594966" cy="798480"/>
              <a:chOff x="6276600" y="5174182"/>
              <a:chExt cx="2257802" cy="798480"/>
            </a:xfrm>
          </p:grpSpPr>
          <p:sp>
            <p:nvSpPr>
              <p:cNvPr id="196" name="object 189"/>
              <p:cNvSpPr/>
              <p:nvPr/>
            </p:nvSpPr>
            <p:spPr>
              <a:xfrm>
                <a:off x="6437456" y="5469411"/>
                <a:ext cx="321916" cy="304640"/>
              </a:xfrm>
              <a:custGeom>
                <a:rect l="l" t="t" r="r" b="b"/>
                <a:pathLst>
                  <a:path w="274954" h="314325">
                    <a:moveTo>
                      <a:pt x="0" y="0"/>
                    </a:moveTo>
                    <a:lnTo>
                      <a:pt x="0" y="314035"/>
                    </a:lnTo>
                    <a:lnTo>
                      <a:pt x="274781" y="314035"/>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97" name="object 190"/>
              <p:cNvSpPr/>
              <p:nvPr/>
            </p:nvSpPr>
            <p:spPr>
              <a:xfrm>
                <a:off x="7286760" y="5678658"/>
                <a:ext cx="34943" cy="95393"/>
              </a:xfrm>
              <a:custGeom>
                <a:rect l="l" t="t" r="r" b="b"/>
                <a:pathLst>
                  <a:path w="29845" h="98425">
                    <a:moveTo>
                      <a:pt x="0" y="0"/>
                    </a:moveTo>
                    <a:lnTo>
                      <a:pt x="0" y="98136"/>
                    </a:lnTo>
                    <a:lnTo>
                      <a:pt x="29846" y="98136"/>
                    </a:lnTo>
                    <a:lnTo>
                      <a:pt x="29846"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98" name="object 191"/>
              <p:cNvSpPr/>
              <p:nvPr/>
            </p:nvSpPr>
            <p:spPr>
              <a:xfrm>
                <a:off x="7011940" y="5678658"/>
                <a:ext cx="40146" cy="95393"/>
              </a:xfrm>
              <a:custGeom>
                <a:rect l="l" t="t" r="r" b="b"/>
                <a:pathLst>
                  <a:path w="34289" h="98425">
                    <a:moveTo>
                      <a:pt x="0" y="0"/>
                    </a:moveTo>
                    <a:lnTo>
                      <a:pt x="0" y="98136"/>
                    </a:lnTo>
                    <a:lnTo>
                      <a:pt x="33745" y="98136"/>
                    </a:lnTo>
                    <a:lnTo>
                      <a:pt x="33745"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199" name="object 192"/>
              <p:cNvSpPr/>
              <p:nvPr/>
            </p:nvSpPr>
            <p:spPr>
              <a:xfrm>
                <a:off x="7574477" y="5336254"/>
                <a:ext cx="321916" cy="437575"/>
              </a:xfrm>
              <a:custGeom>
                <a:rect l="l" t="t" r="r" b="b"/>
                <a:pathLst>
                  <a:path w="274954" h="451484">
                    <a:moveTo>
                      <a:pt x="0" y="0"/>
                    </a:moveTo>
                    <a:lnTo>
                      <a:pt x="0" y="451425"/>
                    </a:lnTo>
                    <a:lnTo>
                      <a:pt x="274781" y="451425"/>
                    </a:lnTo>
                    <a:lnTo>
                      <a:pt x="274781" y="0"/>
                    </a:lnTo>
                    <a:lnTo>
                      <a:pt x="0" y="0"/>
                    </a:lnTo>
                    <a:close/>
                  </a:path>
                </a:pathLst>
              </a:custGeom>
              <a:solidFill>
                <a:srgbClr val="375CB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00" name="object 193"/>
              <p:cNvSpPr/>
              <p:nvPr/>
            </p:nvSpPr>
            <p:spPr>
              <a:xfrm>
                <a:off x="8148962" y="5174182"/>
                <a:ext cx="321916" cy="600051"/>
              </a:xfrm>
              <a:custGeom>
                <a:rect l="l" t="t" r="r" b="b"/>
                <a:pathLst>
                  <a:path w="274954" h="619125">
                    <a:moveTo>
                      <a:pt x="0" y="0"/>
                    </a:moveTo>
                    <a:lnTo>
                      <a:pt x="0" y="618649"/>
                    </a:lnTo>
                    <a:lnTo>
                      <a:pt x="274781" y="618649"/>
                    </a:lnTo>
                    <a:lnTo>
                      <a:pt x="274781" y="0"/>
                    </a:lnTo>
                    <a:lnTo>
                      <a:pt x="0" y="0"/>
                    </a:lnTo>
                    <a:close/>
                  </a:path>
                </a:pathLst>
              </a:custGeom>
              <a:solidFill>
                <a:srgbClr val="B3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06" name="object 199"/>
              <p:cNvSpPr/>
              <p:nvPr/>
            </p:nvSpPr>
            <p:spPr>
              <a:xfrm>
                <a:off x="6276600" y="5773772"/>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07" name="object 200"/>
              <p:cNvSpPr/>
              <p:nvPr/>
            </p:nvSpPr>
            <p:spPr>
              <a:xfrm>
                <a:off x="6276600" y="5535610"/>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08" name="object 201"/>
              <p:cNvSpPr/>
              <p:nvPr/>
            </p:nvSpPr>
            <p:spPr>
              <a:xfrm>
                <a:off x="6276600" y="5307339"/>
                <a:ext cx="34197" cy="0"/>
              </a:xfrm>
              <a:custGeom>
                <a:rect l="l" t="t" r="r" b="b"/>
                <a:pathLst>
                  <a:path w="29209">
                    <a:moveTo>
                      <a:pt x="0" y="0"/>
                    </a:moveTo>
                    <a:lnTo>
                      <a:pt x="29048" y="0"/>
                    </a:lnTo>
                  </a:path>
                </a:pathLst>
              </a:custGeom>
              <a:ln w="981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13" name="object 206"/>
              <p:cNvSpPr/>
              <p:nvPr/>
            </p:nvSpPr>
            <p:spPr>
              <a:xfrm>
                <a:off x="6310609" y="5773772"/>
                <a:ext cx="741224" cy="0"/>
              </a:xfrm>
              <a:custGeom>
                <a:rect l="l" t="t" r="r" b="b"/>
                <a:pathLst>
                  <a:path w="633095">
                    <a:moveTo>
                      <a:pt x="632768" y="0"/>
                    </a:moveTo>
                    <a:lnTo>
                      <a:pt x="0" y="0"/>
                    </a:lnTo>
                  </a:path>
                </a:pathLst>
              </a:custGeom>
              <a:ln w="9813">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39" name="object 232"/>
              <p:cNvSpPr/>
              <p:nvPr/>
            </p:nvSpPr>
            <p:spPr>
              <a:xfrm flipH="1">
                <a:off x="8150343" y="5174944"/>
                <a:ext cx="0" cy="600051"/>
              </a:xfrm>
              <a:custGeom>
                <a:rect l="l" t="t" r="r" b="b"/>
                <a:pathLst>
                  <a:path h="619125">
                    <a:moveTo>
                      <a:pt x="0" y="0"/>
                    </a:moveTo>
                    <a:lnTo>
                      <a:pt x="0" y="618649"/>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44" name="object 237"/>
              <p:cNvSpPr/>
              <p:nvPr/>
            </p:nvSpPr>
            <p:spPr>
              <a:xfrm flipH="1">
                <a:off x="8472056" y="5174944"/>
                <a:ext cx="0" cy="600051"/>
              </a:xfrm>
              <a:custGeom>
                <a:rect l="l" t="t" r="r" b="b"/>
                <a:pathLst>
                  <a:path h="619125">
                    <a:moveTo>
                      <a:pt x="0" y="0"/>
                    </a:moveTo>
                    <a:lnTo>
                      <a:pt x="0" y="618649"/>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47" name="object 240"/>
              <p:cNvSpPr/>
              <p:nvPr/>
            </p:nvSpPr>
            <p:spPr>
              <a:xfrm>
                <a:off x="8149868" y="5175322"/>
                <a:ext cx="321916" cy="0"/>
              </a:xfrm>
              <a:custGeom>
                <a:rect l="l" t="t" r="r" b="b"/>
                <a:pathLst>
                  <a:path w="274954">
                    <a:moveTo>
                      <a:pt x="0" y="0"/>
                    </a:moveTo>
                    <a:lnTo>
                      <a:pt x="274781" y="0"/>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48" name="object 241"/>
              <p:cNvSpPr/>
              <p:nvPr/>
            </p:nvSpPr>
            <p:spPr>
              <a:xfrm flipH="1">
                <a:off x="7897569" y="5337015"/>
                <a:ext cx="0" cy="437575"/>
              </a:xfrm>
              <a:custGeom>
                <a:rect l="l" t="t" r="r" b="b"/>
                <a:pathLst>
                  <a:path h="451484">
                    <a:moveTo>
                      <a:pt x="0" y="0"/>
                    </a:moveTo>
                    <a:lnTo>
                      <a:pt x="0" y="451425"/>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2" name="object 245"/>
              <p:cNvSpPr/>
              <p:nvPr/>
            </p:nvSpPr>
            <p:spPr>
              <a:xfrm flipH="1">
                <a:off x="7575858" y="5337015"/>
                <a:ext cx="0" cy="437575"/>
              </a:xfrm>
              <a:custGeom>
                <a:rect l="l" t="t" r="r" b="b"/>
                <a:pathLst>
                  <a:path h="451484">
                    <a:moveTo>
                      <a:pt x="0" y="0"/>
                    </a:moveTo>
                    <a:lnTo>
                      <a:pt x="0" y="451425"/>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3" name="object 246"/>
              <p:cNvSpPr/>
              <p:nvPr/>
            </p:nvSpPr>
            <p:spPr>
              <a:xfrm>
                <a:off x="7575383" y="5330927"/>
                <a:ext cx="321916" cy="12308"/>
              </a:xfrm>
              <a:custGeom>
                <a:rect l="l" t="t" r="r" b="b"/>
                <a:pathLst>
                  <a:path w="274954" h="12700">
                    <a:moveTo>
                      <a:pt x="0" y="12561"/>
                    </a:moveTo>
                    <a:lnTo>
                      <a:pt x="274781" y="12561"/>
                    </a:lnTo>
                    <a:lnTo>
                      <a:pt x="274781"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4" name="object 247"/>
              <p:cNvSpPr/>
              <p:nvPr/>
            </p:nvSpPr>
            <p:spPr>
              <a:xfrm flipH="1">
                <a:off x="7323084" y="5679420"/>
                <a:ext cx="0" cy="95393"/>
              </a:xfrm>
              <a:custGeom>
                <a:rect l="l" t="t" r="r" b="b"/>
                <a:pathLst>
                  <a:path h="98425">
                    <a:moveTo>
                      <a:pt x="0" y="0"/>
                    </a:moveTo>
                    <a:lnTo>
                      <a:pt x="0" y="98136"/>
                    </a:lnTo>
                  </a:path>
                </a:pathLst>
              </a:custGeom>
              <a:ln w="13346">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6" name="object 249"/>
              <p:cNvSpPr/>
              <p:nvPr/>
            </p:nvSpPr>
            <p:spPr>
              <a:xfrm flipH="1">
                <a:off x="6438376" y="5470172"/>
                <a:ext cx="0" cy="304640"/>
              </a:xfrm>
              <a:custGeom>
                <a:rect l="l" t="t" r="r" b="b"/>
                <a:pathLst>
                  <a:path h="314325">
                    <a:moveTo>
                      <a:pt x="0" y="0"/>
                    </a:moveTo>
                    <a:lnTo>
                      <a:pt x="0" y="314035"/>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7" name="object 250"/>
              <p:cNvSpPr/>
              <p:nvPr/>
            </p:nvSpPr>
            <p:spPr>
              <a:xfrm flipH="1">
                <a:off x="7012861" y="5679420"/>
                <a:ext cx="0" cy="95393"/>
              </a:xfrm>
              <a:custGeom>
                <a:rect l="l" t="t" r="r" b="b"/>
                <a:pathLst>
                  <a:path h="98425">
                    <a:moveTo>
                      <a:pt x="0" y="0"/>
                    </a:moveTo>
                    <a:lnTo>
                      <a:pt x="0" y="98136"/>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8" name="object 251"/>
              <p:cNvSpPr/>
              <p:nvPr/>
            </p:nvSpPr>
            <p:spPr>
              <a:xfrm>
                <a:off x="7286761" y="5673332"/>
                <a:ext cx="36430" cy="12308"/>
              </a:xfrm>
              <a:custGeom>
                <a:rect l="l" t="t" r="r" b="b"/>
                <a:pathLst>
                  <a:path w="31115" h="12700">
                    <a:moveTo>
                      <a:pt x="0" y="12561"/>
                    </a:moveTo>
                    <a:lnTo>
                      <a:pt x="30631" y="12561"/>
                    </a:lnTo>
                    <a:lnTo>
                      <a:pt x="30631"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59" name="object 252"/>
              <p:cNvSpPr/>
              <p:nvPr/>
            </p:nvSpPr>
            <p:spPr>
              <a:xfrm>
                <a:off x="7012861" y="5673332"/>
                <a:ext cx="38660" cy="12308"/>
              </a:xfrm>
              <a:custGeom>
                <a:rect l="l" t="t" r="r" b="b"/>
                <a:pathLst>
                  <a:path w="33020" h="12700">
                    <a:moveTo>
                      <a:pt x="0" y="12561"/>
                    </a:moveTo>
                    <a:lnTo>
                      <a:pt x="32960" y="12561"/>
                    </a:lnTo>
                    <a:lnTo>
                      <a:pt x="32960" y="0"/>
                    </a:lnTo>
                    <a:lnTo>
                      <a:pt x="0" y="0"/>
                    </a:lnTo>
                    <a:lnTo>
                      <a:pt x="0" y="12561"/>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60" name="object 253"/>
              <p:cNvSpPr/>
              <p:nvPr/>
            </p:nvSpPr>
            <p:spPr>
              <a:xfrm flipH="1">
                <a:off x="6760088" y="5470172"/>
                <a:ext cx="0" cy="304640"/>
              </a:xfrm>
              <a:custGeom>
                <a:rect l="l" t="t" r="r" b="b"/>
                <a:pathLst>
                  <a:path h="314325">
                    <a:moveTo>
                      <a:pt x="0" y="0"/>
                    </a:moveTo>
                    <a:lnTo>
                      <a:pt x="0" y="314035"/>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61" name="object 254"/>
              <p:cNvSpPr/>
              <p:nvPr/>
            </p:nvSpPr>
            <p:spPr>
              <a:xfrm>
                <a:off x="6438376" y="5470171"/>
                <a:ext cx="321916" cy="0"/>
              </a:xfrm>
              <a:custGeom>
                <a:rect l="l" t="t" r="r" b="b"/>
                <a:pathLst>
                  <a:path w="274954">
                    <a:moveTo>
                      <a:pt x="0" y="0"/>
                    </a:moveTo>
                    <a:lnTo>
                      <a:pt x="274781" y="0"/>
                    </a:lnTo>
                  </a:path>
                </a:pathLst>
              </a:custGeom>
              <a:ln w="1256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67" name="object 260"/>
              <p:cNvSpPr/>
              <p:nvPr/>
            </p:nvSpPr>
            <p:spPr>
              <a:xfrm>
                <a:off x="7051453" y="5666484"/>
                <a:ext cx="235675" cy="123087"/>
              </a:xfrm>
              <a:custGeom>
                <a:rect l="l" t="t" r="r" b="b"/>
                <a:pathLst>
                  <a:path w="201295" h="127000">
                    <a:moveTo>
                      <a:pt x="0" y="0"/>
                    </a:moveTo>
                    <a:lnTo>
                      <a:pt x="0" y="126399"/>
                    </a:lnTo>
                    <a:lnTo>
                      <a:pt x="200982" y="126399"/>
                    </a:lnTo>
                    <a:lnTo>
                      <a:pt x="200982" y="0"/>
                    </a:lnTo>
                    <a:lnTo>
                      <a:pt x="0" y="0"/>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latin typeface="微软雅黑" panose="020b0503020204020204" pitchFamily="34" charset="-122"/>
                  <a:ea typeface="微软雅黑" panose="020b0503020204020204" pitchFamily="34" charset="-122"/>
                </a:endParaRPr>
              </a:p>
            </p:txBody>
          </p:sp>
          <p:sp>
            <p:nvSpPr>
              <p:cNvPr id="268" name="object 261"/>
              <p:cNvSpPr txBox="1"/>
              <p:nvPr/>
            </p:nvSpPr>
            <p:spPr>
              <a:xfrm>
                <a:off x="7054974" y="5669214"/>
                <a:ext cx="230471"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2.0</a:t>
                </a:r>
                <a:endParaRPr sz="800">
                  <a:latin typeface="微软雅黑" panose="020b0503020204020204" pitchFamily="34" charset="-122"/>
                  <a:ea typeface="微软雅黑" panose="020b0503020204020204" pitchFamily="34" charset="-122"/>
                  <a:cs typeface="Verdana"/>
                </a:endParaRPr>
              </a:p>
            </p:txBody>
          </p:sp>
          <p:sp>
            <p:nvSpPr>
              <p:cNvPr id="270" name="object 263"/>
              <p:cNvSpPr txBox="1"/>
              <p:nvPr/>
            </p:nvSpPr>
            <p:spPr>
              <a:xfrm>
                <a:off x="6954789" y="5849551"/>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2014A</a:t>
                </a:r>
                <a:endParaRPr sz="800">
                  <a:latin typeface="微软雅黑" panose="020b0503020204020204" pitchFamily="34" charset="-122"/>
                  <a:ea typeface="微软雅黑" panose="020b0503020204020204" pitchFamily="34" charset="-122"/>
                  <a:cs typeface="Verdana"/>
                </a:endParaRPr>
              </a:p>
            </p:txBody>
          </p:sp>
          <p:sp>
            <p:nvSpPr>
              <p:cNvPr id="272" name="object 265"/>
              <p:cNvSpPr txBox="1"/>
              <p:nvPr/>
            </p:nvSpPr>
            <p:spPr>
              <a:xfrm>
                <a:off x="7623036" y="5498015"/>
                <a:ext cx="230471"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9.3</a:t>
                </a:r>
                <a:endParaRPr sz="800">
                  <a:latin typeface="微软雅黑" panose="020b0503020204020204" pitchFamily="34" charset="-122"/>
                  <a:ea typeface="微软雅黑" panose="020b0503020204020204" pitchFamily="34" charset="-122"/>
                  <a:cs typeface="Verdana"/>
                </a:endParaRPr>
              </a:p>
            </p:txBody>
          </p:sp>
          <p:sp>
            <p:nvSpPr>
              <p:cNvPr id="275" name="object 268"/>
              <p:cNvSpPr txBox="1"/>
              <p:nvPr/>
            </p:nvSpPr>
            <p:spPr>
              <a:xfrm>
                <a:off x="8157075" y="5417368"/>
                <a:ext cx="308533"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12.9</a:t>
                </a:r>
                <a:endParaRPr sz="800">
                  <a:latin typeface="微软雅黑" panose="020b0503020204020204" pitchFamily="34" charset="-122"/>
                  <a:ea typeface="微软雅黑" panose="020b0503020204020204" pitchFamily="34" charset="-122"/>
                  <a:cs typeface="Verdana"/>
                </a:endParaRPr>
              </a:p>
            </p:txBody>
          </p:sp>
          <p:sp>
            <p:nvSpPr>
              <p:cNvPr id="276" name="object 269"/>
              <p:cNvSpPr txBox="1"/>
              <p:nvPr/>
            </p:nvSpPr>
            <p:spPr>
              <a:xfrm>
                <a:off x="6486007" y="5564219"/>
                <a:ext cx="230471"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5">
                    <a:solidFill>
                      <a:srgbClr val="FFFFFF"/>
                    </a:solidFill>
                    <a:latin typeface="微软雅黑" panose="020b0503020204020204" pitchFamily="34" charset="-122"/>
                    <a:ea typeface="微软雅黑" panose="020b0503020204020204" pitchFamily="34" charset="-122"/>
                    <a:cs typeface="Verdana"/>
                  </a:rPr>
                  <a:t>6.5</a:t>
                </a:r>
                <a:endParaRPr sz="800">
                  <a:latin typeface="微软雅黑" panose="020b0503020204020204" pitchFamily="34" charset="-122"/>
                  <a:ea typeface="微软雅黑" panose="020b0503020204020204" pitchFamily="34" charset="-122"/>
                  <a:cs typeface="Verdana"/>
                </a:endParaRPr>
              </a:p>
            </p:txBody>
          </p:sp>
          <p:sp>
            <p:nvSpPr>
              <p:cNvPr id="278" name="object 271"/>
              <p:cNvSpPr txBox="1"/>
              <p:nvPr/>
            </p:nvSpPr>
            <p:spPr>
              <a:xfrm>
                <a:off x="6385811" y="5849551"/>
                <a:ext cx="42600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sz="800" spc="10">
                    <a:latin typeface="微软雅黑" panose="020b0503020204020204" pitchFamily="34" charset="-122"/>
                    <a:ea typeface="微软雅黑" panose="020b0503020204020204" pitchFamily="34" charset="-122"/>
                    <a:cs typeface="Verdana"/>
                  </a:rPr>
                  <a:t>2013A</a:t>
                </a:r>
                <a:endParaRPr sz="800">
                  <a:latin typeface="微软雅黑" panose="020b0503020204020204" pitchFamily="34" charset="-122"/>
                  <a:ea typeface="微软雅黑" panose="020b0503020204020204" pitchFamily="34" charset="-122"/>
                  <a:cs typeface="Verdana"/>
                </a:endParaRPr>
              </a:p>
            </p:txBody>
          </p:sp>
          <p:sp>
            <p:nvSpPr>
              <p:cNvPr id="291" name="object 284"/>
              <p:cNvSpPr txBox="1"/>
              <p:nvPr/>
            </p:nvSpPr>
            <p:spPr>
              <a:xfrm>
                <a:off x="7503232" y="5849543"/>
                <a:ext cx="1031170"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800" spc="10">
                    <a:latin typeface="微软雅黑" panose="020b0503020204020204" pitchFamily="34" charset="-122"/>
                    <a:ea typeface="微软雅黑" panose="020b0503020204020204" pitchFamily="34" charset="-122"/>
                    <a:cs typeface="Verdana"/>
                  </a:rPr>
                  <a:t>2015A  </a:t>
                </a:r>
                <a:r>
                  <a:rPr sz="800" spc="35">
                    <a:latin typeface="微软雅黑" panose="020b0503020204020204" pitchFamily="34" charset="-122"/>
                    <a:ea typeface="微软雅黑" panose="020b0503020204020204" pitchFamily="34" charset="-122"/>
                    <a:cs typeface="Verdana"/>
                  </a:rPr>
                  <a:t> </a:t>
                </a:r>
                <a:r>
                  <a:rPr lang="en-US" sz="800" spc="35" smtClean="0">
                    <a:latin typeface="微软雅黑" panose="020b0503020204020204" pitchFamily="34" charset="-122"/>
                    <a:ea typeface="微软雅黑" panose="020b0503020204020204" pitchFamily="34" charset="-122"/>
                    <a:cs typeface="Verdana"/>
                  </a:rPr>
                  <a:t>                      </a:t>
                </a:r>
                <a:r>
                  <a:rPr sz="800" spc="10" smtClean="0">
                    <a:latin typeface="微软雅黑" panose="020b0503020204020204" pitchFamily="34" charset="-122"/>
                    <a:ea typeface="微软雅黑" panose="020b0503020204020204" pitchFamily="34" charset="-122"/>
                    <a:cs typeface="Verdana"/>
                  </a:rPr>
                  <a:t>2016LE</a:t>
                </a:r>
                <a:endParaRPr sz="800" smtClean="0">
                  <a:latin typeface="微软雅黑" panose="020b0503020204020204" pitchFamily="34" charset="-122"/>
                  <a:ea typeface="微软雅黑" panose="020b0503020204020204" pitchFamily="34" charset="-122"/>
                  <a:cs typeface="Verdana"/>
                </a:endParaRPr>
              </a:p>
            </p:txBody>
          </p:sp>
        </p:grpSp>
        <p:sp>
          <p:nvSpPr>
            <p:cNvPr id="292" name="object 288"/>
            <p:cNvSpPr txBox="1"/>
            <p:nvPr/>
          </p:nvSpPr>
          <p:spPr>
            <a:xfrm>
              <a:off x="6308602" y="4477435"/>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b="1" smtClean="0">
                  <a:latin typeface="微软雅黑" panose="020b0503020204020204" pitchFamily="34" charset="-122"/>
                  <a:ea typeface="微软雅黑" panose="020b0503020204020204" pitchFamily="34" charset="-122"/>
                  <a:cs typeface="Arial"/>
                </a:rPr>
                <a:t>百万欧元</a:t>
              </a:r>
              <a:endParaRPr sz="800" b="1">
                <a:latin typeface="微软雅黑" panose="020b0503020204020204" pitchFamily="34" charset="-122"/>
                <a:ea typeface="微软雅黑" panose="020b0503020204020204" pitchFamily="34" charset="-122"/>
                <a:cs typeface="Arial"/>
              </a:endParaRPr>
            </a:p>
          </p:txBody>
        </p:sp>
        <p:sp>
          <p:nvSpPr>
            <p:cNvPr id="342" name="矩形 341"/>
            <p:cNvSpPr/>
            <p:nvPr/>
          </p:nvSpPr>
          <p:spPr>
            <a:xfrm>
              <a:off x="7589898" y="5956756"/>
              <a:ext cx="715902" cy="21544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16510" algn="ctr">
                <a:lnSpc>
                  <a:spcPct val="100000"/>
                </a:lnSpc>
                <a:spcBef>
                  <a:spcPts val="250"/>
                </a:spcBef>
              </a:pPr>
              <a:r>
                <a:rPr lang="zh-CN" altLang="en-US" sz="800" spc="-80">
                  <a:latin typeface="微软雅黑" panose="020b0503020204020204" pitchFamily="34" charset="-122"/>
                  <a:ea typeface="微软雅黑" panose="020b0503020204020204" pitchFamily="34" charset="-122"/>
                  <a:cs typeface="Verdana"/>
                </a:rPr>
                <a:t>税前 </a:t>
              </a:r>
              <a:r>
                <a:rPr lang="zh-CN" altLang="en-US" sz="800" spc="5">
                  <a:latin typeface="微软雅黑" panose="020b0503020204020204" pitchFamily="34" charset="-122"/>
                  <a:ea typeface="微软雅黑" panose="020b0503020204020204" pitchFamily="34" charset="-122"/>
                  <a:cs typeface="Verdana"/>
                </a:rPr>
                <a:t>现金流</a:t>
              </a:r>
              <a:endParaRPr lang="en-US" altLang="zh-CN" sz="800">
                <a:latin typeface="微软雅黑" panose="020b0503020204020204" pitchFamily="34" charset="-122"/>
                <a:ea typeface="微软雅黑" panose="020b0503020204020204" pitchFamily="34" charset="-122"/>
                <a:cs typeface="Verdana"/>
              </a:endParaRPr>
            </a:p>
          </p:txBody>
        </p:sp>
        <p:sp>
          <p:nvSpPr>
            <p:cNvPr id="31" name="任意多边形 30"/>
            <p:cNvSpPr/>
            <p:nvPr/>
          </p:nvSpPr>
          <p:spPr>
            <a:xfrm>
              <a:off x="6943060" y="4783519"/>
              <a:ext cx="3434317" cy="745481"/>
            </a:xfrm>
            <a:custGeom>
              <a:gdLst>
                <a:gd name="connsiteX0" fmla="*/ 0 w 3434317"/>
                <a:gd name="connsiteY0" fmla="*/ 160621 h 745481"/>
                <a:gd name="connsiteX1" fmla="*/ 1137684 w 3434317"/>
                <a:gd name="connsiteY1" fmla="*/ 745411 h 745481"/>
                <a:gd name="connsiteX2" fmla="*/ 2275368 w 3434317"/>
                <a:gd name="connsiteY2" fmla="*/ 128723 h 745481"/>
                <a:gd name="connsiteX3" fmla="*/ 3434317 w 3434317"/>
                <a:gd name="connsiteY3" fmla="*/ 1132 h 745481"/>
              </a:gdLst>
              <a:cxnLst>
                <a:cxn ang="0">
                  <a:pos x="connsiteX0" y="connsiteY0"/>
                </a:cxn>
                <a:cxn ang="0">
                  <a:pos x="connsiteX1" y="connsiteY1"/>
                </a:cxn>
                <a:cxn ang="0">
                  <a:pos x="connsiteX2" y="connsiteY2"/>
                </a:cxn>
                <a:cxn ang="0">
                  <a:pos x="connsiteX3" y="connsiteY3"/>
                </a:cxn>
              </a:cxnLst>
              <a:rect l="l" t="t" r="r" b="b"/>
              <a:pathLst>
                <a:path w="3434317" h="745481">
                  <a:moveTo>
                    <a:pt x="0" y="160621"/>
                  </a:moveTo>
                  <a:cubicBezTo>
                    <a:pt x="379228" y="455674"/>
                    <a:pt x="758456" y="750727"/>
                    <a:pt x="1137684" y="745411"/>
                  </a:cubicBezTo>
                  <a:cubicBezTo>
                    <a:pt x="1516912" y="740095"/>
                    <a:pt x="1892596" y="252770"/>
                    <a:pt x="2275368" y="128723"/>
                  </a:cubicBezTo>
                  <a:cubicBezTo>
                    <a:pt x="2658140" y="4676"/>
                    <a:pt x="3241159" y="-4184"/>
                    <a:pt x="3434317" y="1132"/>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209" name="object 285"/>
          <p:cNvSpPr txBox="1"/>
          <p:nvPr/>
        </p:nvSpPr>
        <p:spPr>
          <a:xfrm>
            <a:off x="3859995" y="2801779"/>
            <a:ext cx="635806" cy="24622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Arial"/>
              </a:rPr>
              <a:t>约为人民币</a:t>
            </a:r>
            <a:r>
              <a:rPr lang="en-US" altLang="zh-CN" sz="800" b="1" smtClean="0">
                <a:solidFill>
                  <a:schemeClr val="bg1"/>
                </a:solidFill>
                <a:latin typeface="微软雅黑" panose="020b0503020204020204" pitchFamily="34" charset="-122"/>
                <a:ea typeface="微软雅黑" panose="020b0503020204020204" pitchFamily="34" charset="-122"/>
                <a:cs typeface="Arial"/>
              </a:rPr>
              <a:t>7.1</a:t>
            </a:r>
            <a:r>
              <a:rPr lang="zh-CN" altLang="en-US" sz="800" b="1">
                <a:solidFill>
                  <a:schemeClr val="bg1"/>
                </a:solidFill>
                <a:latin typeface="微软雅黑" panose="020b0503020204020204" pitchFamily="34" charset="-122"/>
                <a:ea typeface="微软雅黑" panose="020b0503020204020204" pitchFamily="34" charset="-122"/>
                <a:cs typeface="Arial"/>
              </a:rPr>
              <a:t>亿元</a:t>
            </a:r>
            <a:endParaRPr sz="800" b="1">
              <a:solidFill>
                <a:schemeClr val="bg1"/>
              </a:solidFill>
              <a:latin typeface="微软雅黑" panose="020b0503020204020204" pitchFamily="34" charset="-122"/>
              <a:ea typeface="微软雅黑" panose="020b0503020204020204" pitchFamily="34" charset="-122"/>
              <a:cs typeface="Arial"/>
            </a:endParaRPr>
          </a:p>
        </p:txBody>
      </p:sp>
      <p:sp>
        <p:nvSpPr>
          <p:cNvPr id="215" name="object 285"/>
          <p:cNvSpPr txBox="1"/>
          <p:nvPr/>
        </p:nvSpPr>
        <p:spPr>
          <a:xfrm>
            <a:off x="5079194" y="2743200"/>
            <a:ext cx="635806" cy="24622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solidFill>
                  <a:schemeClr val="bg1"/>
                </a:solidFill>
                <a:latin typeface="微软雅黑" panose="020b0503020204020204" pitchFamily="34" charset="-122"/>
                <a:ea typeface="微软雅黑" panose="020b0503020204020204" pitchFamily="34" charset="-122"/>
                <a:cs typeface="Arial"/>
              </a:rPr>
              <a:t>约为人民币</a:t>
            </a:r>
            <a:r>
              <a:rPr lang="en-US" altLang="zh-CN" sz="800" b="1" smtClean="0">
                <a:solidFill>
                  <a:schemeClr val="bg1"/>
                </a:solidFill>
                <a:latin typeface="微软雅黑" panose="020b0503020204020204" pitchFamily="34" charset="-122"/>
                <a:ea typeface="微软雅黑" panose="020b0503020204020204" pitchFamily="34" charset="-122"/>
                <a:cs typeface="Arial"/>
              </a:rPr>
              <a:t>7.5</a:t>
            </a:r>
            <a:r>
              <a:rPr lang="zh-CN" altLang="en-US" sz="800" b="1" smtClean="0">
                <a:solidFill>
                  <a:schemeClr val="bg1"/>
                </a:solidFill>
                <a:latin typeface="微软雅黑" panose="020b0503020204020204" pitchFamily="34" charset="-122"/>
                <a:ea typeface="微软雅黑" panose="020b0503020204020204" pitchFamily="34" charset="-122"/>
                <a:cs typeface="Arial"/>
              </a:rPr>
              <a:t>亿元</a:t>
            </a:r>
            <a:endParaRPr sz="800" b="1">
              <a:solidFill>
                <a:schemeClr val="bg1"/>
              </a:solidFill>
              <a:latin typeface="微软雅黑" panose="020b0503020204020204" pitchFamily="34" charset="-122"/>
              <a:ea typeface="微软雅黑" panose="020b0503020204020204" pitchFamily="34" charset="-122"/>
              <a:cs typeface="Arial"/>
            </a:endParaRPr>
          </a:p>
        </p:txBody>
      </p:sp>
      <p:sp>
        <p:nvSpPr>
          <p:cNvPr id="216" name="object 285"/>
          <p:cNvSpPr txBox="1"/>
          <p:nvPr/>
        </p:nvSpPr>
        <p:spPr>
          <a:xfrm>
            <a:off x="3936194" y="5105400"/>
            <a:ext cx="635806" cy="24622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约为人民币</a:t>
            </a:r>
            <a:r>
              <a:rPr lang="en-US" altLang="zh-CN" sz="800" b="1" smtClean="0">
                <a:latin typeface="微软雅黑" panose="020b0503020204020204" pitchFamily="34" charset="-122"/>
                <a:ea typeface="微软雅黑" panose="020b0503020204020204" pitchFamily="34" charset="-122"/>
                <a:cs typeface="Arial"/>
              </a:rPr>
              <a:t>7300</a:t>
            </a:r>
            <a:r>
              <a:rPr lang="zh-CN" altLang="en-US" sz="800" b="1" smtClean="0">
                <a:latin typeface="微软雅黑" panose="020b0503020204020204" pitchFamily="34" charset="-122"/>
                <a:ea typeface="微软雅黑" panose="020b0503020204020204" pitchFamily="34" charset="-122"/>
                <a:cs typeface="Arial"/>
              </a:rPr>
              <a:t>万元</a:t>
            </a:r>
            <a:endParaRPr sz="800" b="1">
              <a:latin typeface="微软雅黑" panose="020b0503020204020204" pitchFamily="34" charset="-122"/>
              <a:ea typeface="微软雅黑" panose="020b0503020204020204" pitchFamily="34" charset="-122"/>
              <a:cs typeface="Arial"/>
            </a:endParaRPr>
          </a:p>
        </p:txBody>
      </p:sp>
      <p:sp>
        <p:nvSpPr>
          <p:cNvPr id="217" name="object 285"/>
          <p:cNvSpPr txBox="1"/>
          <p:nvPr/>
        </p:nvSpPr>
        <p:spPr>
          <a:xfrm>
            <a:off x="5079194" y="5011579"/>
            <a:ext cx="635806" cy="24622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约为人民币</a:t>
            </a:r>
            <a:r>
              <a:rPr lang="en-US" altLang="zh-CN" sz="800" b="1" smtClean="0">
                <a:latin typeface="微软雅黑" panose="020b0503020204020204" pitchFamily="34" charset="-122"/>
                <a:ea typeface="微软雅黑" panose="020b0503020204020204" pitchFamily="34" charset="-122"/>
                <a:cs typeface="Arial"/>
              </a:rPr>
              <a:t>8800</a:t>
            </a:r>
            <a:r>
              <a:rPr lang="zh-CN" altLang="en-US" sz="800" b="1" smtClean="0">
                <a:latin typeface="微软雅黑" panose="020b0503020204020204" pitchFamily="34" charset="-122"/>
                <a:ea typeface="微软雅黑" panose="020b0503020204020204" pitchFamily="34" charset="-122"/>
                <a:cs typeface="Arial"/>
              </a:rPr>
              <a:t>万元</a:t>
            </a:r>
            <a:endParaRPr sz="800" b="1">
              <a:latin typeface="微软雅黑" panose="020b0503020204020204" pitchFamily="34" charset="-122"/>
              <a:ea typeface="微软雅黑" panose="020b0503020204020204" pitchFamily="34" charset="-122"/>
              <a:cs typeface="Arial"/>
            </a:endParaRPr>
          </a:p>
        </p:txBody>
      </p:sp>
      <p:sp>
        <p:nvSpPr>
          <p:cNvPr id="218"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14</a:t>
            </a:fld>
            <a:endParaRPr lang="zh-CN" altLang="en-US" b="1">
              <a:solidFill>
                <a:schemeClr val="tx1"/>
              </a:solidFill>
            </a:endParaRPr>
          </a:p>
        </p:txBody>
      </p:sp>
    </p:spTree>
    <p:extLst>
      <p:ext uri="{BB962C8B-B14F-4D97-AF65-F5344CB8AC3E}">
        <p14:creationId xmlns:p14="http://schemas.microsoft.com/office/powerpoint/2010/main" xmlns="" val="135413827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对象 4" hidden="1"/>
          <p:cNvGraphicFramePr>
            <a:graphicFrameLocks noChangeAspect="1"/>
          </p:cNvGraphicFramePr>
          <p:nvPr>
            <p:custDataLst>
              <p:tags r:id="rId2"/>
            </p:custDataLst>
            <p:extLst>
              <p:ext uri="{D42A27DB-BD31-4B8C-83A1-F6EECF244321}">
                <p14:modId xmlns:p14="http://schemas.microsoft.com/office/powerpoint/2010/main" xmlns="" val="503571402"/>
              </p:ext>
            </p:extLst>
          </p:nvPr>
        </p:nvGraphicFramePr>
        <p:xfrm>
          <a:off x="1588" y="1588"/>
          <a:ext cx="1587" cy="1587"/>
        </p:xfrm>
        <a:graphic>
          <a:graphicData uri="http://schemas.openxmlformats.org/presentationml/2006/ole">
            <mc:AlternateContent>
              <mc:Choice xmlns:v="urn:schemas-microsoft-com:vml" Requires="v">
                <p:oleObj spid="_x0000_s1041"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pic>
        <p:nvPicPr>
          <p:cNvPr id="30722" name="Picture 2" descr="http://pic.58pic.com/58pic/10/94/37/64Q58PICt69.jpg"/>
          <p:cNvPicPr>
            <a:picLocks noChangeAspect="1" noChangeArrowheads="1"/>
          </p:cNvPicPr>
          <p:nvPr/>
        </p:nvPicPr>
        <p:blipFill>
          <a:blip r:embed="rId5">
            <a:extLst>
              <a:ext uri="{28A0092B-C50C-407E-A947-70E740481C1C}">
                <a14:useLocalDpi xmlns:a14="http://schemas.microsoft.com/office/drawing/2010/main" xmlns="" val="0"/>
              </a:ext>
            </a:extLst>
          </a:blip>
          <a:stretch>
            <a:fillRect/>
          </a:stretch>
        </p:blipFill>
        <p:spPr bwMode="auto">
          <a:xfrm>
            <a:off x="1124892" y="533400"/>
            <a:ext cx="10079989" cy="5907822"/>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ject 2"/>
          <p:cNvSpPr/>
          <p:nvPr/>
        </p:nvSpPr>
        <p:spPr>
          <a:xfrm>
            <a:off x="0" y="6678167"/>
            <a:ext cx="12192000" cy="179832"/>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9" name="object 374"/>
          <p:cNvSpPr/>
          <p:nvPr/>
        </p:nvSpPr>
        <p:spPr>
          <a:xfrm>
            <a:off x="1383879" y="5424000"/>
            <a:ext cx="3600174" cy="783318"/>
          </a:xfrm>
          <a:prstGeom prst="rect">
            <a:avLst/>
          </a:prstGeom>
          <a:no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3" name="object 378"/>
          <p:cNvSpPr txBox="1"/>
          <p:nvPr/>
        </p:nvSpPr>
        <p:spPr>
          <a:xfrm>
            <a:off x="1384589" y="5373365"/>
            <a:ext cx="2977584" cy="110363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5615" marR="5080" indent="-421005">
              <a:lnSpc>
                <a:spcPct val="146200"/>
              </a:lnSpc>
              <a:spcBef>
                <a:spcPts val="15"/>
              </a:spcBef>
            </a:pPr>
            <a:r>
              <a:rPr lang="zh-CN" altLang="en-US" sz="800" b="1" spc="5" smtClean="0">
                <a:latin typeface="微软雅黑" panose="020b0503020204020204" pitchFamily="34" charset="-122"/>
                <a:ea typeface="微软雅黑" panose="020b0503020204020204" pitchFamily="34" charset="-122"/>
                <a:cs typeface="Verdana"/>
              </a:rPr>
              <a:t>图例</a:t>
            </a:r>
            <a:endParaRPr lang="en-US" altLang="zh-CN" sz="800" b="1" spc="5" smtClean="0">
              <a:latin typeface="微软雅黑" panose="020b0503020204020204" pitchFamily="34" charset="-122"/>
              <a:ea typeface="微软雅黑" panose="020b0503020204020204" pitchFamily="34" charset="-122"/>
              <a:cs typeface="Verdana"/>
            </a:endParaRPr>
          </a:p>
          <a:p>
            <a:pPr marL="475615" marR="5080" indent="-421005">
              <a:lnSpc>
                <a:spcPct val="146200"/>
              </a:lnSpc>
              <a:spcBef>
                <a:spcPts val="15"/>
              </a:spcBef>
            </a:pPr>
            <a:r>
              <a:rPr lang="en-US" altLang="zh-CN" sz="800" b="1" spc="5" smtClean="0">
                <a:latin typeface="微软雅黑" panose="020b0503020204020204" pitchFamily="34" charset="-122"/>
                <a:ea typeface="微软雅黑" panose="020b0503020204020204" pitchFamily="34" charset="-122"/>
                <a:cs typeface="Verdana"/>
              </a:rPr>
              <a:t>(x / x) </a:t>
            </a:r>
            <a:r>
              <a:rPr lang="zh-CN" altLang="en-US" sz="800" b="1" spc="5" smtClean="0">
                <a:latin typeface="微软雅黑" panose="020b0503020204020204" pitchFamily="34" charset="-122"/>
                <a:ea typeface="微软雅黑" panose="020b0503020204020204" pitchFamily="34" charset="-122"/>
                <a:cs typeface="Verdana"/>
              </a:rPr>
              <a:t>销售人力</a:t>
            </a:r>
            <a:r>
              <a:rPr lang="zh-CN" altLang="en-US" sz="800" b="1" spc="10" smtClean="0">
                <a:latin typeface="微软雅黑" panose="020b0503020204020204" pitchFamily="34" charset="-122"/>
                <a:ea typeface="微软雅黑" panose="020b0503020204020204" pitchFamily="34" charset="-122"/>
                <a:cs typeface="Verdana"/>
              </a:rPr>
              <a:t> </a:t>
            </a:r>
            <a:r>
              <a:rPr lang="en-US" altLang="zh-CN" sz="800" b="1" spc="5" smtClean="0">
                <a:latin typeface="微软雅黑" panose="020b0503020204020204" pitchFamily="34" charset="-122"/>
                <a:ea typeface="微软雅黑" panose="020b0503020204020204" pitchFamily="34" charset="-122"/>
                <a:cs typeface="Verdana"/>
              </a:rPr>
              <a:t>/ </a:t>
            </a:r>
            <a:r>
              <a:rPr lang="zh-CN" altLang="en-US" sz="800" b="1" spc="5" smtClean="0">
                <a:latin typeface="微软雅黑" panose="020b0503020204020204" pitchFamily="34" charset="-122"/>
                <a:ea typeface="微软雅黑" panose="020b0503020204020204" pitchFamily="34" charset="-122"/>
                <a:cs typeface="Verdana"/>
              </a:rPr>
              <a:t>总全职员工               </a:t>
            </a:r>
            <a:endParaRPr lang="en-US" altLang="zh-CN" sz="800" b="1" spc="5" smtClean="0">
              <a:latin typeface="微软雅黑" panose="020b0503020204020204" pitchFamily="34" charset="-122"/>
              <a:ea typeface="微软雅黑" panose="020b0503020204020204" pitchFamily="34" charset="-122"/>
              <a:cs typeface="Verdana"/>
            </a:endParaRPr>
          </a:p>
          <a:p>
            <a:pPr marL="475615" marR="5080" indent="-421005">
              <a:lnSpc>
                <a:spcPct val="146200"/>
              </a:lnSpc>
              <a:spcBef>
                <a:spcPts val="15"/>
              </a:spcBef>
            </a:pPr>
            <a:r>
              <a:rPr lang="zh-CN" altLang="en-US" sz="800" b="1" spc="-110" smtClean="0">
                <a:latin typeface="微软雅黑" panose="020b0503020204020204" pitchFamily="34" charset="-122"/>
                <a:ea typeface="微软雅黑" panose="020b0503020204020204" pitchFamily="34" charset="-122"/>
                <a:cs typeface="Verdana"/>
              </a:rPr>
              <a:t>                          生产工厂</a:t>
            </a:r>
            <a:endParaRPr lang="zh-CN" altLang="en-US" sz="800" b="1" smtClean="0">
              <a:latin typeface="微软雅黑" panose="020b0503020204020204" pitchFamily="34" charset="-122"/>
              <a:ea typeface="微软雅黑" panose="020b0503020204020204" pitchFamily="34" charset="-122"/>
              <a:cs typeface="Verdana"/>
            </a:endParaRPr>
          </a:p>
          <a:p>
            <a:pPr marL="475615" marR="369570">
              <a:lnSpc>
                <a:spcPts val="1400"/>
              </a:lnSpc>
              <a:spcBef>
                <a:spcPts val="114"/>
              </a:spcBef>
            </a:pPr>
            <a:r>
              <a:rPr lang="zh-CN" altLang="en-US" sz="800" b="1" spc="5" smtClean="0">
                <a:latin typeface="微软雅黑" panose="020b0503020204020204" pitchFamily="34" charset="-122"/>
                <a:ea typeface="微软雅黑" panose="020b0503020204020204" pitchFamily="34" charset="-122"/>
                <a:cs typeface="Verdana"/>
              </a:rPr>
              <a:t>销售办事处</a:t>
            </a:r>
          </a:p>
          <a:p>
            <a:pPr marL="475615" marR="369570">
              <a:lnSpc>
                <a:spcPts val="1400"/>
              </a:lnSpc>
              <a:spcBef>
                <a:spcPts val="114"/>
              </a:spcBef>
            </a:pPr>
            <a:r>
              <a:rPr lang="zh-CN" altLang="en-US" sz="800" b="1" smtClean="0">
                <a:latin typeface="微软雅黑" panose="020b0503020204020204" pitchFamily="34" charset="-122"/>
                <a:ea typeface="微软雅黑" panose="020b0503020204020204" pitchFamily="34" charset="-122"/>
                <a:cs typeface="Verdana"/>
              </a:rPr>
              <a:t>生产合作伙伴</a:t>
            </a:r>
          </a:p>
          <a:p>
            <a:pPr marL="475615" marR="5080" indent="-421005">
              <a:lnSpc>
                <a:spcPct val="146200"/>
              </a:lnSpc>
              <a:spcBef>
                <a:spcPts val="15"/>
              </a:spcBef>
            </a:pPr>
            <a:endParaRPr lang="en-US" altLang="zh-CN" sz="800" b="1" spc="5" smtClean="0">
              <a:latin typeface="微软雅黑" panose="020b0503020204020204" pitchFamily="34" charset="-122"/>
              <a:ea typeface="微软雅黑" panose="020b0503020204020204" pitchFamily="34" charset="-122"/>
              <a:cs typeface="Verdana"/>
            </a:endParaRPr>
          </a:p>
        </p:txBody>
      </p:sp>
      <p:sp>
        <p:nvSpPr>
          <p:cNvPr id="780" name="object 354"/>
          <p:cNvSpPr/>
          <p:nvPr/>
        </p:nvSpPr>
        <p:spPr>
          <a:xfrm>
            <a:off x="1467004" y="6169895"/>
            <a:ext cx="156983" cy="138084"/>
          </a:xfrm>
          <a:custGeom>
            <a:rect l="l" t="t" r="r" b="b"/>
            <a:pathLst>
              <a:path w="129538" h="129538">
                <a:moveTo>
                  <a:pt x="129539" y="65162"/>
                </a:moveTo>
                <a:lnTo>
                  <a:pt x="124448" y="39745"/>
                </a:lnTo>
                <a:lnTo>
                  <a:pt x="110599" y="19038"/>
                </a:lnTo>
                <a:lnTo>
                  <a:pt x="90125" y="5103"/>
                </a:lnTo>
                <a:lnTo>
                  <a:pt x="65162" y="0"/>
                </a:lnTo>
                <a:lnTo>
                  <a:pt x="39745" y="5103"/>
                </a:lnTo>
                <a:lnTo>
                  <a:pt x="19038" y="19038"/>
                </a:lnTo>
                <a:lnTo>
                  <a:pt x="5103" y="39745"/>
                </a:lnTo>
                <a:lnTo>
                  <a:pt x="0" y="65162"/>
                </a:lnTo>
                <a:lnTo>
                  <a:pt x="5103" y="90125"/>
                </a:lnTo>
                <a:lnTo>
                  <a:pt x="19038" y="110599"/>
                </a:lnTo>
                <a:lnTo>
                  <a:pt x="39745" y="124448"/>
                </a:lnTo>
                <a:lnTo>
                  <a:pt x="65162" y="129539"/>
                </a:lnTo>
                <a:lnTo>
                  <a:pt x="90125" y="124448"/>
                </a:lnTo>
                <a:lnTo>
                  <a:pt x="110599" y="110599"/>
                </a:lnTo>
                <a:lnTo>
                  <a:pt x="124448" y="90125"/>
                </a:lnTo>
                <a:lnTo>
                  <a:pt x="129539" y="65162"/>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82" name="object 336"/>
          <p:cNvSpPr/>
          <p:nvPr/>
        </p:nvSpPr>
        <p:spPr>
          <a:xfrm>
            <a:off x="1467880" y="5925979"/>
            <a:ext cx="158524" cy="139439"/>
          </a:xfrm>
          <a:custGeom>
            <a:rect l="l" t="t" r="r" b="b"/>
            <a:pathLst>
              <a:path w="130810" h="130810">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579"/>
                </a:lnTo>
                <a:lnTo>
                  <a:pt x="19038" y="111286"/>
                </a:lnTo>
                <a:lnTo>
                  <a:pt x="39745" y="125221"/>
                </a:lnTo>
                <a:lnTo>
                  <a:pt x="65162" y="130324"/>
                </a:lnTo>
                <a:lnTo>
                  <a:pt x="90579" y="125221"/>
                </a:lnTo>
                <a:lnTo>
                  <a:pt x="111286" y="111286"/>
                </a:lnTo>
                <a:lnTo>
                  <a:pt x="125221" y="90579"/>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83" name="object 371"/>
          <p:cNvSpPr/>
          <p:nvPr/>
        </p:nvSpPr>
        <p:spPr>
          <a:xfrm>
            <a:off x="1447800" y="5703342"/>
            <a:ext cx="218547" cy="194267"/>
          </a:xfrm>
          <a:custGeom>
            <a:rect l="l" t="t" r="r" b="b"/>
            <a:pathLst>
              <a:path w="180339" h="182244">
                <a:moveTo>
                  <a:pt x="68333" y="70657"/>
                </a:moveTo>
                <a:lnTo>
                  <a:pt x="0" y="70657"/>
                </a:lnTo>
                <a:lnTo>
                  <a:pt x="43964" y="104310"/>
                </a:lnTo>
                <a:lnTo>
                  <a:pt x="43964" y="100491"/>
                </a:lnTo>
                <a:lnTo>
                  <a:pt x="52600" y="73798"/>
                </a:lnTo>
                <a:lnTo>
                  <a:pt x="65162" y="83419"/>
                </a:lnTo>
                <a:lnTo>
                  <a:pt x="65162" y="80864"/>
                </a:lnTo>
                <a:lnTo>
                  <a:pt x="68333" y="70657"/>
                </a:lnTo>
                <a:close/>
              </a:path>
              <a:path w="180339" h="182244">
                <a:moveTo>
                  <a:pt x="63592" y="122637"/>
                </a:moveTo>
                <a:lnTo>
                  <a:pt x="63592" y="119333"/>
                </a:lnTo>
                <a:lnTo>
                  <a:pt x="55044" y="112790"/>
                </a:lnTo>
                <a:lnTo>
                  <a:pt x="33758" y="182140"/>
                </a:lnTo>
                <a:lnTo>
                  <a:pt x="52600" y="167838"/>
                </a:lnTo>
                <a:lnTo>
                  <a:pt x="52600" y="131109"/>
                </a:lnTo>
                <a:lnTo>
                  <a:pt x="63592" y="122637"/>
                </a:lnTo>
                <a:close/>
              </a:path>
              <a:path w="180339" h="182244">
                <a:moveTo>
                  <a:pt x="87450" y="100491"/>
                </a:moveTo>
                <a:lnTo>
                  <a:pt x="52600" y="73798"/>
                </a:lnTo>
                <a:lnTo>
                  <a:pt x="43964" y="100491"/>
                </a:lnTo>
                <a:lnTo>
                  <a:pt x="87450" y="100491"/>
                </a:lnTo>
                <a:close/>
              </a:path>
              <a:path w="180339" h="182244">
                <a:moveTo>
                  <a:pt x="89500" y="102061"/>
                </a:moveTo>
                <a:lnTo>
                  <a:pt x="87450" y="100491"/>
                </a:lnTo>
                <a:lnTo>
                  <a:pt x="43964" y="100491"/>
                </a:lnTo>
                <a:lnTo>
                  <a:pt x="43964" y="104310"/>
                </a:lnTo>
                <a:lnTo>
                  <a:pt x="55044" y="112790"/>
                </a:lnTo>
                <a:lnTo>
                  <a:pt x="58096" y="102846"/>
                </a:lnTo>
                <a:lnTo>
                  <a:pt x="63592" y="119333"/>
                </a:lnTo>
                <a:lnTo>
                  <a:pt x="63592" y="122637"/>
                </a:lnTo>
                <a:lnTo>
                  <a:pt x="89247" y="102861"/>
                </a:lnTo>
                <a:lnTo>
                  <a:pt x="89500" y="102061"/>
                </a:lnTo>
                <a:close/>
              </a:path>
              <a:path w="180339" h="182244">
                <a:moveTo>
                  <a:pt x="89247" y="102861"/>
                </a:moveTo>
                <a:lnTo>
                  <a:pt x="52600" y="131109"/>
                </a:lnTo>
                <a:lnTo>
                  <a:pt x="75368" y="146811"/>
                </a:lnTo>
                <a:lnTo>
                  <a:pt x="89247" y="102861"/>
                </a:lnTo>
                <a:close/>
              </a:path>
              <a:path w="180339" h="182244">
                <a:moveTo>
                  <a:pt x="127969" y="168434"/>
                </a:moveTo>
                <a:lnTo>
                  <a:pt x="127969" y="131109"/>
                </a:lnTo>
                <a:lnTo>
                  <a:pt x="104416" y="146811"/>
                </a:lnTo>
                <a:lnTo>
                  <a:pt x="90285" y="102061"/>
                </a:lnTo>
                <a:lnTo>
                  <a:pt x="89247" y="102861"/>
                </a:lnTo>
                <a:lnTo>
                  <a:pt x="75368" y="146811"/>
                </a:lnTo>
                <a:lnTo>
                  <a:pt x="52600" y="131109"/>
                </a:lnTo>
                <a:lnTo>
                  <a:pt x="52600" y="167838"/>
                </a:lnTo>
                <a:lnTo>
                  <a:pt x="80864" y="146385"/>
                </a:lnTo>
                <a:lnTo>
                  <a:pt x="80864" y="132679"/>
                </a:lnTo>
                <a:lnTo>
                  <a:pt x="98921" y="132679"/>
                </a:lnTo>
                <a:lnTo>
                  <a:pt x="98921" y="146385"/>
                </a:lnTo>
                <a:lnTo>
                  <a:pt x="127969" y="168434"/>
                </a:lnTo>
                <a:close/>
              </a:path>
              <a:path w="180339" h="182244">
                <a:moveTo>
                  <a:pt x="63592" y="119333"/>
                </a:moveTo>
                <a:lnTo>
                  <a:pt x="58096" y="102846"/>
                </a:lnTo>
                <a:lnTo>
                  <a:pt x="55044" y="112790"/>
                </a:lnTo>
                <a:lnTo>
                  <a:pt x="63592" y="119333"/>
                </a:lnTo>
                <a:close/>
              </a:path>
              <a:path w="180339" h="182244">
                <a:moveTo>
                  <a:pt x="79293" y="70657"/>
                </a:moveTo>
                <a:lnTo>
                  <a:pt x="68333" y="70657"/>
                </a:lnTo>
                <a:lnTo>
                  <a:pt x="65162" y="80864"/>
                </a:lnTo>
                <a:lnTo>
                  <a:pt x="79293" y="70657"/>
                </a:lnTo>
                <a:close/>
              </a:path>
              <a:path w="180339" h="182244">
                <a:moveTo>
                  <a:pt x="79293" y="94244"/>
                </a:moveTo>
                <a:lnTo>
                  <a:pt x="79293" y="70657"/>
                </a:lnTo>
                <a:lnTo>
                  <a:pt x="65162" y="80864"/>
                </a:lnTo>
                <a:lnTo>
                  <a:pt x="65162" y="83419"/>
                </a:lnTo>
                <a:lnTo>
                  <a:pt x="79293" y="94244"/>
                </a:lnTo>
                <a:close/>
              </a:path>
              <a:path w="180339" h="182244">
                <a:moveTo>
                  <a:pt x="112237" y="70657"/>
                </a:moveTo>
                <a:lnTo>
                  <a:pt x="90285" y="0"/>
                </a:lnTo>
                <a:lnTo>
                  <a:pt x="68333" y="70657"/>
                </a:lnTo>
                <a:lnTo>
                  <a:pt x="76153" y="70657"/>
                </a:lnTo>
                <a:lnTo>
                  <a:pt x="76153" y="54171"/>
                </a:lnTo>
                <a:lnTo>
                  <a:pt x="104416" y="54171"/>
                </a:lnTo>
                <a:lnTo>
                  <a:pt x="104416" y="70657"/>
                </a:lnTo>
                <a:lnTo>
                  <a:pt x="112237" y="70657"/>
                </a:lnTo>
                <a:close/>
              </a:path>
              <a:path w="180339" h="182244">
                <a:moveTo>
                  <a:pt x="104416" y="54171"/>
                </a:moveTo>
                <a:lnTo>
                  <a:pt x="76153" y="54171"/>
                </a:lnTo>
                <a:lnTo>
                  <a:pt x="90285" y="100491"/>
                </a:lnTo>
                <a:lnTo>
                  <a:pt x="104416" y="54171"/>
                </a:lnTo>
                <a:close/>
              </a:path>
              <a:path w="180339" h="182244">
                <a:moveTo>
                  <a:pt x="90285" y="100491"/>
                </a:moveTo>
                <a:lnTo>
                  <a:pt x="76153" y="54171"/>
                </a:lnTo>
                <a:lnTo>
                  <a:pt x="76153" y="70657"/>
                </a:lnTo>
                <a:lnTo>
                  <a:pt x="79293" y="70657"/>
                </a:lnTo>
                <a:lnTo>
                  <a:pt x="79293" y="94244"/>
                </a:lnTo>
                <a:lnTo>
                  <a:pt x="87450" y="100491"/>
                </a:lnTo>
                <a:lnTo>
                  <a:pt x="90285" y="100491"/>
                </a:lnTo>
                <a:close/>
              </a:path>
              <a:path w="180339" h="182244">
                <a:moveTo>
                  <a:pt x="98921" y="132679"/>
                </a:moveTo>
                <a:lnTo>
                  <a:pt x="80864" y="132679"/>
                </a:lnTo>
                <a:lnTo>
                  <a:pt x="89892" y="139532"/>
                </a:lnTo>
                <a:lnTo>
                  <a:pt x="98921" y="132679"/>
                </a:lnTo>
                <a:close/>
              </a:path>
              <a:path w="180339" h="182244">
                <a:moveTo>
                  <a:pt x="89892" y="139532"/>
                </a:moveTo>
                <a:lnTo>
                  <a:pt x="80864" y="132679"/>
                </a:lnTo>
                <a:lnTo>
                  <a:pt x="80864" y="146385"/>
                </a:lnTo>
                <a:lnTo>
                  <a:pt x="89892" y="139532"/>
                </a:lnTo>
                <a:close/>
              </a:path>
              <a:path w="180339" h="182244">
                <a:moveTo>
                  <a:pt x="98921" y="146385"/>
                </a:moveTo>
                <a:lnTo>
                  <a:pt x="98921" y="132679"/>
                </a:lnTo>
                <a:lnTo>
                  <a:pt x="89892" y="139532"/>
                </a:lnTo>
                <a:lnTo>
                  <a:pt x="98921" y="146385"/>
                </a:lnTo>
                <a:close/>
              </a:path>
              <a:path w="180339" h="182244">
                <a:moveTo>
                  <a:pt x="104416" y="70657"/>
                </a:moveTo>
                <a:lnTo>
                  <a:pt x="104416" y="54171"/>
                </a:lnTo>
                <a:lnTo>
                  <a:pt x="90285" y="100491"/>
                </a:lnTo>
                <a:lnTo>
                  <a:pt x="92335" y="100491"/>
                </a:lnTo>
                <a:lnTo>
                  <a:pt x="101276" y="93642"/>
                </a:lnTo>
                <a:lnTo>
                  <a:pt x="101276" y="70657"/>
                </a:lnTo>
                <a:lnTo>
                  <a:pt x="104416" y="70657"/>
                </a:lnTo>
                <a:close/>
              </a:path>
              <a:path w="180339" h="182244">
                <a:moveTo>
                  <a:pt x="136605" y="104122"/>
                </a:moveTo>
                <a:lnTo>
                  <a:pt x="136605" y="100491"/>
                </a:lnTo>
                <a:lnTo>
                  <a:pt x="92335" y="100491"/>
                </a:lnTo>
                <a:lnTo>
                  <a:pt x="90285" y="102061"/>
                </a:lnTo>
                <a:lnTo>
                  <a:pt x="116978" y="122637"/>
                </a:lnTo>
                <a:lnTo>
                  <a:pt x="116978" y="119333"/>
                </a:lnTo>
                <a:lnTo>
                  <a:pt x="121688" y="102846"/>
                </a:lnTo>
                <a:lnTo>
                  <a:pt x="124871" y="113216"/>
                </a:lnTo>
                <a:lnTo>
                  <a:pt x="136605" y="104122"/>
                </a:lnTo>
                <a:close/>
              </a:path>
              <a:path w="180339" h="182244">
                <a:moveTo>
                  <a:pt x="127969" y="131109"/>
                </a:moveTo>
                <a:lnTo>
                  <a:pt x="90285" y="102061"/>
                </a:lnTo>
                <a:lnTo>
                  <a:pt x="104416" y="146811"/>
                </a:lnTo>
                <a:lnTo>
                  <a:pt x="127969" y="131109"/>
                </a:lnTo>
                <a:close/>
              </a:path>
              <a:path w="180339" h="182244">
                <a:moveTo>
                  <a:pt x="136605" y="100491"/>
                </a:moveTo>
                <a:lnTo>
                  <a:pt x="127184" y="73798"/>
                </a:lnTo>
                <a:lnTo>
                  <a:pt x="92335" y="100491"/>
                </a:lnTo>
                <a:lnTo>
                  <a:pt x="136605" y="100491"/>
                </a:lnTo>
                <a:close/>
              </a:path>
              <a:path w="180339" h="182244">
                <a:moveTo>
                  <a:pt x="115408" y="80864"/>
                </a:moveTo>
                <a:lnTo>
                  <a:pt x="112237" y="70657"/>
                </a:lnTo>
                <a:lnTo>
                  <a:pt x="101276" y="70657"/>
                </a:lnTo>
                <a:lnTo>
                  <a:pt x="115408" y="80864"/>
                </a:lnTo>
                <a:close/>
              </a:path>
              <a:path w="180339" h="182244">
                <a:moveTo>
                  <a:pt x="115408" y="82818"/>
                </a:moveTo>
                <a:lnTo>
                  <a:pt x="115408" y="80864"/>
                </a:lnTo>
                <a:lnTo>
                  <a:pt x="101276" y="70657"/>
                </a:lnTo>
                <a:lnTo>
                  <a:pt x="101276" y="93642"/>
                </a:lnTo>
                <a:lnTo>
                  <a:pt x="115408" y="82818"/>
                </a:lnTo>
                <a:close/>
              </a:path>
              <a:path w="180339" h="182244">
                <a:moveTo>
                  <a:pt x="179785" y="70657"/>
                </a:moveTo>
                <a:lnTo>
                  <a:pt x="112237" y="70657"/>
                </a:lnTo>
                <a:lnTo>
                  <a:pt x="115408" y="80864"/>
                </a:lnTo>
                <a:lnTo>
                  <a:pt x="115408" y="82818"/>
                </a:lnTo>
                <a:lnTo>
                  <a:pt x="127184" y="73798"/>
                </a:lnTo>
                <a:lnTo>
                  <a:pt x="136605" y="100491"/>
                </a:lnTo>
                <a:lnTo>
                  <a:pt x="136605" y="104122"/>
                </a:lnTo>
                <a:lnTo>
                  <a:pt x="179785" y="70657"/>
                </a:lnTo>
                <a:close/>
              </a:path>
              <a:path w="180339" h="182244">
                <a:moveTo>
                  <a:pt x="124871" y="113216"/>
                </a:moveTo>
                <a:lnTo>
                  <a:pt x="121688" y="102846"/>
                </a:lnTo>
                <a:lnTo>
                  <a:pt x="116978" y="119333"/>
                </a:lnTo>
                <a:lnTo>
                  <a:pt x="124871" y="113216"/>
                </a:lnTo>
                <a:close/>
              </a:path>
              <a:path w="180339" h="182244">
                <a:moveTo>
                  <a:pt x="146026" y="182140"/>
                </a:moveTo>
                <a:lnTo>
                  <a:pt x="124871" y="113216"/>
                </a:lnTo>
                <a:lnTo>
                  <a:pt x="116978" y="119333"/>
                </a:lnTo>
                <a:lnTo>
                  <a:pt x="116978" y="122637"/>
                </a:lnTo>
                <a:lnTo>
                  <a:pt x="127969" y="131109"/>
                </a:lnTo>
                <a:lnTo>
                  <a:pt x="127969" y="168434"/>
                </a:lnTo>
                <a:lnTo>
                  <a:pt x="146026" y="18214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396" name="object 10"/>
          <p:cNvSpPr txBox="1"/>
          <p:nvPr/>
        </p:nvSpPr>
        <p:spPr>
          <a:xfrm>
            <a:off x="4195075" y="5610225"/>
            <a:ext cx="6930125" cy="830997"/>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indent="-171450">
              <a:lnSpc>
                <a:spcPct val="150000"/>
              </a:lnSpc>
              <a:buClr>
                <a:srgbClr val="FF0000"/>
              </a:buClr>
              <a:buFont typeface="Wingdings" pitchFamily="2" charset="2"/>
              <a:buChar char="l"/>
            </a:pPr>
            <a:r>
              <a:rPr lang="zh-CN" altLang="en-US" sz="1200" b="1" smtClean="0">
                <a:latin typeface="微软雅黑" panose="020b0503020204020204" pitchFamily="34" charset="-122"/>
                <a:ea typeface="微软雅黑" panose="020b0503020204020204" pitchFamily="34" charset="-122"/>
                <a:cs typeface="微软雅黑"/>
              </a:rPr>
              <a:t>生产</a:t>
            </a:r>
            <a:r>
              <a:rPr lang="zh-CN" altLang="en-US" sz="1200" b="1">
                <a:latin typeface="微软雅黑" panose="020b0503020204020204" pitchFamily="34" charset="-122"/>
                <a:ea typeface="微软雅黑" panose="020b0503020204020204" pitchFamily="34" charset="-122"/>
                <a:cs typeface="微软雅黑"/>
              </a:rPr>
              <a:t>基地：在荷兰、</a:t>
            </a:r>
            <a:r>
              <a:rPr lang="zh-CN" altLang="en-US" sz="1200" b="1" smtClean="0">
                <a:latin typeface="微软雅黑" panose="020b0503020204020204" pitchFamily="34" charset="-122"/>
                <a:ea typeface="微软雅黑" panose="020b0503020204020204" pitchFamily="34" charset="-122"/>
                <a:cs typeface="微软雅黑"/>
              </a:rPr>
              <a:t>泰国有</a:t>
            </a:r>
            <a:r>
              <a:rPr lang="en-US" altLang="zh-CN" sz="1200" b="1" smtClean="0">
                <a:latin typeface="微软雅黑" panose="020b0503020204020204" pitchFamily="34" charset="-122"/>
                <a:ea typeface="微软雅黑" panose="020b0503020204020204" pitchFamily="34" charset="-122"/>
                <a:cs typeface="微软雅黑"/>
              </a:rPr>
              <a:t>2</a:t>
            </a:r>
            <a:r>
              <a:rPr lang="zh-CN" altLang="en-US" sz="1200" b="1" smtClean="0">
                <a:latin typeface="微软雅黑" panose="020b0503020204020204" pitchFamily="34" charset="-122"/>
                <a:ea typeface="微软雅黑" panose="020b0503020204020204" pitchFamily="34" charset="-122"/>
                <a:cs typeface="微软雅黑"/>
              </a:rPr>
              <a:t>个工厂</a:t>
            </a:r>
            <a:r>
              <a:rPr lang="zh-CN" altLang="en-US" sz="1200" b="1">
                <a:latin typeface="微软雅黑" panose="020b0503020204020204" pitchFamily="34" charset="-122"/>
                <a:ea typeface="微软雅黑" panose="020b0503020204020204" pitchFamily="34" charset="-122"/>
                <a:cs typeface="微软雅黑"/>
              </a:rPr>
              <a:t>，在阿根廷、巴西、中国、印度、台湾</a:t>
            </a:r>
            <a:r>
              <a:rPr lang="zh-CN" altLang="en-US" sz="1200" b="1" smtClean="0">
                <a:latin typeface="微软雅黑" panose="020b0503020204020204" pitchFamily="34" charset="-122"/>
                <a:ea typeface="微软雅黑" panose="020b0503020204020204" pitchFamily="34" charset="-122"/>
                <a:cs typeface="微软雅黑"/>
              </a:rPr>
              <a:t>有</a:t>
            </a:r>
            <a:r>
              <a:rPr lang="en-US" altLang="zh-CN" sz="1200" b="1" smtClean="0">
                <a:latin typeface="微软雅黑" panose="020b0503020204020204" pitchFamily="34" charset="-122"/>
                <a:ea typeface="微软雅黑" panose="020b0503020204020204" pitchFamily="34" charset="-122"/>
                <a:cs typeface="微软雅黑"/>
              </a:rPr>
              <a:t>5</a:t>
            </a:r>
            <a:r>
              <a:rPr lang="zh-CN" altLang="en-US" sz="1200" b="1" smtClean="0">
                <a:latin typeface="微软雅黑" panose="020b0503020204020204" pitchFamily="34" charset="-122"/>
                <a:ea typeface="微软雅黑" panose="020b0503020204020204" pitchFamily="34" charset="-122"/>
                <a:cs typeface="微软雅黑"/>
              </a:rPr>
              <a:t>个</a:t>
            </a:r>
            <a:r>
              <a:rPr lang="en-US" altLang="zh-CN" sz="1200" b="1" smtClean="0">
                <a:latin typeface="微软雅黑" panose="020b0503020204020204" pitchFamily="34" charset="-122"/>
                <a:ea typeface="微软雅黑" panose="020b0503020204020204" pitchFamily="34" charset="-122"/>
                <a:cs typeface="微软雅黑"/>
              </a:rPr>
              <a:t>OEM</a:t>
            </a:r>
            <a:r>
              <a:rPr lang="zh-CN" altLang="en-US" sz="1200" b="1" smtClean="0">
                <a:latin typeface="微软雅黑" panose="020b0503020204020204" pitchFamily="34" charset="-122"/>
                <a:ea typeface="微软雅黑" panose="020b0503020204020204" pitchFamily="34" charset="-122"/>
                <a:cs typeface="微软雅黑"/>
              </a:rPr>
              <a:t>工厂；</a:t>
            </a:r>
            <a:endParaRPr lang="en-US" altLang="zh-CN" sz="1200" b="1">
              <a:solidFill>
                <a:srgbClr val="FF0000"/>
              </a:solidFill>
              <a:latin typeface="微软雅黑" panose="020b0503020204020204" pitchFamily="34" charset="-122"/>
              <a:ea typeface="微软雅黑" panose="020b0503020204020204" pitchFamily="34" charset="-122"/>
              <a:cs typeface="微软雅黑"/>
            </a:endParaRPr>
          </a:p>
          <a:p>
            <a:pPr marL="184150" indent="-171450">
              <a:lnSpc>
                <a:spcPct val="150000"/>
              </a:lnSpc>
              <a:buClr>
                <a:srgbClr val="FF0000"/>
              </a:buClr>
              <a:buFont typeface="Wingdings" pitchFamily="2" charset="2"/>
              <a:buChar char="l"/>
            </a:pPr>
            <a:r>
              <a:rPr sz="1200" b="1" err="1" smtClean="0">
                <a:latin typeface="微软雅黑" panose="020b0503020204020204" pitchFamily="34" charset="-122"/>
                <a:ea typeface="微软雅黑" panose="020b0503020204020204" pitchFamily="34" charset="-122"/>
                <a:cs typeface="微软雅黑"/>
              </a:rPr>
              <a:t>经销商分布</a:t>
            </a:r>
            <a:r>
              <a:rPr sz="1200" b="1" err="1">
                <a:latin typeface="微软雅黑" panose="020b0503020204020204" pitchFamily="34" charset="-122"/>
                <a:ea typeface="微软雅黑" panose="020b0503020204020204" pitchFamily="34" charset="-122"/>
                <a:cs typeface="微软雅黑"/>
              </a:rPr>
              <a:t>：巴西、哥伦比亚、墨西哥、秘鲁、加拿大、埃及、法国、希腊、意大利、巴基斯坦、</a:t>
            </a:r>
            <a:endParaRPr sz="1200">
              <a:latin typeface="微软雅黑" panose="020b0503020204020204" pitchFamily="34" charset="-122"/>
              <a:ea typeface="微软雅黑" panose="020b0503020204020204" pitchFamily="34" charset="-122"/>
              <a:cs typeface="微软雅黑"/>
            </a:endParaRPr>
          </a:p>
          <a:p>
            <a:pPr marL="184785">
              <a:lnSpc>
                <a:spcPct val="150000"/>
              </a:lnSpc>
            </a:pPr>
            <a:r>
              <a:rPr sz="1200" b="1" spc="-5">
                <a:latin typeface="微软雅黑" panose="020b0503020204020204" pitchFamily="34" charset="-122"/>
                <a:ea typeface="微软雅黑" panose="020b0503020204020204" pitchFamily="34" charset="-122"/>
                <a:cs typeface="微软雅黑"/>
              </a:rPr>
              <a:t>葡萄牙、南非、土耳其、英国等14</a:t>
            </a:r>
            <a:r>
              <a:rPr sz="1200" b="1" spc="-5" smtClean="0">
                <a:latin typeface="微软雅黑" panose="020b0503020204020204" pitchFamily="34" charset="-122"/>
                <a:ea typeface="微软雅黑" panose="020b0503020204020204" pitchFamily="34" charset="-122"/>
                <a:cs typeface="微软雅黑"/>
              </a:rPr>
              <a:t>个国家和地区</a:t>
            </a:r>
            <a:r>
              <a:rPr lang="zh-CN" altLang="en-US" sz="1200" b="1" spc="-5">
                <a:latin typeface="微软雅黑" panose="020b0503020204020204" pitchFamily="34" charset="-122"/>
                <a:ea typeface="微软雅黑" panose="020b0503020204020204" pitchFamily="34" charset="-122"/>
                <a:cs typeface="微软雅黑"/>
              </a:rPr>
              <a:t>。</a:t>
            </a:r>
            <a:endParaRPr sz="1200">
              <a:latin typeface="微软雅黑" panose="020b0503020204020204" pitchFamily="34" charset="-122"/>
              <a:ea typeface="微软雅黑" panose="020b0503020204020204" pitchFamily="34" charset="-122"/>
              <a:cs typeface="微软雅黑"/>
            </a:endParaRPr>
          </a:p>
        </p:txBody>
      </p:sp>
      <p:sp>
        <p:nvSpPr>
          <p:cNvPr id="385"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spc="-5" smtClean="0">
                <a:latin typeface="微软雅黑" panose="020b0503020204020204" pitchFamily="34" charset="-122"/>
                <a:ea typeface="微软雅黑" panose="020b0503020204020204" pitchFamily="34" charset="-122"/>
              </a:rPr>
              <a:t>拓纳的</a:t>
            </a:r>
            <a:r>
              <a:rPr lang="zh-CN" altLang="en-US" spc="-5">
                <a:latin typeface="微软雅黑" panose="020b0503020204020204" pitchFamily="34" charset="-122"/>
                <a:ea typeface="微软雅黑" panose="020b0503020204020204" pitchFamily="34" charset="-122"/>
              </a:rPr>
              <a:t>足迹遍布</a:t>
            </a:r>
            <a:r>
              <a:rPr lang="zh-CN" altLang="en-US" spc="-5" smtClean="0">
                <a:latin typeface="微软雅黑" panose="020b0503020204020204" pitchFamily="34" charset="-122"/>
                <a:ea typeface="微软雅黑" panose="020b0503020204020204" pitchFamily="34" charset="-122"/>
              </a:rPr>
              <a:t>全球，能为</a:t>
            </a:r>
            <a:r>
              <a:rPr lang="zh-CN" altLang="en-US" spc="-5">
                <a:latin typeface="微软雅黑" panose="020b0503020204020204" pitchFamily="34" charset="-122"/>
                <a:ea typeface="微软雅黑" panose="020b0503020204020204" pitchFamily="34" charset="-122"/>
              </a:rPr>
              <a:t>全世界的客户（约</a:t>
            </a:r>
            <a:r>
              <a:rPr lang="en-US" altLang="zh-CN" spc="-5">
                <a:latin typeface="微软雅黑" panose="020b0503020204020204" pitchFamily="34" charset="-122"/>
                <a:ea typeface="微软雅黑" panose="020b0503020204020204" pitchFamily="34" charset="-122"/>
              </a:rPr>
              <a:t>75</a:t>
            </a:r>
            <a:r>
              <a:rPr lang="zh-CN" altLang="en-US" spc="-5">
                <a:latin typeface="微软雅黑" panose="020b0503020204020204" pitchFamily="34" charset="-122"/>
                <a:ea typeface="微软雅黑" panose="020b0503020204020204" pitchFamily="34" charset="-122"/>
              </a:rPr>
              <a:t>个国家）提供经济高效的服务</a:t>
            </a:r>
            <a:endParaRPr lang="zh-CN" altLang="en-US" kern="0" spc="-5">
              <a:latin typeface="微软雅黑" panose="020b0503020204020204" pitchFamily="34" charset="-122"/>
              <a:ea typeface="微软雅黑" panose="020b0503020204020204" pitchFamily="34" charset="-122"/>
            </a:endParaRPr>
          </a:p>
        </p:txBody>
      </p:sp>
      <p:sp>
        <p:nvSpPr>
          <p:cNvPr id="386" name="object 7"/>
          <p:cNvSpPr txBox="1"/>
          <p:nvPr/>
        </p:nvSpPr>
        <p:spPr>
          <a:xfrm>
            <a:off x="1143001" y="12840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2.4 </a:t>
            </a:r>
            <a:r>
              <a:rPr lang="zh-CN" altLang="en-US" b="1" kern="0" spc="-5" smtClean="0">
                <a:solidFill>
                  <a:schemeClr val="bg1"/>
                </a:solidFill>
                <a:latin typeface="微软雅黑" panose="020b0503020204020204" pitchFamily="34" charset="-122"/>
                <a:ea typeface="微软雅黑" panose="020b0503020204020204" pitchFamily="34" charset="-122"/>
              </a:rPr>
              <a:t>经营</a:t>
            </a:r>
            <a:r>
              <a:rPr lang="zh-CN" altLang="en-US" b="1" kern="0" spc="-5">
                <a:solidFill>
                  <a:schemeClr val="bg1"/>
                </a:solidFill>
                <a:latin typeface="微软雅黑" panose="020b0503020204020204" pitchFamily="34" charset="-122"/>
                <a:ea typeface="微软雅黑" panose="020b0503020204020204" pitchFamily="34" charset="-122"/>
              </a:rPr>
              <a:t>绩效与市场布局</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8" name="组合 7"/>
          <p:cNvGrpSpPr/>
          <p:nvPr/>
        </p:nvGrpSpPr>
        <p:grpSpPr>
          <a:xfrm>
            <a:off x="2606574" y="2169318"/>
            <a:ext cx="7909026" cy="2735180"/>
            <a:chOff x="2606574" y="2169318"/>
            <a:chExt cx="7909026" cy="2735180"/>
          </a:xfrm>
        </p:grpSpPr>
        <p:sp>
          <p:nvSpPr>
            <p:cNvPr id="387" name="object 309"/>
            <p:cNvSpPr txBox="1"/>
            <p:nvPr/>
          </p:nvSpPr>
          <p:spPr>
            <a:xfrm>
              <a:off x="2606574" y="3114532"/>
              <a:ext cx="1354378"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700" b="1" spc="5">
                  <a:latin typeface="微软雅黑" panose="020b0503020204020204" pitchFamily="34" charset="-122"/>
                  <a:ea typeface="微软雅黑" panose="020b0503020204020204" pitchFamily="34" charset="-122"/>
                  <a:cs typeface="Verdana"/>
                </a:rPr>
                <a:t>Tanatex Chemicals</a:t>
              </a:r>
              <a:r>
                <a:rPr sz="700" b="1" spc="-25">
                  <a:latin typeface="微软雅黑" panose="020b0503020204020204" pitchFamily="34" charset="-122"/>
                  <a:ea typeface="微软雅黑" panose="020b0503020204020204" pitchFamily="34" charset="-122"/>
                  <a:cs typeface="Verdana"/>
                </a:rPr>
                <a:t> </a:t>
              </a:r>
              <a:r>
                <a:rPr sz="700" b="1" spc="10">
                  <a:latin typeface="微软雅黑" panose="020b0503020204020204" pitchFamily="34" charset="-122"/>
                  <a:ea typeface="微软雅黑" panose="020b0503020204020204" pitchFamily="34" charset="-122"/>
                  <a:cs typeface="Verdana"/>
                </a:rPr>
                <a:t>USA</a:t>
              </a:r>
              <a:endParaRPr sz="700" b="1">
                <a:latin typeface="微软雅黑" panose="020b0503020204020204" pitchFamily="34" charset="-122"/>
                <a:ea typeface="微软雅黑" panose="020b0503020204020204" pitchFamily="34" charset="-122"/>
                <a:cs typeface="Verdana"/>
              </a:endParaRPr>
            </a:p>
          </p:txBody>
        </p:sp>
        <p:sp>
          <p:nvSpPr>
            <p:cNvPr id="388" name="object 311"/>
            <p:cNvSpPr txBox="1"/>
            <p:nvPr/>
          </p:nvSpPr>
          <p:spPr>
            <a:xfrm>
              <a:off x="2621972" y="2930072"/>
              <a:ext cx="1338980" cy="139782"/>
            </a:xfrm>
            <a:prstGeom prst="rect">
              <a:avLst/>
            </a:prstGeom>
            <a:solidFill>
              <a:srgbClr val="B20012"/>
            </a:solidFill>
          </p:spPr>
          <p:txBody>
            <a:bodyPr vert="horz" wrap="square" lIns="0" tIns="317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830">
                <a:lnSpc>
                  <a:spcPct val="100000"/>
                </a:lnSpc>
                <a:spcBef>
                  <a:spcPts val="250"/>
                </a:spcBef>
                <a:tabLst>
                  <a:tab pos="1010285"/>
                </a:tabLst>
              </a:pPr>
              <a:r>
                <a:rPr lang="zh-CN" altLang="en-US" sz="700" b="1" spc="90" smtClean="0">
                  <a:solidFill>
                    <a:srgbClr val="FFFFFF"/>
                  </a:solidFill>
                  <a:latin typeface="微软雅黑" panose="020b0503020204020204" pitchFamily="34" charset="-122"/>
                  <a:ea typeface="微软雅黑" panose="020b0503020204020204" pitchFamily="34" charset="-122"/>
                  <a:cs typeface="Arial"/>
                </a:rPr>
                <a:t>美国加拿大地区  </a:t>
              </a:r>
              <a:r>
                <a:rPr sz="700" b="1" spc="90" smtClean="0">
                  <a:solidFill>
                    <a:srgbClr val="FFFFFF"/>
                  </a:solidFill>
                  <a:latin typeface="微软雅黑" panose="020b0503020204020204" pitchFamily="34" charset="-122"/>
                  <a:ea typeface="微软雅黑" panose="020b0503020204020204" pitchFamily="34" charset="-122"/>
                  <a:cs typeface="Arial"/>
                </a:rPr>
                <a:t> </a:t>
              </a:r>
              <a:r>
                <a:rPr sz="700" b="1" spc="140" smtClean="0">
                  <a:solidFill>
                    <a:srgbClr val="FFFFFF"/>
                  </a:solidFill>
                  <a:latin typeface="微软雅黑" panose="020b0503020204020204" pitchFamily="34" charset="-122"/>
                  <a:ea typeface="微软雅黑" panose="020b0503020204020204" pitchFamily="34" charset="-122"/>
                  <a:cs typeface="Arial"/>
                </a:rPr>
                <a:t>(</a:t>
              </a:r>
              <a:r>
                <a:rPr sz="700" b="1" spc="140">
                  <a:solidFill>
                    <a:srgbClr val="FFFFFF"/>
                  </a:solidFill>
                  <a:latin typeface="微软雅黑" panose="020b0503020204020204" pitchFamily="34" charset="-122"/>
                  <a:ea typeface="微软雅黑" panose="020b0503020204020204" pitchFamily="34" charset="-122"/>
                  <a:cs typeface="Arial"/>
                </a:rPr>
                <a:t>1</a:t>
              </a:r>
              <a:r>
                <a:rPr sz="700" b="1" spc="-5">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spc="5">
                  <a:solidFill>
                    <a:srgbClr val="FFFFFF"/>
                  </a:solidFill>
                  <a:latin typeface="微软雅黑" panose="020b0503020204020204" pitchFamily="34" charset="-122"/>
                  <a:ea typeface="微软雅黑" panose="020b0503020204020204" pitchFamily="34" charset="-122"/>
                  <a:cs typeface="Arial"/>
                </a:rPr>
                <a:t> </a:t>
              </a:r>
              <a:r>
                <a:rPr sz="700" b="1" spc="135">
                  <a:solidFill>
                    <a:srgbClr val="FFFFFF"/>
                  </a:solidFill>
                  <a:latin typeface="微软雅黑" panose="020b0503020204020204" pitchFamily="34" charset="-122"/>
                  <a:ea typeface="微软雅黑" panose="020b0503020204020204" pitchFamily="34" charset="-122"/>
                  <a:cs typeface="Arial"/>
                </a:rPr>
                <a:t>1)</a:t>
              </a:r>
              <a:endParaRPr sz="700" b="1">
                <a:latin typeface="微软雅黑" panose="020b0503020204020204" pitchFamily="34" charset="-122"/>
                <a:ea typeface="微软雅黑" panose="020b0503020204020204" pitchFamily="34" charset="-122"/>
                <a:cs typeface="Arial"/>
              </a:endParaRPr>
            </a:p>
          </p:txBody>
        </p:sp>
        <p:sp>
          <p:nvSpPr>
            <p:cNvPr id="391" name="object 312"/>
            <p:cNvSpPr txBox="1"/>
            <p:nvPr/>
          </p:nvSpPr>
          <p:spPr>
            <a:xfrm>
              <a:off x="3200400" y="4751044"/>
              <a:ext cx="1057338"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700" b="1" spc="5">
                  <a:latin typeface="微软雅黑" panose="020b0503020204020204" pitchFamily="34" charset="-122"/>
                  <a:ea typeface="微软雅黑" panose="020b0503020204020204" pitchFamily="34" charset="-122"/>
                  <a:cs typeface="Verdana"/>
                </a:rPr>
                <a:t>Tanatex</a:t>
              </a:r>
              <a:r>
                <a:rPr sz="700" b="1" spc="-30">
                  <a:latin typeface="微软雅黑" panose="020b0503020204020204" pitchFamily="34" charset="-122"/>
                  <a:ea typeface="微软雅黑" panose="020b0503020204020204" pitchFamily="34" charset="-122"/>
                  <a:cs typeface="Verdana"/>
                </a:rPr>
                <a:t> </a:t>
              </a:r>
              <a:r>
                <a:rPr sz="700" b="1" spc="5">
                  <a:latin typeface="微软雅黑" panose="020b0503020204020204" pitchFamily="34" charset="-122"/>
                  <a:ea typeface="微软雅黑" panose="020b0503020204020204" pitchFamily="34" charset="-122"/>
                  <a:cs typeface="Verdana"/>
                </a:rPr>
                <a:t>Argentina</a:t>
              </a:r>
              <a:endParaRPr sz="700" b="1">
                <a:latin typeface="微软雅黑" panose="020b0503020204020204" pitchFamily="34" charset="-122"/>
                <a:ea typeface="微软雅黑" panose="020b0503020204020204" pitchFamily="34" charset="-122"/>
                <a:cs typeface="Verdana"/>
              </a:endParaRPr>
            </a:p>
          </p:txBody>
        </p:sp>
        <p:sp>
          <p:nvSpPr>
            <p:cNvPr id="392" name="object 314"/>
            <p:cNvSpPr txBox="1"/>
            <p:nvPr/>
          </p:nvSpPr>
          <p:spPr>
            <a:xfrm>
              <a:off x="3183966" y="4567225"/>
              <a:ext cx="1073374" cy="139141"/>
            </a:xfrm>
            <a:prstGeom prst="rect">
              <a:avLst/>
            </a:prstGeom>
            <a:solidFill>
              <a:srgbClr val="B20012"/>
            </a:solidFill>
          </p:spPr>
          <p:txBody>
            <a:bodyPr vert="horz" wrap="square" lIns="0" tIns="311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465">
                <a:lnSpc>
                  <a:spcPct val="100000"/>
                </a:lnSpc>
                <a:spcBef>
                  <a:spcPts val="245"/>
                </a:spcBef>
                <a:tabLst>
                  <a:tab pos="963294"/>
                </a:tabLst>
              </a:pPr>
              <a:r>
                <a:rPr lang="zh-CN" altLang="en-US" sz="700" b="1" spc="140" smtClean="0">
                  <a:solidFill>
                    <a:srgbClr val="FFFFFF"/>
                  </a:solidFill>
                  <a:latin typeface="微软雅黑" panose="020b0503020204020204" pitchFamily="34" charset="-122"/>
                  <a:ea typeface="微软雅黑" panose="020b0503020204020204" pitchFamily="34" charset="-122"/>
                  <a:cs typeface="Arial"/>
                </a:rPr>
                <a:t>拉丁美洲地区</a:t>
              </a:r>
              <a:r>
                <a:rPr sz="700" b="1" spc="140" smtClean="0">
                  <a:solidFill>
                    <a:srgbClr val="FFFFFF"/>
                  </a:solidFill>
                  <a:latin typeface="微软雅黑" panose="020b0503020204020204" pitchFamily="34" charset="-122"/>
                  <a:ea typeface="微软雅黑" panose="020b0503020204020204" pitchFamily="34" charset="-122"/>
                  <a:cs typeface="Arial"/>
                </a:rPr>
                <a:t>(</a:t>
              </a:r>
              <a:r>
                <a:rPr sz="700" b="1" spc="140">
                  <a:solidFill>
                    <a:srgbClr val="FFFFFF"/>
                  </a:solidFill>
                  <a:latin typeface="微软雅黑" panose="020b0503020204020204" pitchFamily="34" charset="-122"/>
                  <a:ea typeface="微软雅黑" panose="020b0503020204020204" pitchFamily="34" charset="-122"/>
                  <a:cs typeface="Arial"/>
                </a:rPr>
                <a:t>4</a:t>
              </a:r>
              <a:r>
                <a:rPr sz="700" b="1">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a:solidFill>
                    <a:srgbClr val="FFFFFF"/>
                  </a:solidFill>
                  <a:latin typeface="微软雅黑" panose="020b0503020204020204" pitchFamily="34" charset="-122"/>
                  <a:ea typeface="微软雅黑" panose="020b0503020204020204" pitchFamily="34" charset="-122"/>
                  <a:cs typeface="Arial"/>
                </a:rPr>
                <a:t> </a:t>
              </a:r>
              <a:r>
                <a:rPr sz="700" b="1" spc="135">
                  <a:solidFill>
                    <a:srgbClr val="FFFFFF"/>
                  </a:solidFill>
                  <a:latin typeface="微软雅黑" panose="020b0503020204020204" pitchFamily="34" charset="-122"/>
                  <a:ea typeface="微软雅黑" panose="020b0503020204020204" pitchFamily="34" charset="-122"/>
                  <a:cs typeface="Arial"/>
                </a:rPr>
                <a:t>7)</a:t>
              </a:r>
              <a:endParaRPr sz="700" b="1">
                <a:latin typeface="微软雅黑" panose="020b0503020204020204" pitchFamily="34" charset="-122"/>
                <a:ea typeface="微软雅黑" panose="020b0503020204020204" pitchFamily="34" charset="-122"/>
                <a:cs typeface="Arial"/>
              </a:endParaRPr>
            </a:p>
          </p:txBody>
        </p:sp>
        <p:sp>
          <p:nvSpPr>
            <p:cNvPr id="394" name="object 348"/>
            <p:cNvSpPr/>
            <p:nvPr/>
          </p:nvSpPr>
          <p:spPr>
            <a:xfrm>
              <a:off x="4643617" y="4460953"/>
              <a:ext cx="156983" cy="138084"/>
            </a:xfrm>
            <a:custGeom>
              <a:rect l="l" t="t" r="r" b="b"/>
              <a:pathLst>
                <a:path w="129538" h="129538">
                  <a:moveTo>
                    <a:pt x="129539" y="64377"/>
                  </a:moveTo>
                  <a:lnTo>
                    <a:pt x="124448" y="39413"/>
                  </a:lnTo>
                  <a:lnTo>
                    <a:pt x="110599" y="18940"/>
                  </a:lnTo>
                  <a:lnTo>
                    <a:pt x="90125" y="5090"/>
                  </a:lnTo>
                  <a:lnTo>
                    <a:pt x="65162" y="0"/>
                  </a:lnTo>
                  <a:lnTo>
                    <a:pt x="39745" y="5090"/>
                  </a:lnTo>
                  <a:lnTo>
                    <a:pt x="19038" y="18940"/>
                  </a:lnTo>
                  <a:lnTo>
                    <a:pt x="5103" y="39413"/>
                  </a:lnTo>
                  <a:lnTo>
                    <a:pt x="0" y="64377"/>
                  </a:lnTo>
                  <a:lnTo>
                    <a:pt x="5103" y="89794"/>
                  </a:lnTo>
                  <a:lnTo>
                    <a:pt x="19038" y="110501"/>
                  </a:lnTo>
                  <a:lnTo>
                    <a:pt x="39745" y="124436"/>
                  </a:lnTo>
                  <a:lnTo>
                    <a:pt x="65162" y="129539"/>
                  </a:lnTo>
                  <a:lnTo>
                    <a:pt x="90125" y="124436"/>
                  </a:lnTo>
                  <a:lnTo>
                    <a:pt x="110599" y="110501"/>
                  </a:lnTo>
                  <a:lnTo>
                    <a:pt x="124448"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395" name="object 352"/>
            <p:cNvSpPr/>
            <p:nvPr/>
          </p:nvSpPr>
          <p:spPr>
            <a:xfrm>
              <a:off x="4350580" y="4766414"/>
              <a:ext cx="158524" cy="138084"/>
            </a:xfrm>
            <a:custGeom>
              <a:rect l="l" t="t" r="r" b="b"/>
              <a:pathLst>
                <a:path w="130810" h="129538">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125"/>
                  </a:lnTo>
                  <a:lnTo>
                    <a:pt x="19038" y="110599"/>
                  </a:lnTo>
                  <a:lnTo>
                    <a:pt x="39745" y="124448"/>
                  </a:lnTo>
                  <a:lnTo>
                    <a:pt x="65162" y="129539"/>
                  </a:lnTo>
                  <a:lnTo>
                    <a:pt x="90579" y="124448"/>
                  </a:lnTo>
                  <a:lnTo>
                    <a:pt x="111286" y="110599"/>
                  </a:lnTo>
                  <a:lnTo>
                    <a:pt x="125221" y="90125"/>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397" name="object 352"/>
            <p:cNvSpPr/>
            <p:nvPr/>
          </p:nvSpPr>
          <p:spPr>
            <a:xfrm>
              <a:off x="3657600" y="3244913"/>
              <a:ext cx="158524" cy="138084"/>
            </a:xfrm>
            <a:custGeom>
              <a:rect l="l" t="t" r="r" b="b"/>
              <a:pathLst>
                <a:path w="130810" h="129538">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125"/>
                  </a:lnTo>
                  <a:lnTo>
                    <a:pt x="19038" y="110599"/>
                  </a:lnTo>
                  <a:lnTo>
                    <a:pt x="39745" y="124448"/>
                  </a:lnTo>
                  <a:lnTo>
                    <a:pt x="65162" y="129539"/>
                  </a:lnTo>
                  <a:lnTo>
                    <a:pt x="90579" y="124448"/>
                  </a:lnTo>
                  <a:lnTo>
                    <a:pt x="111286" y="110599"/>
                  </a:lnTo>
                  <a:lnTo>
                    <a:pt x="125221" y="90125"/>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17" name="object 348"/>
            <p:cNvSpPr/>
            <p:nvPr/>
          </p:nvSpPr>
          <p:spPr>
            <a:xfrm>
              <a:off x="3279649" y="3487311"/>
              <a:ext cx="156983" cy="138084"/>
            </a:xfrm>
            <a:custGeom>
              <a:rect l="l" t="t" r="r" b="b"/>
              <a:pathLst>
                <a:path w="129538" h="129538">
                  <a:moveTo>
                    <a:pt x="129539" y="64377"/>
                  </a:moveTo>
                  <a:lnTo>
                    <a:pt x="124448" y="39413"/>
                  </a:lnTo>
                  <a:lnTo>
                    <a:pt x="110599" y="18940"/>
                  </a:lnTo>
                  <a:lnTo>
                    <a:pt x="90125" y="5090"/>
                  </a:lnTo>
                  <a:lnTo>
                    <a:pt x="65162" y="0"/>
                  </a:lnTo>
                  <a:lnTo>
                    <a:pt x="39745" y="5090"/>
                  </a:lnTo>
                  <a:lnTo>
                    <a:pt x="19038" y="18940"/>
                  </a:lnTo>
                  <a:lnTo>
                    <a:pt x="5103" y="39413"/>
                  </a:lnTo>
                  <a:lnTo>
                    <a:pt x="0" y="64377"/>
                  </a:lnTo>
                  <a:lnTo>
                    <a:pt x="5103" y="89794"/>
                  </a:lnTo>
                  <a:lnTo>
                    <a:pt x="19038" y="110501"/>
                  </a:lnTo>
                  <a:lnTo>
                    <a:pt x="39745" y="124436"/>
                  </a:lnTo>
                  <a:lnTo>
                    <a:pt x="65162" y="129539"/>
                  </a:lnTo>
                  <a:lnTo>
                    <a:pt x="90125" y="124436"/>
                  </a:lnTo>
                  <a:lnTo>
                    <a:pt x="110599" y="110501"/>
                  </a:lnTo>
                  <a:lnTo>
                    <a:pt x="124448"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25" name="object 348"/>
            <p:cNvSpPr/>
            <p:nvPr/>
          </p:nvSpPr>
          <p:spPr>
            <a:xfrm>
              <a:off x="4038450" y="4038600"/>
              <a:ext cx="156983" cy="138084"/>
            </a:xfrm>
            <a:custGeom>
              <a:rect l="l" t="t" r="r" b="b"/>
              <a:pathLst>
                <a:path w="129538" h="129538">
                  <a:moveTo>
                    <a:pt x="129539" y="64377"/>
                  </a:moveTo>
                  <a:lnTo>
                    <a:pt x="124448" y="39413"/>
                  </a:lnTo>
                  <a:lnTo>
                    <a:pt x="110599" y="18940"/>
                  </a:lnTo>
                  <a:lnTo>
                    <a:pt x="90125" y="5090"/>
                  </a:lnTo>
                  <a:lnTo>
                    <a:pt x="65162" y="0"/>
                  </a:lnTo>
                  <a:lnTo>
                    <a:pt x="39745" y="5090"/>
                  </a:lnTo>
                  <a:lnTo>
                    <a:pt x="19038" y="18940"/>
                  </a:lnTo>
                  <a:lnTo>
                    <a:pt x="5103" y="39413"/>
                  </a:lnTo>
                  <a:lnTo>
                    <a:pt x="0" y="64377"/>
                  </a:lnTo>
                  <a:lnTo>
                    <a:pt x="5103" y="89794"/>
                  </a:lnTo>
                  <a:lnTo>
                    <a:pt x="19038" y="110501"/>
                  </a:lnTo>
                  <a:lnTo>
                    <a:pt x="39745" y="124436"/>
                  </a:lnTo>
                  <a:lnTo>
                    <a:pt x="65162" y="129539"/>
                  </a:lnTo>
                  <a:lnTo>
                    <a:pt x="90125" y="124436"/>
                  </a:lnTo>
                  <a:lnTo>
                    <a:pt x="110599" y="110501"/>
                  </a:lnTo>
                  <a:lnTo>
                    <a:pt x="124448"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0" name="object 315"/>
            <p:cNvSpPr txBox="1"/>
            <p:nvPr/>
          </p:nvSpPr>
          <p:spPr>
            <a:xfrm>
              <a:off x="5431763" y="2291351"/>
              <a:ext cx="1312823" cy="4524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39800"/>
                </a:lnSpc>
              </a:pPr>
              <a:r>
                <a:rPr sz="700" b="1" spc="5">
                  <a:latin typeface="微软雅黑" panose="020b0503020204020204" pitchFamily="34" charset="-122"/>
                  <a:ea typeface="微软雅黑" panose="020b0503020204020204" pitchFamily="34" charset="-122"/>
                  <a:cs typeface="Verdana"/>
                </a:rPr>
                <a:t>Tanatex Chemicals </a:t>
              </a:r>
              <a:r>
                <a:rPr sz="700" b="1" spc="-180">
                  <a:latin typeface="微软雅黑" panose="020b0503020204020204" pitchFamily="34" charset="-122"/>
                  <a:ea typeface="微软雅黑" panose="020b0503020204020204" pitchFamily="34" charset="-122"/>
                  <a:cs typeface="Verdana"/>
                </a:rPr>
                <a:t> </a:t>
              </a:r>
              <a:endParaRPr lang="en-US" sz="700" b="1" spc="-180" smtClean="0">
                <a:latin typeface="微软雅黑" panose="020b0503020204020204" pitchFamily="34" charset="-122"/>
                <a:ea typeface="微软雅黑" panose="020b0503020204020204" pitchFamily="34" charset="-122"/>
                <a:cs typeface="Verdana"/>
              </a:endParaRPr>
            </a:p>
            <a:p>
              <a:pPr marL="12700" marR="5080">
                <a:lnSpc>
                  <a:spcPct val="139800"/>
                </a:lnSpc>
              </a:pPr>
              <a:r>
                <a:rPr sz="700" b="1" spc="5" err="1" smtClean="0">
                  <a:latin typeface="微软雅黑" panose="020b0503020204020204" pitchFamily="34" charset="-122"/>
                  <a:ea typeface="微软雅黑" panose="020b0503020204020204" pitchFamily="34" charset="-122"/>
                  <a:cs typeface="Verdana"/>
                </a:rPr>
                <a:t>Tanatex </a:t>
              </a:r>
              <a:r>
                <a:rPr sz="700" b="1" spc="10" err="1">
                  <a:latin typeface="微软雅黑" panose="020b0503020204020204" pitchFamily="34" charset="-122"/>
                  <a:ea typeface="微软雅黑" panose="020b0503020204020204" pitchFamily="34" charset="-122"/>
                  <a:cs typeface="Verdana"/>
                </a:rPr>
                <a:t>Iberica </a:t>
              </a:r>
              <a:r>
                <a:rPr sz="700" b="1" spc="-200">
                  <a:latin typeface="微软雅黑" panose="020b0503020204020204" pitchFamily="34" charset="-122"/>
                  <a:ea typeface="微软雅黑" panose="020b0503020204020204" pitchFamily="34" charset="-122"/>
                  <a:cs typeface="Verdana"/>
                </a:rPr>
                <a:t> </a:t>
              </a:r>
              <a:endParaRPr lang="en-US" sz="700" b="1" spc="-200" smtClean="0">
                <a:latin typeface="微软雅黑" panose="020b0503020204020204" pitchFamily="34" charset="-122"/>
                <a:ea typeface="微软雅黑" panose="020b0503020204020204" pitchFamily="34" charset="-122"/>
                <a:cs typeface="Verdana"/>
              </a:endParaRPr>
            </a:p>
            <a:p>
              <a:pPr marL="12700" marR="5080">
                <a:lnSpc>
                  <a:spcPct val="139800"/>
                </a:lnSpc>
              </a:pPr>
              <a:r>
                <a:rPr sz="700" b="1" spc="5" err="1" smtClean="0">
                  <a:latin typeface="微软雅黑" panose="020b0503020204020204" pitchFamily="34" charset="-122"/>
                  <a:ea typeface="微软雅黑" panose="020b0503020204020204" pitchFamily="34" charset="-122"/>
                  <a:cs typeface="Verdana"/>
                </a:rPr>
                <a:t>Tanatex </a:t>
              </a:r>
              <a:r>
                <a:rPr sz="700" b="1" spc="10">
                  <a:latin typeface="微软雅黑" panose="020b0503020204020204" pitchFamily="34" charset="-122"/>
                  <a:ea typeface="微软雅黑" panose="020b0503020204020204" pitchFamily="34" charset="-122"/>
                  <a:cs typeface="Verdana"/>
                </a:rPr>
                <a:t>Service</a:t>
              </a:r>
              <a:r>
                <a:rPr sz="700" b="1" spc="-70">
                  <a:latin typeface="微软雅黑" panose="020b0503020204020204" pitchFamily="34" charset="-122"/>
                  <a:ea typeface="微软雅黑" panose="020b0503020204020204" pitchFamily="34" charset="-122"/>
                  <a:cs typeface="Verdana"/>
                </a:rPr>
                <a:t> </a:t>
              </a:r>
              <a:r>
                <a:rPr sz="700" b="1" spc="15">
                  <a:latin typeface="微软雅黑" panose="020b0503020204020204" pitchFamily="34" charset="-122"/>
                  <a:ea typeface="微软雅黑" panose="020b0503020204020204" pitchFamily="34" charset="-122"/>
                  <a:cs typeface="Verdana"/>
                </a:rPr>
                <a:t>GmbH</a:t>
              </a:r>
              <a:endParaRPr sz="700" b="1">
                <a:latin typeface="微软雅黑" panose="020b0503020204020204" pitchFamily="34" charset="-122"/>
                <a:ea typeface="微软雅黑" panose="020b0503020204020204" pitchFamily="34" charset="-122"/>
                <a:cs typeface="Verdana"/>
              </a:endParaRPr>
            </a:p>
          </p:txBody>
        </p:sp>
        <p:sp>
          <p:nvSpPr>
            <p:cNvPr id="771" name="object 317"/>
            <p:cNvSpPr txBox="1"/>
            <p:nvPr/>
          </p:nvSpPr>
          <p:spPr>
            <a:xfrm>
              <a:off x="5440602" y="2169318"/>
              <a:ext cx="1448570" cy="139141"/>
            </a:xfrm>
            <a:prstGeom prst="rect">
              <a:avLst/>
            </a:prstGeom>
            <a:solidFill>
              <a:srgbClr val="B20012"/>
            </a:solidFill>
          </p:spPr>
          <p:txBody>
            <a:bodyPr vert="horz" wrap="square" lIns="0" tIns="311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465">
                <a:lnSpc>
                  <a:spcPct val="100000"/>
                </a:lnSpc>
                <a:spcBef>
                  <a:spcPts val="245"/>
                </a:spcBef>
                <a:tabLst>
                  <a:tab pos="822325"/>
                </a:tabLst>
              </a:pPr>
              <a:r>
                <a:rPr lang="en-US" altLang="zh-CN" sz="700" b="1" spc="90" smtClean="0">
                  <a:solidFill>
                    <a:srgbClr val="FFFFFF"/>
                  </a:solidFill>
                  <a:latin typeface="微软雅黑" panose="020b0503020204020204" pitchFamily="34" charset="-122"/>
                  <a:ea typeface="微软雅黑" panose="020b0503020204020204" pitchFamily="34" charset="-122"/>
                  <a:cs typeface="Arial"/>
                </a:rPr>
                <a:t>EMEA</a:t>
              </a:r>
              <a:r>
                <a:rPr lang="zh-CN" altLang="en-US" sz="700" b="1" spc="90" smtClean="0">
                  <a:solidFill>
                    <a:srgbClr val="FFFFFF"/>
                  </a:solidFill>
                  <a:latin typeface="微软雅黑" panose="020b0503020204020204" pitchFamily="34" charset="-122"/>
                  <a:ea typeface="微软雅黑" panose="020b0503020204020204" pitchFamily="34" charset="-122"/>
                  <a:cs typeface="Arial"/>
                </a:rPr>
                <a:t>地区 </a:t>
              </a:r>
              <a:r>
                <a:rPr sz="700" b="1" spc="135" smtClean="0">
                  <a:solidFill>
                    <a:srgbClr val="FFFFFF"/>
                  </a:solidFill>
                  <a:latin typeface="微软雅黑" panose="020b0503020204020204" pitchFamily="34" charset="-122"/>
                  <a:ea typeface="微软雅黑" panose="020b0503020204020204" pitchFamily="34" charset="-122"/>
                  <a:cs typeface="Arial"/>
                </a:rPr>
                <a:t>(</a:t>
              </a:r>
              <a:r>
                <a:rPr sz="700" b="1" spc="135">
                  <a:solidFill>
                    <a:srgbClr val="FFFFFF"/>
                  </a:solidFill>
                  <a:latin typeface="微软雅黑" panose="020b0503020204020204" pitchFamily="34" charset="-122"/>
                  <a:ea typeface="微软雅黑" panose="020b0503020204020204" pitchFamily="34" charset="-122"/>
                  <a:cs typeface="Arial"/>
                </a:rPr>
                <a:t>25 </a:t>
              </a:r>
              <a:r>
                <a:rPr sz="700" b="1" spc="305">
                  <a:solidFill>
                    <a:srgbClr val="FFFFFF"/>
                  </a:solidFill>
                  <a:latin typeface="微软雅黑" panose="020b0503020204020204" pitchFamily="34" charset="-122"/>
                  <a:ea typeface="微软雅黑" panose="020b0503020204020204" pitchFamily="34" charset="-122"/>
                  <a:cs typeface="Arial"/>
                </a:rPr>
                <a:t>/</a:t>
              </a:r>
              <a:r>
                <a:rPr sz="700" b="1" spc="-120">
                  <a:solidFill>
                    <a:srgbClr val="FFFFFF"/>
                  </a:solidFill>
                  <a:latin typeface="微软雅黑" panose="020b0503020204020204" pitchFamily="34" charset="-122"/>
                  <a:ea typeface="微软雅黑" panose="020b0503020204020204" pitchFamily="34" charset="-122"/>
                  <a:cs typeface="Arial"/>
                </a:rPr>
                <a:t> </a:t>
              </a:r>
              <a:r>
                <a:rPr sz="700" b="1" spc="125">
                  <a:solidFill>
                    <a:srgbClr val="FFFFFF"/>
                  </a:solidFill>
                  <a:latin typeface="微软雅黑" panose="020b0503020204020204" pitchFamily="34" charset="-122"/>
                  <a:ea typeface="微软雅黑" panose="020b0503020204020204" pitchFamily="34" charset="-122"/>
                  <a:cs typeface="Arial"/>
                </a:rPr>
                <a:t>141)</a:t>
              </a:r>
              <a:endParaRPr sz="700" b="1">
                <a:latin typeface="微软雅黑" panose="020b0503020204020204" pitchFamily="34" charset="-122"/>
                <a:ea typeface="微软雅黑" panose="020b0503020204020204" pitchFamily="34" charset="-122"/>
                <a:cs typeface="Arial"/>
              </a:endParaRPr>
            </a:p>
          </p:txBody>
        </p:sp>
        <p:sp>
          <p:nvSpPr>
            <p:cNvPr id="772" name="object 336"/>
            <p:cNvSpPr/>
            <p:nvPr/>
          </p:nvSpPr>
          <p:spPr>
            <a:xfrm>
              <a:off x="5784672" y="3060961"/>
              <a:ext cx="158524" cy="139439"/>
            </a:xfrm>
            <a:custGeom>
              <a:rect l="l" t="t" r="r" b="b"/>
              <a:pathLst>
                <a:path w="130810" h="130810">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579"/>
                  </a:lnTo>
                  <a:lnTo>
                    <a:pt x="19038" y="111286"/>
                  </a:lnTo>
                  <a:lnTo>
                    <a:pt x="39745" y="125221"/>
                  </a:lnTo>
                  <a:lnTo>
                    <a:pt x="65162" y="130324"/>
                  </a:lnTo>
                  <a:lnTo>
                    <a:pt x="90579" y="125221"/>
                  </a:lnTo>
                  <a:lnTo>
                    <a:pt x="111286" y="111286"/>
                  </a:lnTo>
                  <a:lnTo>
                    <a:pt x="125221" y="90579"/>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4" name="object 368"/>
            <p:cNvSpPr/>
            <p:nvPr/>
          </p:nvSpPr>
          <p:spPr>
            <a:xfrm>
              <a:off x="6071048" y="2779770"/>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5" name="object 371"/>
            <p:cNvSpPr/>
            <p:nvPr/>
          </p:nvSpPr>
          <p:spPr>
            <a:xfrm>
              <a:off x="5908356" y="2719514"/>
              <a:ext cx="218547" cy="194267"/>
            </a:xfrm>
            <a:custGeom>
              <a:rect l="l" t="t" r="r" b="b"/>
              <a:pathLst>
                <a:path w="180339" h="182244">
                  <a:moveTo>
                    <a:pt x="68333" y="70657"/>
                  </a:moveTo>
                  <a:lnTo>
                    <a:pt x="0" y="70657"/>
                  </a:lnTo>
                  <a:lnTo>
                    <a:pt x="43964" y="104310"/>
                  </a:lnTo>
                  <a:lnTo>
                    <a:pt x="43964" y="100491"/>
                  </a:lnTo>
                  <a:lnTo>
                    <a:pt x="52600" y="73798"/>
                  </a:lnTo>
                  <a:lnTo>
                    <a:pt x="65162" y="83419"/>
                  </a:lnTo>
                  <a:lnTo>
                    <a:pt x="65162" y="80864"/>
                  </a:lnTo>
                  <a:lnTo>
                    <a:pt x="68333" y="70657"/>
                  </a:lnTo>
                  <a:close/>
                </a:path>
                <a:path w="180339" h="182244">
                  <a:moveTo>
                    <a:pt x="63592" y="122637"/>
                  </a:moveTo>
                  <a:lnTo>
                    <a:pt x="63592" y="119333"/>
                  </a:lnTo>
                  <a:lnTo>
                    <a:pt x="55044" y="112790"/>
                  </a:lnTo>
                  <a:lnTo>
                    <a:pt x="33758" y="182140"/>
                  </a:lnTo>
                  <a:lnTo>
                    <a:pt x="52600" y="167838"/>
                  </a:lnTo>
                  <a:lnTo>
                    <a:pt x="52600" y="131109"/>
                  </a:lnTo>
                  <a:lnTo>
                    <a:pt x="63592" y="122637"/>
                  </a:lnTo>
                  <a:close/>
                </a:path>
                <a:path w="180339" h="182244">
                  <a:moveTo>
                    <a:pt x="87450" y="100491"/>
                  </a:moveTo>
                  <a:lnTo>
                    <a:pt x="52600" y="73798"/>
                  </a:lnTo>
                  <a:lnTo>
                    <a:pt x="43964" y="100491"/>
                  </a:lnTo>
                  <a:lnTo>
                    <a:pt x="87450" y="100491"/>
                  </a:lnTo>
                  <a:close/>
                </a:path>
                <a:path w="180339" h="182244">
                  <a:moveTo>
                    <a:pt x="89500" y="102061"/>
                  </a:moveTo>
                  <a:lnTo>
                    <a:pt x="87450" y="100491"/>
                  </a:lnTo>
                  <a:lnTo>
                    <a:pt x="43964" y="100491"/>
                  </a:lnTo>
                  <a:lnTo>
                    <a:pt x="43964" y="104310"/>
                  </a:lnTo>
                  <a:lnTo>
                    <a:pt x="55044" y="112790"/>
                  </a:lnTo>
                  <a:lnTo>
                    <a:pt x="58096" y="102846"/>
                  </a:lnTo>
                  <a:lnTo>
                    <a:pt x="63592" y="119333"/>
                  </a:lnTo>
                  <a:lnTo>
                    <a:pt x="63592" y="122637"/>
                  </a:lnTo>
                  <a:lnTo>
                    <a:pt x="89247" y="102861"/>
                  </a:lnTo>
                  <a:lnTo>
                    <a:pt x="89500" y="102061"/>
                  </a:lnTo>
                  <a:close/>
                </a:path>
                <a:path w="180339" h="182244">
                  <a:moveTo>
                    <a:pt x="89247" y="102861"/>
                  </a:moveTo>
                  <a:lnTo>
                    <a:pt x="52600" y="131109"/>
                  </a:lnTo>
                  <a:lnTo>
                    <a:pt x="75368" y="146811"/>
                  </a:lnTo>
                  <a:lnTo>
                    <a:pt x="89247" y="102861"/>
                  </a:lnTo>
                  <a:close/>
                </a:path>
                <a:path w="180339" h="182244">
                  <a:moveTo>
                    <a:pt x="127969" y="168434"/>
                  </a:moveTo>
                  <a:lnTo>
                    <a:pt x="127969" y="131109"/>
                  </a:lnTo>
                  <a:lnTo>
                    <a:pt x="104416" y="146811"/>
                  </a:lnTo>
                  <a:lnTo>
                    <a:pt x="90285" y="102061"/>
                  </a:lnTo>
                  <a:lnTo>
                    <a:pt x="89247" y="102861"/>
                  </a:lnTo>
                  <a:lnTo>
                    <a:pt x="75368" y="146811"/>
                  </a:lnTo>
                  <a:lnTo>
                    <a:pt x="52600" y="131109"/>
                  </a:lnTo>
                  <a:lnTo>
                    <a:pt x="52600" y="167838"/>
                  </a:lnTo>
                  <a:lnTo>
                    <a:pt x="80864" y="146385"/>
                  </a:lnTo>
                  <a:lnTo>
                    <a:pt x="80864" y="132679"/>
                  </a:lnTo>
                  <a:lnTo>
                    <a:pt x="98921" y="132679"/>
                  </a:lnTo>
                  <a:lnTo>
                    <a:pt x="98921" y="146385"/>
                  </a:lnTo>
                  <a:lnTo>
                    <a:pt x="127969" y="168434"/>
                  </a:lnTo>
                  <a:close/>
                </a:path>
                <a:path w="180339" h="182244">
                  <a:moveTo>
                    <a:pt x="63592" y="119333"/>
                  </a:moveTo>
                  <a:lnTo>
                    <a:pt x="58096" y="102846"/>
                  </a:lnTo>
                  <a:lnTo>
                    <a:pt x="55044" y="112790"/>
                  </a:lnTo>
                  <a:lnTo>
                    <a:pt x="63592" y="119333"/>
                  </a:lnTo>
                  <a:close/>
                </a:path>
                <a:path w="180339" h="182244">
                  <a:moveTo>
                    <a:pt x="79293" y="70657"/>
                  </a:moveTo>
                  <a:lnTo>
                    <a:pt x="68333" y="70657"/>
                  </a:lnTo>
                  <a:lnTo>
                    <a:pt x="65162" y="80864"/>
                  </a:lnTo>
                  <a:lnTo>
                    <a:pt x="79293" y="70657"/>
                  </a:lnTo>
                  <a:close/>
                </a:path>
                <a:path w="180339" h="182244">
                  <a:moveTo>
                    <a:pt x="79293" y="94244"/>
                  </a:moveTo>
                  <a:lnTo>
                    <a:pt x="79293" y="70657"/>
                  </a:lnTo>
                  <a:lnTo>
                    <a:pt x="65162" y="80864"/>
                  </a:lnTo>
                  <a:lnTo>
                    <a:pt x="65162" y="83419"/>
                  </a:lnTo>
                  <a:lnTo>
                    <a:pt x="79293" y="94244"/>
                  </a:lnTo>
                  <a:close/>
                </a:path>
                <a:path w="180339" h="182244">
                  <a:moveTo>
                    <a:pt x="112237" y="70657"/>
                  </a:moveTo>
                  <a:lnTo>
                    <a:pt x="90285" y="0"/>
                  </a:lnTo>
                  <a:lnTo>
                    <a:pt x="68333" y="70657"/>
                  </a:lnTo>
                  <a:lnTo>
                    <a:pt x="76153" y="70657"/>
                  </a:lnTo>
                  <a:lnTo>
                    <a:pt x="76153" y="54171"/>
                  </a:lnTo>
                  <a:lnTo>
                    <a:pt x="104416" y="54171"/>
                  </a:lnTo>
                  <a:lnTo>
                    <a:pt x="104416" y="70657"/>
                  </a:lnTo>
                  <a:lnTo>
                    <a:pt x="112237" y="70657"/>
                  </a:lnTo>
                  <a:close/>
                </a:path>
                <a:path w="180339" h="182244">
                  <a:moveTo>
                    <a:pt x="104416" y="54171"/>
                  </a:moveTo>
                  <a:lnTo>
                    <a:pt x="76153" y="54171"/>
                  </a:lnTo>
                  <a:lnTo>
                    <a:pt x="90285" y="100491"/>
                  </a:lnTo>
                  <a:lnTo>
                    <a:pt x="104416" y="54171"/>
                  </a:lnTo>
                  <a:close/>
                </a:path>
                <a:path w="180339" h="182244">
                  <a:moveTo>
                    <a:pt x="90285" y="100491"/>
                  </a:moveTo>
                  <a:lnTo>
                    <a:pt x="76153" y="54171"/>
                  </a:lnTo>
                  <a:lnTo>
                    <a:pt x="76153" y="70657"/>
                  </a:lnTo>
                  <a:lnTo>
                    <a:pt x="79293" y="70657"/>
                  </a:lnTo>
                  <a:lnTo>
                    <a:pt x="79293" y="94244"/>
                  </a:lnTo>
                  <a:lnTo>
                    <a:pt x="87450" y="100491"/>
                  </a:lnTo>
                  <a:lnTo>
                    <a:pt x="90285" y="100491"/>
                  </a:lnTo>
                  <a:close/>
                </a:path>
                <a:path w="180339" h="182244">
                  <a:moveTo>
                    <a:pt x="98921" y="132679"/>
                  </a:moveTo>
                  <a:lnTo>
                    <a:pt x="80864" y="132679"/>
                  </a:lnTo>
                  <a:lnTo>
                    <a:pt x="89892" y="139532"/>
                  </a:lnTo>
                  <a:lnTo>
                    <a:pt x="98921" y="132679"/>
                  </a:lnTo>
                  <a:close/>
                </a:path>
                <a:path w="180339" h="182244">
                  <a:moveTo>
                    <a:pt x="89892" y="139532"/>
                  </a:moveTo>
                  <a:lnTo>
                    <a:pt x="80864" y="132679"/>
                  </a:lnTo>
                  <a:lnTo>
                    <a:pt x="80864" y="146385"/>
                  </a:lnTo>
                  <a:lnTo>
                    <a:pt x="89892" y="139532"/>
                  </a:lnTo>
                  <a:close/>
                </a:path>
                <a:path w="180339" h="182244">
                  <a:moveTo>
                    <a:pt x="98921" y="146385"/>
                  </a:moveTo>
                  <a:lnTo>
                    <a:pt x="98921" y="132679"/>
                  </a:lnTo>
                  <a:lnTo>
                    <a:pt x="89892" y="139532"/>
                  </a:lnTo>
                  <a:lnTo>
                    <a:pt x="98921" y="146385"/>
                  </a:lnTo>
                  <a:close/>
                </a:path>
                <a:path w="180339" h="182244">
                  <a:moveTo>
                    <a:pt x="104416" y="70657"/>
                  </a:moveTo>
                  <a:lnTo>
                    <a:pt x="104416" y="54171"/>
                  </a:lnTo>
                  <a:lnTo>
                    <a:pt x="90285" y="100491"/>
                  </a:lnTo>
                  <a:lnTo>
                    <a:pt x="92335" y="100491"/>
                  </a:lnTo>
                  <a:lnTo>
                    <a:pt x="101276" y="93642"/>
                  </a:lnTo>
                  <a:lnTo>
                    <a:pt x="101276" y="70657"/>
                  </a:lnTo>
                  <a:lnTo>
                    <a:pt x="104416" y="70657"/>
                  </a:lnTo>
                  <a:close/>
                </a:path>
                <a:path w="180339" h="182244">
                  <a:moveTo>
                    <a:pt x="136605" y="104122"/>
                  </a:moveTo>
                  <a:lnTo>
                    <a:pt x="136605" y="100491"/>
                  </a:lnTo>
                  <a:lnTo>
                    <a:pt x="92335" y="100491"/>
                  </a:lnTo>
                  <a:lnTo>
                    <a:pt x="90285" y="102061"/>
                  </a:lnTo>
                  <a:lnTo>
                    <a:pt x="116978" y="122637"/>
                  </a:lnTo>
                  <a:lnTo>
                    <a:pt x="116978" y="119333"/>
                  </a:lnTo>
                  <a:lnTo>
                    <a:pt x="121688" y="102846"/>
                  </a:lnTo>
                  <a:lnTo>
                    <a:pt x="124871" y="113216"/>
                  </a:lnTo>
                  <a:lnTo>
                    <a:pt x="136605" y="104122"/>
                  </a:lnTo>
                  <a:close/>
                </a:path>
                <a:path w="180339" h="182244">
                  <a:moveTo>
                    <a:pt x="127969" y="131109"/>
                  </a:moveTo>
                  <a:lnTo>
                    <a:pt x="90285" y="102061"/>
                  </a:lnTo>
                  <a:lnTo>
                    <a:pt x="104416" y="146811"/>
                  </a:lnTo>
                  <a:lnTo>
                    <a:pt x="127969" y="131109"/>
                  </a:lnTo>
                  <a:close/>
                </a:path>
                <a:path w="180339" h="182244">
                  <a:moveTo>
                    <a:pt x="136605" y="100491"/>
                  </a:moveTo>
                  <a:lnTo>
                    <a:pt x="127184" y="73798"/>
                  </a:lnTo>
                  <a:lnTo>
                    <a:pt x="92335" y="100491"/>
                  </a:lnTo>
                  <a:lnTo>
                    <a:pt x="136605" y="100491"/>
                  </a:lnTo>
                  <a:close/>
                </a:path>
                <a:path w="180339" h="182244">
                  <a:moveTo>
                    <a:pt x="115408" y="80864"/>
                  </a:moveTo>
                  <a:lnTo>
                    <a:pt x="112237" y="70657"/>
                  </a:lnTo>
                  <a:lnTo>
                    <a:pt x="101276" y="70657"/>
                  </a:lnTo>
                  <a:lnTo>
                    <a:pt x="115408" y="80864"/>
                  </a:lnTo>
                  <a:close/>
                </a:path>
                <a:path w="180339" h="182244">
                  <a:moveTo>
                    <a:pt x="115408" y="82818"/>
                  </a:moveTo>
                  <a:lnTo>
                    <a:pt x="115408" y="80864"/>
                  </a:lnTo>
                  <a:lnTo>
                    <a:pt x="101276" y="70657"/>
                  </a:lnTo>
                  <a:lnTo>
                    <a:pt x="101276" y="93642"/>
                  </a:lnTo>
                  <a:lnTo>
                    <a:pt x="115408" y="82818"/>
                  </a:lnTo>
                  <a:close/>
                </a:path>
                <a:path w="180339" h="182244">
                  <a:moveTo>
                    <a:pt x="179785" y="70657"/>
                  </a:moveTo>
                  <a:lnTo>
                    <a:pt x="112237" y="70657"/>
                  </a:lnTo>
                  <a:lnTo>
                    <a:pt x="115408" y="80864"/>
                  </a:lnTo>
                  <a:lnTo>
                    <a:pt x="115408" y="82818"/>
                  </a:lnTo>
                  <a:lnTo>
                    <a:pt x="127184" y="73798"/>
                  </a:lnTo>
                  <a:lnTo>
                    <a:pt x="136605" y="100491"/>
                  </a:lnTo>
                  <a:lnTo>
                    <a:pt x="136605" y="104122"/>
                  </a:lnTo>
                  <a:lnTo>
                    <a:pt x="179785" y="70657"/>
                  </a:lnTo>
                  <a:close/>
                </a:path>
                <a:path w="180339" h="182244">
                  <a:moveTo>
                    <a:pt x="124871" y="113216"/>
                  </a:moveTo>
                  <a:lnTo>
                    <a:pt x="121688" y="102846"/>
                  </a:lnTo>
                  <a:lnTo>
                    <a:pt x="116978" y="119333"/>
                  </a:lnTo>
                  <a:lnTo>
                    <a:pt x="124871" y="113216"/>
                  </a:lnTo>
                  <a:close/>
                </a:path>
                <a:path w="180339" h="182244">
                  <a:moveTo>
                    <a:pt x="146026" y="182140"/>
                  </a:moveTo>
                  <a:lnTo>
                    <a:pt x="124871" y="113216"/>
                  </a:lnTo>
                  <a:lnTo>
                    <a:pt x="116978" y="119333"/>
                  </a:lnTo>
                  <a:lnTo>
                    <a:pt x="116978" y="122637"/>
                  </a:lnTo>
                  <a:lnTo>
                    <a:pt x="127969" y="131109"/>
                  </a:lnTo>
                  <a:lnTo>
                    <a:pt x="127969" y="168434"/>
                  </a:lnTo>
                  <a:lnTo>
                    <a:pt x="146026" y="18214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7" name="object 329"/>
            <p:cNvSpPr txBox="1"/>
            <p:nvPr/>
          </p:nvSpPr>
          <p:spPr>
            <a:xfrm>
              <a:off x="6968887" y="3224021"/>
              <a:ext cx="1153530"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700" b="1" spc="5">
                  <a:latin typeface="微软雅黑" panose="020b0503020204020204" pitchFamily="34" charset="-122"/>
                  <a:ea typeface="微软雅黑" panose="020b0503020204020204" pitchFamily="34" charset="-122"/>
                  <a:cs typeface="Verdana"/>
                </a:rPr>
                <a:t>Tanatex Middle</a:t>
              </a:r>
              <a:r>
                <a:rPr sz="700" b="1" spc="-55">
                  <a:latin typeface="微软雅黑" panose="020b0503020204020204" pitchFamily="34" charset="-122"/>
                  <a:ea typeface="微软雅黑" panose="020b0503020204020204" pitchFamily="34" charset="-122"/>
                  <a:cs typeface="Verdana"/>
                </a:rPr>
                <a:t> </a:t>
              </a:r>
              <a:r>
                <a:rPr sz="700" b="1" spc="5">
                  <a:latin typeface="微软雅黑" panose="020b0503020204020204" pitchFamily="34" charset="-122"/>
                  <a:ea typeface="微软雅黑" panose="020b0503020204020204" pitchFamily="34" charset="-122"/>
                  <a:cs typeface="Verdana"/>
                </a:rPr>
                <a:t>East</a:t>
              </a:r>
              <a:endParaRPr sz="700" b="1">
                <a:latin typeface="微软雅黑" panose="020b0503020204020204" pitchFamily="34" charset="-122"/>
                <a:ea typeface="微软雅黑" panose="020b0503020204020204" pitchFamily="34" charset="-122"/>
                <a:cs typeface="Verdana"/>
              </a:endParaRPr>
            </a:p>
          </p:txBody>
        </p:sp>
        <p:sp>
          <p:nvSpPr>
            <p:cNvPr id="778" name="object 338"/>
            <p:cNvSpPr/>
            <p:nvPr/>
          </p:nvSpPr>
          <p:spPr>
            <a:xfrm>
              <a:off x="7045170" y="3365761"/>
              <a:ext cx="158524" cy="139439"/>
            </a:xfrm>
            <a:custGeom>
              <a:rect l="l" t="t" r="r" b="b"/>
              <a:pathLst>
                <a:path w="130810" h="130810">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579"/>
                  </a:lnTo>
                  <a:lnTo>
                    <a:pt x="19038" y="111286"/>
                  </a:lnTo>
                  <a:lnTo>
                    <a:pt x="39745" y="125221"/>
                  </a:lnTo>
                  <a:lnTo>
                    <a:pt x="65162" y="130324"/>
                  </a:lnTo>
                  <a:lnTo>
                    <a:pt x="90579" y="125221"/>
                  </a:lnTo>
                  <a:lnTo>
                    <a:pt x="111286" y="111286"/>
                  </a:lnTo>
                  <a:lnTo>
                    <a:pt x="125221" y="90579"/>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79" name="object 354"/>
            <p:cNvSpPr/>
            <p:nvPr/>
          </p:nvSpPr>
          <p:spPr>
            <a:xfrm>
              <a:off x="6629400" y="3099634"/>
              <a:ext cx="156983" cy="138084"/>
            </a:xfrm>
            <a:custGeom>
              <a:rect l="l" t="t" r="r" b="b"/>
              <a:pathLst>
                <a:path w="129538" h="129538">
                  <a:moveTo>
                    <a:pt x="129539" y="65162"/>
                  </a:moveTo>
                  <a:lnTo>
                    <a:pt x="124448" y="39745"/>
                  </a:lnTo>
                  <a:lnTo>
                    <a:pt x="110599" y="19038"/>
                  </a:lnTo>
                  <a:lnTo>
                    <a:pt x="90125" y="5103"/>
                  </a:lnTo>
                  <a:lnTo>
                    <a:pt x="65162" y="0"/>
                  </a:lnTo>
                  <a:lnTo>
                    <a:pt x="39745" y="5103"/>
                  </a:lnTo>
                  <a:lnTo>
                    <a:pt x="19038" y="19038"/>
                  </a:lnTo>
                  <a:lnTo>
                    <a:pt x="5103" y="39745"/>
                  </a:lnTo>
                  <a:lnTo>
                    <a:pt x="0" y="65162"/>
                  </a:lnTo>
                  <a:lnTo>
                    <a:pt x="5103" y="90125"/>
                  </a:lnTo>
                  <a:lnTo>
                    <a:pt x="19038" y="110599"/>
                  </a:lnTo>
                  <a:lnTo>
                    <a:pt x="39745" y="124448"/>
                  </a:lnTo>
                  <a:lnTo>
                    <a:pt x="65162" y="129539"/>
                  </a:lnTo>
                  <a:lnTo>
                    <a:pt x="90125" y="124448"/>
                  </a:lnTo>
                  <a:lnTo>
                    <a:pt x="110599" y="110599"/>
                  </a:lnTo>
                  <a:lnTo>
                    <a:pt x="124448" y="90125"/>
                  </a:lnTo>
                  <a:lnTo>
                    <a:pt x="129539" y="65162"/>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81" name="object 331"/>
            <p:cNvSpPr txBox="1"/>
            <p:nvPr/>
          </p:nvSpPr>
          <p:spPr>
            <a:xfrm>
              <a:off x="6889172" y="3048000"/>
              <a:ext cx="1035628" cy="139141"/>
            </a:xfrm>
            <a:prstGeom prst="rect">
              <a:avLst/>
            </a:prstGeom>
            <a:solidFill>
              <a:srgbClr val="B20012"/>
            </a:solidFill>
          </p:spPr>
          <p:txBody>
            <a:bodyPr vert="horz" wrap="square" lIns="0" tIns="311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830">
                <a:lnSpc>
                  <a:spcPct val="100000"/>
                </a:lnSpc>
                <a:spcBef>
                  <a:spcPts val="245"/>
                </a:spcBef>
                <a:tabLst>
                  <a:tab pos="1010285"/>
                </a:tabLst>
              </a:pPr>
              <a:r>
                <a:rPr lang="zh-CN" altLang="en-US" sz="700" b="1" spc="80" smtClean="0">
                  <a:solidFill>
                    <a:srgbClr val="FFFFFF"/>
                  </a:solidFill>
                  <a:latin typeface="微软雅黑" panose="020b0503020204020204" pitchFamily="34" charset="-122"/>
                  <a:ea typeface="微软雅黑" panose="020b0503020204020204" pitchFamily="34" charset="-122"/>
                  <a:cs typeface="Arial"/>
                </a:rPr>
                <a:t>中东地区</a:t>
              </a:r>
              <a:r>
                <a:rPr sz="700" b="1" spc="140" smtClean="0">
                  <a:solidFill>
                    <a:srgbClr val="FFFFFF"/>
                  </a:solidFill>
                  <a:latin typeface="微软雅黑" panose="020b0503020204020204" pitchFamily="34" charset="-122"/>
                  <a:ea typeface="微软雅黑" panose="020b0503020204020204" pitchFamily="34" charset="-122"/>
                  <a:cs typeface="Arial"/>
                </a:rPr>
                <a:t>(</a:t>
              </a:r>
              <a:r>
                <a:rPr sz="700" b="1" spc="140">
                  <a:solidFill>
                    <a:srgbClr val="FFFFFF"/>
                  </a:solidFill>
                  <a:latin typeface="微软雅黑" panose="020b0503020204020204" pitchFamily="34" charset="-122"/>
                  <a:ea typeface="微软雅黑" panose="020b0503020204020204" pitchFamily="34" charset="-122"/>
                  <a:cs typeface="Arial"/>
                </a:rPr>
                <a:t>1</a:t>
              </a:r>
              <a:r>
                <a:rPr sz="700" b="1" spc="-5">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spc="5">
                  <a:solidFill>
                    <a:srgbClr val="FFFFFF"/>
                  </a:solidFill>
                  <a:latin typeface="微软雅黑" panose="020b0503020204020204" pitchFamily="34" charset="-122"/>
                  <a:ea typeface="微软雅黑" panose="020b0503020204020204" pitchFamily="34" charset="-122"/>
                  <a:cs typeface="Arial"/>
                </a:rPr>
                <a:t> </a:t>
              </a:r>
              <a:r>
                <a:rPr sz="700" b="1" spc="135">
                  <a:solidFill>
                    <a:srgbClr val="FFFFFF"/>
                  </a:solidFill>
                  <a:latin typeface="微软雅黑" panose="020b0503020204020204" pitchFamily="34" charset="-122"/>
                  <a:ea typeface="微软雅黑" panose="020b0503020204020204" pitchFamily="34" charset="-122"/>
                  <a:cs typeface="Arial"/>
                </a:rPr>
                <a:t>1)</a:t>
              </a:r>
              <a:endParaRPr sz="700" b="1">
                <a:latin typeface="微软雅黑" panose="020b0503020204020204" pitchFamily="34" charset="-122"/>
                <a:ea typeface="微软雅黑" panose="020b0503020204020204" pitchFamily="34" charset="-122"/>
                <a:cs typeface="Arial"/>
              </a:endParaRPr>
            </a:p>
          </p:txBody>
        </p:sp>
        <p:sp>
          <p:nvSpPr>
            <p:cNvPr id="784" name="object 318"/>
            <p:cNvSpPr txBox="1"/>
            <p:nvPr/>
          </p:nvSpPr>
          <p:spPr>
            <a:xfrm>
              <a:off x="9555402" y="3079419"/>
              <a:ext cx="842638"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700" b="1" spc="5">
                  <a:latin typeface="微软雅黑" panose="020b0503020204020204" pitchFamily="34" charset="-122"/>
                  <a:ea typeface="微软雅黑" panose="020b0503020204020204" pitchFamily="34" charset="-122"/>
                  <a:cs typeface="Verdana"/>
                </a:rPr>
                <a:t>Tanatex</a:t>
              </a:r>
              <a:r>
                <a:rPr sz="700" b="1" spc="-50">
                  <a:latin typeface="微软雅黑" panose="020b0503020204020204" pitchFamily="34" charset="-122"/>
                  <a:ea typeface="微软雅黑" panose="020b0503020204020204" pitchFamily="34" charset="-122"/>
                  <a:cs typeface="Verdana"/>
                </a:rPr>
                <a:t> </a:t>
              </a:r>
              <a:r>
                <a:rPr sz="700" b="1" spc="10">
                  <a:latin typeface="微软雅黑" panose="020b0503020204020204" pitchFamily="34" charset="-122"/>
                  <a:ea typeface="微软雅黑" panose="020b0503020204020204" pitchFamily="34" charset="-122"/>
                  <a:cs typeface="Verdana"/>
                </a:rPr>
                <a:t>Japan</a:t>
              </a:r>
              <a:endParaRPr sz="700" b="1">
                <a:latin typeface="微软雅黑" panose="020b0503020204020204" pitchFamily="34" charset="-122"/>
                <a:ea typeface="微软雅黑" panose="020b0503020204020204" pitchFamily="34" charset="-122"/>
                <a:cs typeface="Verdana"/>
              </a:endParaRPr>
            </a:p>
          </p:txBody>
        </p:sp>
        <p:sp>
          <p:nvSpPr>
            <p:cNvPr id="785" name="object 320"/>
            <p:cNvSpPr txBox="1"/>
            <p:nvPr/>
          </p:nvSpPr>
          <p:spPr>
            <a:xfrm>
              <a:off x="9555402" y="2895600"/>
              <a:ext cx="960198" cy="139141"/>
            </a:xfrm>
            <a:prstGeom prst="rect">
              <a:avLst/>
            </a:prstGeom>
            <a:solidFill>
              <a:srgbClr val="B20012"/>
            </a:solidFill>
          </p:spPr>
          <p:txBody>
            <a:bodyPr vert="horz" wrap="square" lIns="0" tIns="311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830">
                <a:lnSpc>
                  <a:spcPct val="100000"/>
                </a:lnSpc>
                <a:spcBef>
                  <a:spcPts val="245"/>
                </a:spcBef>
                <a:tabLst>
                  <a:tab pos="1004569"/>
                </a:tabLst>
              </a:pPr>
              <a:r>
                <a:rPr lang="zh-CN" altLang="en-US" sz="700" b="1" spc="95" smtClean="0">
                  <a:solidFill>
                    <a:srgbClr val="FFFFFF"/>
                  </a:solidFill>
                  <a:latin typeface="微软雅黑" panose="020b0503020204020204" pitchFamily="34" charset="-122"/>
                  <a:ea typeface="微软雅黑" panose="020b0503020204020204" pitchFamily="34" charset="-122"/>
                  <a:cs typeface="Arial"/>
                </a:rPr>
                <a:t>日本地区</a:t>
              </a:r>
              <a:r>
                <a:rPr sz="700" b="1" spc="140" smtClean="0">
                  <a:solidFill>
                    <a:srgbClr val="FFFFFF"/>
                  </a:solidFill>
                  <a:latin typeface="微软雅黑" panose="020b0503020204020204" pitchFamily="34" charset="-122"/>
                  <a:ea typeface="微软雅黑" panose="020b0503020204020204" pitchFamily="34" charset="-122"/>
                  <a:cs typeface="Arial"/>
                </a:rPr>
                <a:t>(</a:t>
              </a:r>
              <a:r>
                <a:rPr sz="700" b="1" spc="140">
                  <a:solidFill>
                    <a:srgbClr val="FFFFFF"/>
                  </a:solidFill>
                  <a:latin typeface="微软雅黑" panose="020b0503020204020204" pitchFamily="34" charset="-122"/>
                  <a:ea typeface="微软雅黑" panose="020b0503020204020204" pitchFamily="34" charset="-122"/>
                  <a:cs typeface="Arial"/>
                </a:rPr>
                <a:t>7</a:t>
              </a:r>
              <a:r>
                <a:rPr sz="700" b="1">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spc="5">
                  <a:solidFill>
                    <a:srgbClr val="FFFFFF"/>
                  </a:solidFill>
                  <a:latin typeface="微软雅黑" panose="020b0503020204020204" pitchFamily="34" charset="-122"/>
                  <a:ea typeface="微软雅黑" panose="020b0503020204020204" pitchFamily="34" charset="-122"/>
                  <a:cs typeface="Arial"/>
                </a:rPr>
                <a:t> </a:t>
              </a:r>
              <a:r>
                <a:rPr sz="700" b="1" spc="135">
                  <a:solidFill>
                    <a:srgbClr val="FFFFFF"/>
                  </a:solidFill>
                  <a:latin typeface="微软雅黑" panose="020b0503020204020204" pitchFamily="34" charset="-122"/>
                  <a:ea typeface="微软雅黑" panose="020b0503020204020204" pitchFamily="34" charset="-122"/>
                  <a:cs typeface="Arial"/>
                </a:rPr>
                <a:t>8)</a:t>
              </a:r>
              <a:endParaRPr sz="700" b="1">
                <a:latin typeface="微软雅黑" panose="020b0503020204020204" pitchFamily="34" charset="-122"/>
                <a:ea typeface="微软雅黑" panose="020b0503020204020204" pitchFamily="34" charset="-122"/>
                <a:cs typeface="Arial"/>
              </a:endParaRPr>
            </a:p>
          </p:txBody>
        </p:sp>
        <p:sp>
          <p:nvSpPr>
            <p:cNvPr id="786" name="object 321"/>
            <p:cNvSpPr txBox="1"/>
            <p:nvPr/>
          </p:nvSpPr>
          <p:spPr>
            <a:xfrm>
              <a:off x="7283188" y="4089634"/>
              <a:ext cx="803392"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700" b="1" spc="5">
                  <a:latin typeface="微软雅黑" panose="020b0503020204020204" pitchFamily="34" charset="-122"/>
                  <a:ea typeface="微软雅黑" panose="020b0503020204020204" pitchFamily="34" charset="-122"/>
                  <a:cs typeface="Verdana"/>
                </a:rPr>
                <a:t>Tanatex</a:t>
              </a:r>
              <a:r>
                <a:rPr sz="700" b="1" spc="-50">
                  <a:latin typeface="微软雅黑" panose="020b0503020204020204" pitchFamily="34" charset="-122"/>
                  <a:ea typeface="微软雅黑" panose="020b0503020204020204" pitchFamily="34" charset="-122"/>
                  <a:cs typeface="Verdana"/>
                </a:rPr>
                <a:t> </a:t>
              </a:r>
              <a:r>
                <a:rPr sz="700" b="1" spc="10">
                  <a:latin typeface="微软雅黑" panose="020b0503020204020204" pitchFamily="34" charset="-122"/>
                  <a:ea typeface="微软雅黑" panose="020b0503020204020204" pitchFamily="34" charset="-122"/>
                  <a:cs typeface="Verdana"/>
                </a:rPr>
                <a:t>India</a:t>
              </a:r>
              <a:endParaRPr sz="700" b="1">
                <a:latin typeface="微软雅黑" panose="020b0503020204020204" pitchFamily="34" charset="-122"/>
                <a:ea typeface="微软雅黑" panose="020b0503020204020204" pitchFamily="34" charset="-122"/>
                <a:cs typeface="Verdana"/>
              </a:endParaRPr>
            </a:p>
          </p:txBody>
        </p:sp>
        <p:sp>
          <p:nvSpPr>
            <p:cNvPr id="787" name="object 323"/>
            <p:cNvSpPr txBox="1"/>
            <p:nvPr/>
          </p:nvSpPr>
          <p:spPr>
            <a:xfrm>
              <a:off x="7294547" y="3950493"/>
              <a:ext cx="1135994" cy="139141"/>
            </a:xfrm>
            <a:prstGeom prst="rect">
              <a:avLst/>
            </a:prstGeom>
            <a:solidFill>
              <a:srgbClr val="B20012"/>
            </a:solidFill>
          </p:spPr>
          <p:txBody>
            <a:bodyPr vert="horz" wrap="square" lIns="0" tIns="311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465">
                <a:lnSpc>
                  <a:spcPct val="100000"/>
                </a:lnSpc>
                <a:spcBef>
                  <a:spcPts val="245"/>
                </a:spcBef>
                <a:tabLst>
                  <a:tab pos="943610"/>
                </a:tabLst>
              </a:pPr>
              <a:r>
                <a:rPr lang="zh-CN" altLang="en-US" sz="700" b="1" spc="125" smtClean="0">
                  <a:solidFill>
                    <a:srgbClr val="FFFFFF"/>
                  </a:solidFill>
                  <a:latin typeface="微软雅黑" panose="020b0503020204020204" pitchFamily="34" charset="-122"/>
                  <a:ea typeface="微软雅黑" panose="020b0503020204020204" pitchFamily="34" charset="-122"/>
                  <a:cs typeface="Arial"/>
                </a:rPr>
                <a:t>印度地区</a:t>
              </a:r>
              <a:r>
                <a:rPr sz="700" b="1" spc="140" smtClean="0">
                  <a:solidFill>
                    <a:srgbClr val="FFFFFF"/>
                  </a:solidFill>
                  <a:latin typeface="微软雅黑" panose="020b0503020204020204" pitchFamily="34" charset="-122"/>
                  <a:ea typeface="微软雅黑" panose="020b0503020204020204" pitchFamily="34" charset="-122"/>
                  <a:cs typeface="Arial"/>
                </a:rPr>
                <a:t>(</a:t>
              </a:r>
              <a:r>
                <a:rPr sz="700" b="1" spc="140">
                  <a:solidFill>
                    <a:srgbClr val="FFFFFF"/>
                  </a:solidFill>
                  <a:latin typeface="微软雅黑" panose="020b0503020204020204" pitchFamily="34" charset="-122"/>
                  <a:ea typeface="微软雅黑" panose="020b0503020204020204" pitchFamily="34" charset="-122"/>
                  <a:cs typeface="Arial"/>
                </a:rPr>
                <a:t>6</a:t>
              </a:r>
              <a:r>
                <a:rPr sz="700" b="1">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a:solidFill>
                    <a:srgbClr val="FFFFFF"/>
                  </a:solidFill>
                  <a:latin typeface="微软雅黑" panose="020b0503020204020204" pitchFamily="34" charset="-122"/>
                  <a:ea typeface="微软雅黑" panose="020b0503020204020204" pitchFamily="34" charset="-122"/>
                  <a:cs typeface="Arial"/>
                </a:rPr>
                <a:t> </a:t>
              </a:r>
              <a:r>
                <a:rPr sz="700" b="1" spc="130">
                  <a:solidFill>
                    <a:srgbClr val="FFFFFF"/>
                  </a:solidFill>
                  <a:latin typeface="微软雅黑" panose="020b0503020204020204" pitchFamily="34" charset="-122"/>
                  <a:ea typeface="微软雅黑" panose="020b0503020204020204" pitchFamily="34" charset="-122"/>
                  <a:cs typeface="Arial"/>
                </a:rPr>
                <a:t>14)</a:t>
              </a:r>
              <a:endParaRPr sz="700" b="1">
                <a:latin typeface="微软雅黑" panose="020b0503020204020204" pitchFamily="34" charset="-122"/>
                <a:ea typeface="微软雅黑" panose="020b0503020204020204" pitchFamily="34" charset="-122"/>
                <a:cs typeface="Arial"/>
              </a:endParaRPr>
            </a:p>
          </p:txBody>
        </p:sp>
        <p:sp>
          <p:nvSpPr>
            <p:cNvPr id="788" name="object 333"/>
            <p:cNvSpPr/>
            <p:nvPr/>
          </p:nvSpPr>
          <p:spPr>
            <a:xfrm>
              <a:off x="8470485" y="3724682"/>
              <a:ext cx="218547" cy="194267"/>
            </a:xfrm>
            <a:custGeom>
              <a:rect l="l" t="t" r="r" b="b"/>
              <a:pathLst>
                <a:path w="180340" h="182245">
                  <a:moveTo>
                    <a:pt x="68333" y="70657"/>
                  </a:moveTo>
                  <a:lnTo>
                    <a:pt x="0" y="70657"/>
                  </a:lnTo>
                  <a:lnTo>
                    <a:pt x="43964" y="104310"/>
                  </a:lnTo>
                  <a:lnTo>
                    <a:pt x="43964" y="99706"/>
                  </a:lnTo>
                  <a:lnTo>
                    <a:pt x="52600" y="73798"/>
                  </a:lnTo>
                  <a:lnTo>
                    <a:pt x="65162" y="83419"/>
                  </a:lnTo>
                  <a:lnTo>
                    <a:pt x="65162" y="80864"/>
                  </a:lnTo>
                  <a:lnTo>
                    <a:pt x="68333" y="70657"/>
                  </a:lnTo>
                  <a:close/>
                </a:path>
                <a:path w="180340" h="182245">
                  <a:moveTo>
                    <a:pt x="63592" y="122637"/>
                  </a:moveTo>
                  <a:lnTo>
                    <a:pt x="63592" y="119333"/>
                  </a:lnTo>
                  <a:lnTo>
                    <a:pt x="55044" y="112790"/>
                  </a:lnTo>
                  <a:lnTo>
                    <a:pt x="33758" y="182140"/>
                  </a:lnTo>
                  <a:lnTo>
                    <a:pt x="52600" y="167838"/>
                  </a:lnTo>
                  <a:lnTo>
                    <a:pt x="52600" y="131109"/>
                  </a:lnTo>
                  <a:lnTo>
                    <a:pt x="63592" y="122637"/>
                  </a:lnTo>
                  <a:close/>
                </a:path>
                <a:path w="180340" h="182245">
                  <a:moveTo>
                    <a:pt x="86425" y="99706"/>
                  </a:moveTo>
                  <a:lnTo>
                    <a:pt x="52600" y="73798"/>
                  </a:lnTo>
                  <a:lnTo>
                    <a:pt x="43964" y="99706"/>
                  </a:lnTo>
                  <a:lnTo>
                    <a:pt x="86425" y="99706"/>
                  </a:lnTo>
                  <a:close/>
                </a:path>
                <a:path w="180340" h="182245">
                  <a:moveTo>
                    <a:pt x="89500" y="102061"/>
                  </a:moveTo>
                  <a:lnTo>
                    <a:pt x="86425" y="99706"/>
                  </a:lnTo>
                  <a:lnTo>
                    <a:pt x="43964" y="99706"/>
                  </a:lnTo>
                  <a:lnTo>
                    <a:pt x="43964" y="104310"/>
                  </a:lnTo>
                  <a:lnTo>
                    <a:pt x="55044" y="112790"/>
                  </a:lnTo>
                  <a:lnTo>
                    <a:pt x="58096" y="102846"/>
                  </a:lnTo>
                  <a:lnTo>
                    <a:pt x="63592" y="119333"/>
                  </a:lnTo>
                  <a:lnTo>
                    <a:pt x="63592" y="122637"/>
                  </a:lnTo>
                  <a:lnTo>
                    <a:pt x="89247" y="102861"/>
                  </a:lnTo>
                  <a:lnTo>
                    <a:pt x="89500" y="102061"/>
                  </a:lnTo>
                  <a:close/>
                </a:path>
                <a:path w="180340" h="182245">
                  <a:moveTo>
                    <a:pt x="89247" y="102861"/>
                  </a:moveTo>
                  <a:lnTo>
                    <a:pt x="52600" y="131109"/>
                  </a:lnTo>
                  <a:lnTo>
                    <a:pt x="75368" y="146811"/>
                  </a:lnTo>
                  <a:lnTo>
                    <a:pt x="89247" y="102861"/>
                  </a:lnTo>
                  <a:close/>
                </a:path>
                <a:path w="180340" h="182245">
                  <a:moveTo>
                    <a:pt x="127184" y="167838"/>
                  </a:moveTo>
                  <a:lnTo>
                    <a:pt x="127184" y="131109"/>
                  </a:lnTo>
                  <a:lnTo>
                    <a:pt x="104416" y="146811"/>
                  </a:lnTo>
                  <a:lnTo>
                    <a:pt x="90285" y="102061"/>
                  </a:lnTo>
                  <a:lnTo>
                    <a:pt x="89247" y="102861"/>
                  </a:lnTo>
                  <a:lnTo>
                    <a:pt x="75368" y="146811"/>
                  </a:lnTo>
                  <a:lnTo>
                    <a:pt x="52600" y="131109"/>
                  </a:lnTo>
                  <a:lnTo>
                    <a:pt x="52600" y="167838"/>
                  </a:lnTo>
                  <a:lnTo>
                    <a:pt x="80864" y="146385"/>
                  </a:lnTo>
                  <a:lnTo>
                    <a:pt x="80864" y="132679"/>
                  </a:lnTo>
                  <a:lnTo>
                    <a:pt x="98921" y="132679"/>
                  </a:lnTo>
                  <a:lnTo>
                    <a:pt x="98921" y="146385"/>
                  </a:lnTo>
                  <a:lnTo>
                    <a:pt x="127184" y="167838"/>
                  </a:lnTo>
                  <a:close/>
                </a:path>
                <a:path w="180340" h="182245">
                  <a:moveTo>
                    <a:pt x="63592" y="119333"/>
                  </a:moveTo>
                  <a:lnTo>
                    <a:pt x="58096" y="102846"/>
                  </a:lnTo>
                  <a:lnTo>
                    <a:pt x="55044" y="112790"/>
                  </a:lnTo>
                  <a:lnTo>
                    <a:pt x="63592" y="119333"/>
                  </a:lnTo>
                  <a:close/>
                </a:path>
                <a:path w="180340" h="182245">
                  <a:moveTo>
                    <a:pt x="79293" y="70657"/>
                  </a:moveTo>
                  <a:lnTo>
                    <a:pt x="68333" y="70657"/>
                  </a:lnTo>
                  <a:lnTo>
                    <a:pt x="65162" y="80864"/>
                  </a:lnTo>
                  <a:lnTo>
                    <a:pt x="79293" y="70657"/>
                  </a:lnTo>
                  <a:close/>
                </a:path>
                <a:path w="180340" h="182245">
                  <a:moveTo>
                    <a:pt x="79293" y="94244"/>
                  </a:moveTo>
                  <a:lnTo>
                    <a:pt x="79293" y="70657"/>
                  </a:lnTo>
                  <a:lnTo>
                    <a:pt x="65162" y="80864"/>
                  </a:lnTo>
                  <a:lnTo>
                    <a:pt x="65162" y="83419"/>
                  </a:lnTo>
                  <a:lnTo>
                    <a:pt x="79293" y="94244"/>
                  </a:lnTo>
                  <a:close/>
                </a:path>
                <a:path w="180340" h="182245">
                  <a:moveTo>
                    <a:pt x="111551" y="70657"/>
                  </a:moveTo>
                  <a:lnTo>
                    <a:pt x="90285" y="0"/>
                  </a:lnTo>
                  <a:lnTo>
                    <a:pt x="68333" y="70657"/>
                  </a:lnTo>
                  <a:lnTo>
                    <a:pt x="76153" y="70657"/>
                  </a:lnTo>
                  <a:lnTo>
                    <a:pt x="76153" y="54171"/>
                  </a:lnTo>
                  <a:lnTo>
                    <a:pt x="104416" y="54171"/>
                  </a:lnTo>
                  <a:lnTo>
                    <a:pt x="104416" y="70657"/>
                  </a:lnTo>
                  <a:lnTo>
                    <a:pt x="111551" y="70657"/>
                  </a:lnTo>
                  <a:close/>
                </a:path>
                <a:path w="180340" h="182245">
                  <a:moveTo>
                    <a:pt x="104416" y="54171"/>
                  </a:moveTo>
                  <a:lnTo>
                    <a:pt x="76153" y="54171"/>
                  </a:lnTo>
                  <a:lnTo>
                    <a:pt x="89903" y="98475"/>
                  </a:lnTo>
                  <a:lnTo>
                    <a:pt x="104416" y="54171"/>
                  </a:lnTo>
                  <a:close/>
                </a:path>
                <a:path w="180340" h="182245">
                  <a:moveTo>
                    <a:pt x="89903" y="98475"/>
                  </a:moveTo>
                  <a:lnTo>
                    <a:pt x="76153" y="54171"/>
                  </a:lnTo>
                  <a:lnTo>
                    <a:pt x="76153" y="70657"/>
                  </a:lnTo>
                  <a:lnTo>
                    <a:pt x="79293" y="70657"/>
                  </a:lnTo>
                  <a:lnTo>
                    <a:pt x="79293" y="94244"/>
                  </a:lnTo>
                  <a:lnTo>
                    <a:pt x="86425" y="99706"/>
                  </a:lnTo>
                  <a:lnTo>
                    <a:pt x="89500" y="99706"/>
                  </a:lnTo>
                  <a:lnTo>
                    <a:pt x="89903" y="98475"/>
                  </a:lnTo>
                  <a:close/>
                </a:path>
                <a:path w="180340" h="182245">
                  <a:moveTo>
                    <a:pt x="98921" y="132679"/>
                  </a:moveTo>
                  <a:lnTo>
                    <a:pt x="80864" y="132679"/>
                  </a:lnTo>
                  <a:lnTo>
                    <a:pt x="89903" y="139524"/>
                  </a:lnTo>
                  <a:lnTo>
                    <a:pt x="98921" y="132679"/>
                  </a:lnTo>
                  <a:close/>
                </a:path>
                <a:path w="180340" h="182245">
                  <a:moveTo>
                    <a:pt x="89892" y="139532"/>
                  </a:moveTo>
                  <a:lnTo>
                    <a:pt x="80864" y="132679"/>
                  </a:lnTo>
                  <a:lnTo>
                    <a:pt x="80864" y="146385"/>
                  </a:lnTo>
                  <a:lnTo>
                    <a:pt x="89892" y="139532"/>
                  </a:lnTo>
                  <a:close/>
                </a:path>
                <a:path w="180340" h="182245">
                  <a:moveTo>
                    <a:pt x="98921" y="146385"/>
                  </a:moveTo>
                  <a:lnTo>
                    <a:pt x="98921" y="132679"/>
                  </a:lnTo>
                  <a:lnTo>
                    <a:pt x="89892" y="139532"/>
                  </a:lnTo>
                  <a:lnTo>
                    <a:pt x="98921" y="146385"/>
                  </a:lnTo>
                  <a:close/>
                </a:path>
                <a:path w="180340" h="182245">
                  <a:moveTo>
                    <a:pt x="104416" y="70657"/>
                  </a:moveTo>
                  <a:lnTo>
                    <a:pt x="104416" y="54171"/>
                  </a:lnTo>
                  <a:lnTo>
                    <a:pt x="89903" y="98475"/>
                  </a:lnTo>
                  <a:lnTo>
                    <a:pt x="90285" y="99706"/>
                  </a:lnTo>
                  <a:lnTo>
                    <a:pt x="93360" y="99706"/>
                  </a:lnTo>
                  <a:lnTo>
                    <a:pt x="101276" y="93642"/>
                  </a:lnTo>
                  <a:lnTo>
                    <a:pt x="101276" y="70657"/>
                  </a:lnTo>
                  <a:lnTo>
                    <a:pt x="104416" y="70657"/>
                  </a:lnTo>
                  <a:close/>
                </a:path>
                <a:path w="180340" h="182245">
                  <a:moveTo>
                    <a:pt x="136605" y="104122"/>
                  </a:moveTo>
                  <a:lnTo>
                    <a:pt x="136605" y="99706"/>
                  </a:lnTo>
                  <a:lnTo>
                    <a:pt x="93360" y="99706"/>
                  </a:lnTo>
                  <a:lnTo>
                    <a:pt x="90285" y="102061"/>
                  </a:lnTo>
                  <a:lnTo>
                    <a:pt x="116978" y="123075"/>
                  </a:lnTo>
                  <a:lnTo>
                    <a:pt x="116978" y="119333"/>
                  </a:lnTo>
                  <a:lnTo>
                    <a:pt x="121688" y="102846"/>
                  </a:lnTo>
                  <a:lnTo>
                    <a:pt x="124871" y="113216"/>
                  </a:lnTo>
                  <a:lnTo>
                    <a:pt x="136605" y="104122"/>
                  </a:lnTo>
                  <a:close/>
                </a:path>
                <a:path w="180340" h="182245">
                  <a:moveTo>
                    <a:pt x="127184" y="131109"/>
                  </a:moveTo>
                  <a:lnTo>
                    <a:pt x="90285" y="102061"/>
                  </a:lnTo>
                  <a:lnTo>
                    <a:pt x="104416" y="146811"/>
                  </a:lnTo>
                  <a:lnTo>
                    <a:pt x="127184" y="131109"/>
                  </a:lnTo>
                  <a:close/>
                </a:path>
                <a:path w="180340" h="182245">
                  <a:moveTo>
                    <a:pt x="136605" y="99706"/>
                  </a:moveTo>
                  <a:lnTo>
                    <a:pt x="127184" y="73798"/>
                  </a:lnTo>
                  <a:lnTo>
                    <a:pt x="93360" y="99706"/>
                  </a:lnTo>
                  <a:lnTo>
                    <a:pt x="136605" y="99706"/>
                  </a:lnTo>
                  <a:close/>
                </a:path>
                <a:path w="180340" h="182245">
                  <a:moveTo>
                    <a:pt x="114622" y="80864"/>
                  </a:moveTo>
                  <a:lnTo>
                    <a:pt x="111551" y="70657"/>
                  </a:lnTo>
                  <a:lnTo>
                    <a:pt x="101276" y="70657"/>
                  </a:lnTo>
                  <a:lnTo>
                    <a:pt x="114622" y="80864"/>
                  </a:lnTo>
                  <a:close/>
                </a:path>
                <a:path w="180340" h="182245">
                  <a:moveTo>
                    <a:pt x="114622" y="83419"/>
                  </a:moveTo>
                  <a:lnTo>
                    <a:pt x="114622" y="80864"/>
                  </a:lnTo>
                  <a:lnTo>
                    <a:pt x="101276" y="70657"/>
                  </a:lnTo>
                  <a:lnTo>
                    <a:pt x="101276" y="93642"/>
                  </a:lnTo>
                  <a:lnTo>
                    <a:pt x="114622" y="83419"/>
                  </a:lnTo>
                  <a:close/>
                </a:path>
                <a:path w="180340" h="182245">
                  <a:moveTo>
                    <a:pt x="179785" y="70657"/>
                  </a:moveTo>
                  <a:lnTo>
                    <a:pt x="111551" y="70657"/>
                  </a:lnTo>
                  <a:lnTo>
                    <a:pt x="114622" y="80864"/>
                  </a:lnTo>
                  <a:lnTo>
                    <a:pt x="114622" y="83419"/>
                  </a:lnTo>
                  <a:lnTo>
                    <a:pt x="127184" y="73798"/>
                  </a:lnTo>
                  <a:lnTo>
                    <a:pt x="136605" y="99706"/>
                  </a:lnTo>
                  <a:lnTo>
                    <a:pt x="136605" y="104122"/>
                  </a:lnTo>
                  <a:lnTo>
                    <a:pt x="179785" y="70657"/>
                  </a:lnTo>
                  <a:close/>
                </a:path>
                <a:path w="180340" h="182245">
                  <a:moveTo>
                    <a:pt x="124871" y="113216"/>
                  </a:moveTo>
                  <a:lnTo>
                    <a:pt x="121688" y="102846"/>
                  </a:lnTo>
                  <a:lnTo>
                    <a:pt x="116978" y="119333"/>
                  </a:lnTo>
                  <a:lnTo>
                    <a:pt x="124871" y="113216"/>
                  </a:lnTo>
                  <a:close/>
                </a:path>
                <a:path w="180340" h="182245">
                  <a:moveTo>
                    <a:pt x="146026" y="182140"/>
                  </a:moveTo>
                  <a:lnTo>
                    <a:pt x="124871" y="113216"/>
                  </a:lnTo>
                  <a:lnTo>
                    <a:pt x="116978" y="119333"/>
                  </a:lnTo>
                  <a:lnTo>
                    <a:pt x="116978" y="123075"/>
                  </a:lnTo>
                  <a:lnTo>
                    <a:pt x="127184" y="131109"/>
                  </a:lnTo>
                  <a:lnTo>
                    <a:pt x="127184" y="167838"/>
                  </a:lnTo>
                  <a:lnTo>
                    <a:pt x="146026" y="182140"/>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96" name="object 372"/>
            <p:cNvSpPr/>
            <p:nvPr/>
          </p:nvSpPr>
          <p:spPr>
            <a:xfrm>
              <a:off x="9398419" y="3029646"/>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97" name="object 372"/>
            <p:cNvSpPr/>
            <p:nvPr/>
          </p:nvSpPr>
          <p:spPr>
            <a:xfrm>
              <a:off x="8839200" y="3434982"/>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98" name="object 372"/>
            <p:cNvSpPr/>
            <p:nvPr/>
          </p:nvSpPr>
          <p:spPr>
            <a:xfrm>
              <a:off x="8991600" y="3587382"/>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799" name="object 372"/>
            <p:cNvSpPr/>
            <p:nvPr/>
          </p:nvSpPr>
          <p:spPr>
            <a:xfrm>
              <a:off x="8043925" y="3554777"/>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800" name="object 338"/>
            <p:cNvSpPr/>
            <p:nvPr/>
          </p:nvSpPr>
          <p:spPr>
            <a:xfrm>
              <a:off x="7775616" y="3770423"/>
              <a:ext cx="158524" cy="139439"/>
            </a:xfrm>
            <a:custGeom>
              <a:rect l="l" t="t" r="r" b="b"/>
              <a:pathLst>
                <a:path w="130810" h="130810">
                  <a:moveTo>
                    <a:pt x="130324" y="65162"/>
                  </a:moveTo>
                  <a:lnTo>
                    <a:pt x="125221" y="39745"/>
                  </a:lnTo>
                  <a:lnTo>
                    <a:pt x="111286" y="19038"/>
                  </a:lnTo>
                  <a:lnTo>
                    <a:pt x="90579" y="5103"/>
                  </a:lnTo>
                  <a:lnTo>
                    <a:pt x="65162" y="0"/>
                  </a:lnTo>
                  <a:lnTo>
                    <a:pt x="39745" y="5103"/>
                  </a:lnTo>
                  <a:lnTo>
                    <a:pt x="19038" y="19038"/>
                  </a:lnTo>
                  <a:lnTo>
                    <a:pt x="5103" y="39745"/>
                  </a:lnTo>
                  <a:lnTo>
                    <a:pt x="0" y="65162"/>
                  </a:lnTo>
                  <a:lnTo>
                    <a:pt x="5103" y="90579"/>
                  </a:lnTo>
                  <a:lnTo>
                    <a:pt x="19038" y="111286"/>
                  </a:lnTo>
                  <a:lnTo>
                    <a:pt x="39745" y="125221"/>
                  </a:lnTo>
                  <a:lnTo>
                    <a:pt x="65162" y="130324"/>
                  </a:lnTo>
                  <a:lnTo>
                    <a:pt x="90579" y="125221"/>
                  </a:lnTo>
                  <a:lnTo>
                    <a:pt x="111286" y="111286"/>
                  </a:lnTo>
                  <a:lnTo>
                    <a:pt x="125221" y="90579"/>
                  </a:lnTo>
                  <a:lnTo>
                    <a:pt x="130324" y="65162"/>
                  </a:lnTo>
                  <a:close/>
                </a:path>
              </a:pathLst>
            </a:custGeom>
            <a:solidFill>
              <a:srgbClr val="B2001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801" name="object 325"/>
            <p:cNvSpPr txBox="1"/>
            <p:nvPr/>
          </p:nvSpPr>
          <p:spPr>
            <a:xfrm>
              <a:off x="8763000" y="3886200"/>
              <a:ext cx="1131983" cy="4524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39800"/>
                </a:lnSpc>
              </a:pPr>
              <a:r>
                <a:rPr sz="700" b="1" spc="5">
                  <a:latin typeface="微软雅黑" panose="020b0503020204020204" pitchFamily="34" charset="-122"/>
                  <a:ea typeface="微软雅黑" panose="020b0503020204020204" pitchFamily="34" charset="-122"/>
                  <a:cs typeface="Verdana"/>
                </a:rPr>
                <a:t>Tanatex </a:t>
              </a:r>
              <a:r>
                <a:rPr sz="700" b="1" spc="10">
                  <a:latin typeface="微软雅黑" panose="020b0503020204020204" pitchFamily="34" charset="-122"/>
                  <a:ea typeface="微软雅黑" panose="020b0503020204020204" pitchFamily="34" charset="-122"/>
                  <a:cs typeface="Verdana"/>
                </a:rPr>
                <a:t>Shanghai </a:t>
              </a:r>
              <a:r>
                <a:rPr sz="700" b="1" spc="-195">
                  <a:latin typeface="微软雅黑" panose="020b0503020204020204" pitchFamily="34" charset="-122"/>
                  <a:ea typeface="微软雅黑" panose="020b0503020204020204" pitchFamily="34" charset="-122"/>
                  <a:cs typeface="Verdana"/>
                </a:rPr>
                <a:t> </a:t>
              </a:r>
              <a:r>
                <a:rPr sz="700" b="1" spc="5">
                  <a:latin typeface="微软雅黑" panose="020b0503020204020204" pitchFamily="34" charset="-122"/>
                  <a:ea typeface="微软雅黑" panose="020b0503020204020204" pitchFamily="34" charset="-122"/>
                  <a:cs typeface="Verdana"/>
                </a:rPr>
                <a:t>Tanatex </a:t>
              </a:r>
              <a:r>
                <a:rPr sz="700" b="1" spc="15">
                  <a:latin typeface="微软雅黑" panose="020b0503020204020204" pitchFamily="34" charset="-122"/>
                  <a:ea typeface="微软雅黑" panose="020b0503020204020204" pitchFamily="34" charset="-122"/>
                  <a:cs typeface="Verdana"/>
                </a:rPr>
                <a:t>Hong </a:t>
              </a:r>
              <a:r>
                <a:rPr sz="700" b="1" spc="5">
                  <a:latin typeface="微软雅黑" panose="020b0503020204020204" pitchFamily="34" charset="-122"/>
                  <a:ea typeface="微软雅黑" panose="020b0503020204020204" pitchFamily="34" charset="-122"/>
                  <a:cs typeface="Verdana"/>
                </a:rPr>
                <a:t>Kong </a:t>
              </a:r>
              <a:r>
                <a:rPr sz="700" b="1" spc="-215">
                  <a:latin typeface="微软雅黑" panose="020b0503020204020204" pitchFamily="34" charset="-122"/>
                  <a:ea typeface="微软雅黑" panose="020b0503020204020204" pitchFamily="34" charset="-122"/>
                  <a:cs typeface="Verdana"/>
                </a:rPr>
                <a:t> </a:t>
              </a:r>
              <a:r>
                <a:rPr sz="700" b="1" spc="5">
                  <a:latin typeface="微软雅黑" panose="020b0503020204020204" pitchFamily="34" charset="-122"/>
                  <a:ea typeface="微软雅黑" panose="020b0503020204020204" pitchFamily="34" charset="-122"/>
                  <a:cs typeface="Verdana"/>
                </a:rPr>
                <a:t>Tanatex</a:t>
              </a:r>
              <a:r>
                <a:rPr sz="700" b="1" spc="-45">
                  <a:latin typeface="微软雅黑" panose="020b0503020204020204" pitchFamily="34" charset="-122"/>
                  <a:ea typeface="微软雅黑" panose="020b0503020204020204" pitchFamily="34" charset="-122"/>
                  <a:cs typeface="Verdana"/>
                </a:rPr>
                <a:t> </a:t>
              </a:r>
              <a:r>
                <a:rPr sz="700" b="1" spc="10">
                  <a:latin typeface="微软雅黑" panose="020b0503020204020204" pitchFamily="34" charset="-122"/>
                  <a:ea typeface="微软雅黑" panose="020b0503020204020204" pitchFamily="34" charset="-122"/>
                  <a:cs typeface="Verdana"/>
                </a:rPr>
                <a:t>Thailand</a:t>
              </a:r>
              <a:endParaRPr sz="700" b="1">
                <a:latin typeface="微软雅黑" panose="020b0503020204020204" pitchFamily="34" charset="-122"/>
                <a:ea typeface="微软雅黑" panose="020b0503020204020204" pitchFamily="34" charset="-122"/>
                <a:cs typeface="Verdana"/>
              </a:endParaRPr>
            </a:p>
          </p:txBody>
        </p:sp>
        <p:sp>
          <p:nvSpPr>
            <p:cNvPr id="803" name="object 326"/>
            <p:cNvSpPr/>
            <p:nvPr/>
          </p:nvSpPr>
          <p:spPr>
            <a:xfrm>
              <a:off x="8806350" y="3740251"/>
              <a:ext cx="1170371" cy="169612"/>
            </a:xfrm>
            <a:custGeom>
              <a:rect l="l" t="t" r="r" b="b"/>
              <a:pathLst>
                <a:path w="1483995" h="167639">
                  <a:moveTo>
                    <a:pt x="0" y="0"/>
                  </a:moveTo>
                  <a:lnTo>
                    <a:pt x="0" y="167223"/>
                  </a:lnTo>
                  <a:lnTo>
                    <a:pt x="1483817" y="167223"/>
                  </a:lnTo>
                  <a:lnTo>
                    <a:pt x="1483817" y="0"/>
                  </a:lnTo>
                  <a:lnTo>
                    <a:pt x="0" y="0"/>
                  </a:lnTo>
                  <a:close/>
                </a:path>
              </a:pathLst>
            </a:custGeom>
            <a:solidFill>
              <a:srgbClr val="C8062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804" name="object 328"/>
            <p:cNvSpPr txBox="1"/>
            <p:nvPr/>
          </p:nvSpPr>
          <p:spPr>
            <a:xfrm>
              <a:off x="8806350" y="3786280"/>
              <a:ext cx="1170371" cy="10772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465">
                <a:lnSpc>
                  <a:spcPct val="100000"/>
                </a:lnSpc>
                <a:tabLst>
                  <a:tab pos="881380"/>
                </a:tabLst>
              </a:pPr>
              <a:r>
                <a:rPr lang="zh-CN" altLang="en-US" sz="700" b="1" spc="65" smtClean="0">
                  <a:solidFill>
                    <a:srgbClr val="FFFFFF"/>
                  </a:solidFill>
                  <a:latin typeface="微软雅黑" panose="020b0503020204020204" pitchFamily="34" charset="-122"/>
                  <a:ea typeface="微软雅黑" panose="020b0503020204020204" pitchFamily="34" charset="-122"/>
                  <a:cs typeface="Arial"/>
                </a:rPr>
                <a:t>亚太地区</a:t>
              </a:r>
              <a:r>
                <a:rPr sz="700" b="1" spc="135" smtClean="0">
                  <a:solidFill>
                    <a:srgbClr val="FFFFFF"/>
                  </a:solidFill>
                  <a:latin typeface="微软雅黑" panose="020b0503020204020204" pitchFamily="34" charset="-122"/>
                  <a:ea typeface="微软雅黑" panose="020b0503020204020204" pitchFamily="34" charset="-122"/>
                  <a:cs typeface="Arial"/>
                </a:rPr>
                <a:t>(</a:t>
              </a:r>
              <a:r>
                <a:rPr sz="700" b="1" spc="135">
                  <a:solidFill>
                    <a:srgbClr val="FFFFFF"/>
                  </a:solidFill>
                  <a:latin typeface="微软雅黑" panose="020b0503020204020204" pitchFamily="34" charset="-122"/>
                  <a:ea typeface="微软雅黑" panose="020b0503020204020204" pitchFamily="34" charset="-122"/>
                  <a:cs typeface="Arial"/>
                </a:rPr>
                <a:t>32</a:t>
              </a:r>
              <a:r>
                <a:rPr sz="700" b="1">
                  <a:solidFill>
                    <a:srgbClr val="FFFFFF"/>
                  </a:solidFill>
                  <a:latin typeface="微软雅黑" panose="020b0503020204020204" pitchFamily="34" charset="-122"/>
                  <a:ea typeface="微软雅黑" panose="020b0503020204020204" pitchFamily="34" charset="-122"/>
                  <a:cs typeface="Arial"/>
                </a:rPr>
                <a:t> </a:t>
              </a:r>
              <a:r>
                <a:rPr sz="700" b="1" spc="305">
                  <a:solidFill>
                    <a:srgbClr val="FFFFFF"/>
                  </a:solidFill>
                  <a:latin typeface="微软雅黑" panose="020b0503020204020204" pitchFamily="34" charset="-122"/>
                  <a:ea typeface="微软雅黑" panose="020b0503020204020204" pitchFamily="34" charset="-122"/>
                  <a:cs typeface="Arial"/>
                </a:rPr>
                <a:t>/</a:t>
              </a:r>
              <a:r>
                <a:rPr sz="700" b="1" spc="5">
                  <a:solidFill>
                    <a:srgbClr val="FFFFFF"/>
                  </a:solidFill>
                  <a:latin typeface="微软雅黑" panose="020b0503020204020204" pitchFamily="34" charset="-122"/>
                  <a:ea typeface="微软雅黑" panose="020b0503020204020204" pitchFamily="34" charset="-122"/>
                  <a:cs typeface="Arial"/>
                </a:rPr>
                <a:t> </a:t>
              </a:r>
              <a:r>
                <a:rPr sz="700" b="1" spc="130">
                  <a:solidFill>
                    <a:srgbClr val="FFFFFF"/>
                  </a:solidFill>
                  <a:latin typeface="微软雅黑" panose="020b0503020204020204" pitchFamily="34" charset="-122"/>
                  <a:ea typeface="微软雅黑" panose="020b0503020204020204" pitchFamily="34" charset="-122"/>
                  <a:cs typeface="Arial"/>
                </a:rPr>
                <a:t>88)</a:t>
              </a:r>
              <a:endParaRPr sz="700" b="1">
                <a:latin typeface="微软雅黑" panose="020b0503020204020204" pitchFamily="34" charset="-122"/>
                <a:ea typeface="微软雅黑" panose="020b0503020204020204" pitchFamily="34" charset="-122"/>
                <a:cs typeface="Arial"/>
              </a:endParaRPr>
            </a:p>
          </p:txBody>
        </p:sp>
      </p:grpSp>
      <p:sp>
        <p:nvSpPr>
          <p:cNvPr id="806" name="object 372"/>
          <p:cNvSpPr/>
          <p:nvPr/>
        </p:nvSpPr>
        <p:spPr>
          <a:xfrm>
            <a:off x="8391993" y="4112416"/>
            <a:ext cx="156983" cy="138084"/>
          </a:xfrm>
          <a:custGeom>
            <a:rect l="l" t="t" r="r" b="b"/>
            <a:pathLst>
              <a:path w="129538" h="129538">
                <a:moveTo>
                  <a:pt x="129539" y="64377"/>
                </a:moveTo>
                <a:lnTo>
                  <a:pt x="124436" y="39413"/>
                </a:lnTo>
                <a:lnTo>
                  <a:pt x="110501" y="18940"/>
                </a:lnTo>
                <a:lnTo>
                  <a:pt x="89794" y="5090"/>
                </a:lnTo>
                <a:lnTo>
                  <a:pt x="64377" y="0"/>
                </a:lnTo>
                <a:lnTo>
                  <a:pt x="39413" y="5090"/>
                </a:lnTo>
                <a:lnTo>
                  <a:pt x="18940" y="18940"/>
                </a:lnTo>
                <a:lnTo>
                  <a:pt x="5090" y="39413"/>
                </a:lnTo>
                <a:lnTo>
                  <a:pt x="0" y="64377"/>
                </a:lnTo>
                <a:lnTo>
                  <a:pt x="5090" y="89794"/>
                </a:lnTo>
                <a:lnTo>
                  <a:pt x="18940" y="110501"/>
                </a:lnTo>
                <a:lnTo>
                  <a:pt x="39413" y="124436"/>
                </a:lnTo>
                <a:lnTo>
                  <a:pt x="64377" y="129539"/>
                </a:lnTo>
                <a:lnTo>
                  <a:pt x="89794" y="124436"/>
                </a:lnTo>
                <a:lnTo>
                  <a:pt x="110501" y="110501"/>
                </a:lnTo>
                <a:lnTo>
                  <a:pt x="124436" y="89794"/>
                </a:lnTo>
                <a:lnTo>
                  <a:pt x="129539" y="64377"/>
                </a:lnTo>
                <a:close/>
              </a:path>
            </a:pathLst>
          </a:custGeom>
          <a:solidFill>
            <a:srgbClr val="375CB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b="1">
              <a:latin typeface="微软雅黑" panose="020b0503020204020204" pitchFamily="34" charset="-122"/>
              <a:ea typeface="微软雅黑" panose="020b0503020204020204" pitchFamily="34" charset="-122"/>
            </a:endParaRPr>
          </a:p>
        </p:txBody>
      </p:sp>
      <p:sp>
        <p:nvSpPr>
          <p:cNvPr id="49"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15</a:t>
            </a:fld>
            <a:endParaRPr lang="zh-CN" altLang="en-US" b="1">
              <a:solidFill>
                <a:schemeClr val="tx1"/>
              </a:solidFill>
            </a:endParaRPr>
          </a:p>
        </p:txBody>
      </p:sp>
    </p:spTree>
    <p:extLst>
      <p:ext uri="{BB962C8B-B14F-4D97-AF65-F5344CB8AC3E}">
        <p14:creationId xmlns:p14="http://schemas.microsoft.com/office/powerpoint/2010/main" xmlns="" val="3306704600"/>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组合 4"/>
          <p:cNvGrpSpPr/>
          <p:nvPr/>
        </p:nvGrpSpPr>
        <p:grpSpPr>
          <a:xfrm>
            <a:off x="1524000" y="1676400"/>
            <a:ext cx="9434498" cy="4343400"/>
            <a:chOff x="1600200" y="1676400"/>
            <a:chExt cx="9434498" cy="4343400"/>
          </a:xfrm>
        </p:grpSpPr>
        <p:grpSp>
          <p:nvGrpSpPr>
            <p:cNvPr id="43" name="组合 42"/>
            <p:cNvGrpSpPr/>
            <p:nvPr/>
          </p:nvGrpSpPr>
          <p:grpSpPr>
            <a:xfrm>
              <a:off x="1600200" y="1676400"/>
              <a:ext cx="9434498" cy="4343400"/>
              <a:chOff x="1545406" y="1792371"/>
              <a:chExt cx="9434498" cy="4075029"/>
            </a:xfrm>
          </p:grpSpPr>
          <p:sp>
            <p:nvSpPr>
              <p:cNvPr id="9" name="object 5"/>
              <p:cNvSpPr txBox="1"/>
              <p:nvPr/>
            </p:nvSpPr>
            <p:spPr>
              <a:xfrm>
                <a:off x="4379166" y="5545775"/>
                <a:ext cx="5683325" cy="16158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1050" spc="150">
                    <a:solidFill>
                      <a:srgbClr val="FFFFFF"/>
                    </a:solidFill>
                    <a:latin typeface="微软雅黑" panose="020b0503020204020204" pitchFamily="34" charset="-122"/>
                    <a:ea typeface="微软雅黑" panose="020b0503020204020204" pitchFamily="34" charset="-122"/>
                    <a:cs typeface="Arial"/>
                  </a:rPr>
                  <a:t>Third</a:t>
                </a:r>
                <a:r>
                  <a:rPr sz="1050" spc="60">
                    <a:solidFill>
                      <a:srgbClr val="FFFFFF"/>
                    </a:solidFill>
                    <a:latin typeface="微软雅黑" panose="020b0503020204020204" pitchFamily="34" charset="-122"/>
                    <a:ea typeface="微软雅黑" panose="020b0503020204020204" pitchFamily="34" charset="-122"/>
                    <a:cs typeface="Arial"/>
                  </a:rPr>
                  <a:t> </a:t>
                </a:r>
                <a:r>
                  <a:rPr sz="1050" spc="130">
                    <a:solidFill>
                      <a:srgbClr val="FFFFFF"/>
                    </a:solidFill>
                    <a:latin typeface="微软雅黑" panose="020b0503020204020204" pitchFamily="34" charset="-122"/>
                    <a:ea typeface="微软雅黑" panose="020b0503020204020204" pitchFamily="34" charset="-122"/>
                    <a:cs typeface="Arial"/>
                  </a:rPr>
                  <a:t>Parties</a:t>
                </a:r>
                <a:r>
                  <a:rPr sz="1050" spc="45">
                    <a:solidFill>
                      <a:srgbClr val="FFFFFF"/>
                    </a:solidFill>
                    <a:latin typeface="微软雅黑" panose="020b0503020204020204" pitchFamily="34" charset="-122"/>
                    <a:ea typeface="微软雅黑" panose="020b0503020204020204" pitchFamily="34" charset="-122"/>
                    <a:cs typeface="Arial"/>
                  </a:rPr>
                  <a:t> </a:t>
                </a:r>
                <a:r>
                  <a:rPr sz="1050" spc="160">
                    <a:solidFill>
                      <a:srgbClr val="FFFFFF"/>
                    </a:solidFill>
                    <a:latin typeface="微软雅黑" panose="020b0503020204020204" pitchFamily="34" charset="-122"/>
                    <a:ea typeface="微软雅黑" panose="020b0503020204020204" pitchFamily="34" charset="-122"/>
                    <a:cs typeface="Arial"/>
                  </a:rPr>
                  <a:t>-</a:t>
                </a:r>
                <a:r>
                  <a:rPr sz="1050" spc="65">
                    <a:solidFill>
                      <a:srgbClr val="FFFFFF"/>
                    </a:solidFill>
                    <a:latin typeface="微软雅黑" panose="020b0503020204020204" pitchFamily="34" charset="-122"/>
                    <a:ea typeface="微软雅黑" panose="020b0503020204020204" pitchFamily="34" charset="-122"/>
                    <a:cs typeface="Arial"/>
                  </a:rPr>
                  <a:t> </a:t>
                </a:r>
                <a:r>
                  <a:rPr sz="1050" spc="170">
                    <a:solidFill>
                      <a:srgbClr val="FFFFFF"/>
                    </a:solidFill>
                    <a:latin typeface="微软雅黑" panose="020b0503020204020204" pitchFamily="34" charset="-122"/>
                    <a:ea typeface="微软雅黑" panose="020b0503020204020204" pitchFamily="34" charset="-122"/>
                    <a:cs typeface="Arial"/>
                  </a:rPr>
                  <a:t>Raw</a:t>
                </a:r>
                <a:r>
                  <a:rPr sz="1050" spc="45">
                    <a:solidFill>
                      <a:srgbClr val="FFFFFF"/>
                    </a:solidFill>
                    <a:latin typeface="微软雅黑" panose="020b0503020204020204" pitchFamily="34" charset="-122"/>
                    <a:ea typeface="微软雅黑" panose="020b0503020204020204" pitchFamily="34" charset="-122"/>
                    <a:cs typeface="Arial"/>
                  </a:rPr>
                  <a:t> </a:t>
                </a:r>
                <a:r>
                  <a:rPr sz="1050" spc="135">
                    <a:solidFill>
                      <a:srgbClr val="FFFFFF"/>
                    </a:solidFill>
                    <a:latin typeface="微软雅黑" panose="020b0503020204020204" pitchFamily="34" charset="-122"/>
                    <a:ea typeface="微软雅黑" panose="020b0503020204020204" pitchFamily="34" charset="-122"/>
                    <a:cs typeface="Arial"/>
                  </a:rPr>
                  <a:t>Materials</a:t>
                </a:r>
                <a:r>
                  <a:rPr sz="1050" spc="40">
                    <a:solidFill>
                      <a:srgbClr val="FFFFFF"/>
                    </a:solidFill>
                    <a:latin typeface="微软雅黑" panose="020b0503020204020204" pitchFamily="34" charset="-122"/>
                    <a:ea typeface="微软雅黑" panose="020b0503020204020204" pitchFamily="34" charset="-122"/>
                    <a:cs typeface="Arial"/>
                  </a:rPr>
                  <a:t> </a:t>
                </a:r>
                <a:r>
                  <a:rPr sz="1050" spc="135">
                    <a:solidFill>
                      <a:srgbClr val="FFFFFF"/>
                    </a:solidFill>
                    <a:latin typeface="微软雅黑" panose="020b0503020204020204" pitchFamily="34" charset="-122"/>
                    <a:ea typeface="微软雅黑" panose="020b0503020204020204" pitchFamily="34" charset="-122"/>
                    <a:cs typeface="Arial"/>
                  </a:rPr>
                  <a:t>Suppliers</a:t>
                </a:r>
                <a:r>
                  <a:rPr sz="1050" spc="45">
                    <a:solidFill>
                      <a:srgbClr val="FFFFFF"/>
                    </a:solidFill>
                    <a:latin typeface="微软雅黑" panose="020b0503020204020204" pitchFamily="34" charset="-122"/>
                    <a:ea typeface="微软雅黑" panose="020b0503020204020204" pitchFamily="34" charset="-122"/>
                    <a:cs typeface="Arial"/>
                  </a:rPr>
                  <a:t> </a:t>
                </a:r>
                <a:r>
                  <a:rPr sz="1050" spc="160">
                    <a:solidFill>
                      <a:srgbClr val="FFFFFF"/>
                    </a:solidFill>
                    <a:latin typeface="微软雅黑" panose="020b0503020204020204" pitchFamily="34" charset="-122"/>
                    <a:ea typeface="微软雅黑" panose="020b0503020204020204" pitchFamily="34" charset="-122"/>
                    <a:cs typeface="Arial"/>
                  </a:rPr>
                  <a:t>and</a:t>
                </a:r>
                <a:r>
                  <a:rPr sz="1050" spc="55">
                    <a:solidFill>
                      <a:srgbClr val="FFFFFF"/>
                    </a:solidFill>
                    <a:latin typeface="微软雅黑" panose="020b0503020204020204" pitchFamily="34" charset="-122"/>
                    <a:ea typeface="微软雅黑" panose="020b0503020204020204" pitchFamily="34" charset="-122"/>
                    <a:cs typeface="Arial"/>
                  </a:rPr>
                  <a:t> </a:t>
                </a:r>
                <a:r>
                  <a:rPr sz="1050" spc="155">
                    <a:solidFill>
                      <a:srgbClr val="FFFFFF"/>
                    </a:solidFill>
                    <a:latin typeface="微软雅黑" panose="020b0503020204020204" pitchFamily="34" charset="-122"/>
                    <a:ea typeface="微软雅黑" panose="020b0503020204020204" pitchFamily="34" charset="-122"/>
                    <a:cs typeface="Arial"/>
                  </a:rPr>
                  <a:t>Manufacturing</a:t>
                </a:r>
                <a:r>
                  <a:rPr sz="1050" spc="45">
                    <a:solidFill>
                      <a:srgbClr val="FFFFFF"/>
                    </a:solidFill>
                    <a:latin typeface="微软雅黑" panose="020b0503020204020204" pitchFamily="34" charset="-122"/>
                    <a:ea typeface="微软雅黑" panose="020b0503020204020204" pitchFamily="34" charset="-122"/>
                    <a:cs typeface="Arial"/>
                  </a:rPr>
                  <a:t> </a:t>
                </a:r>
                <a:r>
                  <a:rPr sz="1050" spc="140">
                    <a:solidFill>
                      <a:srgbClr val="FFFFFF"/>
                    </a:solidFill>
                    <a:latin typeface="微软雅黑" panose="020b0503020204020204" pitchFamily="34" charset="-122"/>
                    <a:ea typeface="微软雅黑" panose="020b0503020204020204" pitchFamily="34" charset="-122"/>
                    <a:cs typeface="Arial"/>
                  </a:rPr>
                  <a:t>Partners</a:t>
                </a:r>
                <a:endParaRPr sz="1050">
                  <a:latin typeface="微软雅黑" panose="020b0503020204020204" pitchFamily="34" charset="-122"/>
                  <a:ea typeface="微软雅黑" panose="020b0503020204020204" pitchFamily="34" charset="-122"/>
                  <a:cs typeface="Arial"/>
                </a:endParaRPr>
              </a:p>
            </p:txBody>
          </p:sp>
          <p:sp>
            <p:nvSpPr>
              <p:cNvPr id="10" name="object 6"/>
              <p:cNvSpPr/>
              <p:nvPr/>
            </p:nvSpPr>
            <p:spPr>
              <a:xfrm>
                <a:off x="2590899" y="3170648"/>
                <a:ext cx="1818870" cy="1449468"/>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11" name="object 7"/>
              <p:cNvSpPr txBox="1"/>
              <p:nvPr/>
            </p:nvSpPr>
            <p:spPr>
              <a:xfrm>
                <a:off x="2788551" y="3719557"/>
                <a:ext cx="1360378"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8770" marR="5080" indent="-306705" algn="ctr">
                  <a:lnSpc>
                    <a:spcPct val="103000"/>
                  </a:lnSpc>
                </a:pPr>
                <a:r>
                  <a:rPr lang="zh-CN" altLang="en-US" sz="1400" b="1" spc="-50" smtClean="0">
                    <a:solidFill>
                      <a:srgbClr val="FFFFFF"/>
                    </a:solidFill>
                    <a:latin typeface="微软雅黑" panose="020b0503020204020204" pitchFamily="34" charset="-122"/>
                    <a:ea typeface="微软雅黑" panose="020b0503020204020204" pitchFamily="34" charset="-122"/>
                    <a:cs typeface="Verdana"/>
                  </a:rPr>
                  <a:t>荷兰工厂</a:t>
                </a:r>
                <a:endParaRPr sz="1400" b="1">
                  <a:latin typeface="微软雅黑" panose="020b0503020204020204" pitchFamily="34" charset="-122"/>
                  <a:ea typeface="微软雅黑" panose="020b0503020204020204" pitchFamily="34" charset="-122"/>
                  <a:cs typeface="Verdana"/>
                </a:endParaRPr>
              </a:p>
            </p:txBody>
          </p:sp>
          <p:sp>
            <p:nvSpPr>
              <p:cNvPr id="12" name="object 8"/>
              <p:cNvSpPr/>
              <p:nvPr/>
            </p:nvSpPr>
            <p:spPr>
              <a:xfrm>
                <a:off x="5226114" y="3170648"/>
                <a:ext cx="1818870" cy="1446621"/>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13" name="object 9"/>
              <p:cNvSpPr txBox="1"/>
              <p:nvPr/>
            </p:nvSpPr>
            <p:spPr>
              <a:xfrm>
                <a:off x="5347677" y="3262948"/>
                <a:ext cx="1617111" cy="127663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63830">
                  <a:lnSpc>
                    <a:spcPct val="103000"/>
                  </a:lnSpc>
                </a:pPr>
                <a:r>
                  <a:rPr lang="zh-CN" altLang="en-US" sz="1200" spc="140" smtClean="0">
                    <a:solidFill>
                      <a:srgbClr val="FFFFFF"/>
                    </a:solidFill>
                    <a:latin typeface="微软雅黑" panose="020b0503020204020204" pitchFamily="34" charset="-122"/>
                    <a:ea typeface="微软雅黑" panose="020b0503020204020204" pitchFamily="34" charset="-122"/>
                    <a:cs typeface="Arial"/>
                  </a:rPr>
                  <a:t>国际销售办公室</a:t>
                </a:r>
                <a:r>
                  <a:rPr sz="1200" spc="140" smtClean="0">
                    <a:solidFill>
                      <a:srgbClr val="FFFFFF"/>
                    </a:solidFill>
                    <a:latin typeface="微软雅黑" panose="020b0503020204020204" pitchFamily="34" charset="-122"/>
                    <a:ea typeface="微软雅黑" panose="020b0503020204020204" pitchFamily="34" charset="-122"/>
                    <a:cs typeface="Arial"/>
                  </a:rPr>
                  <a:t>:</a:t>
                </a:r>
                <a:endParaRPr sz="1200">
                  <a:latin typeface="微软雅黑" panose="020b0503020204020204" pitchFamily="34" charset="-122"/>
                  <a:ea typeface="微软雅黑" panose="020b0503020204020204" pitchFamily="34" charset="-122"/>
                  <a:cs typeface="Arial"/>
                </a:endParaRPr>
              </a:p>
              <a:p>
                <a:pPr marL="184150" indent="-171450">
                  <a:lnSpc>
                    <a:spcPct val="100000"/>
                  </a:lnSpc>
                  <a:spcBef>
                    <a:spcPts val="35"/>
                  </a:spcBef>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90">
                    <a:solidFill>
                      <a:srgbClr val="FFFFFF"/>
                    </a:solidFill>
                    <a:latin typeface="微软雅黑" panose="020b0503020204020204" pitchFamily="34" charset="-122"/>
                    <a:ea typeface="微软雅黑" panose="020b0503020204020204" pitchFamily="34" charset="-122"/>
                    <a:cs typeface="Verdana"/>
                  </a:rPr>
                  <a:t> </a:t>
                </a:r>
                <a:r>
                  <a:rPr lang="zh-CN" altLang="en-US" sz="1000" spc="15">
                    <a:solidFill>
                      <a:srgbClr val="FFFFFF"/>
                    </a:solidFill>
                    <a:latin typeface="微软雅黑" panose="020b0503020204020204" pitchFamily="34" charset="-122"/>
                    <a:ea typeface="微软雅黑" panose="020b0503020204020204" pitchFamily="34" charset="-122"/>
                    <a:cs typeface="Verdana"/>
                  </a:rPr>
                  <a:t>美国</a:t>
                </a:r>
                <a:endParaRPr sz="1000">
                  <a:latin typeface="微软雅黑" panose="020b0503020204020204" pitchFamily="34" charset="-122"/>
                  <a:ea typeface="微软雅黑" panose="020b0503020204020204" pitchFamily="34" charset="-122"/>
                  <a:cs typeface="Verdana"/>
                </a:endParaRPr>
              </a:p>
              <a:p>
                <a:pPr marL="184150" indent="-171450">
                  <a:lnSpc>
                    <a:spcPct val="100000"/>
                  </a:lnSpc>
                  <a:spcBef>
                    <a:spcPts val="30"/>
                  </a:spcBef>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90">
                    <a:solidFill>
                      <a:srgbClr val="FFFFFF"/>
                    </a:solidFill>
                    <a:latin typeface="微软雅黑" panose="020b0503020204020204" pitchFamily="34" charset="-122"/>
                    <a:ea typeface="微软雅黑" panose="020b0503020204020204" pitchFamily="34" charset="-122"/>
                    <a:cs typeface="Verdana"/>
                  </a:rPr>
                  <a:t> </a:t>
                </a:r>
                <a:r>
                  <a:rPr lang="zh-CN" altLang="en-US" sz="1000" spc="15">
                    <a:solidFill>
                      <a:srgbClr val="FFFFFF"/>
                    </a:solidFill>
                    <a:latin typeface="微软雅黑" panose="020b0503020204020204" pitchFamily="34" charset="-122"/>
                    <a:ea typeface="微软雅黑" panose="020b0503020204020204" pitchFamily="34" charset="-122"/>
                    <a:cs typeface="Verdana"/>
                  </a:rPr>
                  <a:t>阿根廷</a:t>
                </a:r>
                <a:endParaRPr sz="1000">
                  <a:latin typeface="微软雅黑" panose="020b0503020204020204" pitchFamily="34" charset="-122"/>
                  <a:ea typeface="微软雅黑" panose="020b0503020204020204" pitchFamily="34" charset="-122"/>
                  <a:cs typeface="Verdana"/>
                </a:endParaRPr>
              </a:p>
              <a:p>
                <a:pPr marL="184150" indent="-171450">
                  <a:lnSpc>
                    <a:spcPct val="100000"/>
                  </a:lnSpc>
                  <a:spcBef>
                    <a:spcPts val="30"/>
                  </a:spcBef>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70">
                    <a:solidFill>
                      <a:srgbClr val="FFFFFF"/>
                    </a:solidFill>
                    <a:latin typeface="微软雅黑" panose="020b0503020204020204" pitchFamily="34" charset="-122"/>
                    <a:ea typeface="微软雅黑" panose="020b0503020204020204" pitchFamily="34" charset="-122"/>
                    <a:cs typeface="Verdana"/>
                  </a:rPr>
                  <a:t> </a:t>
                </a:r>
                <a:r>
                  <a:rPr lang="zh-CN" altLang="en-US" sz="1000" spc="10">
                    <a:solidFill>
                      <a:srgbClr val="FFFFFF"/>
                    </a:solidFill>
                    <a:latin typeface="微软雅黑" panose="020b0503020204020204" pitchFamily="34" charset="-122"/>
                    <a:ea typeface="微软雅黑" panose="020b0503020204020204" pitchFamily="34" charset="-122"/>
                    <a:cs typeface="Verdana"/>
                  </a:rPr>
                  <a:t>印度</a:t>
                </a:r>
                <a:endParaRPr sz="1000">
                  <a:latin typeface="微软雅黑" panose="020b0503020204020204" pitchFamily="34" charset="-122"/>
                  <a:ea typeface="微软雅黑" panose="020b0503020204020204" pitchFamily="34" charset="-122"/>
                  <a:cs typeface="Verdana"/>
                </a:endParaRPr>
              </a:p>
              <a:p>
                <a:pPr marL="184150" indent="-171450">
                  <a:lnSpc>
                    <a:spcPct val="100000"/>
                  </a:lnSpc>
                  <a:spcBef>
                    <a:spcPts val="30"/>
                  </a:spcBef>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 </a:t>
                </a:r>
                <a:r>
                  <a:rPr lang="zh-CN" altLang="en-US" sz="1000" spc="10">
                    <a:solidFill>
                      <a:srgbClr val="FFFFFF"/>
                    </a:solidFill>
                    <a:latin typeface="微软雅黑" panose="020b0503020204020204" pitchFamily="34" charset="-122"/>
                    <a:ea typeface="微软雅黑" panose="020b0503020204020204" pitchFamily="34" charset="-122"/>
                    <a:cs typeface="Verdana"/>
                  </a:rPr>
                  <a:t>香港</a:t>
                </a:r>
                <a:endParaRPr sz="1000">
                  <a:latin typeface="微软雅黑" panose="020b0503020204020204" pitchFamily="34" charset="-122"/>
                  <a:ea typeface="微软雅黑" panose="020b0503020204020204" pitchFamily="34" charset="-122"/>
                  <a:cs typeface="Verdana"/>
                </a:endParaRPr>
              </a:p>
              <a:p>
                <a:pPr marL="184150" indent="-171450">
                  <a:lnSpc>
                    <a:spcPct val="100000"/>
                  </a:lnSpc>
                  <a:spcBef>
                    <a:spcPts val="30"/>
                  </a:spcBef>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80">
                    <a:solidFill>
                      <a:srgbClr val="FFFFFF"/>
                    </a:solidFill>
                    <a:latin typeface="微软雅黑" panose="020b0503020204020204" pitchFamily="34" charset="-122"/>
                    <a:ea typeface="微软雅黑" panose="020b0503020204020204" pitchFamily="34" charset="-122"/>
                    <a:cs typeface="Verdana"/>
                  </a:rPr>
                  <a:t> </a:t>
                </a:r>
                <a:r>
                  <a:rPr lang="zh-CN" altLang="en-US" sz="1000" spc="-80" smtClean="0">
                    <a:solidFill>
                      <a:srgbClr val="FFFFFF"/>
                    </a:solidFill>
                    <a:latin typeface="微软雅黑" panose="020b0503020204020204" pitchFamily="34" charset="-122"/>
                    <a:ea typeface="微软雅黑" panose="020b0503020204020204" pitchFamily="34" charset="-122"/>
                    <a:cs typeface="Verdana"/>
                  </a:rPr>
                  <a:t>中国</a:t>
                </a:r>
                <a:endParaRPr sz="1000">
                  <a:latin typeface="微软雅黑" panose="020b0503020204020204" pitchFamily="34" charset="-122"/>
                  <a:ea typeface="微软雅黑" panose="020b0503020204020204" pitchFamily="34" charset="-122"/>
                  <a:cs typeface="Verdana"/>
                </a:endParaRPr>
              </a:p>
              <a:p>
                <a:pPr marL="184150" marR="313055" indent="-171450">
                  <a:lnSpc>
                    <a:spcPct val="103000"/>
                  </a:lnSpc>
                  <a:buFont typeface="Wingdings" pitchFamily="2" charset="2"/>
                  <a:buChar char="l"/>
                  <a:tabLst>
                    <a:tab pos="101600"/>
                  </a:tabLst>
                </a:pP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75">
                    <a:solidFill>
                      <a:srgbClr val="FFFFFF"/>
                    </a:solidFill>
                    <a:latin typeface="微软雅黑" panose="020b0503020204020204" pitchFamily="34" charset="-122"/>
                    <a:ea typeface="微软雅黑" panose="020b0503020204020204" pitchFamily="34" charset="-122"/>
                    <a:cs typeface="Verdana"/>
                  </a:rPr>
                  <a:t> </a:t>
                </a:r>
                <a:r>
                  <a:rPr lang="zh-CN" altLang="en-US" sz="1000" spc="-75" smtClean="0">
                    <a:solidFill>
                      <a:srgbClr val="FFFFFF"/>
                    </a:solidFill>
                    <a:latin typeface="微软雅黑" panose="020b0503020204020204" pitchFamily="34" charset="-122"/>
                    <a:ea typeface="微软雅黑" panose="020b0503020204020204" pitchFamily="34" charset="-122"/>
                    <a:cs typeface="Verdana"/>
                  </a:rPr>
                  <a:t>日本</a:t>
                </a:r>
                <a:endParaRPr lang="en-US" altLang="zh-CN" sz="1000" spc="-75" smtClean="0">
                  <a:solidFill>
                    <a:srgbClr val="FFFFFF"/>
                  </a:solidFill>
                  <a:latin typeface="微软雅黑" panose="020b0503020204020204" pitchFamily="34" charset="-122"/>
                  <a:ea typeface="微软雅黑" panose="020b0503020204020204" pitchFamily="34" charset="-122"/>
                  <a:cs typeface="Verdana"/>
                </a:endParaRPr>
              </a:p>
              <a:p>
                <a:pPr marL="184150" marR="313055" indent="-171450">
                  <a:lnSpc>
                    <a:spcPct val="103000"/>
                  </a:lnSpc>
                  <a:buFont typeface="Wingdings" pitchFamily="2" charset="2"/>
                  <a:buChar char="l"/>
                  <a:tabLst>
                    <a:tab pos="101600"/>
                  </a:tabLst>
                </a:pPr>
                <a:r>
                  <a:rPr sz="1000" spc="-235" smtClean="0">
                    <a:solidFill>
                      <a:srgbClr val="FFFFFF"/>
                    </a:solidFill>
                    <a:latin typeface="微软雅黑" panose="020b0503020204020204" pitchFamily="34" charset="-122"/>
                    <a:ea typeface="微软雅黑" panose="020b0503020204020204" pitchFamily="34" charset="-122"/>
                    <a:cs typeface="Verdana"/>
                  </a:rPr>
                  <a:t> </a:t>
                </a:r>
                <a:r>
                  <a:rPr sz="1000" spc="10" err="1">
                    <a:solidFill>
                      <a:srgbClr val="FFFFFF"/>
                    </a:solidFill>
                    <a:latin typeface="微软雅黑" panose="020b0503020204020204" pitchFamily="34" charset="-122"/>
                    <a:ea typeface="微软雅黑" panose="020b0503020204020204" pitchFamily="34" charset="-122"/>
                    <a:cs typeface="Verdana"/>
                  </a:rPr>
                  <a:t>Tanatex</a:t>
                </a:r>
                <a:r>
                  <a:rPr sz="1000" spc="-85">
                    <a:solidFill>
                      <a:srgbClr val="FFFFFF"/>
                    </a:solidFill>
                    <a:latin typeface="微软雅黑" panose="020b0503020204020204" pitchFamily="34" charset="-122"/>
                    <a:ea typeface="微软雅黑" panose="020b0503020204020204" pitchFamily="34" charset="-122"/>
                    <a:cs typeface="Verdana"/>
                  </a:rPr>
                  <a:t> </a:t>
                </a:r>
                <a:r>
                  <a:rPr lang="zh-CN" altLang="en-US" sz="1000" spc="-85" smtClean="0">
                    <a:solidFill>
                      <a:srgbClr val="FFFFFF"/>
                    </a:solidFill>
                    <a:latin typeface="微软雅黑" panose="020b0503020204020204" pitchFamily="34" charset="-122"/>
                    <a:ea typeface="微软雅黑" panose="020b0503020204020204" pitchFamily="34" charset="-122"/>
                    <a:cs typeface="Verdana"/>
                  </a:rPr>
                  <a:t>西班牙</a:t>
                </a:r>
                <a:endParaRPr sz="1000">
                  <a:latin typeface="微软雅黑" panose="020b0503020204020204" pitchFamily="34" charset="-122"/>
                  <a:ea typeface="微软雅黑" panose="020b0503020204020204" pitchFamily="34" charset="-122"/>
                  <a:cs typeface="Verdana"/>
                </a:endParaRPr>
              </a:p>
            </p:txBody>
          </p:sp>
          <p:sp>
            <p:nvSpPr>
              <p:cNvPr id="14" name="object 10"/>
              <p:cNvSpPr/>
              <p:nvPr/>
            </p:nvSpPr>
            <p:spPr>
              <a:xfrm>
                <a:off x="1545406" y="1792371"/>
                <a:ext cx="9434498" cy="526821"/>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15" name="object 11"/>
              <p:cNvSpPr txBox="1"/>
              <p:nvPr/>
            </p:nvSpPr>
            <p:spPr>
              <a:xfrm>
                <a:off x="5952650" y="1961262"/>
                <a:ext cx="925260"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b="1" spc="145" smtClean="0">
                    <a:solidFill>
                      <a:srgbClr val="FFFFFF"/>
                    </a:solidFill>
                    <a:latin typeface="微软雅黑" panose="020b0503020204020204" pitchFamily="34" charset="-122"/>
                    <a:ea typeface="微软雅黑" panose="020b0503020204020204" pitchFamily="34" charset="-122"/>
                    <a:cs typeface="Arial"/>
                  </a:rPr>
                  <a:t>全球客户</a:t>
                </a:r>
                <a:endParaRPr sz="1400" b="1">
                  <a:latin typeface="微软雅黑" panose="020b0503020204020204" pitchFamily="34" charset="-122"/>
                  <a:ea typeface="微软雅黑" panose="020b0503020204020204" pitchFamily="34" charset="-122"/>
                  <a:cs typeface="Arial"/>
                </a:endParaRPr>
              </a:p>
            </p:txBody>
          </p:sp>
          <p:sp>
            <p:nvSpPr>
              <p:cNvPr id="16" name="object 12"/>
              <p:cNvSpPr/>
              <p:nvPr/>
            </p:nvSpPr>
            <p:spPr>
              <a:xfrm>
                <a:off x="1545406" y="5408924"/>
                <a:ext cx="9434498" cy="458476"/>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17" name="object 13"/>
              <p:cNvSpPr txBox="1"/>
              <p:nvPr/>
            </p:nvSpPr>
            <p:spPr>
              <a:xfrm>
                <a:off x="1752600" y="5591889"/>
                <a:ext cx="1421838" cy="143629"/>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400" b="1" spc="112" baseline="25641" smtClean="0">
                    <a:solidFill>
                      <a:srgbClr val="FFFFFF"/>
                    </a:solidFill>
                    <a:latin typeface="微软雅黑" panose="020b0503020204020204" pitchFamily="34" charset="-122"/>
                    <a:ea typeface="微软雅黑" panose="020b0503020204020204" pitchFamily="34" charset="-122"/>
                    <a:cs typeface="Verdana"/>
                  </a:rPr>
                  <a:t>德国生产工厂（已剥离）</a:t>
                </a:r>
                <a:endParaRPr sz="1400" b="1" baseline="25641">
                  <a:latin typeface="微软雅黑" panose="020b0503020204020204" pitchFamily="34" charset="-122"/>
                  <a:ea typeface="微软雅黑" panose="020b0503020204020204" pitchFamily="34" charset="-122"/>
                  <a:cs typeface="Verdana"/>
                </a:endParaRPr>
              </a:p>
            </p:txBody>
          </p:sp>
          <p:sp>
            <p:nvSpPr>
              <p:cNvPr id="18" name="object 14"/>
              <p:cNvSpPr/>
              <p:nvPr/>
            </p:nvSpPr>
            <p:spPr>
              <a:xfrm>
                <a:off x="7965161" y="3170648"/>
                <a:ext cx="1822451" cy="1446621"/>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19" name="object 15"/>
              <p:cNvSpPr txBox="1"/>
              <p:nvPr/>
            </p:nvSpPr>
            <p:spPr>
              <a:xfrm>
                <a:off x="8351679" y="3733800"/>
                <a:ext cx="985351"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270" algn="ctr">
                  <a:lnSpc>
                    <a:spcPct val="103000"/>
                  </a:lnSpc>
                </a:pPr>
                <a:r>
                  <a:rPr lang="zh-CN" altLang="en-US" sz="1400" b="1" spc="55" smtClean="0">
                    <a:solidFill>
                      <a:srgbClr val="FFFFFF"/>
                    </a:solidFill>
                    <a:latin typeface="微软雅黑" panose="020b0503020204020204" pitchFamily="34" charset="-122"/>
                    <a:ea typeface="微软雅黑" panose="020b0503020204020204" pitchFamily="34" charset="-122"/>
                    <a:cs typeface="Verdana"/>
                  </a:rPr>
                  <a:t>泰国工厂</a:t>
                </a:r>
                <a:endParaRPr sz="1400" b="1">
                  <a:latin typeface="微软雅黑" panose="020b0503020204020204" pitchFamily="34" charset="-122"/>
                  <a:ea typeface="微软雅黑" panose="020b0503020204020204" pitchFamily="34" charset="-122"/>
                  <a:cs typeface="Verdana"/>
                </a:endParaRPr>
              </a:p>
            </p:txBody>
          </p:sp>
          <p:sp>
            <p:nvSpPr>
              <p:cNvPr id="20" name="object 16"/>
              <p:cNvSpPr/>
              <p:nvPr/>
            </p:nvSpPr>
            <p:spPr>
              <a:xfrm>
                <a:off x="2830788" y="2370451"/>
                <a:ext cx="1382055" cy="746091"/>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21" name="object 17"/>
              <p:cNvSpPr txBox="1"/>
              <p:nvPr/>
            </p:nvSpPr>
            <p:spPr>
              <a:xfrm>
                <a:off x="3216414" y="2751367"/>
                <a:ext cx="539373"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€49.7m</a:t>
                </a:r>
                <a:endParaRPr sz="1100">
                  <a:latin typeface="微软雅黑" panose="020b0503020204020204" pitchFamily="34" charset="-122"/>
                  <a:ea typeface="微软雅黑" panose="020b0503020204020204" pitchFamily="34" charset="-122"/>
                  <a:cs typeface="Calibri"/>
                </a:endParaRPr>
              </a:p>
            </p:txBody>
          </p:sp>
          <p:sp>
            <p:nvSpPr>
              <p:cNvPr id="22" name="object 18"/>
              <p:cNvSpPr/>
              <p:nvPr/>
            </p:nvSpPr>
            <p:spPr>
              <a:xfrm>
                <a:off x="5444521" y="2370451"/>
                <a:ext cx="1382055" cy="746091"/>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23" name="object 19"/>
              <p:cNvSpPr txBox="1"/>
              <p:nvPr/>
            </p:nvSpPr>
            <p:spPr>
              <a:xfrm>
                <a:off x="5828353" y="2762045"/>
                <a:ext cx="539373"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€44.6m</a:t>
                </a:r>
                <a:endParaRPr sz="1100">
                  <a:latin typeface="微软雅黑" panose="020b0503020204020204" pitchFamily="34" charset="-122"/>
                  <a:ea typeface="微软雅黑" panose="020b0503020204020204" pitchFamily="34" charset="-122"/>
                  <a:cs typeface="Calibri"/>
                </a:endParaRPr>
              </a:p>
            </p:txBody>
          </p:sp>
          <p:sp>
            <p:nvSpPr>
              <p:cNvPr id="24" name="object 20"/>
              <p:cNvSpPr/>
              <p:nvPr/>
            </p:nvSpPr>
            <p:spPr>
              <a:xfrm>
                <a:off x="4445575" y="3549390"/>
                <a:ext cx="798441" cy="691985"/>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25" name="object 21"/>
              <p:cNvSpPr txBox="1"/>
              <p:nvPr/>
            </p:nvSpPr>
            <p:spPr>
              <a:xfrm>
                <a:off x="4517909" y="3779377"/>
                <a:ext cx="708205"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200" spc="15">
                    <a:solidFill>
                      <a:srgbClr val="FFFFFF"/>
                    </a:solidFill>
                    <a:latin typeface="微软雅黑" panose="020b0503020204020204" pitchFamily="34" charset="-122"/>
                    <a:ea typeface="微软雅黑" panose="020b0503020204020204" pitchFamily="34" charset="-122"/>
                    <a:cs typeface="Calibri"/>
                  </a:rPr>
                  <a:t>€17.7m</a:t>
                </a:r>
                <a:endParaRPr sz="1200">
                  <a:latin typeface="微软雅黑" panose="020b0503020204020204" pitchFamily="34" charset="-122"/>
                  <a:ea typeface="微软雅黑" panose="020b0503020204020204" pitchFamily="34" charset="-122"/>
                  <a:cs typeface="Calibri"/>
                </a:endParaRPr>
              </a:p>
            </p:txBody>
          </p:sp>
          <p:sp>
            <p:nvSpPr>
              <p:cNvPr id="26" name="object 22"/>
              <p:cNvSpPr/>
              <p:nvPr/>
            </p:nvSpPr>
            <p:spPr>
              <a:xfrm>
                <a:off x="2361749" y="4702700"/>
                <a:ext cx="1066975" cy="623642"/>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27" name="object 23"/>
              <p:cNvSpPr txBox="1"/>
              <p:nvPr/>
            </p:nvSpPr>
            <p:spPr>
              <a:xfrm>
                <a:off x="2631905" y="4842273"/>
                <a:ext cx="456114"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€9.8m</a:t>
                </a:r>
                <a:endParaRPr sz="1100">
                  <a:latin typeface="微软雅黑" panose="020b0503020204020204" pitchFamily="34" charset="-122"/>
                  <a:ea typeface="微软雅黑" panose="020b0503020204020204" pitchFamily="34" charset="-122"/>
                  <a:cs typeface="Calibri"/>
                </a:endParaRPr>
              </a:p>
            </p:txBody>
          </p:sp>
          <p:sp>
            <p:nvSpPr>
              <p:cNvPr id="28" name="object 24"/>
              <p:cNvSpPr/>
              <p:nvPr/>
            </p:nvSpPr>
            <p:spPr>
              <a:xfrm>
                <a:off x="3618489" y="4702700"/>
                <a:ext cx="1063395" cy="623642"/>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29" name="object 25"/>
              <p:cNvSpPr txBox="1"/>
              <p:nvPr/>
            </p:nvSpPr>
            <p:spPr>
              <a:xfrm>
                <a:off x="3842993" y="4842273"/>
                <a:ext cx="539373"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€28.7m</a:t>
                </a:r>
                <a:endParaRPr sz="1100">
                  <a:latin typeface="微软雅黑" panose="020b0503020204020204" pitchFamily="34" charset="-122"/>
                  <a:ea typeface="微软雅黑" panose="020b0503020204020204" pitchFamily="34" charset="-122"/>
                  <a:cs typeface="Calibri"/>
                </a:endParaRPr>
              </a:p>
            </p:txBody>
          </p:sp>
          <p:sp>
            <p:nvSpPr>
              <p:cNvPr id="30" name="object 26"/>
              <p:cNvSpPr/>
              <p:nvPr/>
            </p:nvSpPr>
            <p:spPr>
              <a:xfrm>
                <a:off x="5602061" y="4702700"/>
                <a:ext cx="1063395" cy="623642"/>
              </a:xfrm>
              <a:prstGeom prst="rect">
                <a:avLst/>
              </a:prstGeom>
              <a:blipFill>
                <a:blip r:embed="rId1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31" name="object 27"/>
              <p:cNvSpPr txBox="1"/>
              <p:nvPr/>
            </p:nvSpPr>
            <p:spPr>
              <a:xfrm>
                <a:off x="5828353" y="4842273"/>
                <a:ext cx="539373"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€10.6m</a:t>
                </a:r>
                <a:endParaRPr sz="1100">
                  <a:latin typeface="微软雅黑" panose="020b0503020204020204" pitchFamily="34" charset="-122"/>
                  <a:ea typeface="微软雅黑" panose="020b0503020204020204" pitchFamily="34" charset="-122"/>
                  <a:cs typeface="Calibri"/>
                </a:endParaRPr>
              </a:p>
            </p:txBody>
          </p:sp>
          <p:sp>
            <p:nvSpPr>
              <p:cNvPr id="32" name="object 28"/>
              <p:cNvSpPr/>
              <p:nvPr/>
            </p:nvSpPr>
            <p:spPr>
              <a:xfrm>
                <a:off x="7102272" y="3549390"/>
                <a:ext cx="798441" cy="691985"/>
              </a:xfrm>
              <a:prstGeom prst="rect">
                <a:avLst/>
              </a:prstGeom>
              <a:blipFill>
                <a:blip r:embed="rId1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33" name="object 29"/>
              <p:cNvSpPr txBox="1"/>
              <p:nvPr/>
            </p:nvSpPr>
            <p:spPr>
              <a:xfrm>
                <a:off x="7316031" y="3775106"/>
                <a:ext cx="584682"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200" spc="15">
                    <a:solidFill>
                      <a:srgbClr val="FFFFFF"/>
                    </a:solidFill>
                    <a:latin typeface="微软雅黑" panose="020b0503020204020204" pitchFamily="34" charset="-122"/>
                    <a:ea typeface="微软雅黑" panose="020b0503020204020204" pitchFamily="34" charset="-122"/>
                    <a:cs typeface="Calibri"/>
                  </a:rPr>
                  <a:t>€3.1m</a:t>
                </a:r>
                <a:endParaRPr sz="1200">
                  <a:latin typeface="微软雅黑" panose="020b0503020204020204" pitchFamily="34" charset="-122"/>
                  <a:ea typeface="微软雅黑" panose="020b0503020204020204" pitchFamily="34" charset="-122"/>
                  <a:cs typeface="Calibri"/>
                </a:endParaRPr>
              </a:p>
            </p:txBody>
          </p:sp>
          <p:sp>
            <p:nvSpPr>
              <p:cNvPr id="34" name="object 30"/>
              <p:cNvSpPr/>
              <p:nvPr/>
            </p:nvSpPr>
            <p:spPr>
              <a:xfrm>
                <a:off x="8179973" y="2370451"/>
                <a:ext cx="1382055" cy="746091"/>
              </a:xfrm>
              <a:prstGeom prst="rect">
                <a:avLst/>
              </a:prstGeom>
              <a:blipFill>
                <a:blip r:embed="rId1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35" name="object 31"/>
              <p:cNvSpPr txBox="1"/>
              <p:nvPr/>
            </p:nvSpPr>
            <p:spPr>
              <a:xfrm>
                <a:off x="8605888" y="2762045"/>
                <a:ext cx="456114"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€2.1m</a:t>
                </a:r>
                <a:endParaRPr sz="1100">
                  <a:latin typeface="微软雅黑" panose="020b0503020204020204" pitchFamily="34" charset="-122"/>
                  <a:ea typeface="微软雅黑" panose="020b0503020204020204" pitchFamily="34" charset="-122"/>
                  <a:cs typeface="Calibri"/>
                </a:endParaRPr>
              </a:p>
            </p:txBody>
          </p:sp>
          <p:sp>
            <p:nvSpPr>
              <p:cNvPr id="36" name="object 32"/>
              <p:cNvSpPr/>
              <p:nvPr/>
            </p:nvSpPr>
            <p:spPr>
              <a:xfrm>
                <a:off x="8344689" y="4702700"/>
                <a:ext cx="1063395" cy="623642"/>
              </a:xfrm>
              <a:prstGeom prst="rect">
                <a:avLst/>
              </a:prstGeom>
              <a:blipFill>
                <a:blip r:embed="rId1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000">
                  <a:latin typeface="微软雅黑" panose="020b0503020204020204" pitchFamily="34" charset="-122"/>
                  <a:ea typeface="微软雅黑" panose="020b0503020204020204" pitchFamily="34" charset="-122"/>
                </a:endParaRPr>
              </a:p>
            </p:txBody>
          </p:sp>
          <p:sp>
            <p:nvSpPr>
              <p:cNvPr id="37" name="object 33"/>
              <p:cNvSpPr txBox="1"/>
              <p:nvPr/>
            </p:nvSpPr>
            <p:spPr>
              <a:xfrm>
                <a:off x="8612154" y="4842273"/>
                <a:ext cx="456114"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220"/>
                  </a:lnSpc>
                </a:pPr>
                <a:r>
                  <a:rPr sz="1100" spc="15">
                    <a:solidFill>
                      <a:srgbClr val="FFFFFF"/>
                    </a:solidFill>
                    <a:latin typeface="微软雅黑" panose="020b0503020204020204" pitchFamily="34" charset="-122"/>
                    <a:ea typeface="微软雅黑" panose="020b0503020204020204" pitchFamily="34" charset="-122"/>
                    <a:cs typeface="Calibri"/>
                  </a:rPr>
                  <a:t>€2.6m</a:t>
                </a:r>
                <a:endParaRPr sz="1100">
                  <a:latin typeface="微软雅黑" panose="020b0503020204020204" pitchFamily="34" charset="-122"/>
                  <a:ea typeface="微软雅黑" panose="020b0503020204020204" pitchFamily="34" charset="-122"/>
                  <a:cs typeface="Calibri"/>
                </a:endParaRPr>
              </a:p>
            </p:txBody>
          </p:sp>
          <p:sp>
            <p:nvSpPr>
              <p:cNvPr id="38" name="object 35"/>
              <p:cNvSpPr txBox="1"/>
              <p:nvPr/>
            </p:nvSpPr>
            <p:spPr>
              <a:xfrm>
                <a:off x="1592679" y="2688383"/>
                <a:ext cx="849965" cy="16158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050" b="1" i="1" spc="75" smtClean="0">
                    <a:solidFill>
                      <a:srgbClr val="AB0030"/>
                    </a:solidFill>
                    <a:latin typeface="微软雅黑" panose="020b0503020204020204" pitchFamily="34" charset="-122"/>
                    <a:ea typeface="微软雅黑" panose="020b0503020204020204" pitchFamily="34" charset="-122"/>
                    <a:cs typeface="Verdana"/>
                  </a:rPr>
                  <a:t>净收入</a:t>
                </a:r>
                <a:endParaRPr sz="1050" b="1">
                  <a:latin typeface="微软雅黑" panose="020b0503020204020204" pitchFamily="34" charset="-122"/>
                  <a:ea typeface="微软雅黑" panose="020b0503020204020204" pitchFamily="34" charset="-122"/>
                  <a:cs typeface="Verdana"/>
                </a:endParaRPr>
              </a:p>
            </p:txBody>
          </p:sp>
          <p:sp>
            <p:nvSpPr>
              <p:cNvPr id="39" name="object 36"/>
              <p:cNvSpPr txBox="1"/>
              <p:nvPr/>
            </p:nvSpPr>
            <p:spPr>
              <a:xfrm>
                <a:off x="1592679" y="3719484"/>
                <a:ext cx="978111" cy="16645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zh-CN" altLang="en-US" sz="1050" b="1" i="1" spc="75" smtClean="0">
                    <a:solidFill>
                      <a:srgbClr val="AB0030"/>
                    </a:solidFill>
                    <a:latin typeface="微软雅黑" panose="020b0503020204020204" pitchFamily="34" charset="-122"/>
                    <a:ea typeface="微软雅黑" panose="020b0503020204020204" pitchFamily="34" charset="-122"/>
                    <a:cs typeface="Verdana"/>
                  </a:rPr>
                  <a:t>公司内部收入</a:t>
                </a:r>
                <a:endParaRPr sz="1050" b="1">
                  <a:latin typeface="微软雅黑" panose="020b0503020204020204" pitchFamily="34" charset="-122"/>
                  <a:ea typeface="微软雅黑" panose="020b0503020204020204" pitchFamily="34" charset="-122"/>
                  <a:cs typeface="Verdana"/>
                </a:endParaRPr>
              </a:p>
            </p:txBody>
          </p:sp>
          <p:sp>
            <p:nvSpPr>
              <p:cNvPr id="40" name="object 37"/>
              <p:cNvSpPr txBox="1"/>
              <p:nvPr/>
            </p:nvSpPr>
            <p:spPr>
              <a:xfrm>
                <a:off x="1592679" y="4880627"/>
                <a:ext cx="849965" cy="16645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zh-CN" altLang="en-US" sz="1050" b="1" i="1" spc="65" smtClean="0">
                    <a:solidFill>
                      <a:srgbClr val="AB0030"/>
                    </a:solidFill>
                    <a:latin typeface="微软雅黑" panose="020b0503020204020204" pitchFamily="34" charset="-122"/>
                    <a:ea typeface="微软雅黑" panose="020b0503020204020204" pitchFamily="34" charset="-122"/>
                    <a:cs typeface="Verdana"/>
                  </a:rPr>
                  <a:t>第三方</a:t>
                </a:r>
                <a:r>
                  <a:rPr lang="zh-CN" altLang="en-US" sz="1050" b="1" i="1" spc="65">
                    <a:solidFill>
                      <a:srgbClr val="AB0030"/>
                    </a:solidFill>
                    <a:latin typeface="微软雅黑" panose="020b0503020204020204" pitchFamily="34" charset="-122"/>
                    <a:ea typeface="微软雅黑" panose="020b0503020204020204" pitchFamily="34" charset="-122"/>
                    <a:cs typeface="Verdana"/>
                  </a:rPr>
                  <a:t>交付</a:t>
                </a:r>
                <a:endParaRPr sz="1050" b="1">
                  <a:latin typeface="微软雅黑" panose="020b0503020204020204" pitchFamily="34" charset="-122"/>
                  <a:ea typeface="微软雅黑" panose="020b0503020204020204" pitchFamily="34" charset="-122"/>
                  <a:cs typeface="Verdana"/>
                </a:endParaRPr>
              </a:p>
            </p:txBody>
          </p:sp>
        </p:grpSp>
        <p:sp>
          <p:nvSpPr>
            <p:cNvPr id="42" name="object 11"/>
            <p:cNvSpPr txBox="1"/>
            <p:nvPr/>
          </p:nvSpPr>
          <p:spPr>
            <a:xfrm>
              <a:off x="5587135" y="5682734"/>
              <a:ext cx="2490065" cy="18466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200" b="1" smtClean="0">
                  <a:solidFill>
                    <a:schemeClr val="bg1"/>
                  </a:solidFill>
                  <a:latin typeface="微软雅黑" panose="020b0503020204020204" pitchFamily="34" charset="-122"/>
                  <a:ea typeface="微软雅黑" panose="020b0503020204020204" pitchFamily="34" charset="-122"/>
                  <a:cs typeface="Arial"/>
                </a:rPr>
                <a:t>第三方伙伴：全球采购与生产伙伴</a:t>
              </a:r>
              <a:endParaRPr sz="1200" b="1">
                <a:solidFill>
                  <a:schemeClr val="bg1"/>
                </a:solidFill>
                <a:latin typeface="微软雅黑" panose="020b0503020204020204" pitchFamily="34" charset="-122"/>
                <a:ea typeface="微软雅黑" panose="020b0503020204020204" pitchFamily="34" charset="-122"/>
                <a:cs typeface="Arial"/>
              </a:endParaRPr>
            </a:p>
          </p:txBody>
        </p:sp>
      </p:grpSp>
      <p:sp>
        <p:nvSpPr>
          <p:cNvPr id="44"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spc="-5" smtClean="0">
                <a:latin typeface="微软雅黑" panose="020b0503020204020204" pitchFamily="34" charset="-122"/>
                <a:ea typeface="微软雅黑" panose="020b0503020204020204" pitchFamily="34" charset="-122"/>
              </a:rPr>
              <a:t>拓纳已经</a:t>
            </a:r>
            <a:r>
              <a:rPr lang="zh-CN" altLang="en-US" spc="-5">
                <a:latin typeface="微软雅黑" panose="020b0503020204020204" pitchFamily="34" charset="-122"/>
                <a:ea typeface="微软雅黑" panose="020b0503020204020204" pitchFamily="34" charset="-122"/>
              </a:rPr>
              <a:t>形成现代化的供应链体系，包括两个生产工厂以及全球生产伙伴</a:t>
            </a:r>
            <a:r>
              <a:rPr lang="zh-CN" altLang="en-US" spc="-5" smtClean="0">
                <a:latin typeface="微软雅黑" panose="020b0503020204020204" pitchFamily="34" charset="-122"/>
                <a:ea typeface="微软雅黑" panose="020b0503020204020204" pitchFamily="34" charset="-122"/>
              </a:rPr>
              <a:t>体系之间有机协同配合</a:t>
            </a:r>
            <a:endParaRPr lang="zh-CN" altLang="en-US" kern="0" spc="-5">
              <a:latin typeface="微软雅黑" panose="020b0503020204020204" pitchFamily="34" charset="-122"/>
              <a:ea typeface="微软雅黑" panose="020b0503020204020204" pitchFamily="34" charset="-122"/>
            </a:endParaRPr>
          </a:p>
        </p:txBody>
      </p:sp>
      <p:sp>
        <p:nvSpPr>
          <p:cNvPr id="41"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2.5 </a:t>
            </a:r>
            <a:r>
              <a:rPr lang="zh-CN" altLang="en-US" b="1" kern="0" spc="-5" smtClean="0">
                <a:solidFill>
                  <a:schemeClr val="bg1"/>
                </a:solidFill>
                <a:latin typeface="微软雅黑" panose="020b0503020204020204" pitchFamily="34" charset="-122"/>
                <a:ea typeface="微软雅黑" panose="020b0503020204020204" pitchFamily="34" charset="-122"/>
              </a:rPr>
              <a:t>供应</a:t>
            </a:r>
            <a:r>
              <a:rPr lang="zh-CN" altLang="en-US" b="1" kern="0" spc="-5">
                <a:solidFill>
                  <a:schemeClr val="bg1"/>
                </a:solidFill>
                <a:latin typeface="微软雅黑" panose="020b0503020204020204" pitchFamily="34" charset="-122"/>
                <a:ea typeface="微软雅黑" panose="020b0503020204020204" pitchFamily="34" charset="-122"/>
              </a:rPr>
              <a:t>链与生产</a:t>
            </a:r>
            <a:r>
              <a:rPr lang="zh-CN" altLang="en-US" b="1" kern="0" spc="-5" smtClean="0">
                <a:solidFill>
                  <a:schemeClr val="bg1"/>
                </a:solidFill>
                <a:latin typeface="微软雅黑" panose="020b0503020204020204" pitchFamily="34" charset="-122"/>
                <a:ea typeface="微软雅黑" panose="020b0503020204020204" pitchFamily="34" charset="-122"/>
              </a:rPr>
              <a:t>配套</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45"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16</a:t>
            </a:fld>
            <a:endParaRPr lang="zh-CN" altLang="en-US" b="1">
              <a:solidFill>
                <a:schemeClr val="tx1"/>
              </a:solidFill>
            </a:endParaRPr>
          </a:p>
        </p:txBody>
      </p:sp>
    </p:spTree>
    <p:extLst>
      <p:ext uri="{BB962C8B-B14F-4D97-AF65-F5344CB8AC3E}">
        <p14:creationId xmlns:p14="http://schemas.microsoft.com/office/powerpoint/2010/main" xmlns="" val="2536580928"/>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组合 14"/>
          <p:cNvGrpSpPr/>
          <p:nvPr/>
        </p:nvGrpSpPr>
        <p:grpSpPr>
          <a:xfrm>
            <a:off x="6014790" y="1640175"/>
            <a:ext cx="5056652" cy="4812367"/>
            <a:chOff x="6014790" y="1640175"/>
            <a:chExt cx="5056652" cy="4812367"/>
          </a:xfrm>
        </p:grpSpPr>
        <p:sp>
          <p:nvSpPr>
            <p:cNvPr id="7" name="object 7"/>
            <p:cNvSpPr txBox="1"/>
            <p:nvPr/>
          </p:nvSpPr>
          <p:spPr>
            <a:xfrm>
              <a:off x="6014790" y="1640175"/>
              <a:ext cx="50507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305"/>
                </a:spcBef>
              </a:pPr>
              <a:r>
                <a:rPr lang="zh-CN" altLang="en-US" b="1">
                  <a:solidFill>
                    <a:srgbClr val="FFFFFF"/>
                  </a:solidFill>
                  <a:latin typeface="微软雅黑" panose="020b0503020204020204" pitchFamily="34" charset="-122"/>
                  <a:ea typeface="微软雅黑" panose="020b0503020204020204" pitchFamily="34" charset="-122"/>
                  <a:cs typeface="微软雅黑"/>
                </a:rPr>
                <a:t>泰国罗勇工厂</a:t>
              </a:r>
              <a:endParaRPr b="1">
                <a:solidFill>
                  <a:srgbClr val="FFFFFF"/>
                </a:solidFill>
                <a:latin typeface="微软雅黑" panose="020b0503020204020204" pitchFamily="34" charset="-122"/>
                <a:ea typeface="微软雅黑" panose="020b0503020204020204" pitchFamily="34" charset="-122"/>
                <a:cs typeface="微软雅黑"/>
              </a:endParaRPr>
            </a:p>
          </p:txBody>
        </p:sp>
        <p:grpSp>
          <p:nvGrpSpPr>
            <p:cNvPr id="10" name="组合 9"/>
            <p:cNvGrpSpPr/>
            <p:nvPr/>
          </p:nvGrpSpPr>
          <p:grpSpPr>
            <a:xfrm>
              <a:off x="9064754" y="2053180"/>
              <a:ext cx="2006688" cy="4399362"/>
              <a:chOff x="9222164" y="1987212"/>
              <a:chExt cx="2006688" cy="4240950"/>
            </a:xfrm>
          </p:grpSpPr>
          <p:sp>
            <p:nvSpPr>
              <p:cNvPr id="67" name="object 38"/>
              <p:cNvSpPr/>
              <p:nvPr/>
            </p:nvSpPr>
            <p:spPr>
              <a:xfrm>
                <a:off x="9222164" y="1987212"/>
                <a:ext cx="2006688" cy="1047335"/>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39"/>
              <p:cNvSpPr/>
              <p:nvPr/>
            </p:nvSpPr>
            <p:spPr>
              <a:xfrm>
                <a:off x="9230956" y="5168803"/>
                <a:ext cx="1992034" cy="1059359"/>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40"/>
              <p:cNvSpPr/>
              <p:nvPr/>
            </p:nvSpPr>
            <p:spPr>
              <a:xfrm>
                <a:off x="9222164" y="4114799"/>
                <a:ext cx="2000826" cy="1066801"/>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41"/>
              <p:cNvSpPr/>
              <p:nvPr/>
            </p:nvSpPr>
            <p:spPr>
              <a:xfrm>
                <a:off x="9222164" y="3034547"/>
                <a:ext cx="2000826" cy="1142999"/>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71" name="object 57"/>
            <p:cNvSpPr txBox="1"/>
            <p:nvPr/>
          </p:nvSpPr>
          <p:spPr>
            <a:xfrm>
              <a:off x="6090215" y="3500979"/>
              <a:ext cx="2596585" cy="264380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200" b="1" spc="15" smtClean="0">
                  <a:solidFill>
                    <a:srgbClr val="B30012"/>
                  </a:solidFill>
                  <a:latin typeface="微软雅黑" panose="020b0503020204020204" pitchFamily="34" charset="-122"/>
                  <a:ea typeface="微软雅黑" panose="020b0503020204020204" pitchFamily="34" charset="-122"/>
                  <a:cs typeface="Arial"/>
                </a:rPr>
                <a:t>泰国工厂关键数据</a:t>
              </a:r>
              <a:endParaRPr sz="1200">
                <a:latin typeface="微软雅黑" panose="020b0503020204020204" pitchFamily="34" charset="-122"/>
                <a:ea typeface="微软雅黑" panose="020b0503020204020204" pitchFamily="34" charset="-122"/>
                <a:cs typeface="Arial"/>
              </a:endParaRPr>
            </a:p>
            <a:p>
              <a:pPr marL="461645" marR="424815" indent="-171450">
                <a:lnSpc>
                  <a:spcPct val="167400"/>
                </a:lnSpc>
                <a:spcBef>
                  <a:spcPts val="15"/>
                </a:spcBef>
                <a:buClr>
                  <a:srgbClr val="FF0000"/>
                </a:buClr>
                <a:buFont typeface="Wingdings" pitchFamily="2" charset="2"/>
                <a:buChar char="l"/>
              </a:pPr>
              <a:r>
                <a:rPr lang="zh-CN" altLang="en-US" sz="1200" spc="10">
                  <a:latin typeface="微软雅黑" panose="020b0503020204020204" pitchFamily="34" charset="-122"/>
                  <a:ea typeface="微软雅黑" panose="020b0503020204020204" pitchFamily="34" charset="-122"/>
                  <a:cs typeface="Verdana"/>
                </a:rPr>
                <a:t>总占地面积</a:t>
              </a:r>
              <a:r>
                <a:rPr sz="1200" spc="10">
                  <a:latin typeface="微软雅黑" panose="020b0503020204020204" pitchFamily="34" charset="-122"/>
                  <a:ea typeface="微软雅黑" panose="020b0503020204020204" pitchFamily="34" charset="-122"/>
                  <a:cs typeface="Verdana"/>
                </a:rPr>
                <a:t>: 15,000 M2  </a:t>
              </a:r>
              <a:endParaRPr lang="en-US" sz="1200" spc="10" smtClean="0">
                <a:latin typeface="微软雅黑" panose="020b0503020204020204" pitchFamily="34" charset="-122"/>
                <a:ea typeface="微软雅黑" panose="020b0503020204020204" pitchFamily="34" charset="-122"/>
                <a:cs typeface="Verdana"/>
              </a:endParaRPr>
            </a:p>
            <a:p>
              <a:pPr marL="461645" marR="424815" indent="-171450">
                <a:lnSpc>
                  <a:spcPct val="167400"/>
                </a:lnSpc>
                <a:spcBef>
                  <a:spcPts val="15"/>
                </a:spcBef>
                <a:buClr>
                  <a:srgbClr val="FF0000"/>
                </a:buClr>
                <a:buFont typeface="Wingdings" pitchFamily="2" charset="2"/>
                <a:buChar char="l"/>
              </a:pPr>
              <a:r>
                <a:rPr lang="zh-CN" altLang="en-US" sz="1200" spc="10">
                  <a:latin typeface="微软雅黑" panose="020b0503020204020204" pitchFamily="34" charset="-122"/>
                  <a:ea typeface="微软雅黑" panose="020b0503020204020204" pitchFamily="34" charset="-122"/>
                  <a:cs typeface="Verdana"/>
                </a:rPr>
                <a:t>总</a:t>
              </a:r>
              <a:r>
                <a:rPr lang="zh-CN" altLang="en-US" sz="1200" spc="10" smtClean="0">
                  <a:latin typeface="微软雅黑" panose="020b0503020204020204" pitchFamily="34" charset="-122"/>
                  <a:ea typeface="微软雅黑" panose="020b0503020204020204" pitchFamily="34" charset="-122"/>
                  <a:cs typeface="Verdana"/>
                </a:rPr>
                <a:t>建筑面积</a:t>
              </a:r>
              <a:r>
                <a:rPr sz="1200" spc="10">
                  <a:latin typeface="微软雅黑" panose="020b0503020204020204" pitchFamily="34" charset="-122"/>
                  <a:ea typeface="微软雅黑" panose="020b0503020204020204" pitchFamily="34" charset="-122"/>
                  <a:cs typeface="Verdana"/>
                </a:rPr>
                <a:t>: 9,000 M2</a:t>
              </a:r>
            </a:p>
            <a:p>
              <a:pPr marL="461645" marR="13970" indent="-171450">
                <a:lnSpc>
                  <a:spcPct val="103000"/>
                </a:lnSpc>
                <a:spcBef>
                  <a:spcPts val="615"/>
                </a:spcBef>
                <a:buClr>
                  <a:srgbClr val="FF0000"/>
                </a:buClr>
                <a:buFont typeface="Wingdings" pitchFamily="2" charset="2"/>
                <a:buChar char="l"/>
              </a:pPr>
              <a:r>
                <a:rPr lang="zh-CN" altLang="en-US" sz="1200" spc="10">
                  <a:latin typeface="微软雅黑" panose="020b0503020204020204" pitchFamily="34" charset="-122"/>
                  <a:ea typeface="微软雅黑" panose="020b0503020204020204" pitchFamily="34" charset="-122"/>
                  <a:cs typeface="Verdana"/>
                </a:rPr>
                <a:t>四个生产容器</a:t>
              </a:r>
              <a:r>
                <a:rPr sz="1200" spc="10">
                  <a:latin typeface="微软雅黑" panose="020b0503020204020204" pitchFamily="34" charset="-122"/>
                  <a:ea typeface="微软雅黑" panose="020b0503020204020204" pitchFamily="34" charset="-122"/>
                  <a:cs typeface="Verdana"/>
                </a:rPr>
                <a:t>(4, 8, 8, 12 M3</a:t>
              </a:r>
              <a:r>
                <a:rPr sz="1200" spc="10" smtClean="0">
                  <a:latin typeface="微软雅黑" panose="020b0503020204020204" pitchFamily="34" charset="-122"/>
                  <a:ea typeface="微软雅黑" panose="020b0503020204020204" pitchFamily="34" charset="-122"/>
                  <a:cs typeface="Verdana"/>
                </a:rPr>
                <a:t>)</a:t>
              </a:r>
              <a:endParaRPr sz="1200" spc="1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smtClean="0">
                  <a:latin typeface="微软雅黑" panose="020b0503020204020204" pitchFamily="34" charset="-122"/>
                  <a:ea typeface="微软雅黑" panose="020b0503020204020204" pitchFamily="34" charset="-122"/>
                  <a:cs typeface="Verdana"/>
                </a:rPr>
                <a:t>2</a:t>
              </a:r>
              <a:r>
                <a:rPr lang="zh-CN" altLang="en-US" sz="1200" spc="10" smtClean="0">
                  <a:latin typeface="微软雅黑" panose="020b0503020204020204" pitchFamily="34" charset="-122"/>
                  <a:ea typeface="微软雅黑" panose="020b0503020204020204" pitchFamily="34" charset="-122"/>
                  <a:cs typeface="Verdana"/>
                </a:rPr>
                <a:t>个储存</a:t>
              </a:r>
              <a:r>
                <a:rPr lang="zh-CN" altLang="en-US" sz="1200" spc="10">
                  <a:latin typeface="微软雅黑" panose="020b0503020204020204" pitchFamily="34" charset="-122"/>
                  <a:ea typeface="微软雅黑" panose="020b0503020204020204" pitchFamily="34" charset="-122"/>
                  <a:cs typeface="Verdana"/>
                </a:rPr>
                <a:t>罐</a:t>
              </a:r>
              <a:endParaRPr sz="1200" spc="1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smtClean="0">
                  <a:latin typeface="微软雅黑" panose="020b0503020204020204" pitchFamily="34" charset="-122"/>
                  <a:ea typeface="微软雅黑" panose="020b0503020204020204" pitchFamily="34" charset="-122"/>
                  <a:cs typeface="Verdana"/>
                </a:rPr>
                <a:t>2</a:t>
              </a:r>
              <a:r>
                <a:rPr lang="zh-CN" altLang="en-US" sz="1200" spc="10" smtClean="0">
                  <a:latin typeface="微软雅黑" panose="020b0503020204020204" pitchFamily="34" charset="-122"/>
                  <a:ea typeface="微软雅黑" panose="020b0503020204020204" pitchFamily="34" charset="-122"/>
                  <a:cs typeface="Verdana"/>
                </a:rPr>
                <a:t>条生产线</a:t>
              </a:r>
              <a:endParaRPr sz="1200" spc="1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a:latin typeface="微软雅黑" panose="020b0503020204020204" pitchFamily="34" charset="-122"/>
                  <a:ea typeface="微软雅黑" panose="020b0503020204020204" pitchFamily="34" charset="-122"/>
                  <a:cs typeface="Verdana"/>
                </a:rPr>
                <a:t>3,000 M2 </a:t>
              </a:r>
              <a:r>
                <a:rPr lang="zh-CN" altLang="en-US" sz="1200" spc="10">
                  <a:latin typeface="微软雅黑" panose="020b0503020204020204" pitchFamily="34" charset="-122"/>
                  <a:ea typeface="微软雅黑" panose="020b0503020204020204" pitchFamily="34" charset="-122"/>
                  <a:cs typeface="Verdana"/>
                </a:rPr>
                <a:t>仓库</a:t>
              </a:r>
              <a:endParaRPr sz="1200" spc="1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a:latin typeface="微软雅黑" panose="020b0503020204020204" pitchFamily="34" charset="-122"/>
                  <a:ea typeface="微软雅黑" panose="020b0503020204020204" pitchFamily="34" charset="-122"/>
                  <a:cs typeface="Verdana"/>
                </a:rPr>
                <a:t>52 </a:t>
              </a:r>
              <a:r>
                <a:rPr lang="zh-CN" altLang="en-US" sz="1200" spc="10" smtClean="0">
                  <a:latin typeface="微软雅黑" panose="020b0503020204020204" pitchFamily="34" charset="-122"/>
                  <a:ea typeface="微软雅黑" panose="020b0503020204020204" pitchFamily="34" charset="-122"/>
                  <a:cs typeface="Verdana"/>
                </a:rPr>
                <a:t>种产品</a:t>
              </a:r>
              <a:endParaRPr sz="1200" spc="10">
                <a:latin typeface="微软雅黑" panose="020b0503020204020204" pitchFamily="34" charset="-122"/>
                <a:ea typeface="微软雅黑" panose="020b0503020204020204" pitchFamily="34" charset="-122"/>
                <a:cs typeface="Verdana"/>
              </a:endParaRPr>
            </a:p>
            <a:p>
              <a:pPr marL="461645" marR="127000" indent="-171450">
                <a:lnSpc>
                  <a:spcPct val="103000"/>
                </a:lnSpc>
                <a:spcBef>
                  <a:spcPts val="615"/>
                </a:spcBef>
                <a:buClr>
                  <a:srgbClr val="FF0000"/>
                </a:buClr>
                <a:buFont typeface="Wingdings" pitchFamily="2" charset="2"/>
                <a:buChar char="l"/>
              </a:pPr>
              <a:r>
                <a:rPr lang="zh-CN" altLang="en-US" sz="1200" spc="10">
                  <a:latin typeface="微软雅黑" panose="020b0503020204020204" pitchFamily="34" charset="-122"/>
                  <a:ea typeface="微软雅黑" panose="020b0503020204020204" pitchFamily="34" charset="-122"/>
                  <a:cs typeface="Verdana"/>
                </a:rPr>
                <a:t>总生产能力：</a:t>
              </a:r>
              <a:r>
                <a:rPr sz="1200" spc="10" smtClean="0">
                  <a:latin typeface="微软雅黑" panose="020b0503020204020204" pitchFamily="34" charset="-122"/>
                  <a:ea typeface="微软雅黑" panose="020b0503020204020204" pitchFamily="34" charset="-122"/>
                  <a:cs typeface="Verdana"/>
                </a:rPr>
                <a:t>5,000</a:t>
              </a:r>
              <a:r>
                <a:rPr lang="zh-CN" altLang="en-US" sz="1200" spc="10" smtClean="0">
                  <a:latin typeface="微软雅黑" panose="020b0503020204020204" pitchFamily="34" charset="-122"/>
                  <a:ea typeface="微软雅黑" panose="020b0503020204020204" pitchFamily="34" charset="-122"/>
                  <a:cs typeface="Verdana"/>
                </a:rPr>
                <a:t>吨</a:t>
              </a:r>
              <a:endParaRPr sz="1200" spc="1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lang="zh-CN" altLang="en-US" sz="1200" spc="10">
                  <a:latin typeface="微软雅黑" panose="020b0503020204020204" pitchFamily="34" charset="-122"/>
                  <a:ea typeface="微软雅黑" panose="020b0503020204020204" pitchFamily="34" charset="-122"/>
                  <a:cs typeface="Verdana"/>
                </a:rPr>
                <a:t>潜在的扩展能力</a:t>
              </a:r>
              <a:r>
                <a:rPr sz="1200" spc="10" smtClean="0">
                  <a:latin typeface="微软雅黑" panose="020b0503020204020204" pitchFamily="34" charset="-122"/>
                  <a:ea typeface="微软雅黑" panose="020b0503020204020204" pitchFamily="34" charset="-122"/>
                  <a:cs typeface="Verdana"/>
                </a:rPr>
                <a:t>20,000</a:t>
              </a:r>
              <a:r>
                <a:rPr lang="zh-CN" altLang="en-US" sz="1200" spc="10" smtClean="0">
                  <a:latin typeface="微软雅黑" panose="020b0503020204020204" pitchFamily="34" charset="-122"/>
                  <a:ea typeface="微软雅黑" panose="020b0503020204020204" pitchFamily="34" charset="-122"/>
                  <a:cs typeface="Verdana"/>
                </a:rPr>
                <a:t>吨</a:t>
              </a:r>
              <a:endParaRPr sz="1200" spc="10">
                <a:latin typeface="微软雅黑" panose="020b0503020204020204" pitchFamily="34" charset="-122"/>
                <a:ea typeface="微软雅黑" panose="020b0503020204020204" pitchFamily="34" charset="-122"/>
                <a:cs typeface="Verdana"/>
              </a:endParaRPr>
            </a:p>
          </p:txBody>
        </p:sp>
        <p:sp>
          <p:nvSpPr>
            <p:cNvPr id="72" name="object 44"/>
            <p:cNvSpPr txBox="1"/>
            <p:nvPr/>
          </p:nvSpPr>
          <p:spPr>
            <a:xfrm>
              <a:off x="6096000" y="2129379"/>
              <a:ext cx="2672785" cy="830997"/>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000"/>
                </a:lnSpc>
              </a:pPr>
              <a:r>
                <a:rPr lang="zh-CN" altLang="en-US" sz="1200" spc="15">
                  <a:latin typeface="微软雅黑" panose="020b0503020204020204" pitchFamily="34" charset="-122"/>
                  <a:ea typeface="微软雅黑" panose="020b0503020204020204" pitchFamily="34" charset="-122"/>
                  <a:cs typeface="Verdana"/>
                </a:rPr>
                <a:t>为了更及时有效</a:t>
              </a:r>
              <a:r>
                <a:rPr lang="zh-CN" altLang="en-US" sz="1200" spc="15" smtClean="0">
                  <a:latin typeface="微软雅黑" panose="020b0503020204020204" pitchFamily="34" charset="-122"/>
                  <a:ea typeface="微软雅黑" panose="020b0503020204020204" pitchFamily="34" charset="-122"/>
                  <a:cs typeface="Verdana"/>
                </a:rPr>
                <a:t>的响应亚太地区</a:t>
              </a:r>
              <a:r>
                <a:rPr lang="zh-CN" altLang="en-US" sz="1200" spc="15">
                  <a:latin typeface="微软雅黑" panose="020b0503020204020204" pitchFamily="34" charset="-122"/>
                  <a:ea typeface="微软雅黑" panose="020b0503020204020204" pitchFamily="34" charset="-122"/>
                  <a:cs typeface="Verdana"/>
                </a:rPr>
                <a:t>的行业需求，</a:t>
              </a:r>
              <a:r>
                <a:rPr sz="1200" spc="15" smtClean="0">
                  <a:latin typeface="微软雅黑" panose="020b0503020204020204" pitchFamily="34" charset="-122"/>
                  <a:ea typeface="微软雅黑" panose="020b0503020204020204" pitchFamily="34" charset="-122"/>
                  <a:cs typeface="Verdana"/>
                </a:rPr>
                <a:t>TANATEX</a:t>
              </a:r>
              <a:r>
                <a:rPr lang="en-US" sz="1200" spc="15" smtClean="0">
                  <a:latin typeface="微软雅黑" panose="020b0503020204020204" pitchFamily="34" charset="-122"/>
                  <a:ea typeface="微软雅黑" panose="020b0503020204020204" pitchFamily="34" charset="-122"/>
                  <a:cs typeface="Verdana"/>
                </a:rPr>
                <a:t>2014</a:t>
              </a:r>
              <a:r>
                <a:rPr lang="zh-CN" altLang="en-US" sz="1200" spc="15">
                  <a:latin typeface="微软雅黑" panose="020b0503020204020204" pitchFamily="34" charset="-122"/>
                  <a:ea typeface="微软雅黑" panose="020b0503020204020204" pitchFamily="34" charset="-122"/>
                  <a:cs typeface="Verdana"/>
                </a:rPr>
                <a:t>年在泰国开了一家</a:t>
              </a:r>
              <a:r>
                <a:rPr lang="zh-CN" altLang="en-US" sz="1200" spc="15" smtClean="0">
                  <a:latin typeface="微软雅黑" panose="020b0503020204020204" pitchFamily="34" charset="-122"/>
                  <a:ea typeface="微软雅黑" panose="020b0503020204020204" pitchFamily="34" charset="-122"/>
                  <a:cs typeface="Verdana"/>
                </a:rPr>
                <a:t>工厂</a:t>
              </a:r>
              <a:endParaRPr lang="en-US" altLang="zh-CN" sz="1200" spc="15">
                <a:latin typeface="微软雅黑" panose="020b0503020204020204" pitchFamily="34" charset="-122"/>
                <a:ea typeface="微软雅黑" panose="020b0503020204020204" pitchFamily="34" charset="-122"/>
                <a:cs typeface="Verdana"/>
              </a:endParaRPr>
            </a:p>
          </p:txBody>
        </p:sp>
      </p:grpSp>
      <p:sp>
        <p:nvSpPr>
          <p:cNvPr id="24"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spc="-5">
                <a:latin typeface="微软雅黑" panose="020b0503020204020204" pitchFamily="34" charset="-122"/>
                <a:ea typeface="微软雅黑" panose="020b0503020204020204" pitchFamily="34" charset="-122"/>
              </a:rPr>
              <a:t>拓纳在</a:t>
            </a:r>
            <a:r>
              <a:rPr lang="zh-CN" altLang="en-US" spc="-5" smtClean="0">
                <a:latin typeface="微软雅黑" panose="020b0503020204020204" pitchFamily="34" charset="-122"/>
                <a:ea typeface="微软雅黑" panose="020b0503020204020204" pitchFamily="34" charset="-122"/>
              </a:rPr>
              <a:t>荷兰总部埃德</a:t>
            </a:r>
            <a:r>
              <a:rPr lang="zh-CN" altLang="en-US" spc="-5">
                <a:latin typeface="微软雅黑" panose="020b0503020204020204" pitchFamily="34" charset="-122"/>
                <a:ea typeface="微软雅黑" panose="020b0503020204020204" pitchFamily="34" charset="-122"/>
              </a:rPr>
              <a:t>以及泰国</a:t>
            </a:r>
            <a:r>
              <a:rPr lang="zh-CN" altLang="en-US" spc="-5" smtClean="0">
                <a:latin typeface="微软雅黑" panose="020b0503020204020204" pitchFamily="34" charset="-122"/>
                <a:ea typeface="微软雅黑" panose="020b0503020204020204" pitchFamily="34" charset="-122"/>
              </a:rPr>
              <a:t>罗勇化工</a:t>
            </a:r>
            <a:r>
              <a:rPr lang="zh-CN" altLang="en-US" spc="-5">
                <a:latin typeface="微软雅黑" panose="020b0503020204020204" pitchFamily="34" charset="-122"/>
                <a:ea typeface="微软雅黑" panose="020b0503020204020204" pitchFamily="34" charset="-122"/>
              </a:rPr>
              <a:t>园区具有现代化的生产工厂</a:t>
            </a:r>
            <a:r>
              <a:rPr lang="zh-CN" altLang="en-US" spc="-5" smtClean="0">
                <a:latin typeface="微软雅黑" panose="020b0503020204020204" pitchFamily="34" charset="-122"/>
                <a:ea typeface="微软雅黑" panose="020b0503020204020204" pitchFamily="34" charset="-122"/>
              </a:rPr>
              <a:t>，能及时</a:t>
            </a:r>
            <a:r>
              <a:rPr lang="zh-CN" altLang="en-US" spc="-5">
                <a:latin typeface="微软雅黑" panose="020b0503020204020204" pitchFamily="34" charset="-122"/>
                <a:ea typeface="微软雅黑" panose="020b0503020204020204" pitchFamily="34" charset="-122"/>
              </a:rPr>
              <a:t>响应客户需求</a:t>
            </a:r>
            <a:endParaRPr lang="zh-CN" altLang="en-US" kern="0" spc="-5">
              <a:latin typeface="微软雅黑" panose="020b0503020204020204" pitchFamily="34" charset="-122"/>
              <a:ea typeface="微软雅黑" panose="020b0503020204020204" pitchFamily="34" charset="-122"/>
            </a:endParaRPr>
          </a:p>
        </p:txBody>
      </p:sp>
      <p:sp>
        <p:nvSpPr>
          <p:cNvPr id="25" name="object 7"/>
          <p:cNvSpPr txBox="1"/>
          <p:nvPr/>
        </p:nvSpPr>
        <p:spPr>
          <a:xfrm>
            <a:off x="1057654" y="1295400"/>
            <a:ext cx="10012935"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kern="0" spc="-5" smtClean="0">
                <a:solidFill>
                  <a:schemeClr val="bg1"/>
                </a:solidFill>
                <a:latin typeface="微软雅黑" panose="020b0503020204020204" pitchFamily="34" charset="-122"/>
                <a:ea typeface="微软雅黑" panose="020b0503020204020204" pitchFamily="34" charset="-122"/>
              </a:rPr>
              <a:t>2.5 </a:t>
            </a:r>
            <a:r>
              <a:rPr lang="zh-CN" altLang="en-US" b="1" kern="0" spc="-5" smtClean="0">
                <a:solidFill>
                  <a:schemeClr val="bg1"/>
                </a:solidFill>
                <a:latin typeface="微软雅黑" panose="020b0503020204020204" pitchFamily="34" charset="-122"/>
                <a:ea typeface="微软雅黑" panose="020b0503020204020204" pitchFamily="34" charset="-122"/>
              </a:rPr>
              <a:t>供应</a:t>
            </a:r>
            <a:r>
              <a:rPr lang="zh-CN" altLang="en-US" b="1" kern="0" spc="-5">
                <a:solidFill>
                  <a:schemeClr val="bg1"/>
                </a:solidFill>
                <a:latin typeface="微软雅黑" panose="020b0503020204020204" pitchFamily="34" charset="-122"/>
                <a:ea typeface="微软雅黑" panose="020b0503020204020204" pitchFamily="34" charset="-122"/>
              </a:rPr>
              <a:t>链与生产</a:t>
            </a:r>
            <a:r>
              <a:rPr lang="zh-CN" altLang="en-US" b="1" kern="0" spc="-5" smtClean="0">
                <a:solidFill>
                  <a:schemeClr val="bg1"/>
                </a:solidFill>
                <a:latin typeface="微软雅黑" panose="020b0503020204020204" pitchFamily="34" charset="-122"/>
                <a:ea typeface="微软雅黑" panose="020b0503020204020204" pitchFamily="34" charset="-122"/>
              </a:rPr>
              <a:t>配套</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14" name="组合 13"/>
          <p:cNvGrpSpPr/>
          <p:nvPr/>
        </p:nvGrpSpPr>
        <p:grpSpPr>
          <a:xfrm>
            <a:off x="973283" y="1640175"/>
            <a:ext cx="4876801" cy="4989225"/>
            <a:chOff x="973283" y="1640175"/>
            <a:chExt cx="4876801" cy="4989225"/>
          </a:xfrm>
        </p:grpSpPr>
        <p:sp>
          <p:nvSpPr>
            <p:cNvPr id="6" name="object 6"/>
            <p:cNvSpPr txBox="1"/>
            <p:nvPr/>
          </p:nvSpPr>
          <p:spPr>
            <a:xfrm>
              <a:off x="1040339" y="1640175"/>
              <a:ext cx="4809745"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305"/>
                </a:spcBef>
              </a:pPr>
              <a:r>
                <a:rPr lang="zh-CN" altLang="en-US" b="1">
                  <a:solidFill>
                    <a:srgbClr val="FFFFFF"/>
                  </a:solidFill>
                  <a:latin typeface="微软雅黑" panose="020b0503020204020204" pitchFamily="34" charset="-122"/>
                  <a:ea typeface="微软雅黑" panose="020b0503020204020204" pitchFamily="34" charset="-122"/>
                  <a:cs typeface="微软雅黑"/>
                </a:rPr>
                <a:t>荷兰埃德工厂</a:t>
              </a:r>
              <a:endParaRPr b="1">
                <a:solidFill>
                  <a:srgbClr val="FFFFFF"/>
                </a:solidFill>
                <a:latin typeface="微软雅黑" panose="020b0503020204020204" pitchFamily="34" charset="-122"/>
                <a:ea typeface="微软雅黑" panose="020b0503020204020204" pitchFamily="34" charset="-122"/>
                <a:cs typeface="微软雅黑"/>
              </a:endParaRPr>
            </a:p>
          </p:txBody>
        </p:sp>
        <p:sp>
          <p:nvSpPr>
            <p:cNvPr id="65" name="object 78"/>
            <p:cNvSpPr txBox="1"/>
            <p:nvPr/>
          </p:nvSpPr>
          <p:spPr>
            <a:xfrm>
              <a:off x="3159638" y="3500979"/>
              <a:ext cx="2690446" cy="312842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buClr>
                  <a:srgbClr val="FF0000"/>
                </a:buClr>
              </a:pPr>
              <a:r>
                <a:rPr lang="zh-CN" altLang="en-US" sz="1200" b="1" spc="15" smtClean="0">
                  <a:solidFill>
                    <a:srgbClr val="B30012"/>
                  </a:solidFill>
                  <a:latin typeface="微软雅黑" panose="020b0503020204020204" pitchFamily="34" charset="-122"/>
                  <a:ea typeface="微软雅黑" panose="020b0503020204020204" pitchFamily="34" charset="-122"/>
                  <a:cs typeface="Arial"/>
                </a:rPr>
                <a:t>荷兰工厂关键数据</a:t>
              </a:r>
              <a:endParaRPr sz="1200">
                <a:latin typeface="微软雅黑" panose="020b0503020204020204" pitchFamily="34" charset="-122"/>
                <a:ea typeface="微软雅黑" panose="020b0503020204020204" pitchFamily="34" charset="-122"/>
                <a:cs typeface="Arial"/>
              </a:endParaRPr>
            </a:p>
            <a:p>
              <a:pPr marL="461645" marR="476250" indent="-171450">
                <a:lnSpc>
                  <a:spcPct val="167400"/>
                </a:lnSpc>
                <a:spcBef>
                  <a:spcPts val="15"/>
                </a:spcBef>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总占地面积</a:t>
              </a:r>
              <a:r>
                <a:rPr sz="1200" spc="10" smtClean="0">
                  <a:latin typeface="微软雅黑" panose="020b0503020204020204" pitchFamily="34" charset="-122"/>
                  <a:ea typeface="微软雅黑" panose="020b0503020204020204" pitchFamily="34" charset="-122"/>
                  <a:cs typeface="Verdana"/>
                </a:rPr>
                <a:t>: </a:t>
              </a:r>
              <a:r>
                <a:rPr sz="1200" spc="10">
                  <a:latin typeface="微软雅黑" panose="020b0503020204020204" pitchFamily="34" charset="-122"/>
                  <a:ea typeface="微软雅黑" panose="020b0503020204020204" pitchFamily="34" charset="-122"/>
                  <a:cs typeface="Verdana"/>
                </a:rPr>
                <a:t>24,000 </a:t>
              </a:r>
              <a:r>
                <a:rPr sz="1200" spc="5" smtClean="0">
                  <a:latin typeface="微软雅黑" panose="020b0503020204020204" pitchFamily="34" charset="-122"/>
                  <a:ea typeface="微软雅黑" panose="020b0503020204020204" pitchFamily="34" charset="-122"/>
                  <a:cs typeface="Verdana"/>
                </a:rPr>
                <a:t>M</a:t>
              </a:r>
              <a:r>
                <a:rPr sz="1200" spc="7" baseline="25252" smtClean="0">
                  <a:latin typeface="微软雅黑" panose="020b0503020204020204" pitchFamily="34" charset="-122"/>
                  <a:ea typeface="微软雅黑" panose="020b0503020204020204" pitchFamily="34" charset="-122"/>
                  <a:cs typeface="Verdana"/>
                </a:rPr>
                <a:t>2 </a:t>
              </a:r>
              <a:endParaRPr lang="en-US" sz="1200" spc="7" baseline="25252" smtClean="0">
                <a:latin typeface="微软雅黑" panose="020b0503020204020204" pitchFamily="34" charset="-122"/>
                <a:ea typeface="微软雅黑" panose="020b0503020204020204" pitchFamily="34" charset="-122"/>
                <a:cs typeface="Verdana"/>
              </a:endParaRPr>
            </a:p>
            <a:p>
              <a:pPr marL="461645" marR="476250" indent="-171450">
                <a:lnSpc>
                  <a:spcPct val="167400"/>
                </a:lnSpc>
                <a:spcBef>
                  <a:spcPts val="15"/>
                </a:spcBef>
                <a:buClr>
                  <a:srgbClr val="FF0000"/>
                </a:buClr>
                <a:buFont typeface="Wingdings" pitchFamily="2" charset="2"/>
                <a:buChar char="l"/>
              </a:pPr>
              <a:r>
                <a:rPr sz="1200" spc="-217" baseline="25252" smtClean="0">
                  <a:latin typeface="微软雅黑" panose="020b0503020204020204" pitchFamily="34" charset="-122"/>
                  <a:ea typeface="微软雅黑" panose="020b0503020204020204" pitchFamily="34" charset="-122"/>
                  <a:cs typeface="Verdana"/>
                </a:rPr>
                <a:t> </a:t>
              </a:r>
              <a:r>
                <a:rPr lang="zh-CN" altLang="en-US" sz="1200" spc="10" smtClean="0">
                  <a:latin typeface="微软雅黑" panose="020b0503020204020204" pitchFamily="34" charset="-122"/>
                  <a:ea typeface="微软雅黑" panose="020b0503020204020204" pitchFamily="34" charset="-122"/>
                  <a:cs typeface="Verdana"/>
                </a:rPr>
                <a:t>总建筑面积：</a:t>
              </a:r>
              <a:r>
                <a:rPr sz="1200" spc="10" smtClean="0">
                  <a:latin typeface="微软雅黑" panose="020b0503020204020204" pitchFamily="34" charset="-122"/>
                  <a:ea typeface="微软雅黑" panose="020b0503020204020204" pitchFamily="34" charset="-122"/>
                  <a:cs typeface="Verdana"/>
                </a:rPr>
                <a:t>14,000 </a:t>
              </a:r>
              <a:r>
                <a:rPr sz="1200" spc="5">
                  <a:latin typeface="微软雅黑" panose="020b0503020204020204" pitchFamily="34" charset="-122"/>
                  <a:ea typeface="微软雅黑" panose="020b0503020204020204" pitchFamily="34" charset="-122"/>
                  <a:cs typeface="Verdana"/>
                </a:rPr>
                <a:t>M</a:t>
              </a:r>
              <a:r>
                <a:rPr sz="1200" spc="7" baseline="25252">
                  <a:latin typeface="微软雅黑" panose="020b0503020204020204" pitchFamily="34" charset="-122"/>
                  <a:ea typeface="微软雅黑" panose="020b0503020204020204" pitchFamily="34" charset="-122"/>
                  <a:cs typeface="Verdana"/>
                </a:rPr>
                <a:t>2 </a:t>
              </a:r>
              <a:r>
                <a:rPr sz="1200" spc="-187" baseline="25252" smtClean="0">
                  <a:latin typeface="微软雅黑" panose="020b0503020204020204" pitchFamily="34" charset="-122"/>
                  <a:ea typeface="微软雅黑" panose="020b0503020204020204" pitchFamily="34" charset="-122"/>
                  <a:cs typeface="Verdana"/>
                </a:rPr>
                <a:t> </a:t>
              </a:r>
              <a:r>
                <a:rPr lang="en-US" sz="1200" spc="10" smtClean="0">
                  <a:latin typeface="微软雅黑" panose="020b0503020204020204" pitchFamily="34" charset="-122"/>
                  <a:ea typeface="微软雅黑" panose="020b0503020204020204" pitchFamily="34" charset="-122"/>
                  <a:cs typeface="Verdana"/>
                </a:rPr>
                <a:t> </a:t>
              </a:r>
              <a:r>
                <a:rPr sz="1200" spc="10" smtClean="0">
                  <a:latin typeface="微软雅黑" panose="020b0503020204020204" pitchFamily="34" charset="-122"/>
                  <a:ea typeface="微软雅黑" panose="020b0503020204020204" pitchFamily="34" charset="-122"/>
                  <a:cs typeface="Verdana"/>
                </a:rPr>
                <a:t> </a:t>
              </a:r>
              <a:endParaRPr lang="en-US" sz="1200" spc="10" smtClean="0">
                <a:latin typeface="微软雅黑" panose="020b0503020204020204" pitchFamily="34" charset="-122"/>
                <a:ea typeface="微软雅黑" panose="020b0503020204020204" pitchFamily="34" charset="-122"/>
                <a:cs typeface="Verdana"/>
              </a:endParaRPr>
            </a:p>
            <a:p>
              <a:pPr marL="461645" marR="476250" indent="-171450">
                <a:lnSpc>
                  <a:spcPct val="167400"/>
                </a:lnSpc>
                <a:spcBef>
                  <a:spcPts val="15"/>
                </a:spcBef>
                <a:buClr>
                  <a:srgbClr val="FF0000"/>
                </a:buClr>
                <a:buFont typeface="Wingdings" pitchFamily="2" charset="2"/>
                <a:buChar char="l"/>
              </a:pPr>
              <a:r>
                <a:rPr lang="en-US" sz="1200" spc="10" smtClean="0">
                  <a:latin typeface="微软雅黑" panose="020b0503020204020204" pitchFamily="34" charset="-122"/>
                  <a:ea typeface="微软雅黑" panose="020b0503020204020204" pitchFamily="34" charset="-122"/>
                  <a:cs typeface="Verdana"/>
                </a:rPr>
                <a:t>20</a:t>
              </a:r>
              <a:r>
                <a:rPr lang="zh-CN" altLang="en-US" sz="1200" spc="10" smtClean="0">
                  <a:latin typeface="微软雅黑" panose="020b0503020204020204" pitchFamily="34" charset="-122"/>
                  <a:ea typeface="微软雅黑" panose="020b0503020204020204" pitchFamily="34" charset="-122"/>
                  <a:cs typeface="Verdana"/>
                </a:rPr>
                <a:t>个</a:t>
              </a:r>
              <a:r>
                <a:rPr sz="1200" spc="15" smtClean="0">
                  <a:latin typeface="微软雅黑" panose="020b0503020204020204" pitchFamily="34" charset="-122"/>
                  <a:ea typeface="微软雅黑" panose="020b0503020204020204" pitchFamily="34" charset="-122"/>
                  <a:cs typeface="Verdana"/>
                </a:rPr>
                <a:t>1 </a:t>
              </a:r>
              <a:r>
                <a:rPr lang="zh-CN" altLang="en-US" sz="1200" spc="15" smtClean="0">
                  <a:latin typeface="微软雅黑" panose="020b0503020204020204" pitchFamily="34" charset="-122"/>
                  <a:ea typeface="微软雅黑" panose="020b0503020204020204" pitchFamily="34" charset="-122"/>
                  <a:cs typeface="Verdana"/>
                </a:rPr>
                <a:t>到</a:t>
              </a:r>
              <a:r>
                <a:rPr sz="1200" spc="10" smtClean="0">
                  <a:latin typeface="微软雅黑" panose="020b0503020204020204" pitchFamily="34" charset="-122"/>
                  <a:ea typeface="微软雅黑" panose="020b0503020204020204" pitchFamily="34" charset="-122"/>
                  <a:cs typeface="Verdana"/>
                </a:rPr>
                <a:t>15</a:t>
              </a:r>
              <a:r>
                <a:rPr sz="1200" spc="20" smtClean="0">
                  <a:latin typeface="微软雅黑" panose="020b0503020204020204" pitchFamily="34" charset="-122"/>
                  <a:ea typeface="微软雅黑" panose="020b0503020204020204" pitchFamily="34" charset="-122"/>
                  <a:cs typeface="Verdana"/>
                </a:rPr>
                <a:t> </a:t>
              </a:r>
              <a:r>
                <a:rPr sz="1200" spc="5" smtClean="0">
                  <a:latin typeface="微软雅黑" panose="020b0503020204020204" pitchFamily="34" charset="-122"/>
                  <a:ea typeface="微软雅黑" panose="020b0503020204020204" pitchFamily="34" charset="-122"/>
                  <a:cs typeface="Verdana"/>
                </a:rPr>
                <a:t>M</a:t>
              </a:r>
              <a:r>
                <a:rPr sz="1200" spc="7" baseline="25252" smtClean="0">
                  <a:latin typeface="微软雅黑" panose="020b0503020204020204" pitchFamily="34" charset="-122"/>
                  <a:ea typeface="微软雅黑" panose="020b0503020204020204" pitchFamily="34" charset="-122"/>
                  <a:cs typeface="Verdana"/>
                </a:rPr>
                <a:t>3</a:t>
              </a:r>
              <a:r>
                <a:rPr lang="zh-CN" altLang="en-US" sz="1200" spc="10" smtClean="0">
                  <a:latin typeface="微软雅黑" panose="020b0503020204020204" pitchFamily="34" charset="-122"/>
                  <a:ea typeface="微软雅黑" panose="020b0503020204020204" pitchFamily="34" charset="-122"/>
                  <a:cs typeface="Verdana"/>
                </a:rPr>
                <a:t>的生产容器</a:t>
              </a:r>
              <a:endParaRPr lang="en-US" altLang="zh-CN" sz="1200" spc="10" smtClean="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smtClean="0">
                  <a:latin typeface="微软雅黑" panose="020b0503020204020204" pitchFamily="34" charset="-122"/>
                  <a:ea typeface="微软雅黑" panose="020b0503020204020204" pitchFamily="34" charset="-122"/>
                  <a:cs typeface="Verdana"/>
                </a:rPr>
                <a:t>76 </a:t>
              </a:r>
              <a:r>
                <a:rPr lang="zh-CN" altLang="en-US" sz="1200" spc="10" smtClean="0">
                  <a:latin typeface="微软雅黑" panose="020b0503020204020204" pitchFamily="34" charset="-122"/>
                  <a:ea typeface="微软雅黑" panose="020b0503020204020204" pitchFamily="34" charset="-122"/>
                  <a:cs typeface="Verdana"/>
                </a:rPr>
                <a:t>个储罐</a:t>
              </a:r>
              <a:endParaRPr sz="120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5">
                  <a:latin typeface="微软雅黑" panose="020b0503020204020204" pitchFamily="34" charset="-122"/>
                  <a:ea typeface="微软雅黑" panose="020b0503020204020204" pitchFamily="34" charset="-122"/>
                  <a:cs typeface="Verdana"/>
                </a:rPr>
                <a:t>3 </a:t>
              </a:r>
              <a:r>
                <a:rPr lang="zh-CN" altLang="en-US" sz="1200" spc="15" smtClean="0">
                  <a:latin typeface="微软雅黑" panose="020b0503020204020204" pitchFamily="34" charset="-122"/>
                  <a:ea typeface="微软雅黑" panose="020b0503020204020204" pitchFamily="34" charset="-122"/>
                  <a:cs typeface="Verdana"/>
                </a:rPr>
                <a:t>条生产线</a:t>
              </a:r>
              <a:endParaRPr sz="1200">
                <a:latin typeface="微软雅黑" panose="020b0503020204020204" pitchFamily="34" charset="-122"/>
                <a:ea typeface="微软雅黑" panose="020b0503020204020204" pitchFamily="34" charset="-122"/>
                <a:cs typeface="Verdana"/>
              </a:endParaRPr>
            </a:p>
            <a:p>
              <a:pPr marL="461645" indent="-171450">
                <a:lnSpc>
                  <a:spcPct val="100000"/>
                </a:lnSpc>
                <a:spcBef>
                  <a:spcPts val="645"/>
                </a:spcBef>
                <a:buClr>
                  <a:srgbClr val="FF0000"/>
                </a:buClr>
                <a:buFont typeface="Wingdings" pitchFamily="2" charset="2"/>
                <a:buChar char="l"/>
              </a:pPr>
              <a:r>
                <a:rPr sz="1200" spc="10">
                  <a:latin typeface="微软雅黑" panose="020b0503020204020204" pitchFamily="34" charset="-122"/>
                  <a:ea typeface="微软雅黑" panose="020b0503020204020204" pitchFamily="34" charset="-122"/>
                  <a:cs typeface="Verdana"/>
                </a:rPr>
                <a:t>7,500 M</a:t>
              </a:r>
              <a:r>
                <a:rPr sz="1200" spc="15" baseline="25252">
                  <a:latin typeface="微软雅黑" panose="020b0503020204020204" pitchFamily="34" charset="-122"/>
                  <a:ea typeface="微软雅黑" panose="020b0503020204020204" pitchFamily="34" charset="-122"/>
                  <a:cs typeface="Verdana"/>
                </a:rPr>
                <a:t>2</a:t>
              </a:r>
              <a:r>
                <a:rPr sz="1200" spc="-104" baseline="25252">
                  <a:latin typeface="微软雅黑" panose="020b0503020204020204" pitchFamily="34" charset="-122"/>
                  <a:ea typeface="微软雅黑" panose="020b0503020204020204" pitchFamily="34" charset="-122"/>
                  <a:cs typeface="Verdana"/>
                </a:rPr>
                <a:t> </a:t>
              </a:r>
              <a:r>
                <a:rPr lang="zh-CN" altLang="en-US" sz="1200" spc="-104" smtClean="0">
                  <a:latin typeface="微软雅黑" panose="020b0503020204020204" pitchFamily="34" charset="-122"/>
                  <a:ea typeface="微软雅黑" panose="020b0503020204020204" pitchFamily="34" charset="-122"/>
                  <a:cs typeface="Verdana"/>
                </a:rPr>
                <a:t>仓库</a:t>
              </a:r>
              <a:endParaRPr sz="1200">
                <a:latin typeface="微软雅黑" panose="020b0503020204020204" pitchFamily="34" charset="-122"/>
                <a:ea typeface="微软雅黑" panose="020b0503020204020204" pitchFamily="34" charset="-122"/>
                <a:cs typeface="Verdana"/>
              </a:endParaRPr>
            </a:p>
            <a:p>
              <a:pPr marL="461645" marR="5080" indent="-171450">
                <a:lnSpc>
                  <a:spcPct val="167400"/>
                </a:lnSpc>
                <a:buClr>
                  <a:srgbClr val="FF0000"/>
                </a:buClr>
                <a:buFont typeface="Wingdings" pitchFamily="2" charset="2"/>
                <a:buChar char="l"/>
              </a:pPr>
              <a:r>
                <a:rPr sz="1200" spc="10">
                  <a:latin typeface="微软雅黑" panose="020b0503020204020204" pitchFamily="34" charset="-122"/>
                  <a:ea typeface="微软雅黑" panose="020b0503020204020204" pitchFamily="34" charset="-122"/>
                  <a:cs typeface="Verdana"/>
                </a:rPr>
                <a:t>460 </a:t>
              </a:r>
              <a:r>
                <a:rPr lang="zh-CN" altLang="en-US" sz="1200" spc="10" smtClean="0">
                  <a:latin typeface="微软雅黑" panose="020b0503020204020204" pitchFamily="34" charset="-122"/>
                  <a:ea typeface="微软雅黑" panose="020b0503020204020204" pitchFamily="34" charset="-122"/>
                  <a:cs typeface="Verdana"/>
                </a:rPr>
                <a:t>种产品</a:t>
              </a:r>
              <a:endParaRPr lang="en-US" altLang="zh-CN" sz="1200" spc="10" smtClean="0">
                <a:latin typeface="微软雅黑" panose="020b0503020204020204" pitchFamily="34" charset="-122"/>
                <a:ea typeface="微软雅黑" panose="020b0503020204020204" pitchFamily="34" charset="-122"/>
                <a:cs typeface="Verdana"/>
              </a:endParaRPr>
            </a:p>
            <a:p>
              <a:pPr marL="461645" marR="5080" indent="-171450">
                <a:lnSpc>
                  <a:spcPct val="167400"/>
                </a:lnSpc>
                <a:buClr>
                  <a:srgbClr val="FF0000"/>
                </a:buClr>
                <a:buFont typeface="Wingdings" pitchFamily="2" charset="2"/>
                <a:buChar char="l"/>
              </a:pPr>
              <a:r>
                <a:rPr lang="zh-CN" altLang="en-US" sz="1200" spc="-155" smtClean="0">
                  <a:latin typeface="微软雅黑" panose="020b0503020204020204" pitchFamily="34" charset="-122"/>
                  <a:ea typeface="微软雅黑" panose="020b0503020204020204" pitchFamily="34" charset="-122"/>
                  <a:cs typeface="Verdana"/>
                </a:rPr>
                <a:t>总生产能力：</a:t>
              </a:r>
              <a:r>
                <a:rPr sz="1200" spc="10" smtClean="0">
                  <a:latin typeface="微软雅黑" panose="020b0503020204020204" pitchFamily="34" charset="-122"/>
                  <a:ea typeface="微软雅黑" panose="020b0503020204020204" pitchFamily="34" charset="-122"/>
                  <a:cs typeface="Verdana"/>
                </a:rPr>
                <a:t>33,000</a:t>
              </a:r>
              <a:r>
                <a:rPr lang="zh-CN" altLang="en-US" sz="1200" spc="10" smtClean="0">
                  <a:latin typeface="微软雅黑" panose="020b0503020204020204" pitchFamily="34" charset="-122"/>
                  <a:ea typeface="微软雅黑" panose="020b0503020204020204" pitchFamily="34" charset="-122"/>
                  <a:cs typeface="Verdana"/>
                </a:rPr>
                <a:t>吨</a:t>
              </a:r>
              <a:endParaRPr lang="en-US" sz="1200" spc="5" smtClean="0">
                <a:latin typeface="微软雅黑" panose="020b0503020204020204" pitchFamily="34" charset="-122"/>
                <a:ea typeface="微软雅黑" panose="020b0503020204020204" pitchFamily="34" charset="-122"/>
                <a:cs typeface="Verdana"/>
              </a:endParaRPr>
            </a:p>
            <a:p>
              <a:pPr marL="461645" marR="5080" indent="-171450">
                <a:lnSpc>
                  <a:spcPct val="167400"/>
                </a:lnSpc>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潜在可以扩大至</a:t>
              </a:r>
              <a:r>
                <a:rPr sz="1200" spc="10" smtClean="0">
                  <a:latin typeface="微软雅黑" panose="020b0503020204020204" pitchFamily="34" charset="-122"/>
                  <a:ea typeface="微软雅黑" panose="020b0503020204020204" pitchFamily="34" charset="-122"/>
                  <a:cs typeface="Verdana"/>
                </a:rPr>
                <a:t>50,000</a:t>
              </a:r>
              <a:r>
                <a:rPr lang="zh-CN" altLang="en-US" sz="1200" spc="10">
                  <a:latin typeface="微软雅黑" panose="020b0503020204020204" pitchFamily="34" charset="-122"/>
                  <a:ea typeface="微软雅黑" panose="020b0503020204020204" pitchFamily="34" charset="-122"/>
                  <a:cs typeface="Verdana"/>
                </a:rPr>
                <a:t>吨</a:t>
              </a:r>
              <a:endParaRPr sz="1200">
                <a:latin typeface="微软雅黑" panose="020b0503020204020204" pitchFamily="34" charset="-122"/>
                <a:ea typeface="微软雅黑" panose="020b0503020204020204" pitchFamily="34" charset="-122"/>
                <a:cs typeface="Verdana"/>
              </a:endParaRPr>
            </a:p>
          </p:txBody>
        </p:sp>
        <p:sp>
          <p:nvSpPr>
            <p:cNvPr id="66" name="object 63"/>
            <p:cNvSpPr txBox="1"/>
            <p:nvPr/>
          </p:nvSpPr>
          <p:spPr>
            <a:xfrm>
              <a:off x="3073448" y="2053179"/>
              <a:ext cx="2776636" cy="138499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6515" algn="just">
                <a:lnSpc>
                  <a:spcPct val="150000"/>
                </a:lnSpc>
              </a:pPr>
              <a:r>
                <a:rPr sz="1200" spc="15" smtClean="0">
                  <a:latin typeface="微软雅黑" panose="020b0503020204020204" pitchFamily="34" charset="-122"/>
                  <a:ea typeface="微软雅黑" panose="020b0503020204020204" pitchFamily="34" charset="-122"/>
                  <a:cs typeface="Verdana"/>
                </a:rPr>
                <a:t>Ede</a:t>
              </a:r>
              <a:r>
                <a:rPr lang="en-US" sz="1200" spc="15" smtClean="0">
                  <a:latin typeface="微软雅黑" panose="020b0503020204020204" pitchFamily="34" charset="-122"/>
                  <a:ea typeface="微软雅黑" panose="020b0503020204020204" pitchFamily="34" charset="-122"/>
                  <a:cs typeface="Verdana"/>
                </a:rPr>
                <a:t> </a:t>
              </a:r>
              <a:r>
                <a:rPr lang="zh-CN" altLang="en-US" sz="1200" spc="15" smtClean="0">
                  <a:latin typeface="微软雅黑" panose="020b0503020204020204" pitchFamily="34" charset="-122"/>
                  <a:ea typeface="微软雅黑" panose="020b0503020204020204" pitchFamily="34" charset="-122"/>
                  <a:cs typeface="Verdana"/>
                </a:rPr>
                <a:t>工厂主要作为一个纺织信息枢纽、世界一流实验室以及中试基地来运营，</a:t>
              </a:r>
              <a:r>
                <a:rPr lang="zh-CN" altLang="en-US" sz="1200" spc="10" smtClean="0">
                  <a:latin typeface="微软雅黑" panose="020b0503020204020204" pitchFamily="34" charset="-122"/>
                  <a:ea typeface="微软雅黑" panose="020b0503020204020204" pitchFamily="34" charset="-122"/>
                  <a:cs typeface="Verdana"/>
                </a:rPr>
                <a:t>工厂坐落在城郊结合部，包括了整个采购、生产、物流的整个过程，同时也</a:t>
              </a:r>
              <a:r>
                <a:rPr lang="zh-CN" altLang="en-US" sz="1200" spc="15" smtClean="0">
                  <a:latin typeface="微软雅黑" panose="020b0503020204020204" pitchFamily="34" charset="-122"/>
                  <a:ea typeface="微软雅黑" panose="020b0503020204020204" pitchFamily="34" charset="-122"/>
                  <a:cs typeface="Verdana"/>
                </a:rPr>
                <a:t>是公司总部以及研发职能部门所在地。</a:t>
              </a:r>
              <a:endParaRPr sz="1200">
                <a:latin typeface="微软雅黑" panose="020b0503020204020204" pitchFamily="34" charset="-122"/>
                <a:ea typeface="微软雅黑" panose="020b0503020204020204" pitchFamily="34" charset="-122"/>
                <a:cs typeface="Verdana"/>
              </a:endParaRPr>
            </a:p>
          </p:txBody>
        </p:sp>
        <p:grpSp>
          <p:nvGrpSpPr>
            <p:cNvPr id="13" name="组合 12"/>
            <p:cNvGrpSpPr/>
            <p:nvPr/>
          </p:nvGrpSpPr>
          <p:grpSpPr>
            <a:xfrm>
              <a:off x="973283" y="2129379"/>
              <a:ext cx="2088338" cy="4423820"/>
              <a:chOff x="973283" y="1935277"/>
              <a:chExt cx="2088338" cy="4617922"/>
            </a:xfrm>
          </p:grpSpPr>
          <p:sp>
            <p:nvSpPr>
              <p:cNvPr id="58" name="object 48"/>
              <p:cNvSpPr/>
              <p:nvPr/>
            </p:nvSpPr>
            <p:spPr>
              <a:xfrm>
                <a:off x="973283" y="3198342"/>
                <a:ext cx="2088337" cy="1093773"/>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49"/>
              <p:cNvSpPr/>
              <p:nvPr/>
            </p:nvSpPr>
            <p:spPr>
              <a:xfrm>
                <a:off x="973284" y="4299049"/>
                <a:ext cx="2088337" cy="1076946"/>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79"/>
              <p:cNvSpPr/>
              <p:nvPr/>
            </p:nvSpPr>
            <p:spPr>
              <a:xfrm>
                <a:off x="973284" y="5375995"/>
                <a:ext cx="2088337" cy="1177204"/>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4"/>
              <p:cNvSpPr/>
              <p:nvPr/>
            </p:nvSpPr>
            <p:spPr>
              <a:xfrm>
                <a:off x="990600" y="1935277"/>
                <a:ext cx="1998516" cy="1219200"/>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sp>
        <p:nvSpPr>
          <p:cNvPr id="27"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17</a:t>
            </a:fld>
            <a:endParaRPr lang="zh-CN" altLang="en-US" b="1">
              <a:solidFill>
                <a:schemeClr val="tx1"/>
              </a:solidFill>
            </a:endParaRPr>
          </a:p>
        </p:txBody>
      </p:sp>
    </p:spTree>
    <p:extLst>
      <p:ext uri="{BB962C8B-B14F-4D97-AF65-F5344CB8AC3E}">
        <p14:creationId xmlns:p14="http://schemas.microsoft.com/office/powerpoint/2010/main" xmlns="" val="2374287267"/>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3105912"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3105912"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3105912" y="-1"/>
            <a:ext cx="9086215" cy="6858000"/>
          </a:xfrm>
          <a:custGeom>
            <a:rect l="l" t="t" r="r" b="b"/>
            <a:pathLst>
              <a:path w="9086215" h="6858000">
                <a:moveTo>
                  <a:pt x="0" y="6858000"/>
                </a:moveTo>
                <a:lnTo>
                  <a:pt x="9086088" y="6858000"/>
                </a:lnTo>
                <a:lnTo>
                  <a:pt x="9086088" y="0"/>
                </a:lnTo>
                <a:lnTo>
                  <a:pt x="0" y="0"/>
                </a:lnTo>
                <a:lnTo>
                  <a:pt x="0" y="685800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886460" y="1750440"/>
            <a:ext cx="635635" cy="2954655"/>
          </a:xfrm>
          <a:prstGeom prst="rect">
            <a:avLst/>
          </a:prstGeom>
        </p:spPr>
        <p:txBody>
          <a:bodyPr vert="horz" wrap="square" lIns="0" tIns="0" rIns="0" bIns="0" rtlCol="0">
            <a:spAutoFit/>
          </a:bodyPr>
          <a:lstStyle/>
          <a:p>
            <a:pPr marL="12700" marR="5080" algn="just">
              <a:lnSpc>
                <a:spcPct val="100000"/>
              </a:lnSpc>
            </a:pPr>
            <a:r>
              <a:rPr sz="4800">
                <a:solidFill>
                  <a:srgbClr val="2CADB4"/>
                </a:solidFill>
                <a:latin typeface="微软雅黑" panose="020b0503020204020204" pitchFamily="34" charset="-122"/>
                <a:ea typeface="微软雅黑" panose="020b0503020204020204" pitchFamily="34" charset="-122"/>
              </a:rPr>
              <a:t>第  </a:t>
            </a:r>
            <a:r>
              <a:rPr lang="zh-CN" altLang="en-US" sz="4800">
                <a:solidFill>
                  <a:srgbClr val="2CADB4"/>
                </a:solidFill>
                <a:latin typeface="微软雅黑" panose="020b0503020204020204" pitchFamily="34" charset="-122"/>
                <a:ea typeface="微软雅黑" panose="020b0503020204020204" pitchFamily="34" charset="-122"/>
              </a:rPr>
              <a:t>三</a:t>
            </a:r>
            <a:r>
              <a:rPr sz="4800" smtClean="0">
                <a:solidFill>
                  <a:srgbClr val="2CADB4"/>
                </a:solidFill>
                <a:latin typeface="微软雅黑" panose="020b0503020204020204" pitchFamily="34" charset="-122"/>
                <a:ea typeface="微软雅黑" panose="020b0503020204020204" pitchFamily="34" charset="-122"/>
              </a:rPr>
              <a:t>  </a:t>
            </a:r>
            <a:r>
              <a:rPr sz="4800">
                <a:solidFill>
                  <a:srgbClr val="2CADB4"/>
                </a:solidFill>
                <a:latin typeface="微软雅黑" panose="020b0503020204020204" pitchFamily="34" charset="-122"/>
                <a:ea typeface="微软雅黑" panose="020b0503020204020204" pitchFamily="34" charset="-122"/>
              </a:rPr>
              <a:t>部  分</a:t>
            </a:r>
            <a:endParaRPr sz="4800">
              <a:latin typeface="微软雅黑" panose="020b0503020204020204" pitchFamily="34" charset="-122"/>
              <a:ea typeface="微软雅黑" panose="020b0503020204020204" pitchFamily="34" charset="-122"/>
            </a:endParaRPr>
          </a:p>
        </p:txBody>
      </p:sp>
      <p:sp>
        <p:nvSpPr>
          <p:cNvPr id="7" name="object 7"/>
          <p:cNvSpPr/>
          <p:nvPr/>
        </p:nvSpPr>
        <p:spPr>
          <a:xfrm>
            <a:off x="2267204" y="3015488"/>
            <a:ext cx="163195" cy="189230"/>
          </a:xfrm>
          <a:custGeom>
            <a:rect l="l" t="t" r="r" b="b"/>
            <a:pathLst>
              <a:path w="163194" h="189230">
                <a:moveTo>
                  <a:pt x="253" y="0"/>
                </a:moveTo>
                <a:lnTo>
                  <a:pt x="0" y="188849"/>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267204" y="3204210"/>
            <a:ext cx="163195" cy="189230"/>
          </a:xfrm>
          <a:custGeom>
            <a:rect l="l" t="t" r="r" b="b"/>
            <a:pathLst>
              <a:path w="163194" h="189229">
                <a:moveTo>
                  <a:pt x="253" y="0"/>
                </a:moveTo>
                <a:lnTo>
                  <a:pt x="0" y="188722"/>
                </a:lnTo>
                <a:lnTo>
                  <a:pt x="163194" y="95376"/>
                </a:lnTo>
                <a:lnTo>
                  <a:pt x="253"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428113" y="3109848"/>
            <a:ext cx="163195" cy="189230"/>
          </a:xfrm>
          <a:custGeom>
            <a:rect l="l" t="t" r="r" b="b"/>
            <a:pathLst>
              <a:path w="163194" h="189229">
                <a:moveTo>
                  <a:pt x="381" y="0"/>
                </a:moveTo>
                <a:lnTo>
                  <a:pt x="0" y="188849"/>
                </a:lnTo>
                <a:lnTo>
                  <a:pt x="163194" y="95376"/>
                </a:lnTo>
                <a:lnTo>
                  <a:pt x="381" y="0"/>
                </a:lnTo>
                <a:close/>
              </a:path>
            </a:pathLst>
          </a:custGeom>
          <a:solidFill>
            <a:srgbClr val="2CADB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组合 22"/>
          <p:cNvGrpSpPr/>
          <p:nvPr/>
        </p:nvGrpSpPr>
        <p:grpSpPr>
          <a:xfrm>
            <a:off x="4615434" y="1447800"/>
            <a:ext cx="6509766" cy="4343400"/>
            <a:chOff x="4615434" y="1447800"/>
            <a:chExt cx="6509766" cy="4343400"/>
          </a:xfrm>
        </p:grpSpPr>
        <p:sp>
          <p:nvSpPr>
            <p:cNvPr id="10" name="object 10"/>
            <p:cNvSpPr txBox="1"/>
            <p:nvPr/>
          </p:nvSpPr>
          <p:spPr>
            <a:xfrm>
              <a:off x="4615434" y="1447800"/>
              <a:ext cx="6509766" cy="73866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4800" b="1" smtClean="0">
                  <a:solidFill>
                    <a:srgbClr val="FFFFFF"/>
                  </a:solidFill>
                  <a:latin typeface="微软雅黑" panose="020b0503020204020204" pitchFamily="34" charset="-122"/>
                  <a:ea typeface="微软雅黑" panose="020b0503020204020204" pitchFamily="34" charset="-122"/>
                  <a:cs typeface="微软雅黑"/>
                </a:rPr>
                <a:t>尽职调查相关要项说明</a:t>
              </a:r>
              <a:endParaRPr sz="4800">
                <a:latin typeface="微软雅黑" panose="020b0503020204020204" pitchFamily="34" charset="-122"/>
                <a:ea typeface="微软雅黑" panose="020b0503020204020204" pitchFamily="34" charset="-122"/>
                <a:cs typeface="微软雅黑"/>
              </a:endParaRPr>
            </a:p>
          </p:txBody>
        </p:sp>
        <p:grpSp>
          <p:nvGrpSpPr>
            <p:cNvPr id="12" name="组合 11"/>
            <p:cNvGrpSpPr/>
            <p:nvPr/>
          </p:nvGrpSpPr>
          <p:grpSpPr>
            <a:xfrm>
              <a:off x="4615434" y="2362200"/>
              <a:ext cx="6509766" cy="3429000"/>
              <a:chOff x="1411224" y="1351788"/>
              <a:chExt cx="9118600" cy="3965702"/>
            </a:xfrm>
          </p:grpSpPr>
          <p:sp>
            <p:nvSpPr>
              <p:cNvPr id="13" name="object 6"/>
              <p:cNvSpPr/>
              <p:nvPr/>
            </p:nvSpPr>
            <p:spPr>
              <a:xfrm>
                <a:off x="1411224" y="3009900"/>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3.3 </a:t>
                </a:r>
                <a:r>
                  <a:rPr lang="zh-CN" altLang="en-US" sz="2000" b="1" smtClean="0">
                    <a:solidFill>
                      <a:schemeClr val="bg1"/>
                    </a:solidFill>
                    <a:latin typeface="微软雅黑" panose="020b0503020204020204" pitchFamily="34" charset="-122"/>
                    <a:ea typeface="微软雅黑" panose="020b0503020204020204" pitchFamily="34" charset="-122"/>
                  </a:rPr>
                  <a:t>税务尽职</a:t>
                </a:r>
                <a:r>
                  <a:rPr lang="zh-CN" altLang="en-US" sz="2000" b="1">
                    <a:solidFill>
                      <a:schemeClr val="bg1"/>
                    </a:solidFill>
                    <a:latin typeface="微软雅黑" panose="020b0503020204020204" pitchFamily="34" charset="-122"/>
                    <a:ea typeface="微软雅黑" panose="020b0503020204020204" pitchFamily="34" charset="-122"/>
                  </a:rPr>
                  <a:t>调查情况</a:t>
                </a:r>
                <a:endParaRPr sz="2000" b="1">
                  <a:solidFill>
                    <a:schemeClr val="bg1"/>
                  </a:solidFill>
                  <a:latin typeface="微软雅黑" panose="020b0503020204020204" pitchFamily="34" charset="-122"/>
                  <a:ea typeface="微软雅黑" panose="020b0503020204020204" pitchFamily="34" charset="-122"/>
                </a:endParaRPr>
              </a:p>
            </p:txBody>
          </p:sp>
          <p:sp>
            <p:nvSpPr>
              <p:cNvPr id="14" name="object 7"/>
              <p:cNvSpPr/>
              <p:nvPr/>
            </p:nvSpPr>
            <p:spPr>
              <a:xfrm>
                <a:off x="1411224" y="3009900"/>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5" name="object 8"/>
              <p:cNvSpPr/>
              <p:nvPr/>
            </p:nvSpPr>
            <p:spPr>
              <a:xfrm>
                <a:off x="1411224" y="3846576"/>
                <a:ext cx="9118600" cy="632460"/>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3.4 </a:t>
                </a:r>
                <a:r>
                  <a:rPr lang="zh-CN" altLang="en-US" sz="2000" b="1" smtClean="0">
                    <a:solidFill>
                      <a:schemeClr val="bg1"/>
                    </a:solidFill>
                    <a:latin typeface="微软雅黑" panose="020b0503020204020204" pitchFamily="34" charset="-122"/>
                    <a:ea typeface="微软雅黑" panose="020b0503020204020204" pitchFamily="34" charset="-122"/>
                  </a:rPr>
                  <a:t>法</a:t>
                </a:r>
                <a:r>
                  <a:rPr lang="zh-CN" altLang="en-US" sz="2000" b="1">
                    <a:solidFill>
                      <a:schemeClr val="bg1"/>
                    </a:solidFill>
                    <a:latin typeface="微软雅黑" panose="020b0503020204020204" pitchFamily="34" charset="-122"/>
                    <a:ea typeface="微软雅黑" panose="020b0503020204020204" pitchFamily="34" charset="-122"/>
                  </a:rPr>
                  <a:t>务</a:t>
                </a:r>
                <a:r>
                  <a:rPr lang="zh-CN" altLang="en-US" sz="2000" b="1" smtClean="0">
                    <a:solidFill>
                      <a:schemeClr val="bg1"/>
                    </a:solidFill>
                    <a:latin typeface="微软雅黑" panose="020b0503020204020204" pitchFamily="34" charset="-122"/>
                    <a:ea typeface="微软雅黑" panose="020b0503020204020204" pitchFamily="34" charset="-122"/>
                  </a:rPr>
                  <a:t>尽职</a:t>
                </a:r>
                <a:r>
                  <a:rPr lang="zh-CN" altLang="en-US" sz="2000" b="1">
                    <a:solidFill>
                      <a:schemeClr val="bg1"/>
                    </a:solidFill>
                    <a:latin typeface="微软雅黑" panose="020b0503020204020204" pitchFamily="34" charset="-122"/>
                    <a:ea typeface="微软雅黑" panose="020b0503020204020204" pitchFamily="34" charset="-122"/>
                  </a:rPr>
                  <a:t>调查情况</a:t>
                </a:r>
                <a:endParaRPr sz="2000" b="1">
                  <a:solidFill>
                    <a:schemeClr val="bg1"/>
                  </a:solidFill>
                  <a:latin typeface="微软雅黑" panose="020b0503020204020204" pitchFamily="34" charset="-122"/>
                  <a:ea typeface="微软雅黑" panose="020b0503020204020204" pitchFamily="34" charset="-122"/>
                </a:endParaRPr>
              </a:p>
            </p:txBody>
          </p:sp>
          <p:sp>
            <p:nvSpPr>
              <p:cNvPr id="16" name="object 9"/>
              <p:cNvSpPr/>
              <p:nvPr/>
            </p:nvSpPr>
            <p:spPr>
              <a:xfrm>
                <a:off x="1411224" y="3846576"/>
                <a:ext cx="9118600" cy="632460"/>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7" name="object 10"/>
              <p:cNvSpPr/>
              <p:nvPr/>
            </p:nvSpPr>
            <p:spPr>
              <a:xfrm>
                <a:off x="1411224" y="4686300"/>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3.5 </a:t>
                </a:r>
                <a:r>
                  <a:rPr lang="zh-CN" altLang="en-US" sz="2000" b="1" smtClean="0">
                    <a:solidFill>
                      <a:schemeClr val="bg1"/>
                    </a:solidFill>
                    <a:latin typeface="微软雅黑" panose="020b0503020204020204" pitchFamily="34" charset="-122"/>
                    <a:ea typeface="微软雅黑" panose="020b0503020204020204" pitchFamily="34" charset="-122"/>
                  </a:rPr>
                  <a:t>劳工尽职</a:t>
                </a:r>
                <a:r>
                  <a:rPr lang="zh-CN" altLang="en-US" sz="2000" b="1">
                    <a:solidFill>
                      <a:schemeClr val="bg1"/>
                    </a:solidFill>
                    <a:latin typeface="微软雅黑" panose="020b0503020204020204" pitchFamily="34" charset="-122"/>
                    <a:ea typeface="微软雅黑" panose="020b0503020204020204" pitchFamily="34" charset="-122"/>
                  </a:rPr>
                  <a:t>调查情况</a:t>
                </a:r>
                <a:endParaRPr sz="2000" b="1">
                  <a:solidFill>
                    <a:schemeClr val="bg1"/>
                  </a:solidFill>
                  <a:latin typeface="微软雅黑" panose="020b0503020204020204" pitchFamily="34" charset="-122"/>
                  <a:ea typeface="微软雅黑" panose="020b0503020204020204" pitchFamily="34" charset="-122"/>
                </a:endParaRPr>
              </a:p>
            </p:txBody>
          </p:sp>
          <p:sp>
            <p:nvSpPr>
              <p:cNvPr id="18" name="object 11"/>
              <p:cNvSpPr/>
              <p:nvPr/>
            </p:nvSpPr>
            <p:spPr>
              <a:xfrm>
                <a:off x="1411224" y="4686300"/>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9" name="object 12"/>
              <p:cNvSpPr/>
              <p:nvPr/>
            </p:nvSpPr>
            <p:spPr>
              <a:xfrm>
                <a:off x="1411224" y="1351788"/>
                <a:ext cx="9118600" cy="631190"/>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3.1 </a:t>
                </a:r>
                <a:r>
                  <a:rPr lang="zh-CN" altLang="en-US" sz="2000" b="1" smtClean="0">
                    <a:solidFill>
                      <a:schemeClr val="bg1"/>
                    </a:solidFill>
                    <a:latin typeface="微软雅黑" panose="020b0503020204020204" pitchFamily="34" charset="-122"/>
                    <a:ea typeface="微软雅黑" panose="020b0503020204020204" pitchFamily="34" charset="-122"/>
                  </a:rPr>
                  <a:t>业务尽职</a:t>
                </a:r>
                <a:r>
                  <a:rPr lang="zh-CN" altLang="en-US" sz="2000" b="1">
                    <a:solidFill>
                      <a:schemeClr val="bg1"/>
                    </a:solidFill>
                    <a:latin typeface="微软雅黑" panose="020b0503020204020204" pitchFamily="34" charset="-122"/>
                    <a:ea typeface="微软雅黑" panose="020b0503020204020204" pitchFamily="34" charset="-122"/>
                  </a:rPr>
                  <a:t>调查情况</a:t>
                </a:r>
                <a:endParaRPr sz="2000" b="1">
                  <a:solidFill>
                    <a:schemeClr val="bg1"/>
                  </a:solidFill>
                  <a:latin typeface="微软雅黑" panose="020b0503020204020204" pitchFamily="34" charset="-122"/>
                  <a:ea typeface="微软雅黑" panose="020b0503020204020204" pitchFamily="34" charset="-122"/>
                </a:endParaRPr>
              </a:p>
            </p:txBody>
          </p:sp>
          <p:sp>
            <p:nvSpPr>
              <p:cNvPr id="20" name="object 13"/>
              <p:cNvSpPr/>
              <p:nvPr/>
            </p:nvSpPr>
            <p:spPr>
              <a:xfrm>
                <a:off x="1411224" y="1351788"/>
                <a:ext cx="9118600" cy="631190"/>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21" name="object 14"/>
              <p:cNvSpPr/>
              <p:nvPr/>
            </p:nvSpPr>
            <p:spPr>
              <a:xfrm>
                <a:off x="1411224" y="2188464"/>
                <a:ext cx="9118600" cy="632460"/>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 </a:t>
                </a:r>
                <a:r>
                  <a:rPr lang="zh-CN" altLang="en-US" sz="2000" b="1" smtClean="0">
                    <a:solidFill>
                      <a:schemeClr val="bg1"/>
                    </a:solidFill>
                    <a:latin typeface="微软雅黑" panose="020b0503020204020204" pitchFamily="34" charset="-122"/>
                    <a:ea typeface="微软雅黑" panose="020b0503020204020204" pitchFamily="34" charset="-122"/>
                  </a:rPr>
                  <a:t>财务尽职调查情况</a:t>
                </a:r>
                <a:endParaRPr sz="2000" b="1">
                  <a:solidFill>
                    <a:schemeClr val="bg1"/>
                  </a:solidFill>
                  <a:latin typeface="微软雅黑" panose="020b0503020204020204" pitchFamily="34" charset="-122"/>
                  <a:ea typeface="微软雅黑" panose="020b0503020204020204" pitchFamily="34" charset="-122"/>
                </a:endParaRPr>
              </a:p>
            </p:txBody>
          </p:sp>
          <p:sp>
            <p:nvSpPr>
              <p:cNvPr id="22" name="object 15"/>
              <p:cNvSpPr/>
              <p:nvPr/>
            </p:nvSpPr>
            <p:spPr>
              <a:xfrm>
                <a:off x="1411224" y="2188464"/>
                <a:ext cx="9118600" cy="632460"/>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grpSp>
      </p:grpSp>
      <p:sp>
        <p:nvSpPr>
          <p:cNvPr id="24" name="灯片编号占位符 11"/>
          <p:cNvSpPr>
            <a:spLocks noGrp="1"/>
          </p:cNvSpPr>
          <p:nvPr>
            <p:ph type="sldNum" sz="quarter" idx="7"/>
          </p:nvPr>
        </p:nvSpPr>
        <p:spPr>
          <a:xfrm>
            <a:off x="11277600" y="6377940"/>
            <a:ext cx="304800" cy="274320"/>
          </a:xfrm>
        </p:spPr>
        <p:txBody>
          <a:bodyPr/>
          <a:lstStyle/>
          <a:p>
            <a:pPr algn="ctr"/>
            <a:fld id="{B6F15528-21DE-4FAA-801E-634DDDAF4B2B}" type="slidenum">
              <a:rPr lang="en-US" altLang="zh-CN" b="1" smtClean="0">
                <a:solidFill>
                  <a:schemeClr val="tx1"/>
                </a:solidFill>
              </a:rPr>
              <a:pPr algn="ctr"/>
              <a:t>18</a:t>
            </a:fld>
            <a:endParaRPr lang="zh-CN" altLang="en-US" b="1">
              <a:solidFill>
                <a:schemeClr val="tx1"/>
              </a:solidFill>
            </a:endParaRPr>
          </a:p>
        </p:txBody>
      </p:sp>
    </p:spTree>
    <p:extLst>
      <p:ext uri="{BB962C8B-B14F-4D97-AF65-F5344CB8AC3E}">
        <p14:creationId xmlns:p14="http://schemas.microsoft.com/office/powerpoint/2010/main" xmlns="" val="1087894878"/>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362" name="组合 4"/>
          <p:cNvGrpSpPr/>
          <p:nvPr/>
        </p:nvGrpSpPr>
        <p:grpSpPr>
          <a:xfrm>
            <a:off x="637658" y="1905000"/>
            <a:ext cx="10868542" cy="915987"/>
            <a:chOff x="625771" y="1484784"/>
            <a:chExt cx="10873210" cy="915476"/>
          </a:xfrm>
        </p:grpSpPr>
        <p:sp>
          <p:nvSpPr>
            <p:cNvPr id="7" name="Rectangle 8"/>
            <p:cNvSpPr/>
            <p:nvPr/>
          </p:nvSpPr>
          <p:spPr>
            <a:xfrm>
              <a:off x="625771" y="1700564"/>
              <a:ext cx="10873210" cy="699696"/>
            </a:xfrm>
            <a:prstGeom prst="rect">
              <a:avLst/>
            </a:prstGeom>
            <a:noFill/>
            <a:ln>
              <a:solidFill>
                <a:srgbClr val="27AEB4"/>
              </a:solidFill>
            </a:ln>
          </p:spPr>
          <p:style>
            <a:lnRef idx="2">
              <a:schemeClr val="accent1">
                <a:shade val="50000"/>
              </a:schemeClr>
            </a:lnRef>
            <a:fillRef idx="1">
              <a:schemeClr val="accent1"/>
            </a:fillRef>
            <a:effectRef idx="0">
              <a:schemeClr val="accent1"/>
            </a:effectRef>
            <a:fontRef idx="minor">
              <a:schemeClr val="lt1"/>
            </a:fontRef>
          </p:style>
          <p:txBody>
            <a:bodyPr lIns="91364" tIns="45681" rIns="91364" bIns="45681"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buFont typeface="Arial" pitchFamily="34" charset="0"/>
                <a:buNone/>
                <a:defRPr/>
              </a:pPr>
              <a:endParaRPr lang="en-US">
                <a:latin typeface="Segoe UI" pitchFamily="34" charset="0"/>
              </a:endParaRPr>
            </a:p>
          </p:txBody>
        </p:sp>
        <p:sp>
          <p:nvSpPr>
            <p:cNvPr id="15365" name="TextBox 7"/>
            <p:cNvSpPr txBox="1">
              <a:spLocks noChangeArrowheads="1"/>
            </p:cNvSpPr>
            <p:nvPr/>
          </p:nvSpPr>
          <p:spPr bwMode="auto">
            <a:xfrm>
              <a:off x="625773" y="1737751"/>
              <a:ext cx="10873208" cy="522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398" tIns="45699" rIns="91398" bIns="45699">
              <a:spAutoFit/>
            </a:bodyPr>
            <a:lstStyle>
              <a:defPPr>
                <a:defRPr lang="zh-CN"/>
              </a:defPPr>
              <a:lvl1pPr marL="0" algn="l" defTabSz="912813" rtl="0" eaLnBrk="1" latinLnBrk="0" hangingPunct="1">
                <a:defRPr sz="1800" kern="1200">
                  <a:solidFill>
                    <a:schemeClr val="tx1"/>
                  </a:solidFill>
                  <a:latin typeface="Arial" pitchFamily="34" charset="0"/>
                  <a:ea typeface="宋体" pitchFamily="2" charset="-122"/>
                  <a:cs typeface="+mn-cs"/>
                </a:defRPr>
              </a:lvl1pPr>
              <a:lvl2pPr marL="742950" indent="-285750" algn="l" defTabSz="912813" rtl="0" eaLnBrk="1" latinLnBrk="0" hangingPunct="1">
                <a:defRPr sz="1800" kern="1200">
                  <a:solidFill>
                    <a:schemeClr val="tx1"/>
                  </a:solidFill>
                  <a:latin typeface="Arial" pitchFamily="34" charset="0"/>
                  <a:ea typeface="宋体" pitchFamily="2" charset="-122"/>
                  <a:cs typeface="+mn-cs"/>
                </a:defRPr>
              </a:lvl2pPr>
              <a:lvl3pPr marL="1143000" indent="-228600" algn="l" defTabSz="912813" rtl="0" eaLnBrk="1" latinLnBrk="0" hangingPunct="1">
                <a:defRPr sz="1800" kern="1200">
                  <a:solidFill>
                    <a:schemeClr val="tx1"/>
                  </a:solidFill>
                  <a:latin typeface="Arial" pitchFamily="34" charset="0"/>
                  <a:ea typeface="宋体" pitchFamily="2" charset="-122"/>
                  <a:cs typeface="+mn-cs"/>
                </a:defRPr>
              </a:lvl3pPr>
              <a:lvl4pPr marL="1600200" indent="-228600" algn="l" defTabSz="912813" rtl="0" eaLnBrk="1" latinLnBrk="0" hangingPunct="1">
                <a:defRPr sz="1800" kern="1200">
                  <a:solidFill>
                    <a:schemeClr val="tx1"/>
                  </a:solidFill>
                  <a:latin typeface="Arial" pitchFamily="34" charset="0"/>
                  <a:ea typeface="宋体" pitchFamily="2" charset="-122"/>
                  <a:cs typeface="+mn-cs"/>
                </a:defRPr>
              </a:lvl4pPr>
              <a:lvl5pPr marL="2057400" indent="-228600" algn="l" defTabSz="912813" rtl="0" eaLnBrk="1" latinLnBrk="0" hangingPunct="1">
                <a:defRPr sz="1800" kern="1200">
                  <a:solidFill>
                    <a:schemeClr val="tx1"/>
                  </a:solidFill>
                  <a:latin typeface="Arial" pitchFamily="34" charset="0"/>
                  <a:ea typeface="宋体" pitchFamily="2" charset="-122"/>
                  <a:cs typeface="+mn-cs"/>
                </a:defRPr>
              </a:lvl5pPr>
              <a:lvl6pPr marL="25146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algn="ctr"/>
              <a:r>
                <a:rPr lang="en-US" altLang="zh-CN" sz="2800" b="1" smtClean="0">
                  <a:latin typeface="微软雅黑" panose="020b0503020204020204" pitchFamily="34" charset="-122"/>
                  <a:ea typeface="微软雅黑" panose="020b0503020204020204" pitchFamily="34" charset="-122"/>
                </a:rPr>
                <a:t>3.1 </a:t>
              </a:r>
              <a:r>
                <a:rPr lang="zh-CN" altLang="en-US" sz="2800" b="1" smtClean="0">
                  <a:latin typeface="微软雅黑" panose="020b0503020204020204" pitchFamily="34" charset="-122"/>
                  <a:ea typeface="微软雅黑" panose="020b0503020204020204" pitchFamily="34" charset="-122"/>
                </a:rPr>
                <a:t>业务</a:t>
              </a:r>
              <a:r>
                <a:rPr lang="zh-CN" altLang="en-US" sz="2800" b="1">
                  <a:latin typeface="微软雅黑" panose="020b0503020204020204" pitchFamily="34" charset="-122"/>
                  <a:ea typeface="微软雅黑" panose="020b0503020204020204" pitchFamily="34" charset="-122"/>
                </a:rPr>
                <a:t>尽职调查情况</a:t>
              </a:r>
            </a:p>
          </p:txBody>
        </p:sp>
        <p:sp>
          <p:nvSpPr>
            <p:cNvPr id="10" name="Rectangle 9"/>
            <p:cNvSpPr/>
            <p:nvPr/>
          </p:nvSpPr>
          <p:spPr>
            <a:xfrm>
              <a:off x="625771" y="1484784"/>
              <a:ext cx="10873210" cy="201500"/>
            </a:xfrm>
            <a:prstGeom prst="rect">
              <a:avLst/>
            </a:prstGeom>
            <a:solidFill>
              <a:srgbClr val="27AEB4"/>
            </a:solidFill>
            <a:ln>
              <a:noFill/>
            </a:ln>
          </p:spPr>
          <p:style>
            <a:lnRef idx="2">
              <a:schemeClr val="accent1">
                <a:shade val="50000"/>
              </a:schemeClr>
            </a:lnRef>
            <a:fillRef idx="1">
              <a:schemeClr val="accent1"/>
            </a:fillRef>
            <a:effectRef idx="0">
              <a:schemeClr val="accent1"/>
            </a:effectRef>
            <a:fontRef idx="minor">
              <a:schemeClr val="lt1"/>
            </a:fontRef>
          </p:style>
          <p:txBody>
            <a:bodyPr lIns="91364" tIns="45681" rIns="91364" bIns="45681"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buFont typeface="Arial" pitchFamily="34" charset="0"/>
                <a:buNone/>
                <a:defRPr/>
              </a:pPr>
              <a:endParaRPr lang="en-US">
                <a:latin typeface="Segoe UI" pitchFamily="34" charset="0"/>
              </a:endParaRPr>
            </a:p>
          </p:txBody>
        </p:sp>
      </p:grpSp>
      <p:sp>
        <p:nvSpPr>
          <p:cNvPr id="8" name="object 4"/>
          <p:cNvSpPr/>
          <p:nvPr/>
        </p:nvSpPr>
        <p:spPr>
          <a:xfrm>
            <a:off x="91439" y="178307"/>
            <a:ext cx="2397252" cy="844296"/>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 name="组合 1"/>
          <p:cNvGrpSpPr/>
          <p:nvPr/>
        </p:nvGrpSpPr>
        <p:grpSpPr>
          <a:xfrm>
            <a:off x="2799061" y="2971800"/>
            <a:ext cx="6509766" cy="1979477"/>
            <a:chOff x="2786634" y="2438400"/>
            <a:chExt cx="6509766" cy="1979477"/>
          </a:xfrm>
        </p:grpSpPr>
        <p:sp>
          <p:nvSpPr>
            <p:cNvPr id="11" name="object 6"/>
            <p:cNvSpPr/>
            <p:nvPr/>
          </p:nvSpPr>
          <p:spPr>
            <a:xfrm>
              <a:off x="2786634" y="387211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3.1.3 </a:t>
              </a:r>
              <a:r>
                <a:rPr lang="zh-CN" altLang="en-US" sz="2000" b="1" smtClean="0">
                  <a:solidFill>
                    <a:schemeClr val="bg1"/>
                  </a:solidFill>
                  <a:latin typeface="微软雅黑" panose="020b0503020204020204" pitchFamily="34" charset="-122"/>
                  <a:ea typeface="微软雅黑" panose="020b0503020204020204" pitchFamily="34" charset="-122"/>
                </a:rPr>
                <a:t>供应链分析</a:t>
              </a:r>
              <a:endParaRPr sz="2000" b="1">
                <a:solidFill>
                  <a:schemeClr val="bg1"/>
                </a:solidFill>
                <a:latin typeface="微软雅黑" panose="020b0503020204020204" pitchFamily="34" charset="-122"/>
                <a:ea typeface="微软雅黑" panose="020b0503020204020204" pitchFamily="34" charset="-122"/>
              </a:endParaRPr>
            </a:p>
          </p:txBody>
        </p:sp>
        <p:sp>
          <p:nvSpPr>
            <p:cNvPr id="12" name="object 7"/>
            <p:cNvSpPr/>
            <p:nvPr/>
          </p:nvSpPr>
          <p:spPr>
            <a:xfrm>
              <a:off x="2786634" y="387211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7" name="object 12"/>
            <p:cNvSpPr/>
            <p:nvPr/>
          </p:nvSpPr>
          <p:spPr>
            <a:xfrm>
              <a:off x="2786634" y="243840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3.1.1 </a:t>
              </a:r>
              <a:r>
                <a:rPr lang="zh-CN" altLang="en-US" sz="2000" b="1" smtClean="0">
                  <a:solidFill>
                    <a:schemeClr val="bg1"/>
                  </a:solidFill>
                  <a:latin typeface="微软雅黑" panose="020b0503020204020204" pitchFamily="34" charset="-122"/>
                  <a:ea typeface="微软雅黑" panose="020b0503020204020204" pitchFamily="34" charset="-122"/>
                </a:rPr>
                <a:t>市场销售分析</a:t>
              </a:r>
              <a:endParaRPr sz="2000" b="1">
                <a:solidFill>
                  <a:schemeClr val="bg1"/>
                </a:solidFill>
                <a:latin typeface="微软雅黑" panose="020b0503020204020204" pitchFamily="34" charset="-122"/>
                <a:ea typeface="微软雅黑" panose="020b0503020204020204" pitchFamily="34" charset="-122"/>
              </a:endParaRPr>
            </a:p>
          </p:txBody>
        </p:sp>
        <p:sp>
          <p:nvSpPr>
            <p:cNvPr id="18" name="object 13"/>
            <p:cNvSpPr/>
            <p:nvPr/>
          </p:nvSpPr>
          <p:spPr>
            <a:xfrm>
              <a:off x="2786634" y="243840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9" name="object 14"/>
            <p:cNvSpPr/>
            <p:nvPr/>
          </p:nvSpPr>
          <p:spPr>
            <a:xfrm>
              <a:off x="2786634" y="3161844"/>
              <a:ext cx="6509766" cy="546865"/>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3.1.2 </a:t>
              </a:r>
              <a:r>
                <a:rPr lang="zh-CN" altLang="en-US" sz="2000" b="1" smtClean="0">
                  <a:solidFill>
                    <a:schemeClr val="bg1"/>
                  </a:solidFill>
                  <a:latin typeface="微软雅黑" panose="020b0503020204020204" pitchFamily="34" charset="-122"/>
                  <a:ea typeface="微软雅黑" panose="020b0503020204020204" pitchFamily="34" charset="-122"/>
                </a:rPr>
                <a:t>产品技术分析</a:t>
              </a:r>
              <a:endParaRPr sz="2000" b="1">
                <a:solidFill>
                  <a:schemeClr val="bg1"/>
                </a:solidFill>
                <a:latin typeface="微软雅黑" panose="020b0503020204020204" pitchFamily="34" charset="-122"/>
                <a:ea typeface="微软雅黑" panose="020b0503020204020204" pitchFamily="34" charset="-122"/>
              </a:endParaRPr>
            </a:p>
          </p:txBody>
        </p:sp>
        <p:sp>
          <p:nvSpPr>
            <p:cNvPr id="20" name="object 15"/>
            <p:cNvSpPr/>
            <p:nvPr/>
          </p:nvSpPr>
          <p:spPr>
            <a:xfrm>
              <a:off x="2786634" y="3161844"/>
              <a:ext cx="6509766" cy="546865"/>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grpSp>
      <p:sp>
        <p:nvSpPr>
          <p:cNvPr id="15"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19</a:t>
            </a:fld>
            <a:endParaRPr lang="zh-CN" altLang="en-US" b="1">
              <a:solidFill>
                <a:schemeClr val="tx1"/>
              </a:solidFill>
            </a:endParaRPr>
          </a:p>
        </p:txBody>
      </p:sp>
    </p:spTree>
    <p:extLst>
      <p:ext uri="{BB962C8B-B14F-4D97-AF65-F5344CB8AC3E}">
        <p14:creationId xmlns:p14="http://schemas.microsoft.com/office/powerpoint/2010/main" xmlns="" val="1452661547"/>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3"/>
            </p:custDataLst>
            <p:extLst>
              <p:ext uri="{D42A27DB-BD31-4B8C-83A1-F6EECF244321}">
                <p14:modId xmlns:p14="http://schemas.microsoft.com/office/powerpoint/2010/main" xmlns="" val="2293089432"/>
              </p:ext>
            </p:extLst>
          </p:nvPr>
        </p:nvGraphicFramePr>
        <p:xfrm>
          <a:off x="1588" y="1588"/>
          <a:ext cx="1587" cy="1587"/>
        </p:xfrm>
        <a:graphic>
          <a:graphicData uri="http://schemas.openxmlformats.org/presentationml/2006/ole">
            <mc:AlternateContent>
              <mc:Choice xmlns:v="urn:schemas-microsoft-com:vml" Requires="v">
                <p:oleObj spid="_x0000_s1042" name="think-cell Slide" r:id="rId4" imgW="360" imgH="360" progId="">
                  <p:embed/>
                </p:oleObj>
              </mc:Choice>
              <mc:Fallback>
                <p:oleObj name="think-cell Slide" r:id="rId4" imgW="360" imgH="360" progId="">
                  <p:embed/>
                  <p:pic>
                    <p:nvPicPr>
                      <p:cNvPr id="0" name="OLE substitute image"/>
                      <p:cNvPicPr/>
                      <p:nvPr/>
                    </p:nvPicPr>
                    <p:blipFill>
                      <a:blip r:embed="rId5"/>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6"/>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latin typeface="Calibri"/>
              <a:ea typeface="宋体"/>
              <a:sym typeface="Calibri"/>
            </a:endParaRPr>
          </a:p>
        </p:txBody>
      </p:sp>
      <p:sp>
        <p:nvSpPr>
          <p:cNvPr id="2" name="object 2"/>
          <p:cNvSpPr/>
          <p:nvPr/>
        </p:nvSpPr>
        <p:spPr>
          <a:xfrm>
            <a:off x="0" y="6678167"/>
            <a:ext cx="12192000" cy="17983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143001" y="1295400"/>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按区域</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56" name="object 4"/>
          <p:cNvSpPr txBox="1"/>
          <p:nvPr/>
        </p:nvSpPr>
        <p:spPr>
          <a:xfrm>
            <a:off x="1143000" y="1704488"/>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2014-2016H</a:t>
            </a:r>
            <a:r>
              <a:rPr lang="zh-CN" altLang="en-US" sz="1600" smtClean="0"/>
              <a:t>各区域</a:t>
            </a:r>
            <a:r>
              <a:rPr lang="zh-CN" altLang="en-US" sz="1600"/>
              <a:t>销售量</a:t>
            </a:r>
            <a:endParaRPr sz="1600"/>
          </a:p>
        </p:txBody>
      </p:sp>
      <p:graphicFrame>
        <p:nvGraphicFramePr>
          <p:cNvPr id="57" name="对象 56"/>
          <p:cNvGraphicFramePr>
            <a:graphicFrameLocks noChangeAspect="1"/>
          </p:cNvGraphicFramePr>
          <p:nvPr>
            <p:custDataLst>
              <p:tags r:id="rId10"/>
            </p:custDataLst>
            <p:extLst>
              <p:ext uri="{D42A27DB-BD31-4B8C-83A1-F6EECF244321}">
                <p14:modId xmlns:p14="http://schemas.microsoft.com/office/powerpoint/2010/main" xmlns="" val="62717299"/>
              </p:ext>
            </p:extLst>
          </p:nvPr>
        </p:nvGraphicFramePr>
        <p:xfrm>
          <a:off x="1562101" y="2082801"/>
          <a:ext cx="3714743" cy="2857423"/>
        </p:xfrm>
        <a:graphic>
          <a:graphicData uri="http://schemas.openxmlformats.org/presentationml/2006/ole">
            <mc:AlternateContent>
              <mc:Choice xmlns:v="urn:schemas-microsoft-com:vml" Requires="v">
                <p:oleObj spid="_x0000_s1043" name="图表" r:id="rId11" imgW="3714743" imgH="2857423" progId="MSGraph.Chart.8">
                  <p:embed/>
                </p:oleObj>
              </mc:Choice>
              <mc:Fallback>
                <p:oleObj name="图表" r:id="rId11" imgW="3714743" imgH="2857423" progId="MSGraph.Chart.8">
                  <p:embed/>
                  <p:pic>
                    <p:nvPicPr>
                      <p:cNvPr id="0" name="OLE substitute image"/>
                      <p:cNvPicPr/>
                      <p:nvPr/>
                    </p:nvPicPr>
                    <p:blipFill>
                      <a:blip r:embed="rId12"/>
                      <a:stretch>
                        <a:fillRect/>
                      </a:stretch>
                    </p:blipFill>
                    <p:spPr>
                      <a:xfrm>
                        <a:off x="1562101" y="2082801"/>
                        <a:ext cx="3714743" cy="2857423"/>
                      </a:xfrm>
                      <a:prstGeom prst="rect">
                        <a:avLst/>
                      </a:prstGeom>
                      <a:noFill/>
                    </p:spPr>
                  </p:pic>
                </p:oleObj>
              </mc:Fallback>
            </mc:AlternateContent>
          </a:graphicData>
        </a:graphic>
      </p:graphicFrame>
      <p:sp>
        <p:nvSpPr>
          <p:cNvPr id="72" name="Holder 3"/>
          <p:cNvSpPr>
            <a:spLocks noGrp="1"/>
          </p:cNvSpPr>
          <p:nvPr>
            <p:custDataLst>
              <p:tags r:id="rId13"/>
            </p:custDataLst>
          </p:nvPr>
        </p:nvSpPr>
        <p:spPr bwMode="gray">
          <a:xfrm>
            <a:off x="2165350" y="4489450"/>
            <a:ext cx="192088" cy="152400"/>
          </a:xfrm>
          <a:prstGeom prst="rect">
            <a:avLst/>
          </a:prstGeom>
          <a:noFill/>
          <a:extLst>
            <a:ext uri="{909E8E84-426E-40DD-AFC4-6F175D3DCCD1}">
              <a14:hiddenFill xmlns:a14="http://schemas.microsoft.com/office/drawing/2010/main" xmlns="">
                <a:solidFill>
                  <a:schemeClr val="accent3"/>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6F39816-0C21-4943-AC62-2D1BBAE53940}" type="datetime'''''''''''''''''''''''''''''''''''''8''''''''''''''%'">
              <a:rPr lang="zh-CN" altLang="en-US" sz="1000" b="1">
                <a:sym typeface="+mn-lt"/>
              </a:rPr>
              <a:pPr algn="ctr">
                <a:spcBef>
                  <a:spcPct val="0"/>
                </a:spcBef>
                <a:spcAft>
                  <a:spcPct val="0"/>
                </a:spcAft>
              </a:pPr>
              <a:t>8%</a:t>
            </a:fld>
            <a:endParaRPr lang="zh-CN" altLang="en-US" sz="1000" b="1">
              <a:sym typeface="+mn-lt"/>
            </a:endParaRPr>
          </a:p>
        </p:txBody>
      </p:sp>
      <p:sp>
        <p:nvSpPr>
          <p:cNvPr id="71" name="Holder 3"/>
          <p:cNvSpPr>
            <a:spLocks noGrp="1"/>
          </p:cNvSpPr>
          <p:nvPr>
            <p:custDataLst>
              <p:tags r:id="rId14"/>
            </p:custDataLst>
          </p:nvPr>
        </p:nvSpPr>
        <p:spPr bwMode="auto">
          <a:xfrm>
            <a:off x="1530350" y="4406900"/>
            <a:ext cx="26352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E93CA37D-5EBA-484C-BF20-6D9790C41147}" type="datetime'''''''''''''I''''''''''n''''''''d''''''''i''''''''''''a'''''">
              <a:rPr lang="zh-CN" altLang="en-US" sz="1000" b="1">
                <a:sym typeface="+mn-lt"/>
              </a:rPr>
              <a:pPr algn="r">
                <a:spcBef>
                  <a:spcPct val="0"/>
                </a:spcBef>
                <a:spcAft>
                  <a:spcPct val="0"/>
                </a:spcAft>
              </a:pPr>
              <a:t>India</a:t>
            </a:fld>
            <a:endParaRPr lang="zh-CN" altLang="en-US" sz="1000" b="1">
              <a:sym typeface="+mn-lt"/>
            </a:endParaRPr>
          </a:p>
        </p:txBody>
      </p:sp>
      <p:sp>
        <p:nvSpPr>
          <p:cNvPr id="65" name="Holder 3"/>
          <p:cNvSpPr>
            <a:spLocks noGrp="1"/>
          </p:cNvSpPr>
          <p:nvPr>
            <p:custDataLst>
              <p:tags r:id="rId15"/>
            </p:custDataLst>
          </p:nvPr>
        </p:nvSpPr>
        <p:spPr bwMode="gray">
          <a:xfrm>
            <a:off x="3333750" y="4486275"/>
            <a:ext cx="192088" cy="152400"/>
          </a:xfrm>
          <a:prstGeom prst="rect">
            <a:avLst/>
          </a:prstGeom>
          <a:noFill/>
          <a:extLst>
            <a:ext uri="{909E8E84-426E-40DD-AFC4-6F175D3DCCD1}">
              <a14:hiddenFill xmlns:a14="http://schemas.microsoft.com/office/drawing/2010/main" xmlns="">
                <a:solidFill>
                  <a:schemeClr val="accent3"/>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B29E86BB-2661-4C41-A09D-8324998DBCE1}" type="datetime'''''''''''''''7''''''''''''''%'''''''''''''''">
              <a:rPr lang="zh-CN" altLang="en-US" sz="1000" b="1">
                <a:sym typeface="+mn-lt"/>
              </a:rPr>
              <a:pPr algn="ctr">
                <a:spcBef>
                  <a:spcPct val="0"/>
                </a:spcBef>
                <a:spcAft>
                  <a:spcPct val="0"/>
                </a:spcAft>
              </a:pPr>
              <a:t>7%</a:t>
            </a:fld>
            <a:endParaRPr lang="zh-CN" altLang="en-US" sz="1000" b="1">
              <a:sym typeface="+mn-lt"/>
            </a:endParaRPr>
          </a:p>
        </p:txBody>
      </p:sp>
      <p:sp>
        <p:nvSpPr>
          <p:cNvPr id="76" name="Holder 3"/>
          <p:cNvSpPr>
            <a:spLocks noGrp="1"/>
          </p:cNvSpPr>
          <p:nvPr>
            <p:custDataLst>
              <p:tags r:id="rId16"/>
            </p:custDataLst>
          </p:nvPr>
        </p:nvSpPr>
        <p:spPr bwMode="gray">
          <a:xfrm>
            <a:off x="4502150" y="4679950"/>
            <a:ext cx="1920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574AAB0-398C-4624-A123-D19D9729C25C}" type="datetime'''''''''''''''''''''''6''''%'''''''''">
              <a:rPr lang="zh-CN" altLang="en-US" sz="1000" b="1">
                <a:solidFill>
                  <a:schemeClr val="bg1"/>
                </a:solidFill>
                <a:sym typeface="+mn-lt"/>
              </a:rPr>
              <a:pPr algn="ctr">
                <a:spcBef>
                  <a:spcPct val="0"/>
                </a:spcBef>
                <a:spcAft>
                  <a:spcPct val="0"/>
                </a:spcAft>
              </a:pPr>
              <a:t>6%</a:t>
            </a:fld>
            <a:endParaRPr lang="zh-CN" altLang="en-US" sz="1000" b="1">
              <a:solidFill>
                <a:schemeClr val="bg1"/>
              </a:solidFill>
              <a:sym typeface="+mn-lt"/>
            </a:endParaRPr>
          </a:p>
        </p:txBody>
      </p:sp>
      <p:sp>
        <p:nvSpPr>
          <p:cNvPr id="62" name="Holder 3"/>
          <p:cNvSpPr>
            <a:spLocks noGrp="1"/>
          </p:cNvSpPr>
          <p:nvPr>
            <p:custDataLst>
              <p:tags r:id="rId17"/>
            </p:custDataLst>
          </p:nvPr>
        </p:nvSpPr>
        <p:spPr bwMode="gray">
          <a:xfrm>
            <a:off x="2132013" y="3984625"/>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84EC08C-20E8-4C06-B95B-11DA53C1413C}" type="datetime'''''''3''''''''''''''''''''''''''''''''''''''1%'">
              <a:rPr lang="zh-CN" altLang="en-US" sz="1000" b="1">
                <a:solidFill>
                  <a:schemeClr val="bg1"/>
                </a:solidFill>
                <a:sym typeface="+mn-lt"/>
              </a:rPr>
              <a:pPr algn="ctr">
                <a:spcBef>
                  <a:spcPct val="0"/>
                </a:spcBef>
                <a:spcAft>
                  <a:spcPct val="0"/>
                </a:spcAft>
              </a:pPr>
              <a:t>31%</a:t>
            </a:fld>
            <a:endParaRPr lang="zh-CN" altLang="en-US" sz="1000" b="1">
              <a:solidFill>
                <a:schemeClr val="bg1"/>
              </a:solidFill>
              <a:sym typeface="+mn-lt"/>
            </a:endParaRPr>
          </a:p>
        </p:txBody>
      </p:sp>
      <p:sp>
        <p:nvSpPr>
          <p:cNvPr id="64" name="Holder 3"/>
          <p:cNvSpPr>
            <a:spLocks noGrp="1"/>
          </p:cNvSpPr>
          <p:nvPr>
            <p:custDataLst>
              <p:tags r:id="rId18"/>
            </p:custDataLst>
          </p:nvPr>
        </p:nvSpPr>
        <p:spPr bwMode="gray">
          <a:xfrm>
            <a:off x="4502150" y="4492625"/>
            <a:ext cx="1920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D0672D1-D354-4780-8D9F-C097634791A2}" type="datetime'''''''''''''''''''8''''''''''''''%'''''''''''''''''''">
              <a:rPr lang="zh-CN" altLang="en-US" sz="1000" b="1">
                <a:sym typeface="+mn-lt"/>
              </a:rPr>
              <a:pPr algn="ctr">
                <a:spcBef>
                  <a:spcPct val="0"/>
                </a:spcBef>
                <a:spcAft>
                  <a:spcPct val="0"/>
                </a:spcAft>
              </a:pPr>
              <a:t>8%</a:t>
            </a:fld>
            <a:endParaRPr lang="zh-CN" altLang="en-US" sz="1000" b="1">
              <a:sym typeface="+mn-lt"/>
            </a:endParaRPr>
          </a:p>
        </p:txBody>
      </p:sp>
      <p:sp>
        <p:nvSpPr>
          <p:cNvPr id="75" name="Holder 3"/>
          <p:cNvSpPr>
            <a:spLocks noGrp="1"/>
          </p:cNvSpPr>
          <p:nvPr>
            <p:custDataLst>
              <p:tags r:id="rId19"/>
            </p:custDataLst>
          </p:nvPr>
        </p:nvSpPr>
        <p:spPr bwMode="gray">
          <a:xfrm>
            <a:off x="2132013" y="2851150"/>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0C70393-9CF0-4851-8BE0-9A0BEB561AC2}" type="datetime'''''''''''''''''''''''5''''''''''''''''''''''5''''''''''''%'">
              <a:rPr lang="zh-CN" altLang="en-US" sz="1000" b="1">
                <a:solidFill>
                  <a:schemeClr val="bg1"/>
                </a:solidFill>
                <a:sym typeface="+mn-lt"/>
              </a:rPr>
              <a:pPr algn="ctr">
                <a:spcBef>
                  <a:spcPct val="0"/>
                </a:spcBef>
                <a:spcAft>
                  <a:spcPct val="0"/>
                </a:spcAft>
              </a:pPr>
              <a:t>55%</a:t>
            </a:fld>
            <a:endParaRPr lang="zh-CN" altLang="en-US" sz="1000" b="1">
              <a:solidFill>
                <a:schemeClr val="bg1"/>
              </a:solidFill>
              <a:sym typeface="+mn-lt"/>
            </a:endParaRPr>
          </a:p>
        </p:txBody>
      </p:sp>
      <p:sp>
        <p:nvSpPr>
          <p:cNvPr id="70" name="Holder 3"/>
          <p:cNvSpPr>
            <a:spLocks noGrp="1"/>
          </p:cNvSpPr>
          <p:nvPr>
            <p:custDataLst>
              <p:tags r:id="rId20"/>
            </p:custDataLst>
          </p:nvPr>
        </p:nvSpPr>
        <p:spPr bwMode="auto">
          <a:xfrm>
            <a:off x="1506538" y="3984625"/>
            <a:ext cx="28733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1DC68244-F966-4566-9D62-16D208F2E641}" type="datetime'''''''''''''''''''A''''P''A''''C'''''''''''''''''''''''''''">
              <a:rPr lang="zh-CN" altLang="en-US" sz="1000" b="1">
                <a:sym typeface="+mn-lt"/>
              </a:rPr>
              <a:pPr algn="r">
                <a:spcBef>
                  <a:spcPct val="0"/>
                </a:spcBef>
                <a:spcAft>
                  <a:spcPct val="0"/>
                </a:spcAft>
              </a:pPr>
              <a:t>APAC</a:t>
            </a:fld>
            <a:endParaRPr lang="zh-CN" altLang="en-US" sz="1000" b="1">
              <a:sym typeface="+mn-lt"/>
            </a:endParaRPr>
          </a:p>
        </p:txBody>
      </p:sp>
      <p:sp>
        <p:nvSpPr>
          <p:cNvPr id="73" name="Holder 3"/>
          <p:cNvSpPr>
            <a:spLocks noGrp="1"/>
          </p:cNvSpPr>
          <p:nvPr>
            <p:custDataLst>
              <p:tags r:id="rId21"/>
            </p:custDataLst>
          </p:nvPr>
        </p:nvSpPr>
        <p:spPr bwMode="auto">
          <a:xfrm>
            <a:off x="1309688" y="4610100"/>
            <a:ext cx="4841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5B17464F-D23E-4A32-97C3-1E3818C4358D}" type="datetime'''A''m''''''''e''''''''r''i''''''c''a''''''''s'">
              <a:rPr lang="zh-CN" altLang="en-US" sz="1000" b="1">
                <a:sym typeface="+mn-lt"/>
              </a:rPr>
              <a:pPr algn="r">
                <a:spcBef>
                  <a:spcPct val="0"/>
                </a:spcBef>
                <a:spcAft>
                  <a:spcPct val="0"/>
                </a:spcAft>
              </a:pPr>
              <a:t>Americas</a:t>
            </a:fld>
            <a:endParaRPr lang="zh-CN" altLang="en-US" sz="1000" b="1">
              <a:sym typeface="+mn-lt"/>
            </a:endParaRPr>
          </a:p>
        </p:txBody>
      </p:sp>
      <p:sp>
        <p:nvSpPr>
          <p:cNvPr id="60" name="Holder 3"/>
          <p:cNvSpPr>
            <a:spLocks noGrp="1"/>
          </p:cNvSpPr>
          <p:nvPr>
            <p:custDataLst>
              <p:tags r:id="rId22"/>
            </p:custDataLst>
          </p:nvPr>
        </p:nvSpPr>
        <p:spPr bwMode="auto">
          <a:xfrm>
            <a:off x="3254375" y="4913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6588E82-DF52-48FC-9035-EAA88C74DED8}" type="datetime'''2''''''''''0''''''''''''1''''''''''''''''''''''''5A'''''''''">
              <a:rPr lang="zh-CN" altLang="en-US" sz="1000" b="1"/>
              <a:pPr algn="ctr">
                <a:spcBef>
                  <a:spcPct val="0"/>
                </a:spcBef>
                <a:spcAft>
                  <a:spcPct val="0"/>
                </a:spcAft>
              </a:pPr>
              <a:t>2015A</a:t>
            </a:fld>
            <a:endParaRPr lang="zh-CN" altLang="en-US" sz="1000" b="1">
              <a:sym typeface="+mn-lt"/>
            </a:endParaRPr>
          </a:p>
        </p:txBody>
      </p:sp>
      <p:sp>
        <p:nvSpPr>
          <p:cNvPr id="61" name="Holder 3"/>
          <p:cNvSpPr>
            <a:spLocks noGrp="1"/>
          </p:cNvSpPr>
          <p:nvPr>
            <p:custDataLst>
              <p:tags r:id="rId23"/>
            </p:custDataLst>
          </p:nvPr>
        </p:nvSpPr>
        <p:spPr bwMode="gray">
          <a:xfrm>
            <a:off x="4468813" y="2876550"/>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199C378-F8C0-42D2-BA1D-3D43608CF66E}" type="datetime'''''''''''''5''''''''7''''''''''''''''''''''''''''%'''''''''''">
              <a:rPr lang="zh-CN" altLang="en-US" sz="1000" b="1">
                <a:solidFill>
                  <a:schemeClr val="bg1"/>
                </a:solidFill>
              </a:rPr>
              <a:pPr algn="ctr">
                <a:spcBef>
                  <a:spcPct val="0"/>
                </a:spcBef>
                <a:spcAft>
                  <a:spcPct val="0"/>
                </a:spcAft>
              </a:pPr>
              <a:t>57%</a:t>
            </a:fld>
            <a:endParaRPr lang="zh-CN" altLang="en-US" sz="1000" b="1">
              <a:solidFill>
                <a:schemeClr val="bg1"/>
              </a:solidFill>
              <a:sym typeface="+mn-lt"/>
            </a:endParaRPr>
          </a:p>
        </p:txBody>
      </p:sp>
      <p:sp>
        <p:nvSpPr>
          <p:cNvPr id="66" name="Holder 3"/>
          <p:cNvSpPr>
            <a:spLocks noGrp="1"/>
          </p:cNvSpPr>
          <p:nvPr>
            <p:custDataLst>
              <p:tags r:id="rId24"/>
            </p:custDataLst>
          </p:nvPr>
        </p:nvSpPr>
        <p:spPr bwMode="gray">
          <a:xfrm>
            <a:off x="3300413" y="3997325"/>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2291414-2D19-4AC8-B665-0D7C854C784E}" type="datetime'''''''''''''''''''3''''''''''''''''0''''%'''''">
              <a:rPr lang="zh-CN" altLang="en-US" sz="1000" b="1">
                <a:solidFill>
                  <a:schemeClr val="bg1"/>
                </a:solidFill>
                <a:sym typeface="+mn-lt"/>
              </a:rPr>
              <a:pPr algn="ctr">
                <a:spcBef>
                  <a:spcPct val="0"/>
                </a:spcBef>
                <a:spcAft>
                  <a:spcPct val="0"/>
                </a:spcAft>
              </a:pPr>
              <a:t>30%</a:t>
            </a:fld>
            <a:endParaRPr lang="zh-CN" altLang="en-US" sz="1000" b="1">
              <a:solidFill>
                <a:schemeClr val="bg1"/>
              </a:solidFill>
              <a:sym typeface="+mn-lt"/>
            </a:endParaRPr>
          </a:p>
        </p:txBody>
      </p:sp>
      <p:sp>
        <p:nvSpPr>
          <p:cNvPr id="63" name="Holder 3"/>
          <p:cNvSpPr>
            <a:spLocks noGrp="1"/>
          </p:cNvSpPr>
          <p:nvPr>
            <p:custDataLst>
              <p:tags r:id="rId25"/>
            </p:custDataLst>
          </p:nvPr>
        </p:nvSpPr>
        <p:spPr bwMode="gray">
          <a:xfrm>
            <a:off x="3300413" y="2863850"/>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8BBA93C-74D3-4B07-B5D8-83EF4C4328FF}" type="datetime'''''5''''''''6''''''''''''''''''''''''''''''''%'''''''''''''">
              <a:rPr lang="zh-CN" altLang="en-US" sz="1000" b="1">
                <a:solidFill>
                  <a:schemeClr val="bg1"/>
                </a:solidFill>
                <a:sym typeface="+mn-lt"/>
              </a:rPr>
              <a:pPr algn="ctr">
                <a:spcBef>
                  <a:spcPct val="0"/>
                </a:spcBef>
                <a:spcAft>
                  <a:spcPct val="0"/>
                </a:spcAft>
              </a:pPr>
              <a:t>56%</a:t>
            </a:fld>
            <a:endParaRPr lang="zh-CN" altLang="en-US" sz="1000" b="1">
              <a:solidFill>
                <a:schemeClr val="bg1"/>
              </a:solidFill>
              <a:sym typeface="+mn-lt"/>
            </a:endParaRPr>
          </a:p>
        </p:txBody>
      </p:sp>
      <p:sp>
        <p:nvSpPr>
          <p:cNvPr id="77" name="Holder 3"/>
          <p:cNvSpPr>
            <a:spLocks noGrp="1"/>
          </p:cNvSpPr>
          <p:nvPr>
            <p:custDataLst>
              <p:tags r:id="rId26"/>
            </p:custDataLst>
          </p:nvPr>
        </p:nvSpPr>
        <p:spPr bwMode="gray">
          <a:xfrm>
            <a:off x="3333750" y="4673600"/>
            <a:ext cx="1920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B608839-2F2F-451C-9CCC-FC306E7BDDEE}" type="datetime'''''''''''7''''''''''''''''%'''''''''''">
              <a:rPr lang="zh-CN" altLang="en-US" sz="1000" b="1">
                <a:solidFill>
                  <a:schemeClr val="bg1"/>
                </a:solidFill>
                <a:sym typeface="+mn-lt"/>
              </a:rPr>
              <a:pPr algn="ctr">
                <a:spcBef>
                  <a:spcPct val="0"/>
                </a:spcBef>
                <a:spcAft>
                  <a:spcPct val="0"/>
                </a:spcAft>
              </a:pPr>
              <a:t>7%</a:t>
            </a:fld>
            <a:endParaRPr lang="zh-CN" altLang="en-US" sz="1000" b="1">
              <a:solidFill>
                <a:schemeClr val="bg1"/>
              </a:solidFill>
              <a:sym typeface="+mn-lt"/>
            </a:endParaRPr>
          </a:p>
        </p:txBody>
      </p:sp>
      <p:sp>
        <p:nvSpPr>
          <p:cNvPr id="67" name="Holder 3"/>
          <p:cNvSpPr>
            <a:spLocks noGrp="1"/>
          </p:cNvSpPr>
          <p:nvPr>
            <p:custDataLst>
              <p:tags r:id="rId27"/>
            </p:custDataLst>
          </p:nvPr>
        </p:nvSpPr>
        <p:spPr bwMode="gray">
          <a:xfrm>
            <a:off x="4468813" y="4010025"/>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4338F22-E1EB-4CEB-AC40-9AD03AE614A0}" type="datetime'2''''''''''''''''''''''''''''9%'''">
              <a:rPr lang="zh-CN" altLang="en-US" sz="1000" b="1">
                <a:solidFill>
                  <a:schemeClr val="bg1"/>
                </a:solidFill>
              </a:rPr>
              <a:pPr algn="ctr">
                <a:spcBef>
                  <a:spcPct val="0"/>
                </a:spcBef>
                <a:spcAft>
                  <a:spcPct val="0"/>
                </a:spcAft>
              </a:pPr>
              <a:t>29%</a:t>
            </a:fld>
            <a:endParaRPr lang="zh-CN" altLang="en-US" sz="1000" b="1">
              <a:solidFill>
                <a:schemeClr val="bg1"/>
              </a:solidFill>
              <a:sym typeface="+mn-lt"/>
            </a:endParaRPr>
          </a:p>
        </p:txBody>
      </p:sp>
      <p:sp>
        <p:nvSpPr>
          <p:cNvPr id="59" name="Holder 3"/>
          <p:cNvSpPr>
            <a:spLocks noGrp="1"/>
          </p:cNvSpPr>
          <p:nvPr>
            <p:custDataLst>
              <p:tags r:id="rId28"/>
            </p:custDataLst>
          </p:nvPr>
        </p:nvSpPr>
        <p:spPr bwMode="auto">
          <a:xfrm>
            <a:off x="1482725" y="2851150"/>
            <a:ext cx="3111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6B133B97-6F6F-4EBA-8AF4-0FD52325BDA1}" type="datetime'''EME''''''''A'''''''''''''''''''''''''''''''''''">
              <a:rPr lang="zh-CN" altLang="en-US" sz="1000" b="1">
                <a:sym typeface="+mn-lt"/>
              </a:rPr>
              <a:pPr algn="r">
                <a:spcBef>
                  <a:spcPct val="0"/>
                </a:spcBef>
                <a:spcAft>
                  <a:spcPct val="0"/>
                </a:spcAft>
              </a:pPr>
              <a:t>EMEA</a:t>
            </a:fld>
            <a:endParaRPr lang="zh-CN" altLang="en-US" sz="1000" b="1">
              <a:sym typeface="+mn-lt"/>
            </a:endParaRPr>
          </a:p>
        </p:txBody>
      </p:sp>
      <p:sp>
        <p:nvSpPr>
          <p:cNvPr id="69" name="Holder 3"/>
          <p:cNvSpPr>
            <a:spLocks noGrp="1"/>
          </p:cNvSpPr>
          <p:nvPr>
            <p:custDataLst>
              <p:tags r:id="rId29"/>
            </p:custDataLst>
          </p:nvPr>
        </p:nvSpPr>
        <p:spPr bwMode="auto">
          <a:xfrm>
            <a:off x="4421188" y="4913313"/>
            <a:ext cx="352425"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FB2D5F9-14EE-464D-8F3F-9A70C76920E7}" type="datetime'''''''''''''''''''''''''2''0''''''16''''''''''''''''''''''''H'">
              <a:rPr lang="zh-CN" altLang="en-US" sz="1000" b="1"/>
              <a:pPr algn="ctr">
                <a:spcBef>
                  <a:spcPct val="0"/>
                </a:spcBef>
                <a:spcAft>
                  <a:spcPct val="0"/>
                </a:spcAft>
              </a:pPr>
              <a:t>2016H</a:t>
            </a:fld>
            <a:endParaRPr lang="zh-CN" altLang="en-US" sz="1000" b="1">
              <a:sym typeface="+mn-lt"/>
            </a:endParaRPr>
          </a:p>
        </p:txBody>
      </p:sp>
      <p:sp>
        <p:nvSpPr>
          <p:cNvPr id="74" name="Holder 3"/>
          <p:cNvSpPr>
            <a:spLocks noGrp="1"/>
          </p:cNvSpPr>
          <p:nvPr>
            <p:custDataLst>
              <p:tags r:id="rId30"/>
            </p:custDataLst>
          </p:nvPr>
        </p:nvSpPr>
        <p:spPr bwMode="gray">
          <a:xfrm>
            <a:off x="2165350" y="4676775"/>
            <a:ext cx="1920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FE76CE1-777A-46CF-9025-5F3E03B382D3}" type="datetime'''''''''''6''''''''''''''''%'''''''''''''''''">
              <a:rPr lang="zh-CN" altLang="en-US" sz="1000" b="1">
                <a:solidFill>
                  <a:schemeClr val="bg1"/>
                </a:solidFill>
                <a:sym typeface="+mn-lt"/>
              </a:rPr>
              <a:pPr algn="ctr">
                <a:spcBef>
                  <a:spcPct val="0"/>
                </a:spcBef>
                <a:spcAft>
                  <a:spcPct val="0"/>
                </a:spcAft>
              </a:pPr>
              <a:t>6%</a:t>
            </a:fld>
            <a:endParaRPr lang="zh-CN" altLang="en-US" sz="1000" b="1">
              <a:solidFill>
                <a:schemeClr val="bg1"/>
              </a:solidFill>
              <a:sym typeface="+mn-lt"/>
            </a:endParaRPr>
          </a:p>
        </p:txBody>
      </p:sp>
      <p:sp>
        <p:nvSpPr>
          <p:cNvPr id="68" name="Holder 3"/>
          <p:cNvSpPr>
            <a:spLocks noGrp="1"/>
          </p:cNvSpPr>
          <p:nvPr>
            <p:custDataLst>
              <p:tags r:id="rId31"/>
            </p:custDataLst>
          </p:nvPr>
        </p:nvSpPr>
        <p:spPr bwMode="auto">
          <a:xfrm>
            <a:off x="2085975" y="4913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E8CCC254-461B-4B7C-9A3C-698BAB2BE4C0}" type="datetime'2''''''''''''''0''''''''''''''''1''''4''''''''''''''''A'''''''">
              <a:rPr lang="zh-CN" altLang="en-US" sz="1000" b="1"/>
              <a:pPr algn="ctr">
                <a:spcBef>
                  <a:spcPct val="0"/>
                </a:spcBef>
                <a:spcAft>
                  <a:spcPct val="0"/>
                </a:spcAft>
              </a:pPr>
              <a:t>2014A</a:t>
            </a:fld>
            <a:endParaRPr lang="zh-CN" altLang="en-US" sz="1000" b="1">
              <a:sym typeface="+mn-lt"/>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smtClean="0">
                <a:latin typeface="微软雅黑" panose="020b0503020204020204" pitchFamily="34" charset="-122"/>
                <a:ea typeface="微软雅黑" panose="020b0503020204020204" pitchFamily="34" charset="-122"/>
              </a:rPr>
              <a:t>从近三年分区域的销售</a:t>
            </a:r>
            <a:r>
              <a:rPr lang="zh-CN" altLang="en-US" kern="0" spc="-5">
                <a:latin typeface="微软雅黑" panose="020b0503020204020204" pitchFamily="34" charset="-122"/>
                <a:ea typeface="微软雅黑" panose="020b0503020204020204" pitchFamily="34" charset="-122"/>
              </a:rPr>
              <a:t>量</a:t>
            </a:r>
            <a:r>
              <a:rPr lang="zh-CN" altLang="en-US" kern="0" spc="-5" smtClean="0">
                <a:latin typeface="微软雅黑" panose="020b0503020204020204" pitchFamily="34" charset="-122"/>
                <a:ea typeface="微软雅黑" panose="020b0503020204020204" pitchFamily="34" charset="-122"/>
              </a:rPr>
              <a:t>来看，</a:t>
            </a:r>
            <a:r>
              <a:rPr lang="en-US" altLang="zh-CN" kern="0" spc="-5" smtClean="0">
                <a:latin typeface="微软雅黑" panose="020b0503020204020204" pitchFamily="34" charset="-122"/>
                <a:ea typeface="微软雅黑" panose="020b0503020204020204" pitchFamily="34" charset="-122"/>
              </a:rPr>
              <a:t>EMEA</a:t>
            </a:r>
            <a:r>
              <a:rPr lang="zh-CN" altLang="en-US" kern="0" spc="-5" smtClean="0">
                <a:latin typeface="微软雅黑" panose="020b0503020204020204" pitchFamily="34" charset="-122"/>
                <a:ea typeface="微软雅黑" panose="020b0503020204020204" pitchFamily="34" charset="-122"/>
              </a:rPr>
              <a:t>和</a:t>
            </a:r>
            <a:r>
              <a:rPr lang="en-US" altLang="zh-CN" kern="0" spc="-5" smtClean="0">
                <a:latin typeface="微软雅黑" panose="020b0503020204020204" pitchFamily="34" charset="-122"/>
                <a:ea typeface="微软雅黑" panose="020b0503020204020204" pitchFamily="34" charset="-122"/>
              </a:rPr>
              <a:t>APAC</a:t>
            </a:r>
            <a:r>
              <a:rPr lang="zh-CN" altLang="en-US" kern="0" spc="-5" smtClean="0">
                <a:latin typeface="微软雅黑" panose="020b0503020204020204" pitchFamily="34" charset="-122"/>
                <a:ea typeface="微软雅黑" panose="020b0503020204020204" pitchFamily="34" charset="-122"/>
              </a:rPr>
              <a:t>地区是拓纳主力销售地区，</a:t>
            </a:r>
            <a:r>
              <a:rPr lang="en-US" altLang="zh-CN" kern="0" spc="-5" smtClean="0">
                <a:latin typeface="微软雅黑" panose="020b0503020204020204" pitchFamily="34" charset="-122"/>
                <a:ea typeface="微软雅黑" panose="020b0503020204020204" pitchFamily="34" charset="-122"/>
              </a:rPr>
              <a:t>India</a:t>
            </a:r>
            <a:r>
              <a:rPr lang="zh-CN" altLang="en-US" kern="0" spc="-5" smtClean="0">
                <a:latin typeface="微软雅黑" panose="020b0503020204020204" pitchFamily="34" charset="-122"/>
                <a:ea typeface="微软雅黑" panose="020b0503020204020204" pitchFamily="34" charset="-122"/>
              </a:rPr>
              <a:t>与</a:t>
            </a:r>
            <a:r>
              <a:rPr lang="en-US" altLang="zh-CN" kern="0" spc="-5" smtClean="0">
                <a:latin typeface="微软雅黑" panose="020b0503020204020204" pitchFamily="34" charset="-122"/>
                <a:ea typeface="微软雅黑" panose="020b0503020204020204" pitchFamily="34" charset="-122"/>
              </a:rPr>
              <a:t>Americas</a:t>
            </a:r>
            <a:r>
              <a:rPr lang="zh-CN" altLang="en-US" kern="0" spc="-5" smtClean="0">
                <a:latin typeface="微软雅黑" panose="020b0503020204020204" pitchFamily="34" charset="-122"/>
                <a:ea typeface="微软雅黑" panose="020b0503020204020204" pitchFamily="34" charset="-122"/>
              </a:rPr>
              <a:t>地区有待提升</a:t>
            </a:r>
            <a:endParaRPr lang="zh-CN" altLang="en-US" kern="0" spc="-5">
              <a:latin typeface="微软雅黑" panose="020b0503020204020204" pitchFamily="34" charset="-122"/>
              <a:ea typeface="微软雅黑" panose="020b0503020204020204" pitchFamily="34" charset="-122"/>
            </a:endParaRPr>
          </a:p>
        </p:txBody>
      </p:sp>
      <p:sp>
        <p:nvSpPr>
          <p:cNvPr id="79" name="object 9"/>
          <p:cNvSpPr txBox="1"/>
          <p:nvPr/>
        </p:nvSpPr>
        <p:spPr>
          <a:xfrm>
            <a:off x="1143001" y="5105400"/>
            <a:ext cx="10079989" cy="1384995"/>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indent="-171450">
              <a:lnSpc>
                <a:spcPct val="150000"/>
              </a:lnSpc>
              <a:buClr>
                <a:srgbClr val="FF0000"/>
              </a:buClr>
              <a:buFont typeface="Wingdings" pitchFamily="2" charset="2"/>
              <a:buChar char="l"/>
            </a:pPr>
            <a:r>
              <a:rPr lang="en-US" altLang="zh-CN" sz="1200" spc="15">
                <a:cs typeface="Verdana"/>
              </a:rPr>
              <a:t>EMEA</a:t>
            </a:r>
            <a:r>
              <a:rPr lang="zh-CN" altLang="en-US" sz="1200" spc="15">
                <a:cs typeface="Verdana"/>
              </a:rPr>
              <a:t>地区销量超过半数，且近年来有持续增长趋势，主要是由于传统纺织助剂以及特种纺织助剂销量提升，欧洲地区的销量</a:t>
            </a:r>
            <a:r>
              <a:rPr lang="zh-CN" altLang="en-US" sz="1200" spc="15" smtClean="0">
                <a:cs typeface="Verdana"/>
              </a:rPr>
              <a:t>增长源于部分同行业竞争大</a:t>
            </a:r>
            <a:r>
              <a:rPr lang="zh-CN" altLang="en-US" sz="1200" spc="15">
                <a:cs typeface="Verdana"/>
              </a:rPr>
              <a:t>巨头</a:t>
            </a:r>
            <a:r>
              <a:rPr lang="zh-CN" altLang="en-US" sz="1200" spc="15" smtClean="0">
                <a:cs typeface="Verdana"/>
              </a:rPr>
              <a:t>转移</a:t>
            </a:r>
            <a:r>
              <a:rPr lang="zh-CN" altLang="en-US" sz="1200" spc="15">
                <a:cs typeface="Verdana"/>
              </a:rPr>
              <a:t>精力</a:t>
            </a:r>
            <a:r>
              <a:rPr lang="zh-CN" altLang="en-US" sz="1200" spc="15" smtClean="0">
                <a:cs typeface="Verdana"/>
              </a:rPr>
              <a:t>到东南亚，同时</a:t>
            </a:r>
            <a:r>
              <a:rPr lang="en-US" altLang="zh-CN" sz="1200" spc="15" smtClean="0">
                <a:cs typeface="Verdana"/>
              </a:rPr>
              <a:t>ZARA</a:t>
            </a:r>
            <a:r>
              <a:rPr lang="zh-CN" altLang="en-US" sz="1200" spc="15" smtClean="0">
                <a:cs typeface="Verdana"/>
              </a:rPr>
              <a:t>等</a:t>
            </a:r>
            <a:r>
              <a:rPr lang="zh-CN" altLang="en-US" sz="1200" spc="15">
                <a:cs typeface="Verdana"/>
              </a:rPr>
              <a:t>大品牌商对快速服务反馈能力要求高，客户需求发生了变化</a:t>
            </a:r>
            <a:r>
              <a:rPr lang="zh-CN" altLang="en-US" sz="1200" spc="15" smtClean="0">
                <a:cs typeface="Verdana"/>
              </a:rPr>
              <a:t>，而拓纳在如何</a:t>
            </a:r>
            <a:r>
              <a:rPr lang="zh-CN" altLang="en-US" sz="1200" spc="15">
                <a:cs typeface="Verdana"/>
              </a:rPr>
              <a:t>快速的响应客户需求与行业</a:t>
            </a:r>
            <a:r>
              <a:rPr lang="zh-CN" altLang="en-US" sz="1200" spc="15" smtClean="0">
                <a:cs typeface="Verdana"/>
              </a:rPr>
              <a:t>趋势上具有优势；</a:t>
            </a:r>
            <a:endParaRPr lang="en-US" altLang="zh-CN" sz="1200" spc="15">
              <a:cs typeface="Verdana"/>
            </a:endParaRPr>
          </a:p>
          <a:p>
            <a:pPr marL="367030" indent="-171450">
              <a:lnSpc>
                <a:spcPct val="150000"/>
              </a:lnSpc>
              <a:buClr>
                <a:srgbClr val="FF0000"/>
              </a:buClr>
              <a:buFont typeface="Wingdings" pitchFamily="2" charset="2"/>
              <a:buChar char="l"/>
            </a:pPr>
            <a:r>
              <a:rPr lang="en-US" altLang="zh-CN" sz="1200" spc="15">
                <a:cs typeface="Verdana"/>
              </a:rPr>
              <a:t>APAC</a:t>
            </a:r>
            <a:r>
              <a:rPr lang="zh-CN" altLang="en-US" sz="1200" spc="15">
                <a:cs typeface="Verdana"/>
              </a:rPr>
              <a:t>地区销量的减少趋势主要是因为中国因素</a:t>
            </a:r>
            <a:r>
              <a:rPr lang="zh-CN" altLang="en-US" sz="1200" spc="15" smtClean="0">
                <a:cs typeface="Verdana"/>
              </a:rPr>
              <a:t>，拓纳越来越无法适应中国客户对价格和研发反应速度的需求，逐渐失去了竞争力，导致在中国市场总客户数及总销量在下降，</a:t>
            </a:r>
            <a:r>
              <a:rPr lang="zh-CN" altLang="en-US" sz="1200" spc="15">
                <a:cs typeface="Verdana"/>
              </a:rPr>
              <a:t>拓纳</a:t>
            </a:r>
            <a:r>
              <a:rPr lang="en-US" altLang="zh-CN" sz="1200" spc="15">
                <a:cs typeface="Verdana"/>
              </a:rPr>
              <a:t>2014</a:t>
            </a:r>
            <a:r>
              <a:rPr lang="zh-CN" altLang="en-US" sz="1200" spc="15">
                <a:cs typeface="Verdana"/>
              </a:rPr>
              <a:t>年聘请了一位新的总经理集中致力于高附加值产品</a:t>
            </a:r>
            <a:r>
              <a:rPr lang="zh-CN" altLang="en-US" sz="1200" spc="15" smtClean="0">
                <a:cs typeface="Verdana"/>
              </a:rPr>
              <a:t>，希望通过产品结构调整带动</a:t>
            </a:r>
            <a:r>
              <a:rPr lang="zh-CN" altLang="en-US" sz="1200" spc="15">
                <a:cs typeface="Verdana"/>
              </a:rPr>
              <a:t>销售额的</a:t>
            </a:r>
            <a:r>
              <a:rPr lang="zh-CN" altLang="en-US" sz="1200" spc="15" smtClean="0">
                <a:cs typeface="Verdana"/>
              </a:rPr>
              <a:t>增长。</a:t>
            </a:r>
            <a:endParaRPr sz="1200" spc="15">
              <a:cs typeface="Verdana"/>
            </a:endParaRPr>
          </a:p>
        </p:txBody>
      </p:sp>
      <p:sp>
        <p:nvSpPr>
          <p:cNvPr id="101" name="object 4"/>
          <p:cNvSpPr txBox="1"/>
          <p:nvPr/>
        </p:nvSpPr>
        <p:spPr>
          <a:xfrm>
            <a:off x="6664325" y="1691788"/>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年各细分子公司销售量占比</a:t>
            </a:r>
            <a:endParaRPr sz="1600"/>
          </a:p>
        </p:txBody>
      </p:sp>
      <p:graphicFrame>
        <p:nvGraphicFramePr>
          <p:cNvPr id="102" name="对象 101"/>
          <p:cNvGraphicFramePr>
            <a:graphicFrameLocks noChangeAspect="1"/>
          </p:cNvGraphicFramePr>
          <p:nvPr>
            <p:custDataLst>
              <p:tags r:id="rId32"/>
            </p:custDataLst>
            <p:extLst>
              <p:ext uri="{D42A27DB-BD31-4B8C-83A1-F6EECF244321}">
                <p14:modId xmlns:p14="http://schemas.microsoft.com/office/powerpoint/2010/main" xmlns="" val="8750060"/>
              </p:ext>
            </p:extLst>
          </p:nvPr>
        </p:nvGraphicFramePr>
        <p:xfrm>
          <a:off x="7442201" y="2082800"/>
          <a:ext cx="2851113" cy="2857500"/>
        </p:xfrm>
        <a:graphic>
          <a:graphicData uri="http://schemas.openxmlformats.org/presentationml/2006/ole">
            <mc:AlternateContent>
              <mc:Choice xmlns:v="urn:schemas-microsoft-com:vml" Requires="v">
                <p:oleObj spid="_x0000_s1044" name="图表" r:id="rId33" imgW="2851113" imgH="2857500" progId="MSGraph.Chart.8">
                  <p:embed/>
                </p:oleObj>
              </mc:Choice>
              <mc:Fallback>
                <p:oleObj name="图表" r:id="rId33" imgW="2851113" imgH="2857500" progId="MSGraph.Chart.8">
                  <p:embed/>
                  <p:pic>
                    <p:nvPicPr>
                      <p:cNvPr id="0" name="OLE substitute image"/>
                      <p:cNvPicPr/>
                      <p:nvPr/>
                    </p:nvPicPr>
                    <p:blipFill>
                      <a:blip r:embed="rId34"/>
                      <a:stretch>
                        <a:fillRect/>
                      </a:stretch>
                    </p:blipFill>
                    <p:spPr>
                      <a:xfrm>
                        <a:off x="7442201" y="2082800"/>
                        <a:ext cx="2851113" cy="2857500"/>
                      </a:xfrm>
                      <a:prstGeom prst="rect">
                        <a:avLst/>
                      </a:prstGeom>
                      <a:noFill/>
                    </p:spPr>
                  </p:pic>
                </p:oleObj>
              </mc:Fallback>
            </mc:AlternateContent>
          </a:graphicData>
        </a:graphic>
      </p:graphicFrame>
      <p:sp>
        <p:nvSpPr>
          <p:cNvPr id="110" name="Holder 3"/>
          <p:cNvSpPr>
            <a:spLocks noGrp="1"/>
          </p:cNvSpPr>
          <p:nvPr>
            <p:custDataLst>
              <p:tags r:id="rId35"/>
            </p:custDataLst>
          </p:nvPr>
        </p:nvSpPr>
        <p:spPr bwMode="gray">
          <a:xfrm>
            <a:off x="7716838" y="2859088"/>
            <a:ext cx="192088" cy="152400"/>
          </a:xfrm>
          <a:prstGeom prst="rect">
            <a:avLst/>
          </a:prstGeom>
          <a:solidFill>
            <a:schemeClr val="accent4"/>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B1D5FE1-B9F5-4635-BDBC-7F2E017AA81D}" type="datetime'''''''''''''''''2''''''''''''''''''''''''''''%'''''''''''''''">
              <a:rPr lang="zh-CN" altLang="en-US" sz="1000" b="1">
                <a:solidFill>
                  <a:schemeClr val="bg1"/>
                </a:solidFill>
                <a:sym typeface="+mn-lt"/>
              </a:rPr>
              <a:pPr algn="ctr">
                <a:spcBef>
                  <a:spcPct val="0"/>
                </a:spcBef>
                <a:spcAft>
                  <a:spcPct val="0"/>
                </a:spcAft>
              </a:pPr>
              <a:t>2%</a:t>
            </a:fld>
            <a:endParaRPr lang="zh-CN" altLang="en-US" sz="1000" b="1">
              <a:solidFill>
                <a:schemeClr val="bg1"/>
              </a:solidFill>
              <a:sym typeface="+mn-lt"/>
            </a:endParaRPr>
          </a:p>
        </p:txBody>
      </p:sp>
      <p:sp>
        <p:nvSpPr>
          <p:cNvPr id="104" name="Holder 3"/>
          <p:cNvSpPr>
            <a:spLocks noGrp="1"/>
          </p:cNvSpPr>
          <p:nvPr>
            <p:custDataLst>
              <p:tags r:id="rId36"/>
            </p:custDataLst>
          </p:nvPr>
        </p:nvSpPr>
        <p:spPr bwMode="auto">
          <a:xfrm>
            <a:off x="6953250" y="4286250"/>
            <a:ext cx="79533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3B3693DD-9F82-41DD-B02C-44D6D62A0D23}" type="datetime'''中国''''''''''''''''''''''''（''''''''''A''PA''''C）'">
              <a:rPr lang="zh-CN" altLang="en-US" sz="1000" b="1"/>
              <a:pPr algn="r">
                <a:spcBef>
                  <a:spcPct val="0"/>
                </a:spcBef>
                <a:spcAft>
                  <a:spcPct val="0"/>
                </a:spcAft>
              </a:pPr>
              <a:t>中国（APAC）</a:t>
            </a:fld>
            <a:endParaRPr lang="zh-CN" altLang="en-US" sz="1000" b="1">
              <a:sym typeface="+mn-lt"/>
            </a:endParaRPr>
          </a:p>
        </p:txBody>
      </p:sp>
      <p:sp>
        <p:nvSpPr>
          <p:cNvPr id="108" name="Holder 3"/>
          <p:cNvSpPr>
            <a:spLocks noGrp="1"/>
          </p:cNvSpPr>
          <p:nvPr>
            <p:custDataLst>
              <p:tags r:id="rId37"/>
            </p:custDataLst>
          </p:nvPr>
        </p:nvSpPr>
        <p:spPr bwMode="auto">
          <a:xfrm>
            <a:off x="6715125" y="3167063"/>
            <a:ext cx="79533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61287ADA-8D97-4378-97C3-D20A62964E81}" type="datetime'''''''''香港''（''''A''PAC）'''''''''''''''''''''''''''">
              <a:rPr lang="zh-CN" altLang="en-US" sz="1000" b="1"/>
              <a:pPr algn="r">
                <a:spcBef>
                  <a:spcPct val="0"/>
                </a:spcBef>
                <a:spcAft>
                  <a:spcPct val="0"/>
                </a:spcAft>
              </a:pPr>
              <a:t>香港（APAC）</a:t>
            </a:fld>
            <a:endParaRPr lang="zh-CN" altLang="en-US" sz="1000" b="1">
              <a:sym typeface="+mn-lt"/>
            </a:endParaRPr>
          </a:p>
        </p:txBody>
      </p:sp>
      <p:sp>
        <p:nvSpPr>
          <p:cNvPr id="106" name="Holder 3"/>
          <p:cNvSpPr>
            <a:spLocks noGrp="1"/>
          </p:cNvSpPr>
          <p:nvPr>
            <p:custDataLst>
              <p:tags r:id="rId38"/>
            </p:custDataLst>
          </p:nvPr>
        </p:nvSpPr>
        <p:spPr bwMode="gray">
          <a:xfrm>
            <a:off x="7577138" y="3208338"/>
            <a:ext cx="192088" cy="152400"/>
          </a:xfrm>
          <a:prstGeom prst="rect">
            <a:avLst/>
          </a:prstGeom>
          <a:noFill/>
          <a:extLst>
            <a:ext uri="{909E8E84-426E-40DD-AFC4-6F175D3DCCD1}">
              <a14:hiddenFill xmlns:a14="http://schemas.microsoft.com/office/drawing/2010/main" xmlns="">
                <a:solidFill>
                  <a:schemeClr val="accent3"/>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E728CEE-0888-410D-8D2D-99AB7D6A8F59}" type="datetime'''''8''''''''''''''%'''''''''''''''''''''''''''">
              <a:rPr lang="zh-CN" altLang="en-US" sz="1000" b="1">
                <a:sym typeface="+mn-lt"/>
              </a:rPr>
              <a:pPr algn="ctr">
                <a:spcBef>
                  <a:spcPct val="0"/>
                </a:spcBef>
                <a:spcAft>
                  <a:spcPct val="0"/>
                </a:spcAft>
              </a:pPr>
              <a:t>8%</a:t>
            </a:fld>
            <a:endParaRPr lang="zh-CN" altLang="en-US" sz="1000" b="1">
              <a:sym typeface="+mn-lt"/>
            </a:endParaRPr>
          </a:p>
        </p:txBody>
      </p:sp>
      <p:sp>
        <p:nvSpPr>
          <p:cNvPr id="109" name="Holder 3"/>
          <p:cNvSpPr>
            <a:spLocks noGrp="1"/>
          </p:cNvSpPr>
          <p:nvPr>
            <p:custDataLst>
              <p:tags r:id="rId39"/>
            </p:custDataLst>
          </p:nvPr>
        </p:nvSpPr>
        <p:spPr bwMode="auto">
          <a:xfrm>
            <a:off x="6856413" y="2740025"/>
            <a:ext cx="79533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02346093-905B-4058-BA5E-CB6B5714FAC9}" type="datetime'''''''''''日本（A''P''''''''''''A''''''''C''''''''）'''''''''''">
              <a:rPr lang="zh-CN" altLang="en-US" sz="1000" b="1"/>
              <a:pPr algn="r">
                <a:spcBef>
                  <a:spcPct val="0"/>
                </a:spcBef>
                <a:spcAft>
                  <a:spcPct val="0"/>
                </a:spcAft>
              </a:pPr>
              <a:t>日本（APAC）</a:t>
            </a:fld>
            <a:endParaRPr lang="zh-CN" altLang="en-US" sz="1000" b="1">
              <a:sym typeface="+mn-lt"/>
            </a:endParaRPr>
          </a:p>
        </p:txBody>
      </p:sp>
      <p:sp>
        <p:nvSpPr>
          <p:cNvPr id="103" name="Holder 3"/>
          <p:cNvSpPr>
            <a:spLocks noGrp="1"/>
          </p:cNvSpPr>
          <p:nvPr>
            <p:custDataLst>
              <p:tags r:id="rId40"/>
            </p:custDataLst>
          </p:nvPr>
        </p:nvSpPr>
        <p:spPr bwMode="gray">
          <a:xfrm>
            <a:off x="7783513" y="4122738"/>
            <a:ext cx="257175" cy="152400"/>
          </a:xfrm>
          <a:prstGeom prst="rect">
            <a:avLst/>
          </a:prstGeom>
          <a:noFill/>
          <a:extLst>
            <a:ext uri="{909E8E84-426E-40DD-AFC4-6F175D3DCCD1}">
              <a14:hiddenFill xmlns:a14="http://schemas.microsoft.com/office/drawing/2010/main" xmlns="">
                <a:solidFill>
                  <a:schemeClr val="accent2"/>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1FAB58B-3C41-4C10-A2F9-83AE01C19103}" type="datetime'18''''''''%'''''''''''''''''''''''''''''''''''''''''''''''">
              <a:rPr lang="zh-CN" altLang="en-US" sz="1000" b="1">
                <a:solidFill>
                  <a:schemeClr val="bg1"/>
                </a:solidFill>
                <a:sym typeface="+mn-lt"/>
              </a:rPr>
              <a:pPr algn="ctr">
                <a:spcBef>
                  <a:spcPct val="0"/>
                </a:spcBef>
                <a:spcAft>
                  <a:spcPct val="0"/>
                </a:spcAft>
              </a:pPr>
              <a:t>18%</a:t>
            </a:fld>
            <a:endParaRPr lang="zh-CN" altLang="en-US" sz="1000" b="1">
              <a:solidFill>
                <a:schemeClr val="bg1"/>
              </a:solidFill>
              <a:sym typeface="+mn-lt"/>
            </a:endParaRPr>
          </a:p>
        </p:txBody>
      </p:sp>
      <p:sp>
        <p:nvSpPr>
          <p:cNvPr id="107" name="Holder 3"/>
          <p:cNvSpPr>
            <a:spLocks noGrp="1"/>
          </p:cNvSpPr>
          <p:nvPr>
            <p:custDataLst>
              <p:tags r:id="rId41"/>
            </p:custDataLst>
          </p:nvPr>
        </p:nvSpPr>
        <p:spPr bwMode="auto">
          <a:xfrm>
            <a:off x="10212388" y="3709988"/>
            <a:ext cx="8191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CFF9D55A-8246-4CDC-BF23-0C159AEE2FE7}" type="datetime'''''''''荷''''''''''''''兰''''''''''''（''EM''''EA''）'''''''''''">
              <a:rPr lang="zh-CN" altLang="en-US" sz="1000" b="1"/>
              <a:pPr>
                <a:spcBef>
                  <a:spcPct val="0"/>
                </a:spcBef>
                <a:spcAft>
                  <a:spcPct val="0"/>
                </a:spcAft>
              </a:pPr>
              <a:t>荷兰（EMEA）</a:t>
            </a:fld>
            <a:endParaRPr lang="zh-CN" altLang="en-US" sz="1000" b="1">
              <a:sym typeface="+mn-lt"/>
            </a:endParaRPr>
          </a:p>
        </p:txBody>
      </p:sp>
      <p:sp>
        <p:nvSpPr>
          <p:cNvPr id="105" name="Holder 3"/>
          <p:cNvSpPr>
            <a:spLocks noGrp="1"/>
          </p:cNvSpPr>
          <p:nvPr>
            <p:custDataLst>
              <p:tags r:id="rId42"/>
            </p:custDataLst>
          </p:nvPr>
        </p:nvSpPr>
        <p:spPr bwMode="gray">
          <a:xfrm>
            <a:off x="9891713" y="3662363"/>
            <a:ext cx="25717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0980F95-BE11-4D28-92CD-026FA37742EA}" type="datetime'''''''''5''''''''''''''''''''6''''%'">
              <a:rPr lang="zh-CN" altLang="en-US" sz="1000" b="1">
                <a:solidFill>
                  <a:schemeClr val="bg1"/>
                </a:solidFill>
                <a:sym typeface="+mn-lt"/>
              </a:rPr>
              <a:pPr algn="ctr">
                <a:spcBef>
                  <a:spcPct val="0"/>
                </a:spcBef>
                <a:spcAft>
                  <a:spcPct val="0"/>
                </a:spcAft>
              </a:pPr>
              <a:t>56%</a:t>
            </a:fld>
            <a:endParaRPr lang="zh-CN" altLang="en-US" sz="1000" b="1">
              <a:solidFill>
                <a:schemeClr val="bg1"/>
              </a:solidFill>
              <a:sym typeface="+mn-lt"/>
            </a:endParaRPr>
          </a:p>
        </p:txBody>
      </p:sp>
      <p:sp>
        <p:nvSpPr>
          <p:cNvPr id="114" name="Holder 3"/>
          <p:cNvSpPr>
            <a:spLocks noGrp="1"/>
          </p:cNvSpPr>
          <p:nvPr>
            <p:custDataLst>
              <p:tags r:id="rId43"/>
            </p:custDataLst>
          </p:nvPr>
        </p:nvSpPr>
        <p:spPr bwMode="auto">
          <a:xfrm>
            <a:off x="7277100" y="2292350"/>
            <a:ext cx="77152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1A38B4A7-47C1-4AAC-950A-7F1111AC6503}" type="datetime'''印''''''度''''（''''''''''I''''''''nd''ia''）'''">
              <a:rPr lang="zh-CN" altLang="en-US" sz="1000" b="1"/>
              <a:pPr algn="r">
                <a:spcBef>
                  <a:spcPct val="0"/>
                </a:spcBef>
                <a:spcAft>
                  <a:spcPct val="0"/>
                </a:spcAft>
              </a:pPr>
              <a:t>印度（India）</a:t>
            </a:fld>
            <a:endParaRPr lang="zh-CN" altLang="en-US" sz="1000" b="1">
              <a:sym typeface="+mn-lt"/>
            </a:endParaRPr>
          </a:p>
        </p:txBody>
      </p:sp>
      <p:sp>
        <p:nvSpPr>
          <p:cNvPr id="115" name="Holder 3"/>
          <p:cNvSpPr>
            <a:spLocks noGrp="1"/>
          </p:cNvSpPr>
          <p:nvPr>
            <p:custDataLst>
              <p:tags r:id="rId44"/>
            </p:custDataLst>
          </p:nvPr>
        </p:nvSpPr>
        <p:spPr bwMode="gray">
          <a:xfrm>
            <a:off x="8429625" y="2278063"/>
            <a:ext cx="192088" cy="152400"/>
          </a:xfrm>
          <a:prstGeom prst="rect">
            <a:avLst/>
          </a:prstGeom>
          <a:noFill/>
          <a:extLst>
            <a:ext uri="{909E8E84-426E-40DD-AFC4-6F175D3DCCD1}">
              <a14:hiddenFill xmlns:a14="http://schemas.microsoft.com/office/drawing/2010/main" xmlns="">
                <a:solidFill>
                  <a:schemeClr val="accent5"/>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1ECAE5E5-3B08-48D6-BDE9-7E3B52C13F3F}" type="datetime'''''''''5''''%'''''''''''''''''''''''''''''''">
              <a:rPr lang="zh-CN" altLang="en-US" sz="1000" b="1">
                <a:solidFill>
                  <a:schemeClr val="bg1"/>
                </a:solidFill>
                <a:sym typeface="+mn-lt"/>
              </a:rPr>
              <a:pPr algn="ctr">
                <a:spcBef>
                  <a:spcPct val="0"/>
                </a:spcBef>
                <a:spcAft>
                  <a:spcPct val="0"/>
                </a:spcAft>
              </a:pPr>
              <a:t>5%</a:t>
            </a:fld>
            <a:endParaRPr lang="zh-CN" altLang="en-US" sz="1000" b="1">
              <a:solidFill>
                <a:schemeClr val="bg1"/>
              </a:solidFill>
              <a:sym typeface="+mn-lt"/>
            </a:endParaRPr>
          </a:p>
        </p:txBody>
      </p:sp>
      <p:sp>
        <p:nvSpPr>
          <p:cNvPr id="116" name="Holder 3"/>
          <p:cNvSpPr>
            <a:spLocks noGrp="1"/>
          </p:cNvSpPr>
          <p:nvPr>
            <p:custDataLst>
              <p:tags r:id="rId45"/>
            </p:custDataLst>
          </p:nvPr>
        </p:nvSpPr>
        <p:spPr bwMode="auto">
          <a:xfrm>
            <a:off x="7418388" y="2058988"/>
            <a:ext cx="11191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0A7F3084-466A-4695-AD24-2D0ADCF1A4C6}" type="datetime'''''''''阿''根廷''（''''Am''''''e''''''ric''as）'''''''''''''">
              <a:rPr lang="zh-CN" altLang="en-US" sz="1000" b="1"/>
              <a:pPr algn="r">
                <a:spcBef>
                  <a:spcPct val="0"/>
                </a:spcBef>
                <a:spcAft>
                  <a:spcPct val="0"/>
                </a:spcAft>
              </a:pPr>
              <a:t>阿根廷（Americas）</a:t>
            </a:fld>
            <a:endParaRPr lang="zh-CN" altLang="en-US" sz="1000" b="1">
              <a:sym typeface="+mn-lt"/>
            </a:endParaRPr>
          </a:p>
        </p:txBody>
      </p:sp>
      <p:sp>
        <p:nvSpPr>
          <p:cNvPr id="113" name="Holder 3"/>
          <p:cNvSpPr>
            <a:spLocks noGrp="1"/>
          </p:cNvSpPr>
          <p:nvPr>
            <p:custDataLst>
              <p:tags r:id="rId46"/>
            </p:custDataLst>
          </p:nvPr>
        </p:nvSpPr>
        <p:spPr bwMode="gray">
          <a:xfrm>
            <a:off x="8034338" y="2492375"/>
            <a:ext cx="192088" cy="152400"/>
          </a:xfrm>
          <a:prstGeom prst="rect">
            <a:avLst/>
          </a:prstGeom>
          <a:noFill/>
          <a:extLst>
            <a:ext uri="{909E8E84-426E-40DD-AFC4-6F175D3DCCD1}">
              <a14:hiddenFill xmlns:a14="http://schemas.microsoft.com/office/drawing/2010/main" xmlns="">
                <a:solidFill>
                  <a:schemeClr val="accent5"/>
                </a:solidFill>
              </a14:hiddenFill>
            </a:ext>
          </a:extLst>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6AB99D9-ECD5-451C-AAA2-8B6F4C2CDA62}" type="datetime'7''''''''''''''''''%'''''''''''''''''''''''''''''''''''''''''">
              <a:rPr lang="zh-CN" altLang="en-US" sz="1000" b="1">
                <a:sym typeface="+mn-lt"/>
              </a:rPr>
              <a:pPr algn="ctr">
                <a:spcBef>
                  <a:spcPct val="0"/>
                </a:spcBef>
                <a:spcAft>
                  <a:spcPct val="0"/>
                </a:spcAft>
              </a:pPr>
              <a:t>7%</a:t>
            </a:fld>
            <a:endParaRPr lang="zh-CN" altLang="en-US" sz="1000" b="1">
              <a:sym typeface="+mn-lt"/>
            </a:endParaRPr>
          </a:p>
        </p:txBody>
      </p:sp>
      <p:sp>
        <p:nvSpPr>
          <p:cNvPr id="118" name="Holder 3"/>
          <p:cNvSpPr>
            <a:spLocks noGrp="1"/>
          </p:cNvSpPr>
          <p:nvPr>
            <p:custDataLst>
              <p:tags r:id="rId47"/>
            </p:custDataLst>
          </p:nvPr>
        </p:nvSpPr>
        <p:spPr bwMode="auto">
          <a:xfrm>
            <a:off x="8588375" y="2019300"/>
            <a:ext cx="9921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D0FA7C63-69E6-4C13-822B-026C07AE9DB7}" type="datetime'''''''美''国（''Am''e''''''''''''''''ri''''c''''''''''''''as''）'">
              <a:rPr lang="zh-CN" altLang="en-US" sz="1000" b="1"/>
              <a:pPr>
                <a:spcBef>
                  <a:spcPct val="0"/>
                </a:spcBef>
                <a:spcAft>
                  <a:spcPct val="0"/>
                </a:spcAft>
              </a:pPr>
              <a:t>美国（Americas）</a:t>
            </a:fld>
            <a:endParaRPr lang="zh-CN" altLang="en-US" sz="1000" b="1">
              <a:sym typeface="+mn-lt"/>
            </a:endParaRPr>
          </a:p>
        </p:txBody>
      </p:sp>
      <p:sp>
        <p:nvSpPr>
          <p:cNvPr id="117" name="Holder 3"/>
          <p:cNvSpPr>
            <a:spLocks noGrp="1"/>
          </p:cNvSpPr>
          <p:nvPr>
            <p:custDataLst>
              <p:tags r:id="rId48"/>
            </p:custDataLst>
          </p:nvPr>
        </p:nvSpPr>
        <p:spPr bwMode="gray">
          <a:xfrm>
            <a:off x="8689975" y="2219325"/>
            <a:ext cx="192088" cy="152400"/>
          </a:xfrm>
          <a:prstGeom prst="rect">
            <a:avLst/>
          </a:prstGeom>
          <a:solidFill>
            <a:schemeClr val="accent2"/>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4356675-F4F5-4935-8BAF-E17B11FBF8BD}" type="datetime'''''''''''''''2''''''''''''''''''''''%'''''''''''''''''''''''">
              <a:rPr lang="zh-CN" altLang="en-US" sz="1000" b="1">
                <a:solidFill>
                  <a:schemeClr val="bg1"/>
                </a:solidFill>
                <a:sym typeface="+mn-lt"/>
              </a:rPr>
              <a:pPr algn="ctr">
                <a:spcBef>
                  <a:spcPct val="0"/>
                </a:spcBef>
                <a:spcAft>
                  <a:spcPct val="0"/>
                </a:spcAft>
              </a:pPr>
              <a:t>2%</a:t>
            </a:fld>
            <a:endParaRPr lang="zh-CN" altLang="en-US" sz="1000" b="1">
              <a:solidFill>
                <a:schemeClr val="bg1"/>
              </a:solidFill>
              <a:sym typeface="+mn-lt"/>
            </a:endParaRPr>
          </a:p>
        </p:txBody>
      </p:sp>
      <p:sp>
        <p:nvSpPr>
          <p:cNvPr id="111" name="Holder 3"/>
          <p:cNvSpPr>
            <a:spLocks noGrp="1"/>
          </p:cNvSpPr>
          <p:nvPr>
            <p:custDataLst>
              <p:tags r:id="rId49"/>
            </p:custDataLst>
          </p:nvPr>
        </p:nvSpPr>
        <p:spPr bwMode="gray">
          <a:xfrm>
            <a:off x="7893050" y="2801938"/>
            <a:ext cx="192088" cy="152400"/>
          </a:xfrm>
          <a:prstGeom prst="rect">
            <a:avLst/>
          </a:prstGeom>
          <a:solidFill>
            <a:schemeClr val="accent5"/>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9F504A2-2FF2-476C-91BC-7D19D74F81F2}" type="datetime'''''''''''''''''''''''''''''''''''''''''''2''''''''''''%'''''">
              <a:rPr lang="zh-CN" altLang="en-US" sz="1000" b="1">
                <a:solidFill>
                  <a:schemeClr val="bg1"/>
                </a:solidFill>
                <a:sym typeface="+mn-lt"/>
              </a:rPr>
              <a:pPr algn="ctr">
                <a:spcBef>
                  <a:spcPct val="0"/>
                </a:spcBef>
                <a:spcAft>
                  <a:spcPct val="0"/>
                </a:spcAft>
              </a:pPr>
              <a:t>2%</a:t>
            </a:fld>
            <a:endParaRPr lang="zh-CN" altLang="en-US" sz="1000" b="1">
              <a:solidFill>
                <a:schemeClr val="bg1"/>
              </a:solidFill>
              <a:sym typeface="+mn-lt"/>
            </a:endParaRPr>
          </a:p>
        </p:txBody>
      </p:sp>
      <p:sp>
        <p:nvSpPr>
          <p:cNvPr id="112" name="Holder 3"/>
          <p:cNvSpPr>
            <a:spLocks noGrp="1"/>
          </p:cNvSpPr>
          <p:nvPr>
            <p:custDataLst>
              <p:tags r:id="rId50"/>
            </p:custDataLst>
          </p:nvPr>
        </p:nvSpPr>
        <p:spPr bwMode="auto">
          <a:xfrm>
            <a:off x="6956425" y="2584450"/>
            <a:ext cx="79533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1B82DBDD-508D-4CA5-BCD6-5FFE9C2967D1}" type="datetime'''''泰''''''国''''''''''（AP''''''A''C''）'''''''''''''">
              <a:rPr lang="zh-CN" altLang="en-US" sz="1000" b="1"/>
              <a:pPr algn="r">
                <a:spcBef>
                  <a:spcPct val="0"/>
                </a:spcBef>
                <a:spcAft>
                  <a:spcPct val="0"/>
                </a:spcAft>
              </a:pPr>
              <a:t>泰国（APAC）</a:t>
            </a:fld>
            <a:endParaRPr lang="zh-CN" altLang="en-US" sz="1000" b="1">
              <a:sym typeface="+mn-lt"/>
            </a:endParaRPr>
          </a:p>
        </p:txBody>
      </p:sp>
      <p:sp>
        <p:nvSpPr>
          <p:cNvPr id="50"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20</a:t>
            </a:fld>
            <a:endParaRPr lang="zh-CN" altLang="en-US" b="1">
              <a:solidFill>
                <a:schemeClr val="tx1"/>
              </a:solidFill>
            </a:endParaRPr>
          </a:p>
        </p:txBody>
      </p:sp>
    </p:spTree>
    <p:extLst>
      <p:ext uri="{BB962C8B-B14F-4D97-AF65-F5344CB8AC3E}">
        <p14:creationId xmlns:p14="http://schemas.microsoft.com/office/powerpoint/2010/main" xmlns="" val="2896738021"/>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2"/>
            </p:custDataLst>
            <p:extLst>
              <p:ext uri="{D42A27DB-BD31-4B8C-83A1-F6EECF244321}">
                <p14:modId xmlns:p14="http://schemas.microsoft.com/office/powerpoint/2010/main" xmlns="" val="654732070"/>
              </p:ext>
            </p:extLst>
          </p:nvPr>
        </p:nvGraphicFramePr>
        <p:xfrm>
          <a:off x="1588" y="1588"/>
          <a:ext cx="1587" cy="1587"/>
        </p:xfrm>
        <a:graphic>
          <a:graphicData uri="http://schemas.openxmlformats.org/presentationml/2006/ole">
            <mc:AlternateContent>
              <mc:Choice xmlns:v="urn:schemas-microsoft-com:vml" Requires="v">
                <p:oleObj spid="_x0000_s1045"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5"/>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latin typeface="Calibri"/>
              <a:ea typeface="宋体"/>
              <a:sym typeface="Calibri"/>
            </a:endParaRPr>
          </a:p>
        </p:txBody>
      </p:sp>
      <p:sp>
        <p:nvSpPr>
          <p:cNvPr id="2" name="object 2"/>
          <p:cNvSpPr/>
          <p:nvPr/>
        </p:nvSpPr>
        <p:spPr>
          <a:xfrm>
            <a:off x="0" y="6678167"/>
            <a:ext cx="12192000" cy="179832"/>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066800" y="1295400"/>
            <a:ext cx="10131728"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按客户</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smtClean="0">
                <a:latin typeface="微软雅黑" panose="020b0503020204020204" pitchFamily="34" charset="-122"/>
                <a:ea typeface="微软雅黑" panose="020b0503020204020204" pitchFamily="34" charset="-122"/>
              </a:rPr>
              <a:t>从近四年前</a:t>
            </a:r>
            <a:r>
              <a:rPr lang="en-US" altLang="zh-CN" kern="0" spc="-5" smtClean="0">
                <a:latin typeface="微软雅黑" panose="020b0503020204020204" pitchFamily="34" charset="-122"/>
                <a:ea typeface="微软雅黑" panose="020b0503020204020204" pitchFamily="34" charset="-122"/>
              </a:rPr>
              <a:t>25</a:t>
            </a:r>
            <a:r>
              <a:rPr lang="zh-CN" altLang="en-US" kern="0" spc="-5" smtClean="0">
                <a:latin typeface="微软雅黑" panose="020b0503020204020204" pitchFamily="34" charset="-122"/>
                <a:ea typeface="微软雅黑" panose="020b0503020204020204" pitchFamily="34" charset="-122"/>
              </a:rPr>
              <a:t>大客户销售情况来看，客户集中度较高，分销仍为拓纳主要市场渠道，这与传化大相径庭</a:t>
            </a:r>
            <a:endParaRPr lang="zh-CN" altLang="en-US" kern="0" spc="-5">
              <a:latin typeface="微软雅黑" panose="020b0503020204020204" pitchFamily="34" charset="-122"/>
              <a:ea typeface="微软雅黑" panose="020b0503020204020204" pitchFamily="34" charset="-122"/>
            </a:endParaRPr>
          </a:p>
        </p:txBody>
      </p:sp>
      <p:sp>
        <p:nvSpPr>
          <p:cNvPr id="79" name="object 9"/>
          <p:cNvSpPr txBox="1"/>
          <p:nvPr/>
        </p:nvSpPr>
        <p:spPr>
          <a:xfrm>
            <a:off x="1143001" y="5417403"/>
            <a:ext cx="10079989" cy="1107996"/>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indent="-171450">
              <a:lnSpc>
                <a:spcPct val="150000"/>
              </a:lnSpc>
              <a:buClr>
                <a:srgbClr val="FF0000"/>
              </a:buClr>
              <a:buFont typeface="Wingdings" pitchFamily="2" charset="2"/>
              <a:buChar char="l"/>
            </a:pPr>
            <a:r>
              <a:rPr lang="zh-CN" altLang="en-US" sz="1200" spc="15">
                <a:cs typeface="Verdana"/>
              </a:rPr>
              <a:t>近四年，大客户在销量和销售额上都呈现上升</a:t>
            </a:r>
            <a:r>
              <a:rPr lang="zh-CN" altLang="en-US" sz="1200" spc="15" smtClean="0">
                <a:cs typeface="Verdana"/>
              </a:rPr>
              <a:t>趋势，说明拓纳客户集中度在提升，这也符合行业发展规律；</a:t>
            </a:r>
            <a:endParaRPr lang="en-US" altLang="zh-CN" sz="1200" spc="15">
              <a:cs typeface="Verdana"/>
            </a:endParaRPr>
          </a:p>
          <a:p>
            <a:pPr marL="367030" indent="-171450">
              <a:lnSpc>
                <a:spcPct val="150000"/>
              </a:lnSpc>
              <a:buClr>
                <a:srgbClr val="FF0000"/>
              </a:buClr>
              <a:buFont typeface="Wingdings" pitchFamily="2" charset="2"/>
              <a:buChar char="l"/>
            </a:pPr>
            <a:r>
              <a:rPr lang="zh-CN" altLang="en-US" sz="1200" spc="15" smtClean="0">
                <a:cs typeface="Verdana"/>
              </a:rPr>
              <a:t>前</a:t>
            </a:r>
            <a:r>
              <a:rPr lang="en-US" altLang="zh-CN" sz="1200" spc="15" smtClean="0">
                <a:cs typeface="Verdana"/>
              </a:rPr>
              <a:t>25</a:t>
            </a:r>
            <a:r>
              <a:rPr lang="zh-CN" altLang="en-US" sz="1200" spc="15" smtClean="0">
                <a:cs typeface="Verdana"/>
              </a:rPr>
              <a:t>大客户占比较高，其中的销量占有率超过销售额占有率，说明大客户主要还是传统纺织助剂等附加值较低的产品为主，如何发挥这些大客户的价值，提高高附加值产品的销售，值得拓纳进一步探索；</a:t>
            </a:r>
            <a:endParaRPr lang="en-US" altLang="zh-CN" sz="1200" spc="15" smtClean="0">
              <a:cs typeface="Verdana"/>
            </a:endParaRPr>
          </a:p>
          <a:p>
            <a:pPr marL="367030" indent="-171450">
              <a:lnSpc>
                <a:spcPct val="150000"/>
              </a:lnSpc>
              <a:buClr>
                <a:srgbClr val="FF0000"/>
              </a:buClr>
              <a:buFont typeface="Wingdings" pitchFamily="2" charset="2"/>
              <a:buChar char="l"/>
            </a:pPr>
            <a:r>
              <a:rPr lang="zh-CN" altLang="en-US" sz="1200" spc="15" smtClean="0">
                <a:cs typeface="Verdana"/>
              </a:rPr>
              <a:t>前</a:t>
            </a:r>
            <a:r>
              <a:rPr lang="en-US" altLang="zh-CN" sz="1200" spc="15" smtClean="0">
                <a:cs typeface="Verdana"/>
              </a:rPr>
              <a:t>25</a:t>
            </a:r>
            <a:r>
              <a:rPr lang="zh-CN" altLang="en-US" sz="1200" spc="15" smtClean="0">
                <a:cs typeface="Verdana"/>
              </a:rPr>
              <a:t>大客户中，很明显分销占比较高，据管理层介绍，未来将根据各地区的实际情况，进一步平衡直销与分销的客户比例与份额。</a:t>
            </a:r>
            <a:endParaRPr sz="1200" spc="15">
              <a:cs typeface="Verdana"/>
            </a:endParaRPr>
          </a:p>
        </p:txBody>
      </p:sp>
      <p:graphicFrame>
        <p:nvGraphicFramePr>
          <p:cNvPr id="198" name="对象 197"/>
          <p:cNvGraphicFramePr>
            <a:graphicFrameLocks noChangeAspect="1"/>
          </p:cNvGraphicFramePr>
          <p:nvPr>
            <p:custDataLst>
              <p:tags r:id="rId9"/>
            </p:custDataLst>
            <p:extLst>
              <p:ext uri="{D42A27DB-BD31-4B8C-83A1-F6EECF244321}">
                <p14:modId xmlns:p14="http://schemas.microsoft.com/office/powerpoint/2010/main" xmlns="" val="3816894452"/>
              </p:ext>
            </p:extLst>
          </p:nvPr>
        </p:nvGraphicFramePr>
        <p:xfrm>
          <a:off x="762001" y="1841500"/>
          <a:ext cx="5067199" cy="3517969"/>
        </p:xfrm>
        <a:graphic>
          <a:graphicData uri="http://schemas.openxmlformats.org/presentationml/2006/ole">
            <mc:AlternateContent>
              <mc:Choice xmlns:v="urn:schemas-microsoft-com:vml" Requires="v">
                <p:oleObj spid="_x0000_s1046" name="图表" r:id="rId10" imgW="5067199" imgH="3517969" progId="MSGraph.Chart.8">
                  <p:embed/>
                </p:oleObj>
              </mc:Choice>
              <mc:Fallback>
                <p:oleObj name="图表" r:id="rId10" imgW="5067199" imgH="3517969" progId="MSGraph.Chart.8">
                  <p:embed/>
                  <p:pic>
                    <p:nvPicPr>
                      <p:cNvPr id="0" name="OLE substitute image"/>
                      <p:cNvPicPr/>
                      <p:nvPr/>
                    </p:nvPicPr>
                    <p:blipFill>
                      <a:blip r:embed="rId11"/>
                      <a:stretch>
                        <a:fillRect/>
                      </a:stretch>
                    </p:blipFill>
                    <p:spPr>
                      <a:xfrm>
                        <a:off x="762001" y="1841500"/>
                        <a:ext cx="5067199" cy="3517969"/>
                      </a:xfrm>
                      <a:prstGeom prst="rect">
                        <a:avLst/>
                      </a:prstGeom>
                      <a:noFill/>
                    </p:spPr>
                  </p:pic>
                </p:oleObj>
              </mc:Fallback>
            </mc:AlternateContent>
          </a:graphicData>
        </a:graphic>
      </p:graphicFrame>
      <p:sp>
        <p:nvSpPr>
          <p:cNvPr id="143" name="Holder 3"/>
          <p:cNvSpPr>
            <a:spLocks noGrp="1"/>
          </p:cNvSpPr>
          <p:nvPr>
            <p:custDataLst>
              <p:tags r:id="rId12"/>
            </p:custDataLst>
          </p:nvPr>
        </p:nvSpPr>
        <p:spPr bwMode="gray">
          <a:xfrm>
            <a:off x="4745038" y="4229100"/>
            <a:ext cx="328613"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969F12A-454A-4B42-9F06-A6D1A955CBB3}" type="datetime'''''4'''''''''''''''',''0''''''''7''''''''''''''''''''''2'''''">
              <a:rPr lang="zh-CN" altLang="en-US" sz="1000" b="1">
                <a:sym typeface="+mn-lt"/>
              </a:rPr>
              <a:pPr algn="ctr">
                <a:spcBef>
                  <a:spcPct val="0"/>
                </a:spcBef>
                <a:spcAft>
                  <a:spcPct val="0"/>
                </a:spcAft>
              </a:pPr>
              <a:t>4,072</a:t>
            </a:fld>
            <a:endParaRPr lang="zh-CN" altLang="en-US" sz="1000" b="1">
              <a:sym typeface="+mn-lt"/>
            </a:endParaRPr>
          </a:p>
        </p:txBody>
      </p:sp>
      <p:sp>
        <p:nvSpPr>
          <p:cNvPr id="136" name="Holder 3"/>
          <p:cNvSpPr>
            <a:spLocks noGrp="1"/>
          </p:cNvSpPr>
          <p:nvPr>
            <p:custDataLst>
              <p:tags r:id="rId13"/>
            </p:custDataLst>
          </p:nvPr>
        </p:nvSpPr>
        <p:spPr bwMode="auto">
          <a:xfrm>
            <a:off x="4695825" y="5129213"/>
            <a:ext cx="4254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3F5D054-47C5-4336-80DC-88AE9FA24915}" type="datetime'2''''''''''''''''''0''''''''''''''''1''''''''''''6''Q''''1'''">
              <a:rPr lang="zh-CN" altLang="en-US" sz="1000" b="1"/>
              <a:pPr algn="ctr">
                <a:spcBef>
                  <a:spcPct val="0"/>
                </a:spcBef>
                <a:spcAft>
                  <a:spcPct val="0"/>
                </a:spcAft>
              </a:pPr>
              <a:t>2016Q1</a:t>
            </a:fld>
            <a:endParaRPr lang="zh-CN" altLang="en-US" sz="1000" b="1">
              <a:sym typeface="+mn-lt"/>
            </a:endParaRPr>
          </a:p>
        </p:txBody>
      </p:sp>
      <p:sp>
        <p:nvSpPr>
          <p:cNvPr id="144" name="Holder 3"/>
          <p:cNvSpPr>
            <a:spLocks noGrp="1"/>
          </p:cNvSpPr>
          <p:nvPr>
            <p:custDataLst>
              <p:tags r:id="rId14"/>
            </p:custDataLst>
          </p:nvPr>
        </p:nvSpPr>
        <p:spPr bwMode="gray">
          <a:xfrm>
            <a:off x="4794250" y="4384675"/>
            <a:ext cx="230188" cy="152400"/>
          </a:xfrm>
          <a:prstGeom prst="rect">
            <a:avLst/>
          </a:prstGeom>
          <a:solidFill>
            <a:schemeClr val="accent1"/>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15387F63-8164-448D-84B0-AC76936538B0}" type="datetime'''''''''''''6''''''''''67'''''''''''''''''''''''''''">
              <a:rPr lang="zh-CN" altLang="en-US" sz="1000" b="1">
                <a:solidFill>
                  <a:schemeClr val="bg1"/>
                </a:solidFill>
                <a:sym typeface="+mn-lt"/>
              </a:rPr>
              <a:pPr algn="ctr">
                <a:spcBef>
                  <a:spcPct val="0"/>
                </a:spcBef>
                <a:spcAft>
                  <a:spcPct val="0"/>
                </a:spcAft>
              </a:pPr>
              <a:t>667</a:t>
            </a:fld>
            <a:endParaRPr lang="zh-CN" altLang="en-US" sz="1000" b="1">
              <a:solidFill>
                <a:schemeClr val="bg1"/>
              </a:solidFill>
              <a:sym typeface="+mn-lt"/>
            </a:endParaRPr>
          </a:p>
        </p:txBody>
      </p:sp>
      <p:sp>
        <p:nvSpPr>
          <p:cNvPr id="132" name="Holder 3"/>
          <p:cNvSpPr>
            <a:spLocks noGrp="1"/>
          </p:cNvSpPr>
          <p:nvPr>
            <p:custDataLst>
              <p:tags r:id="rId15"/>
            </p:custDataLst>
          </p:nvPr>
        </p:nvSpPr>
        <p:spPr bwMode="auto">
          <a:xfrm>
            <a:off x="3730625"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D4E01E0-2F73-4CDF-BC32-11D9F0E38995}" type="datetime'2''''''''''''''0''''''''''''''''''1''''''''''''5''''''''''''A'">
              <a:rPr lang="zh-CN" altLang="en-US" sz="1000" b="1"/>
              <a:pPr algn="ctr">
                <a:spcBef>
                  <a:spcPct val="0"/>
                </a:spcBef>
                <a:spcAft>
                  <a:spcPct val="0"/>
                </a:spcAft>
              </a:pPr>
              <a:t>2015A</a:t>
            </a:fld>
            <a:endParaRPr lang="zh-CN" altLang="en-US" sz="1000" b="1">
              <a:sym typeface="+mn-lt"/>
            </a:endParaRPr>
          </a:p>
        </p:txBody>
      </p:sp>
      <p:sp>
        <p:nvSpPr>
          <p:cNvPr id="131" name="Holder 3"/>
          <p:cNvSpPr>
            <a:spLocks noGrp="1"/>
          </p:cNvSpPr>
          <p:nvPr>
            <p:custDataLst>
              <p:tags r:id="rId16"/>
            </p:custDataLst>
          </p:nvPr>
        </p:nvSpPr>
        <p:spPr bwMode="auto">
          <a:xfrm>
            <a:off x="2724150"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4B2A184-B6A2-43DB-A5DE-7764ADF9D792}" type="datetime'2''''''''''''''''''''''0''''''''14''A'''''''''''''''''''''''">
              <a:rPr lang="zh-CN" altLang="en-US" sz="1000" b="1"/>
              <a:pPr algn="ctr">
                <a:spcBef>
                  <a:spcPct val="0"/>
                </a:spcBef>
                <a:spcAft>
                  <a:spcPct val="0"/>
                </a:spcAft>
              </a:pPr>
              <a:t>2014A</a:t>
            </a:fld>
            <a:endParaRPr lang="zh-CN" altLang="en-US" sz="1000" b="1">
              <a:sym typeface="+mn-lt"/>
            </a:endParaRPr>
          </a:p>
        </p:txBody>
      </p:sp>
      <p:sp>
        <p:nvSpPr>
          <p:cNvPr id="134" name="Holder 3"/>
          <p:cNvSpPr>
            <a:spLocks noGrp="1"/>
          </p:cNvSpPr>
          <p:nvPr>
            <p:custDataLst>
              <p:tags r:id="rId17"/>
            </p:custDataLst>
          </p:nvPr>
        </p:nvSpPr>
        <p:spPr bwMode="gray">
          <a:xfrm>
            <a:off x="2701925" y="2381250"/>
            <a:ext cx="393700"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09AA5FF-A2F7-4205-A68A-E4E8D12BA3BF}" type="datetime'''1''''5'',''''''''''''''''''''''''''''''''7''''''''''3''''4'">
              <a:rPr lang="zh-CN" altLang="en-US" sz="1000" b="1">
                <a:sym typeface="+mn-lt"/>
              </a:rPr>
              <a:pPr algn="ctr">
                <a:spcBef>
                  <a:spcPct val="0"/>
                </a:spcBef>
                <a:spcAft>
                  <a:spcPct val="0"/>
                </a:spcAft>
              </a:pPr>
              <a:t>15,734</a:t>
            </a:fld>
            <a:endParaRPr lang="zh-CN" altLang="en-US" sz="1000" b="1">
              <a:sym typeface="+mn-lt"/>
            </a:endParaRPr>
          </a:p>
        </p:txBody>
      </p:sp>
      <p:sp>
        <p:nvSpPr>
          <p:cNvPr id="133" name="Holder 3"/>
          <p:cNvSpPr>
            <a:spLocks noGrp="1"/>
          </p:cNvSpPr>
          <p:nvPr>
            <p:custDataLst>
              <p:tags r:id="rId18"/>
            </p:custDataLst>
          </p:nvPr>
        </p:nvSpPr>
        <p:spPr bwMode="gray">
          <a:xfrm>
            <a:off x="1695450" y="2546350"/>
            <a:ext cx="393700"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0FD2F08-2C4C-4223-8B91-8CE485792EED}" type="datetime'''''''''''1''''''4'''''''''''''',''''6''9''''2'''">
              <a:rPr lang="zh-CN" altLang="en-US" sz="1000" b="1">
                <a:sym typeface="+mn-lt"/>
              </a:rPr>
              <a:pPr algn="ctr">
                <a:spcBef>
                  <a:spcPct val="0"/>
                </a:spcBef>
                <a:spcAft>
                  <a:spcPct val="0"/>
                </a:spcAft>
              </a:pPr>
              <a:t>14,692</a:t>
            </a:fld>
            <a:endParaRPr lang="zh-CN" altLang="en-US" sz="1000" b="1">
              <a:sym typeface="+mn-lt"/>
            </a:endParaRPr>
          </a:p>
        </p:txBody>
      </p:sp>
      <p:sp>
        <p:nvSpPr>
          <p:cNvPr id="135" name="Holder 3"/>
          <p:cNvSpPr>
            <a:spLocks noGrp="1"/>
          </p:cNvSpPr>
          <p:nvPr>
            <p:custDataLst>
              <p:tags r:id="rId19"/>
            </p:custDataLst>
          </p:nvPr>
        </p:nvSpPr>
        <p:spPr bwMode="gray">
          <a:xfrm>
            <a:off x="3708400" y="2324100"/>
            <a:ext cx="3937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CA28955-9F15-4198-918E-EAC9D02A2FC2}" type="datetime'1''''''6'''''''''''''''''',''''0''''''''''''''7''3'">
              <a:rPr lang="zh-CN" altLang="en-US" sz="1000" b="1">
                <a:sym typeface="+mn-lt"/>
              </a:rPr>
              <a:pPr algn="ctr">
                <a:spcBef>
                  <a:spcPct val="0"/>
                </a:spcBef>
                <a:spcAft>
                  <a:spcPct val="0"/>
                </a:spcAft>
              </a:pPr>
              <a:t>16,073</a:t>
            </a:fld>
            <a:endParaRPr lang="zh-CN" altLang="en-US" sz="1000" b="1">
              <a:sym typeface="+mn-lt"/>
            </a:endParaRPr>
          </a:p>
        </p:txBody>
      </p:sp>
      <p:sp>
        <p:nvSpPr>
          <p:cNvPr id="130" name="Holder 3"/>
          <p:cNvSpPr>
            <a:spLocks noGrp="1"/>
          </p:cNvSpPr>
          <p:nvPr>
            <p:custDataLst>
              <p:tags r:id="rId20"/>
            </p:custDataLst>
          </p:nvPr>
        </p:nvSpPr>
        <p:spPr bwMode="auto">
          <a:xfrm>
            <a:off x="1717675"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6246429-C8F4-4569-A0F3-C2426833A849}" type="datetime'''''''''''''2''''''0''''''''1''3''''''''''''A'''''">
              <a:rPr lang="zh-CN" altLang="en-US" sz="1000" b="1"/>
              <a:pPr algn="ctr">
                <a:spcBef>
                  <a:spcPct val="0"/>
                </a:spcBef>
                <a:spcAft>
                  <a:spcPct val="0"/>
                </a:spcAft>
              </a:pPr>
              <a:t>2013A</a:t>
            </a:fld>
            <a:endParaRPr lang="zh-CN" altLang="en-US" sz="1000" b="1">
              <a:sym typeface="+mn-lt"/>
            </a:endParaRPr>
          </a:p>
        </p:txBody>
      </p:sp>
      <p:sp>
        <p:nvSpPr>
          <p:cNvPr id="147" name="object 4"/>
          <p:cNvSpPr txBox="1"/>
          <p:nvPr/>
        </p:nvSpPr>
        <p:spPr>
          <a:xfrm>
            <a:off x="1066800" y="1691788"/>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2013-2016Q1</a:t>
            </a:r>
            <a:r>
              <a:rPr lang="zh-CN" altLang="en-US" sz="1600" smtClean="0"/>
              <a:t>前</a:t>
            </a:r>
            <a:r>
              <a:rPr lang="en-US" altLang="zh-CN" sz="1600" smtClean="0"/>
              <a:t>25</a:t>
            </a:r>
            <a:r>
              <a:rPr lang="zh-CN" altLang="en-US" sz="1600" smtClean="0"/>
              <a:t>大客户销量分类</a:t>
            </a:r>
            <a:endParaRPr sz="1600"/>
          </a:p>
        </p:txBody>
      </p:sp>
      <p:graphicFrame>
        <p:nvGraphicFramePr>
          <p:cNvPr id="194" name="对象 193"/>
          <p:cNvGraphicFramePr>
            <a:graphicFrameLocks noChangeAspect="1"/>
          </p:cNvGraphicFramePr>
          <p:nvPr>
            <p:custDataLst>
              <p:tags r:id="rId21"/>
            </p:custDataLst>
            <p:extLst>
              <p:ext uri="{D42A27DB-BD31-4B8C-83A1-F6EECF244321}">
                <p14:modId xmlns:p14="http://schemas.microsoft.com/office/powerpoint/2010/main" xmlns="" val="1601789305"/>
              </p:ext>
            </p:extLst>
          </p:nvPr>
        </p:nvGraphicFramePr>
        <p:xfrm>
          <a:off x="6388100" y="1930401"/>
          <a:ext cx="4959391" cy="3371773"/>
        </p:xfrm>
        <a:graphic>
          <a:graphicData uri="http://schemas.openxmlformats.org/presentationml/2006/ole">
            <mc:AlternateContent>
              <mc:Choice xmlns:v="urn:schemas-microsoft-com:vml" Requires="v">
                <p:oleObj spid="_x0000_s1047" name="图表" r:id="rId22" imgW="4959391" imgH="3371773" progId="MSGraph.Chart.8">
                  <p:embed/>
                </p:oleObj>
              </mc:Choice>
              <mc:Fallback>
                <p:oleObj name="图表" r:id="rId22" imgW="4959391" imgH="3371773" progId="MSGraph.Chart.8">
                  <p:embed/>
                  <p:pic>
                    <p:nvPicPr>
                      <p:cNvPr id="0" name="OLE substitute image"/>
                      <p:cNvPicPr/>
                      <p:nvPr/>
                    </p:nvPicPr>
                    <p:blipFill>
                      <a:blip r:embed="rId23"/>
                      <a:stretch>
                        <a:fillRect/>
                      </a:stretch>
                    </p:blipFill>
                    <p:spPr>
                      <a:xfrm>
                        <a:off x="6388100" y="1930401"/>
                        <a:ext cx="4959391" cy="3371773"/>
                      </a:xfrm>
                      <a:prstGeom prst="rect">
                        <a:avLst/>
                      </a:prstGeom>
                      <a:noFill/>
                    </p:spPr>
                  </p:pic>
                </p:oleObj>
              </mc:Fallback>
            </mc:AlternateContent>
          </a:graphicData>
        </a:graphic>
      </p:graphicFrame>
      <p:sp>
        <p:nvSpPr>
          <p:cNvPr id="166" name="Holder 3"/>
          <p:cNvSpPr>
            <a:spLocks noGrp="1"/>
          </p:cNvSpPr>
          <p:nvPr>
            <p:custDataLst>
              <p:tags r:id="rId24"/>
            </p:custDataLst>
          </p:nvPr>
        </p:nvSpPr>
        <p:spPr bwMode="gray">
          <a:xfrm>
            <a:off x="8283575" y="2559050"/>
            <a:ext cx="393700"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D82B766-82C1-470A-B2BE-EA3347031DEB}" type="datetime'''3''''''''''''''6,4''''''''''''''''''''''''''72'''''">
              <a:rPr lang="zh-CN" altLang="en-US" sz="1000" b="1">
                <a:sym typeface="+mn-lt"/>
              </a:rPr>
              <a:pPr algn="ctr">
                <a:spcBef>
                  <a:spcPct val="0"/>
                </a:spcBef>
                <a:spcAft>
                  <a:spcPct val="0"/>
                </a:spcAft>
              </a:pPr>
              <a:t>36,472</a:t>
            </a:fld>
            <a:endParaRPr lang="zh-CN" altLang="en-US" sz="1000" b="1">
              <a:sym typeface="+mn-lt"/>
            </a:endParaRPr>
          </a:p>
        </p:txBody>
      </p:sp>
      <p:sp>
        <p:nvSpPr>
          <p:cNvPr id="167" name="Holder 3"/>
          <p:cNvSpPr>
            <a:spLocks noGrp="1"/>
          </p:cNvSpPr>
          <p:nvPr>
            <p:custDataLst>
              <p:tags r:id="rId25"/>
            </p:custDataLst>
          </p:nvPr>
        </p:nvSpPr>
        <p:spPr bwMode="auto">
          <a:xfrm>
            <a:off x="8305800"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3CEB1CC-152D-4983-9AD6-50BBD61B7CB5}" type="datetime'''''''''''''''2''''''0''''''''''1''''''''4A'''''''''''''''">
              <a:rPr lang="zh-CN" altLang="en-US" sz="1000" b="1"/>
              <a:pPr algn="ctr">
                <a:spcBef>
                  <a:spcPct val="0"/>
                </a:spcBef>
                <a:spcAft>
                  <a:spcPct val="0"/>
                </a:spcAft>
              </a:pPr>
              <a:t>2014A</a:t>
            </a:fld>
            <a:endParaRPr lang="zh-CN" altLang="en-US" sz="1000" b="1">
              <a:sym typeface="+mn-lt"/>
            </a:endParaRPr>
          </a:p>
        </p:txBody>
      </p:sp>
      <p:sp>
        <p:nvSpPr>
          <p:cNvPr id="163" name="Holder 3"/>
          <p:cNvSpPr>
            <a:spLocks noGrp="1"/>
          </p:cNvSpPr>
          <p:nvPr>
            <p:custDataLst>
              <p:tags r:id="rId26"/>
            </p:custDataLst>
          </p:nvPr>
        </p:nvSpPr>
        <p:spPr bwMode="auto">
          <a:xfrm>
            <a:off x="7296150"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C91F810-0AAC-4C14-882D-95790ABB838F}" type="datetime'''''''''''''2''''0''1''3''''''A'''''''''''">
              <a:rPr lang="zh-CN" altLang="en-US" sz="1000" b="1"/>
              <a:pPr algn="ctr">
                <a:spcBef>
                  <a:spcPct val="0"/>
                </a:spcBef>
                <a:spcAft>
                  <a:spcPct val="0"/>
                </a:spcAft>
              </a:pPr>
              <a:t>2013A</a:t>
            </a:fld>
            <a:endParaRPr lang="zh-CN" altLang="en-US" sz="1000" b="1">
              <a:sym typeface="+mn-lt"/>
            </a:endParaRPr>
          </a:p>
        </p:txBody>
      </p:sp>
      <p:sp useBgFill="1">
        <p:nvSpPr>
          <p:cNvPr id="168" name="Holder 3"/>
          <p:cNvSpPr>
            <a:spLocks noGrp="1"/>
          </p:cNvSpPr>
          <p:nvPr>
            <p:custDataLst>
              <p:tags r:id="rId27"/>
            </p:custDataLst>
          </p:nvPr>
        </p:nvSpPr>
        <p:spPr bwMode="gray">
          <a:xfrm>
            <a:off x="9290050" y="2266950"/>
            <a:ext cx="393700" cy="152400"/>
          </a:xfrm>
          <a:prstGeom prst="rect">
            <a:avLst/>
          </a:prstGeom>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FA76EE5-B4A9-41D4-BAF6-8950B908E2FD}" type="datetime'41,''''''''''0''''''''''8''''''''''4'''">
              <a:rPr lang="zh-CN" altLang="en-US" sz="1000" b="1">
                <a:sym typeface="+mn-lt"/>
              </a:rPr>
              <a:pPr algn="ctr">
                <a:spcBef>
                  <a:spcPct val="0"/>
                </a:spcBef>
                <a:spcAft>
                  <a:spcPct val="0"/>
                </a:spcAft>
              </a:pPr>
              <a:t>41,084</a:t>
            </a:fld>
            <a:endParaRPr lang="zh-CN" altLang="en-US" sz="1000" b="1">
              <a:sym typeface="+mn-lt"/>
            </a:endParaRPr>
          </a:p>
        </p:txBody>
      </p:sp>
      <p:sp>
        <p:nvSpPr>
          <p:cNvPr id="165" name="Holder 3"/>
          <p:cNvSpPr>
            <a:spLocks noGrp="1"/>
          </p:cNvSpPr>
          <p:nvPr>
            <p:custDataLst>
              <p:tags r:id="rId28"/>
            </p:custDataLst>
          </p:nvPr>
        </p:nvSpPr>
        <p:spPr bwMode="gray">
          <a:xfrm>
            <a:off x="7273925" y="2692400"/>
            <a:ext cx="393700"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1761D43-AA2D-4732-8432-35BFA88E9B7D}" type="datetime'''3''''''4'''''''''''''',''''''4''''''''3''''''7'''">
              <a:rPr lang="zh-CN" altLang="en-US" sz="1000" b="1">
                <a:sym typeface="+mn-lt"/>
              </a:rPr>
              <a:pPr algn="ctr">
                <a:spcBef>
                  <a:spcPct val="0"/>
                </a:spcBef>
                <a:spcAft>
                  <a:spcPct val="0"/>
                </a:spcAft>
              </a:pPr>
              <a:t>34,437</a:t>
            </a:fld>
            <a:endParaRPr lang="zh-CN" altLang="en-US" sz="1000" b="1">
              <a:sym typeface="+mn-lt"/>
            </a:endParaRPr>
          </a:p>
        </p:txBody>
      </p:sp>
      <p:sp>
        <p:nvSpPr>
          <p:cNvPr id="162" name="Holder 3"/>
          <p:cNvSpPr>
            <a:spLocks noGrp="1"/>
          </p:cNvSpPr>
          <p:nvPr>
            <p:custDataLst>
              <p:tags r:id="rId29"/>
            </p:custDataLst>
          </p:nvPr>
        </p:nvSpPr>
        <p:spPr bwMode="gray">
          <a:xfrm>
            <a:off x="10329863" y="4422775"/>
            <a:ext cx="328613" cy="152400"/>
          </a:xfrm>
          <a:prstGeom prst="rect">
            <a:avLst/>
          </a:prstGeom>
          <a:solidFill>
            <a:schemeClr val="accent1"/>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FC5D46FC-5722-4866-AAFA-51A2ED977A9C}" type="datetime'''''1'''',''4''''''5''''''''''''''''''''''''8'''''">
              <a:rPr lang="zh-CN" altLang="en-US" sz="1000" b="1">
                <a:solidFill>
                  <a:schemeClr val="bg1"/>
                </a:solidFill>
                <a:sym typeface="+mn-lt"/>
              </a:rPr>
              <a:pPr algn="ctr">
                <a:spcBef>
                  <a:spcPct val="0"/>
                </a:spcBef>
                <a:spcAft>
                  <a:spcPct val="0"/>
                </a:spcAft>
              </a:pPr>
              <a:t>1,458</a:t>
            </a:fld>
            <a:endParaRPr lang="zh-CN" altLang="en-US" sz="1000" b="1">
              <a:solidFill>
                <a:schemeClr val="bg1"/>
              </a:solidFill>
              <a:sym typeface="+mn-lt"/>
            </a:endParaRPr>
          </a:p>
        </p:txBody>
      </p:sp>
      <p:sp>
        <p:nvSpPr>
          <p:cNvPr id="164" name="Holder 3"/>
          <p:cNvSpPr>
            <a:spLocks noGrp="1"/>
          </p:cNvSpPr>
          <p:nvPr>
            <p:custDataLst>
              <p:tags r:id="rId30"/>
            </p:custDataLst>
          </p:nvPr>
        </p:nvSpPr>
        <p:spPr bwMode="auto">
          <a:xfrm>
            <a:off x="9312275" y="51292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113B8EA-7F36-4AD7-A441-B0DCEBA65031}" type="datetime'''''''''''2''''''0''''1''''''''''''''''''''''5A'">
              <a:rPr lang="zh-CN" altLang="en-US" sz="1000" b="1"/>
              <a:pPr algn="ctr">
                <a:spcBef>
                  <a:spcPct val="0"/>
                </a:spcBef>
                <a:spcAft>
                  <a:spcPct val="0"/>
                </a:spcAft>
              </a:pPr>
              <a:t>2015A</a:t>
            </a:fld>
            <a:endParaRPr lang="zh-CN" altLang="en-US" sz="1000" b="1">
              <a:sym typeface="+mn-lt"/>
            </a:endParaRPr>
          </a:p>
        </p:txBody>
      </p:sp>
      <p:sp>
        <p:nvSpPr>
          <p:cNvPr id="169" name="Holder 3"/>
          <p:cNvSpPr>
            <a:spLocks noGrp="1"/>
          </p:cNvSpPr>
          <p:nvPr>
            <p:custDataLst>
              <p:tags r:id="rId31"/>
            </p:custDataLst>
          </p:nvPr>
        </p:nvSpPr>
        <p:spPr bwMode="auto">
          <a:xfrm>
            <a:off x="10280650" y="5129213"/>
            <a:ext cx="4254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A1C3509-2AB5-4D0F-8BEE-646BC63F3B47}" type="datetime'''''''20''''''''''''1''''''6''''''''Q1'''''''''''''''''''''">
              <a:rPr lang="zh-CN" altLang="en-US" sz="1000" b="1"/>
              <a:pPr algn="ctr">
                <a:spcBef>
                  <a:spcPct val="0"/>
                </a:spcBef>
                <a:spcAft>
                  <a:spcPct val="0"/>
                </a:spcAft>
              </a:pPr>
              <a:t>2016Q1</a:t>
            </a:fld>
            <a:endParaRPr lang="zh-CN" altLang="en-US" sz="1000" b="1">
              <a:sym typeface="+mn-lt"/>
            </a:endParaRPr>
          </a:p>
        </p:txBody>
      </p:sp>
      <p:sp>
        <p:nvSpPr>
          <p:cNvPr id="161" name="Holder 3"/>
          <p:cNvSpPr>
            <a:spLocks noGrp="1"/>
          </p:cNvSpPr>
          <p:nvPr>
            <p:custDataLst>
              <p:tags r:id="rId32"/>
            </p:custDataLst>
          </p:nvPr>
        </p:nvSpPr>
        <p:spPr bwMode="gray">
          <a:xfrm>
            <a:off x="10329863" y="4270375"/>
            <a:ext cx="328613"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41B02F8-EABC-450A-9A61-DCD67D6B3853}" type="datetime'''''''''9'''''''''',''4''6''''1'''''''''''''''''''''''''''">
              <a:rPr lang="zh-CN" altLang="en-US" sz="1000" b="1">
                <a:sym typeface="+mn-lt"/>
              </a:rPr>
              <a:pPr algn="ctr">
                <a:spcBef>
                  <a:spcPct val="0"/>
                </a:spcBef>
                <a:spcAft>
                  <a:spcPct val="0"/>
                </a:spcAft>
              </a:pPr>
              <a:t>9,461</a:t>
            </a:fld>
            <a:endParaRPr lang="zh-CN" altLang="en-US" sz="1000" b="1">
              <a:sym typeface="+mn-lt"/>
            </a:endParaRPr>
          </a:p>
        </p:txBody>
      </p:sp>
      <p:sp>
        <p:nvSpPr>
          <p:cNvPr id="170" name="object 4"/>
          <p:cNvSpPr txBox="1"/>
          <p:nvPr/>
        </p:nvSpPr>
        <p:spPr>
          <a:xfrm>
            <a:off x="6638925" y="1680476"/>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2013-2016Q1</a:t>
            </a:r>
            <a:r>
              <a:rPr lang="zh-CN" altLang="en-US" sz="1600" smtClean="0"/>
              <a:t>前</a:t>
            </a:r>
            <a:r>
              <a:rPr lang="en-US" altLang="zh-CN" sz="1600" smtClean="0"/>
              <a:t>25</a:t>
            </a:r>
            <a:r>
              <a:rPr lang="zh-CN" altLang="en-US" sz="1600" smtClean="0"/>
              <a:t>大客户</a:t>
            </a:r>
            <a:r>
              <a:rPr lang="zh-CN" altLang="en-US" sz="1600"/>
              <a:t>销售额</a:t>
            </a:r>
            <a:r>
              <a:rPr lang="zh-CN" altLang="en-US" sz="1600" smtClean="0"/>
              <a:t>分类</a:t>
            </a:r>
            <a:endParaRPr sz="1600"/>
          </a:p>
        </p:txBody>
      </p:sp>
      <p:sp>
        <p:nvSpPr>
          <p:cNvPr id="191" name="矩形 190"/>
          <p:cNvSpPr/>
          <p:nvPr>
            <p:custDataLst>
              <p:tags r:id="rId33"/>
            </p:custDataLst>
          </p:nvPr>
        </p:nvSpPr>
        <p:spPr bwMode="auto">
          <a:xfrm>
            <a:off x="5803900" y="3406775"/>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3" name="矩形 192"/>
          <p:cNvSpPr/>
          <p:nvPr>
            <p:custDataLst>
              <p:tags r:id="rId34"/>
            </p:custDataLst>
          </p:nvPr>
        </p:nvSpPr>
        <p:spPr bwMode="auto">
          <a:xfrm>
            <a:off x="5803900" y="3609975"/>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9" name="Holder 3"/>
          <p:cNvSpPr>
            <a:spLocks noGrp="1"/>
          </p:cNvSpPr>
          <p:nvPr>
            <p:custDataLst>
              <p:tags r:id="rId35"/>
            </p:custDataLst>
          </p:nvPr>
        </p:nvSpPr>
        <p:spPr bwMode="auto">
          <a:xfrm>
            <a:off x="6034088" y="340360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5BD335FD-1FB1-4AC4-ACA4-CA1EBF98448A}" type="datetime'''''直''''''''''''''''''''''''''''销'''''''''''''''''''">
              <a:rPr lang="zh-CN" altLang="en-US" sz="1000" b="1">
                <a:sym typeface="+mn-lt"/>
              </a:rPr>
              <a:pPr>
                <a:spcBef>
                  <a:spcPct val="0"/>
                </a:spcBef>
                <a:spcAft>
                  <a:spcPct val="0"/>
                </a:spcAft>
              </a:pPr>
              <a:t>直销</a:t>
            </a:fld>
            <a:endParaRPr lang="zh-CN" altLang="en-US" sz="1000" b="1">
              <a:sym typeface="+mn-lt"/>
            </a:endParaRPr>
          </a:p>
        </p:txBody>
      </p:sp>
      <p:sp>
        <p:nvSpPr>
          <p:cNvPr id="192" name="Holder 3"/>
          <p:cNvSpPr>
            <a:spLocks noGrp="1"/>
          </p:cNvSpPr>
          <p:nvPr>
            <p:custDataLst>
              <p:tags r:id="rId36"/>
            </p:custDataLst>
          </p:nvPr>
        </p:nvSpPr>
        <p:spPr bwMode="auto">
          <a:xfrm>
            <a:off x="6034088" y="360680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223CB3D4-0EB6-4C74-A56A-0000237A6C10}" type="datetime'''''''''''分''''销'''''''''''''">
              <a:rPr lang="zh-CN" altLang="en-US" sz="1000" b="1">
                <a:sym typeface="+mn-lt"/>
              </a:rPr>
              <a:pPr>
                <a:spcBef>
                  <a:spcPct val="0"/>
                </a:spcBef>
                <a:spcAft>
                  <a:spcPct val="0"/>
                </a:spcAft>
              </a:pPr>
              <a:t>分销</a:t>
            </a:fld>
            <a:endParaRPr lang="zh-CN" altLang="en-US" sz="1000" b="1">
              <a:sym typeface="+mn-lt"/>
            </a:endParaRPr>
          </a:p>
        </p:txBody>
      </p:sp>
      <p:sp>
        <p:nvSpPr>
          <p:cNvPr id="200" name="object 285"/>
          <p:cNvSpPr txBox="1"/>
          <p:nvPr/>
        </p:nvSpPr>
        <p:spPr>
          <a:xfrm>
            <a:off x="1390906" y="2086689"/>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201" name="object 285"/>
          <p:cNvSpPr txBox="1"/>
          <p:nvPr/>
        </p:nvSpPr>
        <p:spPr>
          <a:xfrm>
            <a:off x="7010399" y="2086689"/>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单位：千</a:t>
            </a:r>
            <a:r>
              <a:rPr lang="zh-CN" altLang="en-US" sz="800" b="1">
                <a:latin typeface="微软雅黑" panose="020b0503020204020204" pitchFamily="34" charset="-122"/>
                <a:ea typeface="微软雅黑" panose="020b0503020204020204" pitchFamily="34" charset="-122"/>
                <a:cs typeface="Arial"/>
              </a:rPr>
              <a:t>欧</a:t>
            </a:r>
            <a:endParaRPr sz="800" b="1">
              <a:latin typeface="微软雅黑" panose="020b0503020204020204" pitchFamily="34" charset="-122"/>
              <a:ea typeface="微软雅黑" panose="020b0503020204020204" pitchFamily="34" charset="-122"/>
              <a:cs typeface="Arial"/>
            </a:endParaRPr>
          </a:p>
        </p:txBody>
      </p:sp>
      <p:sp>
        <p:nvSpPr>
          <p:cNvPr id="5" name="矩形 4"/>
          <p:cNvSpPr/>
          <p:nvPr/>
        </p:nvSpPr>
        <p:spPr>
          <a:xfrm>
            <a:off x="10082036" y="1965811"/>
            <a:ext cx="824265" cy="27699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smtClean="0">
                <a:latin typeface="微软雅黑" panose="020b0503020204020204" pitchFamily="34" charset="-122"/>
                <a:ea typeface="微软雅黑" panose="020b0503020204020204" pitchFamily="34" charset="-122"/>
              </a:rPr>
              <a:t>传化</a:t>
            </a:r>
            <a:r>
              <a:rPr lang="en-US" altLang="zh-CN" sz="1200" b="1" smtClean="0">
                <a:latin typeface="微软雅黑" panose="020b0503020204020204" pitchFamily="34" charset="-122"/>
                <a:ea typeface="微软雅黑" panose="020b0503020204020204" pitchFamily="34" charset="-122"/>
              </a:rPr>
              <a:t>15%</a:t>
            </a:r>
            <a:endParaRPr lang="zh-CN" altLang="en-US" sz="1200" b="1">
              <a:latin typeface="微软雅黑" panose="020b0503020204020204" pitchFamily="34" charset="-122"/>
              <a:ea typeface="微软雅黑" panose="020b0503020204020204" pitchFamily="34" charset="-122"/>
            </a:endParaRPr>
          </a:p>
        </p:txBody>
      </p:sp>
      <p:sp>
        <p:nvSpPr>
          <p:cNvPr id="40"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21</a:t>
            </a:fld>
            <a:endParaRPr lang="zh-CN" altLang="en-US" b="1">
              <a:solidFill>
                <a:schemeClr val="tx1"/>
              </a:solidFill>
            </a:endParaRPr>
          </a:p>
        </p:txBody>
      </p:sp>
    </p:spTree>
    <p:extLst>
      <p:ext uri="{BB962C8B-B14F-4D97-AF65-F5344CB8AC3E}">
        <p14:creationId xmlns:p14="http://schemas.microsoft.com/office/powerpoint/2010/main" xmlns="" val="2346293884"/>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3"/>
            </p:custDataLst>
            <p:extLst>
              <p:ext uri="{D42A27DB-BD31-4B8C-83A1-F6EECF244321}">
                <p14:modId xmlns:p14="http://schemas.microsoft.com/office/powerpoint/2010/main" xmlns="" val="2832771668"/>
              </p:ext>
            </p:extLst>
          </p:nvPr>
        </p:nvGraphicFramePr>
        <p:xfrm>
          <a:off x="1588" y="1588"/>
          <a:ext cx="1587" cy="1587"/>
        </p:xfrm>
        <a:graphic>
          <a:graphicData uri="http://schemas.openxmlformats.org/presentationml/2006/ole">
            <mc:AlternateContent>
              <mc:Choice xmlns:v="urn:schemas-microsoft-com:vml" Requires="v">
                <p:oleObj spid="_x0000_s1048" name="think-cell Slide" r:id="rId4" imgW="360" imgH="360" progId="">
                  <p:embed/>
                </p:oleObj>
              </mc:Choice>
              <mc:Fallback>
                <p:oleObj name="think-cell Slide" r:id="rId4" imgW="360" imgH="360" progId="">
                  <p:embed/>
                  <p:pic>
                    <p:nvPicPr>
                      <p:cNvPr id="0" name="OLE substitute image"/>
                      <p:cNvPicPr/>
                      <p:nvPr/>
                    </p:nvPicPr>
                    <p:blipFill>
                      <a:blip r:embed="rId5"/>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6"/>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latin typeface="Calibri"/>
              <a:ea typeface="宋体"/>
              <a:sym typeface="Calibri"/>
            </a:endParaRPr>
          </a:p>
        </p:txBody>
      </p:sp>
      <p:sp>
        <p:nvSpPr>
          <p:cNvPr id="2" name="object 2"/>
          <p:cNvSpPr/>
          <p:nvPr/>
        </p:nvSpPr>
        <p:spPr>
          <a:xfrm>
            <a:off x="0" y="6678167"/>
            <a:ext cx="12192000" cy="17983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066800" y="1295400"/>
            <a:ext cx="10131728"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——EMEA</a:t>
            </a:r>
            <a:r>
              <a:rPr lang="zh-CN" altLang="en-US" b="1" spc="-5" smtClean="0">
                <a:solidFill>
                  <a:schemeClr val="bg1"/>
                </a:solidFill>
                <a:latin typeface="微软雅黑" panose="020b0503020204020204" pitchFamily="34" charset="-122"/>
                <a:ea typeface="微软雅黑" panose="020b0503020204020204" pitchFamily="34" charset="-122"/>
              </a:rPr>
              <a:t>地区</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en-US" altLang="zh-CN" kern="0" spc="-5" smtClean="0">
                <a:latin typeface="微软雅黑" panose="020b0503020204020204" pitchFamily="34" charset="-122"/>
                <a:ea typeface="微软雅黑" panose="020b0503020204020204" pitchFamily="34" charset="-122"/>
              </a:rPr>
              <a:t>EMEA</a:t>
            </a:r>
            <a:r>
              <a:rPr lang="zh-CN" altLang="en-US" kern="0" spc="-5" smtClean="0">
                <a:latin typeface="微软雅黑" panose="020b0503020204020204" pitchFamily="34" charset="-122"/>
                <a:ea typeface="微软雅黑" panose="020b0503020204020204" pitchFamily="34" charset="-122"/>
              </a:rPr>
              <a:t>地区主要是通过荷兰子公司销售，大客户占比较高，该地区大客户分销的比重超过</a:t>
            </a:r>
            <a:r>
              <a:rPr lang="en-US" altLang="zh-CN" kern="0" spc="-5" smtClean="0">
                <a:latin typeface="微软雅黑" panose="020b0503020204020204" pitchFamily="34" charset="-122"/>
                <a:ea typeface="微软雅黑" panose="020b0503020204020204" pitchFamily="34" charset="-122"/>
              </a:rPr>
              <a:t>70%</a:t>
            </a:r>
            <a:endParaRPr lang="zh-CN" altLang="en-US" kern="0" spc="-5">
              <a:latin typeface="微软雅黑" panose="020b0503020204020204" pitchFamily="34" charset="-122"/>
              <a:ea typeface="微软雅黑" panose="020b0503020204020204" pitchFamily="34" charset="-122"/>
            </a:endParaRPr>
          </a:p>
        </p:txBody>
      </p:sp>
      <p:graphicFrame>
        <p:nvGraphicFramePr>
          <p:cNvPr id="12" name="对象 11"/>
          <p:cNvGraphicFramePr>
            <a:graphicFrameLocks noChangeAspect="1"/>
          </p:cNvGraphicFramePr>
          <p:nvPr>
            <p:custDataLst>
              <p:tags r:id="rId10"/>
            </p:custDataLst>
            <p:extLst>
              <p:ext uri="{D42A27DB-BD31-4B8C-83A1-F6EECF244321}">
                <p14:modId xmlns:p14="http://schemas.microsoft.com/office/powerpoint/2010/main" xmlns="" val="1214432827"/>
              </p:ext>
            </p:extLst>
          </p:nvPr>
        </p:nvGraphicFramePr>
        <p:xfrm>
          <a:off x="6426201" y="2044701"/>
          <a:ext cx="4965637" cy="3168581"/>
        </p:xfrm>
        <a:graphic>
          <a:graphicData uri="http://schemas.openxmlformats.org/presentationml/2006/ole">
            <mc:AlternateContent>
              <mc:Choice xmlns:v="urn:schemas-microsoft-com:vml" Requires="v">
                <p:oleObj spid="_x0000_s1049" name="图表" r:id="rId11" imgW="4965637" imgH="3168581" progId="MSGraph.Chart.8">
                  <p:embed/>
                </p:oleObj>
              </mc:Choice>
              <mc:Fallback>
                <p:oleObj name="图表" r:id="rId11" imgW="4965637" imgH="3168581" progId="MSGraph.Chart.8">
                  <p:embed/>
                  <p:pic>
                    <p:nvPicPr>
                      <p:cNvPr id="0" name="OLE substitute image"/>
                      <p:cNvPicPr/>
                      <p:nvPr/>
                    </p:nvPicPr>
                    <p:blipFill>
                      <a:blip r:embed="rId12"/>
                      <a:stretch>
                        <a:fillRect/>
                      </a:stretch>
                    </p:blipFill>
                    <p:spPr>
                      <a:xfrm>
                        <a:off x="6426201" y="2044701"/>
                        <a:ext cx="4965637" cy="3168581"/>
                      </a:xfrm>
                      <a:prstGeom prst="rect">
                        <a:avLst/>
                      </a:prstGeom>
                      <a:noFill/>
                    </p:spPr>
                  </p:pic>
                </p:oleObj>
              </mc:Fallback>
            </mc:AlternateContent>
          </a:graphicData>
        </a:graphic>
      </p:graphicFrame>
      <p:sp>
        <p:nvSpPr>
          <p:cNvPr id="105" name="Holder 3"/>
          <p:cNvSpPr>
            <a:spLocks noGrp="1"/>
          </p:cNvSpPr>
          <p:nvPr>
            <p:custDataLst>
              <p:tags r:id="rId13"/>
            </p:custDataLst>
          </p:nvPr>
        </p:nvSpPr>
        <p:spPr bwMode="auto">
          <a:xfrm>
            <a:off x="10318750" y="5040313"/>
            <a:ext cx="4254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BAF7191D-A827-4AF1-8C8B-A876C1DC1D39}" type="datetime'''''''2''0''''1''''''''''''''6''''''''''Q''''''''1'''''''''''">
              <a:rPr lang="zh-CN" altLang="en-US" sz="1000" b="1"/>
              <a:pPr algn="ctr">
                <a:spcBef>
                  <a:spcPct val="0"/>
                </a:spcBef>
                <a:spcAft>
                  <a:spcPct val="0"/>
                </a:spcAft>
              </a:pPr>
              <a:t>2016Q1</a:t>
            </a:fld>
            <a:endParaRPr lang="zh-CN" altLang="en-US" sz="1000" b="1">
              <a:sym typeface="+mn-lt"/>
            </a:endParaRPr>
          </a:p>
        </p:txBody>
      </p:sp>
      <p:sp>
        <p:nvSpPr>
          <p:cNvPr id="96" name="Holder 3"/>
          <p:cNvSpPr>
            <a:spLocks noGrp="1"/>
          </p:cNvSpPr>
          <p:nvPr>
            <p:custDataLst>
              <p:tags r:id="rId14"/>
            </p:custDataLst>
          </p:nvPr>
        </p:nvSpPr>
        <p:spPr bwMode="gray">
          <a:xfrm>
            <a:off x="10367963" y="4121150"/>
            <a:ext cx="328613"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D3641A3-16C6-4D70-ADBC-D2E1AF1DE29C}" type="datetime'''''3'',''4''''''''''''9''6'''''''''''''''''''''''''''''''">
              <a:rPr lang="zh-CN" altLang="en-US" sz="1000" b="1"/>
              <a:pPr algn="ctr">
                <a:spcBef>
                  <a:spcPct val="0"/>
                </a:spcBef>
                <a:spcAft>
                  <a:spcPct val="0"/>
                </a:spcAft>
              </a:pPr>
              <a:t>3,496</a:t>
            </a:fld>
            <a:endParaRPr lang="zh-CN" altLang="en-US" sz="1000" b="1">
              <a:sym typeface="+mn-lt"/>
            </a:endParaRPr>
          </a:p>
        </p:txBody>
      </p:sp>
      <p:sp useBgFill="1">
        <p:nvSpPr>
          <p:cNvPr id="146" name="Holder 3"/>
          <p:cNvSpPr>
            <a:spLocks noGrp="1"/>
          </p:cNvSpPr>
          <p:nvPr>
            <p:custDataLst>
              <p:tags r:id="rId15"/>
            </p:custDataLst>
          </p:nvPr>
        </p:nvSpPr>
        <p:spPr bwMode="gray">
          <a:xfrm>
            <a:off x="9396413" y="2303463"/>
            <a:ext cx="257175" cy="152400"/>
          </a:xfrm>
          <a:prstGeom prst="rect">
            <a:avLst/>
          </a:prstGeom>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F7EFBE2-DAE3-4CBC-9624-533AFB52880E}" type="datetime'''''''''''''''''''7''''3''''''''''''''%'''''''''''''''''''''''">
              <a:rPr lang="zh-CN" altLang="en-US" sz="1000" b="1">
                <a:ea typeface="宋体"/>
                <a:sym typeface="+mn-lt"/>
              </a:rPr>
              <a:pPr algn="ctr">
                <a:spcBef>
                  <a:spcPct val="0"/>
                </a:spcBef>
                <a:spcAft>
                  <a:spcPct val="0"/>
                </a:spcAft>
              </a:pPr>
              <a:t>73%</a:t>
            </a:fld>
            <a:endParaRPr lang="zh-CN" altLang="en-US" sz="1000" b="1">
              <a:ea typeface="宋体"/>
              <a:sym typeface="+mn-lt"/>
            </a:endParaRPr>
          </a:p>
        </p:txBody>
      </p:sp>
      <p:sp useBgFill="1">
        <p:nvSpPr>
          <p:cNvPr id="100" name="Holder 3"/>
          <p:cNvSpPr>
            <a:spLocks noGrp="1"/>
          </p:cNvSpPr>
          <p:nvPr>
            <p:custDataLst>
              <p:tags r:id="rId16"/>
            </p:custDataLst>
          </p:nvPr>
        </p:nvSpPr>
        <p:spPr bwMode="gray">
          <a:xfrm>
            <a:off x="7312025" y="2647950"/>
            <a:ext cx="393700" cy="152400"/>
          </a:xfrm>
          <a:prstGeom prst="rect">
            <a:avLst/>
          </a:prstGeom>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E55EA4C2-42DE-449F-9B17-E5EEBCDFFE01}" type="datetime'''1''''1,''''''''''''''''2''4''''''6'''''''''''">
              <a:rPr lang="zh-CN" altLang="en-US" sz="1000" b="1"/>
              <a:pPr algn="ctr">
                <a:spcBef>
                  <a:spcPct val="0"/>
                </a:spcBef>
                <a:spcAft>
                  <a:spcPct val="0"/>
                </a:spcAft>
              </a:pPr>
              <a:t>11,246</a:t>
            </a:fld>
            <a:endParaRPr lang="zh-CN" altLang="en-US" sz="1000" b="1">
              <a:sym typeface="+mn-lt"/>
            </a:endParaRPr>
          </a:p>
        </p:txBody>
      </p:sp>
      <p:sp>
        <p:nvSpPr>
          <p:cNvPr id="99" name="Holder 3"/>
          <p:cNvSpPr>
            <a:spLocks noGrp="1"/>
          </p:cNvSpPr>
          <p:nvPr>
            <p:custDataLst>
              <p:tags r:id="rId17"/>
            </p:custDataLst>
          </p:nvPr>
        </p:nvSpPr>
        <p:spPr bwMode="auto">
          <a:xfrm>
            <a:off x="9350375"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1DF3FD48-1630-4DCC-A6FB-B2CEDEA6DA53}" type="datetime'''''''''''2''''0''''''''''''''''''''15''''''''A'''">
              <a:rPr lang="zh-CN" altLang="en-US" sz="1000" b="1"/>
              <a:pPr algn="ctr">
                <a:spcBef>
                  <a:spcPct val="0"/>
                </a:spcBef>
                <a:spcAft>
                  <a:spcPct val="0"/>
                </a:spcAft>
              </a:pPr>
              <a:t>2015A</a:t>
            </a:fld>
            <a:endParaRPr lang="zh-CN" altLang="en-US" sz="1000" b="1">
              <a:sym typeface="+mn-lt"/>
            </a:endParaRPr>
          </a:p>
        </p:txBody>
      </p:sp>
      <p:sp>
        <p:nvSpPr>
          <p:cNvPr id="103" name="Holder 3"/>
          <p:cNvSpPr>
            <a:spLocks noGrp="1"/>
          </p:cNvSpPr>
          <p:nvPr>
            <p:custDataLst>
              <p:tags r:id="rId18"/>
            </p:custDataLst>
          </p:nvPr>
        </p:nvSpPr>
        <p:spPr bwMode="auto">
          <a:xfrm>
            <a:off x="834390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516AF57-3483-410C-B899-FA0160E7CE6E}" type="datetime'''''2''''''''''''''0''1''''4''A'''''''''''''''''''">
              <a:rPr lang="zh-CN" altLang="en-US" sz="1000" b="1"/>
              <a:pPr algn="ctr">
                <a:spcBef>
                  <a:spcPct val="0"/>
                </a:spcBef>
                <a:spcAft>
                  <a:spcPct val="0"/>
                </a:spcAft>
              </a:pPr>
              <a:t>2014A</a:t>
            </a:fld>
            <a:endParaRPr lang="zh-CN" altLang="en-US" sz="1000" b="1">
              <a:sym typeface="+mn-lt"/>
            </a:endParaRPr>
          </a:p>
        </p:txBody>
      </p:sp>
      <p:sp>
        <p:nvSpPr>
          <p:cNvPr id="98" name="Holder 3"/>
          <p:cNvSpPr>
            <a:spLocks noGrp="1"/>
          </p:cNvSpPr>
          <p:nvPr>
            <p:custDataLst>
              <p:tags r:id="rId19"/>
            </p:custDataLst>
          </p:nvPr>
        </p:nvSpPr>
        <p:spPr bwMode="auto">
          <a:xfrm>
            <a:off x="733425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B02C7191-E0A1-44D0-88E1-0E6933AF416F}" type="datetime'''''''''''''2''''''''0''1''''''''3''''''''A'''''''''''''''">
              <a:rPr lang="zh-CN" altLang="en-US" sz="1000" b="1"/>
              <a:pPr algn="ctr">
                <a:spcBef>
                  <a:spcPct val="0"/>
                </a:spcBef>
                <a:spcAft>
                  <a:spcPct val="0"/>
                </a:spcAft>
              </a:pPr>
              <a:t>2013A</a:t>
            </a:fld>
            <a:endParaRPr lang="zh-CN" altLang="en-US" sz="1000" b="1">
              <a:sym typeface="+mn-lt"/>
            </a:endParaRPr>
          </a:p>
        </p:txBody>
      </p:sp>
      <p:sp>
        <p:nvSpPr>
          <p:cNvPr id="104" name="Holder 3"/>
          <p:cNvSpPr>
            <a:spLocks noGrp="1"/>
          </p:cNvSpPr>
          <p:nvPr>
            <p:custDataLst>
              <p:tags r:id="rId20"/>
            </p:custDataLst>
          </p:nvPr>
        </p:nvSpPr>
        <p:spPr bwMode="gray">
          <a:xfrm>
            <a:off x="9328150" y="2151063"/>
            <a:ext cx="3937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E7B6619-4732-457C-92E6-A2E4D44809F6}" type="datetime'''''1''''''''''''''''''3'''''''',''2''''''''''''''''''''89'''">
              <a:rPr lang="zh-CN" altLang="en-US" sz="1000" b="1"/>
              <a:pPr algn="ctr">
                <a:spcBef>
                  <a:spcPct val="0"/>
                </a:spcBef>
                <a:spcAft>
                  <a:spcPct val="0"/>
                </a:spcAft>
              </a:pPr>
              <a:t>13,289</a:t>
            </a:fld>
            <a:endParaRPr lang="zh-CN" altLang="en-US" sz="1000" b="1">
              <a:sym typeface="+mn-lt"/>
            </a:endParaRPr>
          </a:p>
        </p:txBody>
      </p:sp>
      <p:sp>
        <p:nvSpPr>
          <p:cNvPr id="102" name="Holder 3"/>
          <p:cNvSpPr>
            <a:spLocks noGrp="1"/>
          </p:cNvSpPr>
          <p:nvPr>
            <p:custDataLst>
              <p:tags r:id="rId21"/>
            </p:custDataLst>
          </p:nvPr>
        </p:nvSpPr>
        <p:spPr bwMode="gray">
          <a:xfrm>
            <a:off x="8321675" y="2214563"/>
            <a:ext cx="393700"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E6B0EE29-750A-431C-BBA3-5D3CA51DE819}" type="datetime'''''1''''''''''2'''',''''''''''''''''''64''''''''0'''''''''">
              <a:rPr lang="zh-CN" altLang="en-US" sz="1000" b="1"/>
              <a:pPr algn="ctr">
                <a:spcBef>
                  <a:spcPct val="0"/>
                </a:spcBef>
                <a:spcAft>
                  <a:spcPct val="0"/>
                </a:spcAft>
              </a:pPr>
              <a:t>12,640</a:t>
            </a:fld>
            <a:endParaRPr lang="zh-CN" altLang="en-US" sz="1000" b="1">
              <a:sym typeface="+mn-lt"/>
            </a:endParaRPr>
          </a:p>
        </p:txBody>
      </p:sp>
      <p:sp>
        <p:nvSpPr>
          <p:cNvPr id="106" name="object 4"/>
          <p:cNvSpPr txBox="1"/>
          <p:nvPr/>
        </p:nvSpPr>
        <p:spPr>
          <a:xfrm>
            <a:off x="1066800" y="1691788"/>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2013-2016H</a:t>
            </a:r>
            <a:r>
              <a:rPr lang="zh-CN" altLang="en-US" sz="1600" smtClean="0"/>
              <a:t>销售量与销售额</a:t>
            </a:r>
            <a:endParaRPr sz="1600"/>
          </a:p>
        </p:txBody>
      </p:sp>
      <p:sp>
        <p:nvSpPr>
          <p:cNvPr id="118" name="矩形 117"/>
          <p:cNvSpPr/>
          <p:nvPr>
            <p:custDataLst>
              <p:tags r:id="rId22"/>
            </p:custDataLst>
          </p:nvPr>
        </p:nvSpPr>
        <p:spPr bwMode="auto">
          <a:xfrm>
            <a:off x="10279063" y="2825750"/>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9" name="矩形 118"/>
          <p:cNvSpPr/>
          <p:nvPr>
            <p:custDataLst>
              <p:tags r:id="rId23"/>
            </p:custDataLst>
          </p:nvPr>
        </p:nvSpPr>
        <p:spPr bwMode="auto">
          <a:xfrm>
            <a:off x="10279063" y="3028950"/>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1" name="Holder 3"/>
          <p:cNvSpPr>
            <a:spLocks noGrp="1"/>
          </p:cNvSpPr>
          <p:nvPr>
            <p:custDataLst>
              <p:tags r:id="rId24"/>
            </p:custDataLst>
          </p:nvPr>
        </p:nvSpPr>
        <p:spPr bwMode="auto">
          <a:xfrm>
            <a:off x="10509250" y="3025775"/>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42B73EC1-A617-4FAF-A027-E1C139CEFFD5}" type="datetime'''''''''''分''销'''''''''''''''''''''''''''''''''''''''">
              <a:rPr lang="zh-CN" altLang="en-US" sz="1000" b="1">
                <a:sym typeface="+mn-lt"/>
              </a:rPr>
              <a:pPr>
                <a:spcBef>
                  <a:spcPct val="0"/>
                </a:spcBef>
                <a:spcAft>
                  <a:spcPct val="0"/>
                </a:spcAft>
              </a:pPr>
              <a:t>分销</a:t>
            </a:fld>
            <a:endParaRPr lang="zh-CN" altLang="en-US" sz="1000" b="1">
              <a:sym typeface="+mn-lt"/>
            </a:endParaRPr>
          </a:p>
        </p:txBody>
      </p:sp>
      <p:sp>
        <p:nvSpPr>
          <p:cNvPr id="120" name="Holder 3"/>
          <p:cNvSpPr>
            <a:spLocks noGrp="1"/>
          </p:cNvSpPr>
          <p:nvPr>
            <p:custDataLst>
              <p:tags r:id="rId25"/>
            </p:custDataLst>
          </p:nvPr>
        </p:nvSpPr>
        <p:spPr bwMode="auto">
          <a:xfrm>
            <a:off x="10509250" y="2822575"/>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278E414E-509E-475B-A622-F69FE4ED5F0E}" type="datetime'''''''直''''''''''''''''''销'''''''''''''''''''''''''''''">
              <a:rPr lang="zh-CN" altLang="en-US" sz="1000" b="1">
                <a:sym typeface="+mn-lt"/>
              </a:rPr>
              <a:pPr>
                <a:spcBef>
                  <a:spcPct val="0"/>
                </a:spcBef>
                <a:spcAft>
                  <a:spcPct val="0"/>
                </a:spcAft>
              </a:pPr>
              <a:t>直销</a:t>
            </a:fld>
            <a:endParaRPr lang="zh-CN" altLang="en-US" sz="1000" b="1">
              <a:sym typeface="+mn-lt"/>
            </a:endParaRPr>
          </a:p>
        </p:txBody>
      </p:sp>
      <p:sp>
        <p:nvSpPr>
          <p:cNvPr id="122" name="object 285"/>
          <p:cNvSpPr txBox="1"/>
          <p:nvPr/>
        </p:nvSpPr>
        <p:spPr>
          <a:xfrm>
            <a:off x="1390906" y="2086689"/>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123" name="object 285"/>
          <p:cNvSpPr txBox="1"/>
          <p:nvPr/>
        </p:nvSpPr>
        <p:spPr>
          <a:xfrm>
            <a:off x="6705600" y="2057400"/>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a:t>
            </a:r>
            <a:r>
              <a:rPr lang="zh-CN" altLang="en-US" sz="800" b="1">
                <a:latin typeface="微软雅黑" panose="020b0503020204020204" pitchFamily="34" charset="-122"/>
                <a:ea typeface="微软雅黑" panose="020b0503020204020204" pitchFamily="34" charset="-122"/>
                <a:cs typeface="Arial"/>
              </a:rPr>
              <a:t>吨</a:t>
            </a:r>
            <a:endParaRPr sz="800" b="1">
              <a:latin typeface="微软雅黑" panose="020b0503020204020204" pitchFamily="34" charset="-122"/>
              <a:ea typeface="微软雅黑" panose="020b0503020204020204" pitchFamily="34" charset="-122"/>
              <a:cs typeface="Arial"/>
            </a:endParaRPr>
          </a:p>
        </p:txBody>
      </p:sp>
      <p:sp>
        <p:nvSpPr>
          <p:cNvPr id="65" name="object 9"/>
          <p:cNvSpPr txBox="1"/>
          <p:nvPr/>
        </p:nvSpPr>
        <p:spPr>
          <a:xfrm>
            <a:off x="1143001" y="5417403"/>
            <a:ext cx="10079989" cy="1107996"/>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indent="-171450">
              <a:lnSpc>
                <a:spcPct val="150000"/>
              </a:lnSpc>
              <a:buClr>
                <a:srgbClr val="FF0000"/>
              </a:buClr>
              <a:buFont typeface="Wingdings" pitchFamily="2" charset="2"/>
              <a:buChar char="l"/>
            </a:pPr>
            <a:r>
              <a:rPr lang="en-US" altLang="zh-CN" sz="1200" spc="15">
                <a:cs typeface="Verdana"/>
              </a:rPr>
              <a:t>EMEA</a:t>
            </a:r>
            <a:r>
              <a:rPr lang="zh-CN" altLang="en-US" sz="1200" spc="15">
                <a:cs typeface="Verdana"/>
              </a:rPr>
              <a:t>地区大客户比例超过</a:t>
            </a:r>
            <a:r>
              <a:rPr lang="en-US" altLang="zh-CN" sz="1200" spc="15">
                <a:cs typeface="Verdana"/>
              </a:rPr>
              <a:t>70%</a:t>
            </a:r>
            <a:r>
              <a:rPr lang="zh-CN" altLang="en-US" sz="1200" spc="15">
                <a:cs typeface="Verdana"/>
              </a:rPr>
              <a:t>，是几大地区中占比最高的</a:t>
            </a:r>
            <a:r>
              <a:rPr lang="zh-CN" altLang="en-US" sz="1200" spc="15" smtClean="0">
                <a:cs typeface="Verdana"/>
              </a:rPr>
              <a:t>地区；</a:t>
            </a:r>
            <a:endParaRPr lang="en-US" altLang="zh-CN" sz="1200" spc="15">
              <a:cs typeface="Verdana"/>
            </a:endParaRPr>
          </a:p>
          <a:p>
            <a:pPr marL="367030" indent="-171450">
              <a:lnSpc>
                <a:spcPct val="150000"/>
              </a:lnSpc>
              <a:buClr>
                <a:srgbClr val="FF0000"/>
              </a:buClr>
              <a:buFont typeface="Wingdings" pitchFamily="2" charset="2"/>
              <a:buChar char="l"/>
            </a:pPr>
            <a:r>
              <a:rPr lang="en-US" altLang="zh-CN" sz="1200" spc="15" smtClean="0">
                <a:cs typeface="Verdana"/>
              </a:rPr>
              <a:t>EMEA</a:t>
            </a:r>
            <a:r>
              <a:rPr lang="zh-CN" altLang="en-US" sz="1200" spc="15" smtClean="0">
                <a:cs typeface="Verdana"/>
              </a:rPr>
              <a:t>地区近四年的销售量、销售额、大客户销量及占比都在上升</a:t>
            </a:r>
            <a:r>
              <a:rPr lang="zh-CN" altLang="en-US" sz="1200" spc="15">
                <a:cs typeface="Verdana"/>
              </a:rPr>
              <a:t>，一方面是由于主要客户把他们的生产转移到了欧洲更接近他们的工厂店，从而使得在南欧的销售额提升；另一方面是由于拓纳赢得了一些大型工业项目 </a:t>
            </a:r>
            <a:r>
              <a:rPr lang="en-US" altLang="zh-CN" sz="1200" spc="15">
                <a:cs typeface="Verdana"/>
              </a:rPr>
              <a:t>(</a:t>
            </a:r>
            <a:r>
              <a:rPr lang="zh-CN" altLang="en-US" sz="1200" spc="15">
                <a:cs typeface="Verdana"/>
              </a:rPr>
              <a:t>宜家和汽车行业</a:t>
            </a:r>
            <a:r>
              <a:rPr lang="en-US" altLang="zh-CN" sz="1200" spc="15">
                <a:cs typeface="Verdana"/>
              </a:rPr>
              <a:t>)</a:t>
            </a:r>
            <a:r>
              <a:rPr lang="zh-CN" altLang="en-US" sz="1200" spc="15">
                <a:cs typeface="Verdana"/>
              </a:rPr>
              <a:t>，使得特种纺织助剂成为了增长的主要驱动力；</a:t>
            </a:r>
            <a:endParaRPr lang="en-US" altLang="zh-CN" sz="1200" spc="15">
              <a:cs typeface="Verdana"/>
            </a:endParaRPr>
          </a:p>
          <a:p>
            <a:pPr marL="367030" indent="-171450">
              <a:lnSpc>
                <a:spcPct val="150000"/>
              </a:lnSpc>
              <a:buClr>
                <a:srgbClr val="FF0000"/>
              </a:buClr>
              <a:buFont typeface="Wingdings" pitchFamily="2" charset="2"/>
              <a:buChar char="l"/>
            </a:pPr>
            <a:r>
              <a:rPr lang="zh-CN" altLang="en-US" sz="1200" spc="15" smtClean="0">
                <a:cs typeface="Verdana"/>
              </a:rPr>
              <a:t>欧洲各国家只要</a:t>
            </a:r>
            <a:r>
              <a:rPr lang="zh-CN" altLang="en-US" sz="1200" spc="15">
                <a:cs typeface="Verdana"/>
              </a:rPr>
              <a:t>有印染厂</a:t>
            </a:r>
            <a:r>
              <a:rPr lang="zh-CN" altLang="en-US" sz="1200" spc="15" smtClean="0">
                <a:cs typeface="Verdana"/>
              </a:rPr>
              <a:t>的</a:t>
            </a:r>
            <a:r>
              <a:rPr lang="zh-CN" altLang="en-US" sz="1200" spc="15">
                <a:cs typeface="Verdana"/>
              </a:rPr>
              <a:t>地区</a:t>
            </a:r>
            <a:r>
              <a:rPr lang="zh-CN" altLang="en-US" sz="1200" spc="15" smtClean="0">
                <a:cs typeface="Verdana"/>
              </a:rPr>
              <a:t>，</a:t>
            </a:r>
            <a:r>
              <a:rPr lang="zh-CN" altLang="en-US" sz="1200" spc="15">
                <a:cs typeface="Verdana"/>
              </a:rPr>
              <a:t>拓纳都有销售的覆盖，比如在西班牙，靠近</a:t>
            </a:r>
            <a:r>
              <a:rPr lang="en-US" altLang="zh-CN" sz="1200" spc="15">
                <a:cs typeface="Verdana"/>
              </a:rPr>
              <a:t>ZARA</a:t>
            </a:r>
            <a:r>
              <a:rPr lang="zh-CN" altLang="en-US" sz="1200" spc="15">
                <a:cs typeface="Verdana"/>
              </a:rPr>
              <a:t>地区就有西班牙销售服务点，这也是拓纳的优势。</a:t>
            </a:r>
            <a:endParaRPr lang="en-US" altLang="zh-CN" sz="1200" spc="15">
              <a:cs typeface="Verdana"/>
            </a:endParaRPr>
          </a:p>
        </p:txBody>
      </p:sp>
      <p:sp>
        <p:nvSpPr>
          <p:cNvPr id="145" name="object 4"/>
          <p:cNvSpPr txBox="1"/>
          <p:nvPr/>
        </p:nvSpPr>
        <p:spPr>
          <a:xfrm>
            <a:off x="6629400" y="1695865"/>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2013-2016Q1</a:t>
            </a:r>
            <a:r>
              <a:rPr lang="zh-CN" altLang="en-US" sz="1600" smtClean="0"/>
              <a:t>前</a:t>
            </a:r>
            <a:r>
              <a:rPr lang="en-US" altLang="zh-CN" sz="1600" smtClean="0"/>
              <a:t>25</a:t>
            </a:r>
            <a:r>
              <a:rPr lang="zh-CN" altLang="en-US" sz="1600" smtClean="0"/>
              <a:t>大客户</a:t>
            </a:r>
            <a:r>
              <a:rPr lang="zh-CN" altLang="en-US" sz="1600"/>
              <a:t>销售量</a:t>
            </a:r>
            <a:r>
              <a:rPr lang="zh-CN" altLang="en-US" sz="1600" smtClean="0"/>
              <a:t>分类</a:t>
            </a:r>
            <a:endParaRPr sz="1600"/>
          </a:p>
        </p:txBody>
      </p:sp>
      <p:graphicFrame>
        <p:nvGraphicFramePr>
          <p:cNvPr id="22" name="对象 21"/>
          <p:cNvGraphicFramePr>
            <a:graphicFrameLocks noChangeAspect="1"/>
          </p:cNvGraphicFramePr>
          <p:nvPr>
            <p:custDataLst>
              <p:tags r:id="rId26"/>
            </p:custDataLst>
            <p:extLst>
              <p:ext uri="{D42A27DB-BD31-4B8C-83A1-F6EECF244321}">
                <p14:modId xmlns:p14="http://schemas.microsoft.com/office/powerpoint/2010/main" xmlns="" val="2763577471"/>
              </p:ext>
            </p:extLst>
          </p:nvPr>
        </p:nvGraphicFramePr>
        <p:xfrm>
          <a:off x="1320800" y="1981200"/>
          <a:ext cx="4241752" cy="3136840"/>
        </p:xfrm>
        <a:graphic>
          <a:graphicData uri="http://schemas.openxmlformats.org/presentationml/2006/ole">
            <mc:AlternateContent>
              <mc:Choice xmlns:v="urn:schemas-microsoft-com:vml" Requires="v">
                <p:oleObj spid="_x0000_s1050" name="图表" r:id="rId27" imgW="4241752" imgH="3136840" progId="MSGraph.Chart.8">
                  <p:embed/>
                </p:oleObj>
              </mc:Choice>
              <mc:Fallback>
                <p:oleObj name="图表" r:id="rId27" imgW="4241752" imgH="3136840" progId="MSGraph.Chart.8">
                  <p:embed/>
                  <p:pic>
                    <p:nvPicPr>
                      <p:cNvPr id="0" name="OLE substitute image"/>
                      <p:cNvPicPr/>
                      <p:nvPr/>
                    </p:nvPicPr>
                    <p:blipFill>
                      <a:blip r:embed="rId28"/>
                      <a:stretch>
                        <a:fillRect/>
                      </a:stretch>
                    </p:blipFill>
                    <p:spPr>
                      <a:xfrm>
                        <a:off x="1320800" y="1981200"/>
                        <a:ext cx="4241752" cy="3136840"/>
                      </a:xfrm>
                      <a:prstGeom prst="rect">
                        <a:avLst/>
                      </a:prstGeom>
                      <a:noFill/>
                    </p:spPr>
                  </p:pic>
                </p:oleObj>
              </mc:Fallback>
            </mc:AlternateContent>
          </a:graphicData>
        </a:graphic>
      </p:graphicFrame>
      <p:sp>
        <p:nvSpPr>
          <p:cNvPr id="42" name="Holder 3"/>
          <p:cNvSpPr>
            <a:spLocks noGrp="1"/>
          </p:cNvSpPr>
          <p:nvPr>
            <p:custDataLst>
              <p:tags r:id="rId29"/>
            </p:custDataLst>
          </p:nvPr>
        </p:nvSpPr>
        <p:spPr bwMode="auto">
          <a:xfrm>
            <a:off x="376555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B40FCBC-1F11-4B96-AB6A-E9A6D83EC363}" type="datetime'''''''''''2''0''''1''''''''''''''''''''''''''''''''''''5A'''">
              <a:rPr lang="zh-CN" altLang="en-US" sz="1000" b="1"/>
              <a:pPr algn="ctr">
                <a:spcBef>
                  <a:spcPct val="0"/>
                </a:spcBef>
                <a:spcAft>
                  <a:spcPct val="0"/>
                </a:spcAft>
              </a:pPr>
              <a:t>2015A</a:t>
            </a:fld>
            <a:endParaRPr lang="zh-CN" altLang="en-US" sz="1000" b="1">
              <a:sym typeface="+mn-lt"/>
            </a:endParaRPr>
          </a:p>
        </p:txBody>
      </p:sp>
      <p:sp>
        <p:nvSpPr>
          <p:cNvPr id="41" name="Holder 3"/>
          <p:cNvSpPr>
            <a:spLocks noGrp="1"/>
          </p:cNvSpPr>
          <p:nvPr>
            <p:custDataLst>
              <p:tags r:id="rId30"/>
            </p:custDataLst>
          </p:nvPr>
        </p:nvSpPr>
        <p:spPr bwMode="auto">
          <a:xfrm>
            <a:off x="2784475"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BA4C6B4-FB53-4CF2-AF61-F5EF3F619601}" type="datetime'2''''''''''''''''''''''''''''''''''01''''4''A'''''''''">
              <a:rPr lang="zh-CN" altLang="en-US" sz="1000" b="1"/>
              <a:pPr algn="ctr">
                <a:spcBef>
                  <a:spcPct val="0"/>
                </a:spcBef>
                <a:spcAft>
                  <a:spcPct val="0"/>
                </a:spcAft>
              </a:pPr>
              <a:t>2014A</a:t>
            </a:fld>
            <a:endParaRPr lang="zh-CN" altLang="en-US" sz="1000" b="1">
              <a:sym typeface="+mn-lt"/>
            </a:endParaRPr>
          </a:p>
        </p:txBody>
      </p:sp>
      <p:sp>
        <p:nvSpPr>
          <p:cNvPr id="196" name="Holder 3"/>
          <p:cNvSpPr>
            <a:spLocks noGrp="1"/>
          </p:cNvSpPr>
          <p:nvPr>
            <p:custDataLst>
              <p:tags r:id="rId31"/>
            </p:custDataLst>
          </p:nvPr>
        </p:nvSpPr>
        <p:spPr bwMode="auto">
          <a:xfrm>
            <a:off x="4745038" y="5040313"/>
            <a:ext cx="352425"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486FC69-F78E-4A93-B54F-44101670B2E5}" type="datetime'''''''20''''''''''''''''''''''''''''1''''''6''''H'''''''''">
              <a:rPr lang="zh-CN" altLang="en-US" sz="1000" b="1"/>
              <a:pPr algn="ctr">
                <a:spcBef>
                  <a:spcPct val="0"/>
                </a:spcBef>
                <a:spcAft>
                  <a:spcPct val="0"/>
                </a:spcAft>
              </a:pPr>
              <a:t>2016H</a:t>
            </a:fld>
            <a:endParaRPr lang="zh-CN" altLang="en-US" sz="1000" b="1">
              <a:sym typeface="+mn-lt"/>
            </a:endParaRPr>
          </a:p>
        </p:txBody>
      </p:sp>
      <p:sp>
        <p:nvSpPr>
          <p:cNvPr id="190" name="Holder 3"/>
          <p:cNvSpPr>
            <a:spLocks noGrp="1"/>
          </p:cNvSpPr>
          <p:nvPr>
            <p:custDataLst>
              <p:tags r:id="rId32"/>
            </p:custDataLst>
          </p:nvPr>
        </p:nvSpPr>
        <p:spPr bwMode="auto">
          <a:xfrm>
            <a:off x="180340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BE8FA2C-4953-402D-B40B-706552E3738D}" type="datetime'''''20''''''1''''''3''''''''''''''''''''''''''''A'''''''''''''">
              <a:rPr lang="zh-CN" altLang="en-US" sz="1000" b="1"/>
              <a:pPr algn="ctr">
                <a:spcBef>
                  <a:spcPct val="0"/>
                </a:spcBef>
                <a:spcAft>
                  <a:spcPct val="0"/>
                </a:spcAft>
              </a:pPr>
              <a:t>2013A</a:t>
            </a:fld>
            <a:endParaRPr lang="zh-CN" altLang="en-US" sz="1000" b="1">
              <a:sym typeface="+mn-lt"/>
            </a:endParaRPr>
          </a:p>
        </p:txBody>
      </p:sp>
      <p:sp>
        <p:nvSpPr>
          <p:cNvPr id="23" name="矩形 22"/>
          <p:cNvSpPr/>
          <p:nvPr>
            <p:custDataLst>
              <p:tags r:id="rId33"/>
            </p:custDataLst>
          </p:nvPr>
        </p:nvSpPr>
        <p:spPr bwMode="auto">
          <a:xfrm>
            <a:off x="4760913" y="2760663"/>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4" name="矩形 23"/>
          <p:cNvSpPr/>
          <p:nvPr>
            <p:custDataLst>
              <p:tags r:id="rId34"/>
            </p:custDataLst>
          </p:nvPr>
        </p:nvSpPr>
        <p:spPr bwMode="auto">
          <a:xfrm>
            <a:off x="4760913" y="2963863"/>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7" name="Holder 3"/>
          <p:cNvSpPr>
            <a:spLocks noGrp="1"/>
          </p:cNvSpPr>
          <p:nvPr>
            <p:custDataLst>
              <p:tags r:id="rId35"/>
            </p:custDataLst>
          </p:nvPr>
        </p:nvSpPr>
        <p:spPr bwMode="auto">
          <a:xfrm>
            <a:off x="4991100" y="2757488"/>
            <a:ext cx="381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1000" b="1" smtClean="0">
                <a:sym typeface="+mn-lt"/>
              </a:rPr>
              <a:t>销售量</a:t>
            </a:r>
            <a:endParaRPr lang="zh-CN" altLang="en-US" sz="1000" b="1">
              <a:sym typeface="+mn-lt"/>
            </a:endParaRPr>
          </a:p>
        </p:txBody>
      </p:sp>
      <p:sp>
        <p:nvSpPr>
          <p:cNvPr id="198" name="Holder 3"/>
          <p:cNvSpPr>
            <a:spLocks noGrp="1"/>
          </p:cNvSpPr>
          <p:nvPr>
            <p:custDataLst>
              <p:tags r:id="rId36"/>
            </p:custDataLst>
          </p:nvPr>
        </p:nvSpPr>
        <p:spPr bwMode="auto">
          <a:xfrm>
            <a:off x="4991100" y="2960688"/>
            <a:ext cx="381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F5E03AA9-6880-4310-91B5-CC0C43B203E8}" type="datetime'''销''''''''''''''''''''''''''''''''''售''''''额'''''''">
              <a:rPr lang="zh-CN" altLang="en-US" sz="1000" b="1">
                <a:sym typeface="+mn-lt"/>
              </a:rPr>
              <a:pPr>
                <a:spcBef>
                  <a:spcPct val="0"/>
                </a:spcBef>
                <a:spcAft>
                  <a:spcPct val="0"/>
                </a:spcAft>
              </a:pPr>
              <a:t>销售额</a:t>
            </a:fld>
            <a:endParaRPr lang="zh-CN" altLang="en-US" sz="1000" b="1">
              <a:sym typeface="+mn-lt"/>
            </a:endParaRPr>
          </a:p>
        </p:txBody>
      </p:sp>
      <p:sp>
        <p:nvSpPr>
          <p:cNvPr id="128" name="object 285"/>
          <p:cNvSpPr txBox="1"/>
          <p:nvPr/>
        </p:nvSpPr>
        <p:spPr>
          <a:xfrm>
            <a:off x="1932115" y="2086689"/>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单位：千</a:t>
            </a:r>
            <a:r>
              <a:rPr lang="zh-CN" altLang="en-US" sz="800" b="1">
                <a:latin typeface="微软雅黑" panose="020b0503020204020204" pitchFamily="34" charset="-122"/>
                <a:ea typeface="微软雅黑" panose="020b0503020204020204" pitchFamily="34" charset="-122"/>
                <a:cs typeface="Arial"/>
              </a:rPr>
              <a:t>欧</a:t>
            </a:r>
            <a:endParaRPr sz="800" b="1">
              <a:latin typeface="微软雅黑" panose="020b0503020204020204" pitchFamily="34" charset="-122"/>
              <a:ea typeface="微软雅黑" panose="020b0503020204020204" pitchFamily="34" charset="-122"/>
              <a:cs typeface="Arial"/>
            </a:endParaRPr>
          </a:p>
        </p:txBody>
      </p:sp>
      <p:sp>
        <p:nvSpPr>
          <p:cNvPr id="39"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22</a:t>
            </a:fld>
            <a:endParaRPr lang="zh-CN" altLang="en-US" b="1">
              <a:solidFill>
                <a:schemeClr val="tx1"/>
              </a:solidFill>
            </a:endParaRPr>
          </a:p>
        </p:txBody>
      </p:sp>
    </p:spTree>
    <p:extLst>
      <p:ext uri="{BB962C8B-B14F-4D97-AF65-F5344CB8AC3E}">
        <p14:creationId xmlns:p14="http://schemas.microsoft.com/office/powerpoint/2010/main" xmlns="" val="419238937"/>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3"/>
            </p:custDataLst>
            <p:extLst>
              <p:ext uri="{D42A27DB-BD31-4B8C-83A1-F6EECF244321}">
                <p14:modId xmlns:p14="http://schemas.microsoft.com/office/powerpoint/2010/main" xmlns="" val="4101119056"/>
              </p:ext>
            </p:extLst>
          </p:nvPr>
        </p:nvGraphicFramePr>
        <p:xfrm>
          <a:off x="1588" y="1588"/>
          <a:ext cx="1587" cy="1587"/>
        </p:xfrm>
        <a:graphic>
          <a:graphicData uri="http://schemas.openxmlformats.org/presentationml/2006/ole">
            <mc:AlternateContent>
              <mc:Choice xmlns:v="urn:schemas-microsoft-com:vml" Requires="v">
                <p:oleObj spid="_x0000_s1051" name="think-cell Slide" r:id="rId4" imgW="360" imgH="360" progId="">
                  <p:embed/>
                </p:oleObj>
              </mc:Choice>
              <mc:Fallback>
                <p:oleObj name="think-cell Slide" r:id="rId4" imgW="360" imgH="360" progId="">
                  <p:embed/>
                  <p:pic>
                    <p:nvPicPr>
                      <p:cNvPr id="0" name="OLE substitute image"/>
                      <p:cNvPicPr/>
                      <p:nvPr/>
                    </p:nvPicPr>
                    <p:blipFill>
                      <a:blip r:embed="rId5"/>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6"/>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sym typeface="+mn-lt"/>
            </a:endParaRPr>
          </a:p>
        </p:txBody>
      </p:sp>
      <p:sp>
        <p:nvSpPr>
          <p:cNvPr id="2" name="object 2"/>
          <p:cNvSpPr/>
          <p:nvPr/>
        </p:nvSpPr>
        <p:spPr>
          <a:xfrm>
            <a:off x="0" y="6678167"/>
            <a:ext cx="12192000" cy="17983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990600" y="1295400"/>
            <a:ext cx="10189512"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——APAC</a:t>
            </a:r>
            <a:r>
              <a:rPr lang="zh-CN" altLang="en-US" b="1" spc="-5" smtClean="0">
                <a:solidFill>
                  <a:schemeClr val="bg1"/>
                </a:solidFill>
                <a:latin typeface="微软雅黑" panose="020b0503020204020204" pitchFamily="34" charset="-122"/>
                <a:ea typeface="微软雅黑" panose="020b0503020204020204" pitchFamily="34" charset="-122"/>
              </a:rPr>
              <a:t>地区</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a:latin typeface="微软雅黑" panose="020b0503020204020204" pitchFamily="34" charset="-122"/>
                <a:ea typeface="微软雅黑" panose="020b0503020204020204" pitchFamily="34" charset="-122"/>
              </a:rPr>
              <a:t>中</a:t>
            </a:r>
            <a:r>
              <a:rPr lang="zh-CN" altLang="en-US" kern="0" spc="-5" smtClean="0">
                <a:latin typeface="微软雅黑" panose="020b0503020204020204" pitchFamily="34" charset="-122"/>
                <a:ea typeface="微软雅黑" panose="020b0503020204020204" pitchFamily="34" charset="-122"/>
              </a:rPr>
              <a:t>国是</a:t>
            </a:r>
            <a:r>
              <a:rPr lang="en-US" altLang="zh-CN" kern="0" spc="-5" smtClean="0">
                <a:latin typeface="微软雅黑" panose="020b0503020204020204" pitchFamily="34" charset="-122"/>
                <a:ea typeface="微软雅黑" panose="020b0503020204020204" pitchFamily="34" charset="-122"/>
              </a:rPr>
              <a:t>APAC</a:t>
            </a:r>
            <a:r>
              <a:rPr lang="zh-CN" altLang="en-US" kern="0" spc="-5" smtClean="0">
                <a:latin typeface="微软雅黑" panose="020b0503020204020204" pitchFamily="34" charset="-122"/>
                <a:ea typeface="微软雅黑" panose="020b0503020204020204" pitchFamily="34" charset="-122"/>
              </a:rPr>
              <a:t>地区中最大的市场，通过拓纳上海公司来销售，近年销售量、销售额、客户数量都呈现下降趋势</a:t>
            </a:r>
            <a:endParaRPr lang="zh-CN" altLang="en-US" kern="0" spc="-5">
              <a:latin typeface="微软雅黑" panose="020b0503020204020204" pitchFamily="34" charset="-122"/>
              <a:ea typeface="微软雅黑" panose="020b0503020204020204" pitchFamily="34" charset="-122"/>
            </a:endParaRPr>
          </a:p>
        </p:txBody>
      </p:sp>
      <p:sp>
        <p:nvSpPr>
          <p:cNvPr id="34" name="object 4"/>
          <p:cNvSpPr txBox="1"/>
          <p:nvPr/>
        </p:nvSpPr>
        <p:spPr>
          <a:xfrm>
            <a:off x="6629400" y="1680476"/>
            <a:ext cx="4550713"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2013-201603</a:t>
            </a:r>
            <a:r>
              <a:rPr lang="zh-CN" altLang="en-US" sz="1600" smtClean="0"/>
              <a:t>前</a:t>
            </a:r>
            <a:r>
              <a:rPr lang="en-US" altLang="zh-CN" sz="1600" smtClean="0"/>
              <a:t>25</a:t>
            </a:r>
            <a:r>
              <a:rPr lang="zh-CN" altLang="en-US" sz="1600" smtClean="0"/>
              <a:t>大客户</a:t>
            </a:r>
            <a:r>
              <a:rPr lang="zh-CN" altLang="en-US" sz="1600"/>
              <a:t>销量</a:t>
            </a:r>
            <a:r>
              <a:rPr lang="zh-CN" altLang="en-US" sz="1600" smtClean="0"/>
              <a:t>分类</a:t>
            </a:r>
            <a:endParaRPr sz="1600"/>
          </a:p>
        </p:txBody>
      </p:sp>
      <p:sp>
        <p:nvSpPr>
          <p:cNvPr id="69" name="object 9"/>
          <p:cNvSpPr txBox="1"/>
          <p:nvPr/>
        </p:nvSpPr>
        <p:spPr>
          <a:xfrm>
            <a:off x="990601" y="5369004"/>
            <a:ext cx="10189511" cy="1107996"/>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marR="5080" indent="-171450">
              <a:lnSpc>
                <a:spcPct val="150000"/>
              </a:lnSpc>
              <a:buClr>
                <a:srgbClr val="FF0000"/>
              </a:buClr>
              <a:buFont typeface="Wingdings" pitchFamily="2" charset="2"/>
              <a:buChar char="l"/>
            </a:pPr>
            <a:r>
              <a:rPr lang="zh-CN" altLang="en-US" sz="1200" spc="15">
                <a:cs typeface="Verdana"/>
              </a:rPr>
              <a:t>中国</a:t>
            </a:r>
            <a:r>
              <a:rPr lang="zh-CN" altLang="en-US" sz="1200" spc="15" smtClean="0">
                <a:cs typeface="Verdana"/>
              </a:rPr>
              <a:t>市场</a:t>
            </a:r>
            <a:r>
              <a:rPr lang="en-US" altLang="zh-CN" sz="1200" spc="15" smtClean="0">
                <a:cs typeface="Verdana"/>
              </a:rPr>
              <a:t>2015</a:t>
            </a:r>
            <a:r>
              <a:rPr lang="zh-CN" altLang="en-US" sz="1200" spc="15" smtClean="0">
                <a:cs typeface="Verdana"/>
              </a:rPr>
              <a:t>年销售量有所上升，是因为从</a:t>
            </a:r>
            <a:r>
              <a:rPr lang="en-US" altLang="zh-CN" sz="1200" spc="15" smtClean="0">
                <a:cs typeface="Verdana"/>
              </a:rPr>
              <a:t>2014</a:t>
            </a:r>
            <a:r>
              <a:rPr lang="zh-CN" altLang="en-US" sz="1200" spc="15" smtClean="0">
                <a:cs typeface="Verdana"/>
              </a:rPr>
              <a:t>年底开始，拓纳开始</a:t>
            </a:r>
            <a:r>
              <a:rPr lang="zh-CN" altLang="en-US" sz="1200" spc="15">
                <a:cs typeface="Verdana"/>
              </a:rPr>
              <a:t>在浙江、福建区域，在数码印花品类商增加了投入力度，说明拓纳在中国市场仍有提升的意愿；</a:t>
            </a:r>
            <a:endParaRPr lang="en-US" altLang="zh-CN" sz="1200" spc="15">
              <a:cs typeface="Verdana"/>
            </a:endParaRPr>
          </a:p>
          <a:p>
            <a:pPr marL="367030" marR="5080" indent="-171450">
              <a:lnSpc>
                <a:spcPct val="150000"/>
              </a:lnSpc>
              <a:buClr>
                <a:srgbClr val="FF0000"/>
              </a:buClr>
              <a:buFont typeface="Wingdings" pitchFamily="2" charset="2"/>
              <a:buChar char="l"/>
            </a:pPr>
            <a:r>
              <a:rPr lang="zh-CN" altLang="en-US" sz="1200" spc="15" smtClean="0">
                <a:cs typeface="Verdana"/>
              </a:rPr>
              <a:t>拓纳中国</a:t>
            </a:r>
            <a:r>
              <a:rPr lang="zh-CN" altLang="en-US" sz="1200" spc="15">
                <a:cs typeface="Verdana"/>
              </a:rPr>
              <a:t>市场</a:t>
            </a:r>
            <a:r>
              <a:rPr lang="zh-CN" altLang="en-US" sz="1200" spc="15" smtClean="0">
                <a:cs typeface="Verdana"/>
              </a:rPr>
              <a:t>销量</a:t>
            </a:r>
            <a:r>
              <a:rPr lang="zh-CN" altLang="en-US" sz="1200" spc="15">
                <a:cs typeface="Verdana"/>
              </a:rPr>
              <a:t>、</a:t>
            </a:r>
            <a:r>
              <a:rPr lang="zh-CN" altLang="en-US" sz="1200" spc="15" smtClean="0">
                <a:cs typeface="Verdana"/>
              </a:rPr>
              <a:t>客户数量在</a:t>
            </a:r>
            <a:r>
              <a:rPr lang="zh-CN" altLang="en-US" sz="1200" spc="15">
                <a:cs typeface="Verdana"/>
              </a:rPr>
              <a:t>下降</a:t>
            </a:r>
            <a:r>
              <a:rPr lang="zh-CN" altLang="en-US" sz="1200" spc="15" smtClean="0">
                <a:cs typeface="Verdana"/>
              </a:rPr>
              <a:t>，特别是</a:t>
            </a:r>
            <a:r>
              <a:rPr lang="zh-CN" altLang="en-US" sz="1200" spc="15">
                <a:cs typeface="Verdana"/>
              </a:rPr>
              <a:t>中小客户</a:t>
            </a:r>
            <a:r>
              <a:rPr lang="zh-CN" altLang="en-US" sz="1200" spc="15" smtClean="0">
                <a:cs typeface="Verdana"/>
              </a:rPr>
              <a:t>，一方面源于下游行业转移，更主要的是拓纳在中国市场无</a:t>
            </a:r>
            <a:r>
              <a:rPr lang="zh-CN" altLang="en-US" sz="1200" spc="15">
                <a:cs typeface="Verdana"/>
              </a:rPr>
              <a:t>成本与客户响应</a:t>
            </a:r>
            <a:r>
              <a:rPr lang="zh-CN" altLang="en-US" sz="1200" spc="15" smtClean="0">
                <a:cs typeface="Verdana"/>
              </a:rPr>
              <a:t>优势；</a:t>
            </a:r>
            <a:endParaRPr lang="en-US" altLang="zh-CN" sz="1200" spc="15">
              <a:cs typeface="Verdana"/>
            </a:endParaRPr>
          </a:p>
          <a:p>
            <a:pPr marL="367030" marR="5080" indent="-171450">
              <a:lnSpc>
                <a:spcPct val="150000"/>
              </a:lnSpc>
              <a:buClr>
                <a:srgbClr val="FF0000"/>
              </a:buClr>
              <a:buFont typeface="Wingdings" pitchFamily="2" charset="2"/>
              <a:buChar char="l"/>
            </a:pPr>
            <a:r>
              <a:rPr lang="zh-CN" altLang="en-US" sz="1200" spc="15" smtClean="0">
                <a:cs typeface="Verdana"/>
              </a:rPr>
              <a:t>从市场了解到的情况，拓纳中国近几年关键</a:t>
            </a:r>
            <a:r>
              <a:rPr lang="zh-CN" altLang="en-US" sz="1200" spc="15">
                <a:cs typeface="Verdana"/>
              </a:rPr>
              <a:t>人员流失严重</a:t>
            </a:r>
            <a:r>
              <a:rPr lang="zh-CN" altLang="en-US" sz="1200" spc="15" smtClean="0">
                <a:cs typeface="Verdana"/>
              </a:rPr>
              <a:t>，这</a:t>
            </a:r>
            <a:r>
              <a:rPr lang="zh-CN" altLang="en-US" sz="1200" spc="15">
                <a:cs typeface="Verdana"/>
              </a:rPr>
              <a:t>与</a:t>
            </a:r>
            <a:r>
              <a:rPr lang="zh-CN" altLang="en-US" sz="1200" spc="15" smtClean="0">
                <a:cs typeface="Verdana"/>
              </a:rPr>
              <a:t>欧洲公司在中国管理模式上在</a:t>
            </a:r>
            <a:r>
              <a:rPr lang="zh-CN" altLang="en-US" sz="1200" spc="15">
                <a:cs typeface="Verdana"/>
              </a:rPr>
              <a:t>当地水土不服</a:t>
            </a:r>
            <a:r>
              <a:rPr lang="zh-CN" altLang="en-US" sz="1200" spc="15" smtClean="0">
                <a:cs typeface="Verdana"/>
              </a:rPr>
              <a:t>有关。</a:t>
            </a:r>
            <a:endParaRPr sz="1200" spc="15">
              <a:cs typeface="Verdana"/>
            </a:endParaRPr>
          </a:p>
        </p:txBody>
      </p:sp>
      <p:sp>
        <p:nvSpPr>
          <p:cNvPr id="85" name="object 4"/>
          <p:cNvSpPr txBox="1"/>
          <p:nvPr/>
        </p:nvSpPr>
        <p:spPr>
          <a:xfrm>
            <a:off x="990600" y="1680476"/>
            <a:ext cx="4572000"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2013-2016H</a:t>
            </a:r>
            <a:r>
              <a:rPr lang="zh-CN" altLang="en-US" sz="1600" smtClean="0"/>
              <a:t>销售量与销售额</a:t>
            </a:r>
            <a:endParaRPr sz="1600"/>
          </a:p>
        </p:txBody>
      </p:sp>
      <p:graphicFrame>
        <p:nvGraphicFramePr>
          <p:cNvPr id="35" name="对象 34"/>
          <p:cNvGraphicFramePr>
            <a:graphicFrameLocks noChangeAspect="1"/>
          </p:cNvGraphicFramePr>
          <p:nvPr>
            <p:custDataLst>
              <p:tags r:id="rId10"/>
            </p:custDataLst>
            <p:extLst>
              <p:ext uri="{D42A27DB-BD31-4B8C-83A1-F6EECF244321}">
                <p14:modId xmlns:p14="http://schemas.microsoft.com/office/powerpoint/2010/main" xmlns="" val="1109457638"/>
              </p:ext>
            </p:extLst>
          </p:nvPr>
        </p:nvGraphicFramePr>
        <p:xfrm>
          <a:off x="1320800" y="1981200"/>
          <a:ext cx="4241752" cy="3136840"/>
        </p:xfrm>
        <a:graphic>
          <a:graphicData uri="http://schemas.openxmlformats.org/presentationml/2006/ole">
            <mc:AlternateContent>
              <mc:Choice xmlns:v="urn:schemas-microsoft-com:vml" Requires="v">
                <p:oleObj spid="_x0000_s1052" name="图表" r:id="rId11" imgW="4241752" imgH="3136840" progId="MSGraph.Chart.8">
                  <p:embed/>
                </p:oleObj>
              </mc:Choice>
              <mc:Fallback>
                <p:oleObj name="图表" r:id="rId11" imgW="4241752" imgH="3136840" progId="MSGraph.Chart.8">
                  <p:embed/>
                  <p:pic>
                    <p:nvPicPr>
                      <p:cNvPr id="0" name="OLE substitute image"/>
                      <p:cNvPicPr/>
                      <p:nvPr/>
                    </p:nvPicPr>
                    <p:blipFill>
                      <a:blip r:embed="rId12"/>
                      <a:stretch>
                        <a:fillRect/>
                      </a:stretch>
                    </p:blipFill>
                    <p:spPr>
                      <a:xfrm>
                        <a:off x="1320800" y="1981200"/>
                        <a:ext cx="4241752" cy="3136840"/>
                      </a:xfrm>
                      <a:prstGeom prst="rect">
                        <a:avLst/>
                      </a:prstGeom>
                      <a:noFill/>
                    </p:spPr>
                  </p:pic>
                </p:oleObj>
              </mc:Fallback>
            </mc:AlternateContent>
          </a:graphicData>
        </a:graphic>
      </p:graphicFrame>
      <p:sp>
        <p:nvSpPr>
          <p:cNvPr id="54" name="Holder 3"/>
          <p:cNvSpPr>
            <a:spLocks noGrp="1"/>
          </p:cNvSpPr>
          <p:nvPr>
            <p:custDataLst>
              <p:tags r:id="rId13"/>
            </p:custDataLst>
          </p:nvPr>
        </p:nvSpPr>
        <p:spPr bwMode="auto">
          <a:xfrm>
            <a:off x="376555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044FD2A-1F44-4B16-9251-66F184234E76}" type="datetime'''''''2015''''''''A'''''''">
              <a:rPr lang="zh-CN" altLang="en-US" sz="1000" b="1"/>
              <a:pPr algn="ctr">
                <a:spcBef>
                  <a:spcPct val="0"/>
                </a:spcBef>
                <a:spcAft>
                  <a:spcPct val="0"/>
                </a:spcAft>
              </a:pPr>
              <a:t>2015A</a:t>
            </a:fld>
            <a:endParaRPr lang="zh-CN" altLang="en-US" sz="1000" b="1">
              <a:sym typeface="+mn-lt"/>
            </a:endParaRPr>
          </a:p>
        </p:txBody>
      </p:sp>
      <p:sp>
        <p:nvSpPr>
          <p:cNvPr id="38" name="Holder 3"/>
          <p:cNvSpPr>
            <a:spLocks noGrp="1"/>
          </p:cNvSpPr>
          <p:nvPr>
            <p:custDataLst>
              <p:tags r:id="rId14"/>
            </p:custDataLst>
          </p:nvPr>
        </p:nvSpPr>
        <p:spPr bwMode="auto">
          <a:xfrm>
            <a:off x="180340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0B35F3C-0C68-4A4A-9F26-C9D461AECD83}" type="datetime'''''''''''2''''''''''''''0''''1''''''3A'''''''''''''''''''''">
              <a:rPr lang="zh-CN" altLang="en-US" sz="1000" b="1"/>
              <a:pPr algn="ctr">
                <a:spcBef>
                  <a:spcPct val="0"/>
                </a:spcBef>
                <a:spcAft>
                  <a:spcPct val="0"/>
                </a:spcAft>
              </a:pPr>
              <a:t>2013A</a:t>
            </a:fld>
            <a:endParaRPr lang="zh-CN" altLang="en-US" sz="1000" b="1">
              <a:sym typeface="+mn-lt"/>
            </a:endParaRPr>
          </a:p>
        </p:txBody>
      </p:sp>
      <p:sp>
        <p:nvSpPr>
          <p:cNvPr id="36" name="Holder 3"/>
          <p:cNvSpPr>
            <a:spLocks noGrp="1"/>
          </p:cNvSpPr>
          <p:nvPr>
            <p:custDataLst>
              <p:tags r:id="rId15"/>
            </p:custDataLst>
          </p:nvPr>
        </p:nvSpPr>
        <p:spPr bwMode="auto">
          <a:xfrm>
            <a:off x="4745038" y="5040313"/>
            <a:ext cx="352425"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586B880-84DB-4776-BADB-3880341EE813}" type="datetime'''''''''''''2''0''''''''1''''''''''''''''''''''''''''''''6H'''">
              <a:rPr lang="zh-CN" altLang="en-US" sz="1000" b="1"/>
              <a:pPr algn="ctr">
                <a:spcBef>
                  <a:spcPct val="0"/>
                </a:spcBef>
                <a:spcAft>
                  <a:spcPct val="0"/>
                </a:spcAft>
              </a:pPr>
              <a:t>2016H</a:t>
            </a:fld>
            <a:endParaRPr lang="zh-CN" altLang="en-US" sz="1000" b="1">
              <a:sym typeface="+mn-lt"/>
            </a:endParaRPr>
          </a:p>
        </p:txBody>
      </p:sp>
      <p:sp>
        <p:nvSpPr>
          <p:cNvPr id="50" name="Holder 3"/>
          <p:cNvSpPr>
            <a:spLocks noGrp="1"/>
          </p:cNvSpPr>
          <p:nvPr>
            <p:custDataLst>
              <p:tags r:id="rId16"/>
            </p:custDataLst>
          </p:nvPr>
        </p:nvSpPr>
        <p:spPr bwMode="auto">
          <a:xfrm>
            <a:off x="2784475"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BE223E1-738A-4079-AED0-348E443EECB2}" type="datetime'''''''''''''2''''014''''''''''''''''''''''A'''''">
              <a:rPr lang="zh-CN" altLang="en-US" sz="1000" b="1"/>
              <a:pPr algn="ctr">
                <a:spcBef>
                  <a:spcPct val="0"/>
                </a:spcBef>
                <a:spcAft>
                  <a:spcPct val="0"/>
                </a:spcAft>
              </a:pPr>
              <a:t>2014A</a:t>
            </a:fld>
            <a:endParaRPr lang="zh-CN" altLang="en-US" sz="1000" b="1">
              <a:sym typeface="+mn-lt"/>
            </a:endParaRPr>
          </a:p>
        </p:txBody>
      </p:sp>
      <p:sp>
        <p:nvSpPr>
          <p:cNvPr id="40" name="矩形 39"/>
          <p:cNvSpPr/>
          <p:nvPr>
            <p:custDataLst>
              <p:tags r:id="rId17"/>
            </p:custDataLst>
          </p:nvPr>
        </p:nvSpPr>
        <p:spPr bwMode="auto">
          <a:xfrm>
            <a:off x="5461000" y="2555875"/>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1" name="矩形 40"/>
          <p:cNvSpPr/>
          <p:nvPr>
            <p:custDataLst>
              <p:tags r:id="rId18"/>
            </p:custDataLst>
          </p:nvPr>
        </p:nvSpPr>
        <p:spPr bwMode="auto">
          <a:xfrm>
            <a:off x="5461000" y="2352675"/>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3" name="Holder 3"/>
          <p:cNvSpPr>
            <a:spLocks noGrp="1"/>
          </p:cNvSpPr>
          <p:nvPr>
            <p:custDataLst>
              <p:tags r:id="rId19"/>
            </p:custDataLst>
          </p:nvPr>
        </p:nvSpPr>
        <p:spPr bwMode="auto">
          <a:xfrm>
            <a:off x="5691188" y="2552700"/>
            <a:ext cx="381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54DC1596-FA9F-4F68-89AB-8A732473B46C}" type="datetime'销''''''''''''''''''''售''''''''额'''''''">
              <a:rPr lang="zh-CN" altLang="en-US" sz="1000" b="1"/>
              <a:pPr>
                <a:spcBef>
                  <a:spcPct val="0"/>
                </a:spcBef>
                <a:spcAft>
                  <a:spcPct val="0"/>
                </a:spcAft>
              </a:pPr>
              <a:t>销售额</a:t>
            </a:fld>
            <a:endParaRPr lang="zh-CN" altLang="en-US" sz="1000" b="1">
              <a:sym typeface="+mn-lt"/>
            </a:endParaRPr>
          </a:p>
        </p:txBody>
      </p:sp>
      <p:sp>
        <p:nvSpPr>
          <p:cNvPr id="42" name="Holder 3"/>
          <p:cNvSpPr>
            <a:spLocks noGrp="1"/>
          </p:cNvSpPr>
          <p:nvPr>
            <p:custDataLst>
              <p:tags r:id="rId20"/>
            </p:custDataLst>
          </p:nvPr>
        </p:nvSpPr>
        <p:spPr bwMode="auto">
          <a:xfrm>
            <a:off x="5691188" y="2349500"/>
            <a:ext cx="381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1000" b="1" smtClean="0">
                <a:sym typeface="+mn-lt"/>
              </a:rPr>
              <a:t>销售量</a:t>
            </a:r>
            <a:endParaRPr lang="zh-CN" altLang="en-US" sz="1000" b="1">
              <a:sym typeface="+mn-lt"/>
            </a:endParaRPr>
          </a:p>
        </p:txBody>
      </p:sp>
      <p:graphicFrame>
        <p:nvGraphicFramePr>
          <p:cNvPr id="44" name="对象 43"/>
          <p:cNvGraphicFramePr>
            <a:graphicFrameLocks noChangeAspect="1"/>
          </p:cNvGraphicFramePr>
          <p:nvPr>
            <p:custDataLst>
              <p:tags r:id="rId21"/>
            </p:custDataLst>
            <p:extLst>
              <p:ext uri="{D42A27DB-BD31-4B8C-83A1-F6EECF244321}">
                <p14:modId xmlns:p14="http://schemas.microsoft.com/office/powerpoint/2010/main" xmlns="" val="812392626"/>
              </p:ext>
            </p:extLst>
          </p:nvPr>
        </p:nvGraphicFramePr>
        <p:xfrm>
          <a:off x="6489701" y="2044701"/>
          <a:ext cx="4965637" cy="3168581"/>
        </p:xfrm>
        <a:graphic>
          <a:graphicData uri="http://schemas.openxmlformats.org/presentationml/2006/ole">
            <mc:AlternateContent>
              <mc:Choice xmlns:v="urn:schemas-microsoft-com:vml" Requires="v">
                <p:oleObj spid="_x0000_s1053" name="图表" r:id="rId22" imgW="4965637" imgH="3168581" progId="MSGraph.Chart.8">
                  <p:embed/>
                </p:oleObj>
              </mc:Choice>
              <mc:Fallback>
                <p:oleObj name="图表" r:id="rId22" imgW="4965637" imgH="3168581" progId="MSGraph.Chart.8">
                  <p:embed/>
                  <p:pic>
                    <p:nvPicPr>
                      <p:cNvPr id="0" name="OLE substitute image"/>
                      <p:cNvPicPr/>
                      <p:nvPr/>
                    </p:nvPicPr>
                    <p:blipFill>
                      <a:blip r:embed="rId23"/>
                      <a:stretch>
                        <a:fillRect/>
                      </a:stretch>
                    </p:blipFill>
                    <p:spPr>
                      <a:xfrm>
                        <a:off x="6489701" y="2044701"/>
                        <a:ext cx="4965637" cy="3168581"/>
                      </a:xfrm>
                      <a:prstGeom prst="rect">
                        <a:avLst/>
                      </a:prstGeom>
                      <a:noFill/>
                    </p:spPr>
                  </p:pic>
                </p:oleObj>
              </mc:Fallback>
            </mc:AlternateContent>
          </a:graphicData>
        </a:graphic>
      </p:graphicFrame>
      <p:cxnSp>
        <p:nvCxnSpPr>
          <p:cNvPr id="12" name="直接连接符 11"/>
          <p:cNvCxnSpPr/>
          <p:nvPr>
            <p:custDataLst>
              <p:tags r:id="rId24"/>
            </p:custDataLst>
          </p:nvPr>
        </p:nvCxnSpPr>
        <p:spPr bwMode="auto">
          <a:xfrm flipH="1">
            <a:off x="9525000" y="2354263"/>
            <a:ext cx="0" cy="293687"/>
          </a:xfrm>
          <a:prstGeom prst="line">
            <a:avLst/>
          </a:prstGeom>
          <a:ln w="635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5" name="Holder 3"/>
          <p:cNvSpPr>
            <a:spLocks noGrp="1"/>
          </p:cNvSpPr>
          <p:nvPr>
            <p:custDataLst>
              <p:tags r:id="rId25"/>
            </p:custDataLst>
          </p:nvPr>
        </p:nvSpPr>
        <p:spPr bwMode="auto">
          <a:xfrm>
            <a:off x="834390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9A59EBF-F758-462F-B190-310B134FF220}" type="datetime'''2''''''0''''''1''''''''4''A'''''''''''''''''''''">
              <a:rPr lang="zh-CN" altLang="en-US" sz="1000" b="1"/>
              <a:pPr algn="ctr">
                <a:spcBef>
                  <a:spcPct val="0"/>
                </a:spcBef>
                <a:spcAft>
                  <a:spcPct val="0"/>
                </a:spcAft>
              </a:pPr>
              <a:t>2014A</a:t>
            </a:fld>
            <a:endParaRPr lang="zh-CN" altLang="en-US" sz="1000" b="1">
              <a:sym typeface="+mn-lt"/>
            </a:endParaRPr>
          </a:p>
        </p:txBody>
      </p:sp>
      <p:sp>
        <p:nvSpPr>
          <p:cNvPr id="52" name="Holder 3"/>
          <p:cNvSpPr>
            <a:spLocks noGrp="1"/>
          </p:cNvSpPr>
          <p:nvPr>
            <p:custDataLst>
              <p:tags r:id="rId26"/>
            </p:custDataLst>
          </p:nvPr>
        </p:nvSpPr>
        <p:spPr bwMode="gray">
          <a:xfrm>
            <a:off x="7345363" y="2209800"/>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2D81057-C6BC-4D26-8287-D79E3A18F21D}" type="datetime'''''''''''''''''5'''',''7''''''''9''''5'''''''''''''''">
              <a:rPr lang="zh-CN" altLang="en-US" sz="1000" b="1"/>
              <a:pPr algn="ctr">
                <a:spcBef>
                  <a:spcPct val="0"/>
                </a:spcBef>
                <a:spcAft>
                  <a:spcPct val="0"/>
                </a:spcAft>
              </a:pPr>
              <a:t>5,795</a:t>
            </a:fld>
            <a:endParaRPr lang="zh-CN" altLang="en-US" sz="1000" b="1">
              <a:sym typeface="+mn-lt"/>
            </a:endParaRPr>
          </a:p>
        </p:txBody>
      </p:sp>
      <p:sp useBgFill="1">
        <p:nvSpPr>
          <p:cNvPr id="74" name="Holder 3"/>
          <p:cNvSpPr>
            <a:spLocks noGrp="1"/>
          </p:cNvSpPr>
          <p:nvPr>
            <p:custDataLst>
              <p:tags r:id="rId27"/>
            </p:custDataLst>
          </p:nvPr>
        </p:nvSpPr>
        <p:spPr bwMode="gray">
          <a:xfrm>
            <a:off x="8386763" y="2513013"/>
            <a:ext cx="257175" cy="152400"/>
          </a:xfrm>
          <a:prstGeom prst="rect">
            <a:avLst/>
          </a:prstGeom>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B13AD96-F1DD-470B-996B-91735AE10A39}" type="datetime'''''''8''''''''4''''''''''''''''%'''''''''''''''''''''">
              <a:rPr lang="zh-CN" altLang="en-US" sz="1000" b="1">
                <a:ea typeface="宋体"/>
                <a:sym typeface="+mn-lt"/>
              </a:rPr>
              <a:pPr algn="ctr">
                <a:spcBef>
                  <a:spcPct val="0"/>
                </a:spcBef>
                <a:spcAft>
                  <a:spcPct val="0"/>
                </a:spcAft>
              </a:pPr>
              <a:t>84%</a:t>
            </a:fld>
            <a:endParaRPr lang="zh-CN" altLang="en-US" sz="1000" b="1">
              <a:ea typeface="宋体"/>
              <a:sym typeface="+mn-lt"/>
            </a:endParaRPr>
          </a:p>
        </p:txBody>
      </p:sp>
      <p:sp>
        <p:nvSpPr>
          <p:cNvPr id="51" name="Holder 3"/>
          <p:cNvSpPr>
            <a:spLocks noGrp="1"/>
          </p:cNvSpPr>
          <p:nvPr>
            <p:custDataLst>
              <p:tags r:id="rId28"/>
            </p:custDataLst>
          </p:nvPr>
        </p:nvSpPr>
        <p:spPr bwMode="auto">
          <a:xfrm>
            <a:off x="7334250"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1EEA210-4B2E-4701-9CB6-490CB52D7E95}" type="datetime'2''''0''1''''''3''''''''''''''A'''''">
              <a:rPr lang="zh-CN" altLang="en-US" sz="1000" b="1"/>
              <a:pPr algn="ctr">
                <a:spcBef>
                  <a:spcPct val="0"/>
                </a:spcBef>
                <a:spcAft>
                  <a:spcPct val="0"/>
                </a:spcAft>
              </a:pPr>
              <a:t>2013A</a:t>
            </a:fld>
            <a:endParaRPr lang="zh-CN" altLang="en-US" sz="1000" b="1">
              <a:sym typeface="+mn-lt"/>
            </a:endParaRPr>
          </a:p>
        </p:txBody>
      </p:sp>
      <p:sp>
        <p:nvSpPr>
          <p:cNvPr id="53" name="Holder 3"/>
          <p:cNvSpPr>
            <a:spLocks noGrp="1"/>
          </p:cNvSpPr>
          <p:nvPr>
            <p:custDataLst>
              <p:tags r:id="rId29"/>
            </p:custDataLst>
          </p:nvPr>
        </p:nvSpPr>
        <p:spPr bwMode="auto">
          <a:xfrm>
            <a:off x="10318750" y="5040313"/>
            <a:ext cx="4254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3ACFDD0-27F4-4064-B665-F215D3B04F48}" type="datetime'''''''''''''''''''''2''0''''1''''''''''''''6''''''Q''1'">
              <a:rPr lang="zh-CN" altLang="en-US" sz="1000" b="1"/>
              <a:pPr algn="ctr">
                <a:spcBef>
                  <a:spcPct val="0"/>
                </a:spcBef>
                <a:spcAft>
                  <a:spcPct val="0"/>
                </a:spcAft>
              </a:pPr>
              <a:t>2016Q1</a:t>
            </a:fld>
            <a:endParaRPr lang="zh-CN" altLang="en-US" sz="1000" b="1">
              <a:sym typeface="+mn-lt"/>
            </a:endParaRPr>
          </a:p>
        </p:txBody>
      </p:sp>
      <p:sp>
        <p:nvSpPr>
          <p:cNvPr id="46" name="Holder 3"/>
          <p:cNvSpPr>
            <a:spLocks noGrp="1"/>
          </p:cNvSpPr>
          <p:nvPr>
            <p:custDataLst>
              <p:tags r:id="rId30"/>
            </p:custDataLst>
          </p:nvPr>
        </p:nvSpPr>
        <p:spPr bwMode="auto">
          <a:xfrm>
            <a:off x="9350375" y="5040313"/>
            <a:ext cx="34925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EA35FABE-4FBB-4D7F-823F-469F2A9D023B}" type="datetime'''''''''''''2''''''''''''0''1''''''5''''''''''''A'''''''''''''">
              <a:rPr lang="zh-CN" altLang="en-US" sz="1000" b="1"/>
              <a:pPr algn="ctr">
                <a:spcBef>
                  <a:spcPct val="0"/>
                </a:spcBef>
                <a:spcAft>
                  <a:spcPct val="0"/>
                </a:spcAft>
              </a:pPr>
              <a:t>2015A</a:t>
            </a:fld>
            <a:endParaRPr lang="zh-CN" altLang="en-US" sz="1000" b="1">
              <a:sym typeface="+mn-lt"/>
            </a:endParaRPr>
          </a:p>
        </p:txBody>
      </p:sp>
      <p:sp>
        <p:nvSpPr>
          <p:cNvPr id="47" name="Holder 3"/>
          <p:cNvSpPr>
            <a:spLocks noGrp="1"/>
          </p:cNvSpPr>
          <p:nvPr>
            <p:custDataLst>
              <p:tags r:id="rId31"/>
            </p:custDataLst>
          </p:nvPr>
        </p:nvSpPr>
        <p:spPr bwMode="gray">
          <a:xfrm>
            <a:off x="9361488" y="2201863"/>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51BFE9B-9C9C-4BCA-B8A3-4564668C77A6}" type="datetime'''''''5,''''''2''''''''''''''1''''''''''''3'''''''''''''''''">
              <a:rPr lang="zh-CN" altLang="en-US" sz="1000" b="1"/>
              <a:pPr algn="ctr">
                <a:spcBef>
                  <a:spcPct val="0"/>
                </a:spcBef>
                <a:spcAft>
                  <a:spcPct val="0"/>
                </a:spcAft>
              </a:pPr>
              <a:t>5,213</a:t>
            </a:fld>
            <a:endParaRPr lang="zh-CN" altLang="en-US" sz="1000" b="1">
              <a:sym typeface="+mn-lt"/>
            </a:endParaRPr>
          </a:p>
        </p:txBody>
      </p:sp>
      <p:sp>
        <p:nvSpPr>
          <p:cNvPr id="49" name="Holder 3"/>
          <p:cNvSpPr>
            <a:spLocks noGrp="1"/>
          </p:cNvSpPr>
          <p:nvPr>
            <p:custDataLst>
              <p:tags r:id="rId32"/>
            </p:custDataLst>
          </p:nvPr>
        </p:nvSpPr>
        <p:spPr bwMode="gray">
          <a:xfrm>
            <a:off x="10367963" y="4235450"/>
            <a:ext cx="328613"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5B1B544-7426-4474-B799-A6EB20AE4E65}" type="datetime'''''''''''''''''''''''''''''1'''''',''''24''''''''5'''">
              <a:rPr lang="zh-CN" altLang="en-US" sz="1000" b="1"/>
              <a:pPr algn="ctr">
                <a:spcBef>
                  <a:spcPct val="0"/>
                </a:spcBef>
                <a:spcAft>
                  <a:spcPct val="0"/>
                </a:spcAft>
              </a:pPr>
              <a:t>1,245</a:t>
            </a:fld>
            <a:endParaRPr lang="zh-CN" altLang="en-US" sz="1000" b="1">
              <a:sym typeface="+mn-lt"/>
            </a:endParaRPr>
          </a:p>
        </p:txBody>
      </p:sp>
      <p:sp>
        <p:nvSpPr>
          <p:cNvPr id="48" name="Holder 3"/>
          <p:cNvSpPr>
            <a:spLocks noGrp="1"/>
          </p:cNvSpPr>
          <p:nvPr>
            <p:custDataLst>
              <p:tags r:id="rId33"/>
            </p:custDataLst>
          </p:nvPr>
        </p:nvSpPr>
        <p:spPr bwMode="gray">
          <a:xfrm>
            <a:off x="8355013" y="2360613"/>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4D959B9-55D5-4CB9-A73A-C4029C81353E}" type="datetime'''''''5'''''',''''''''''4''''''''''5''''9'">
              <a:rPr lang="zh-CN" altLang="en-US" sz="1000" b="1"/>
              <a:pPr algn="ctr">
                <a:spcBef>
                  <a:spcPct val="0"/>
                </a:spcBef>
                <a:spcAft>
                  <a:spcPct val="0"/>
                </a:spcAft>
              </a:pPr>
              <a:t>5,459</a:t>
            </a:fld>
            <a:endParaRPr lang="zh-CN" altLang="en-US" sz="1000" b="1">
              <a:sym typeface="+mn-lt"/>
            </a:endParaRPr>
          </a:p>
        </p:txBody>
      </p:sp>
      <p:sp>
        <p:nvSpPr>
          <p:cNvPr id="71" name="Holder 3"/>
          <p:cNvSpPr>
            <a:spLocks noGrp="1"/>
          </p:cNvSpPr>
          <p:nvPr>
            <p:custDataLst>
              <p:tags r:id="rId34"/>
            </p:custDataLst>
          </p:nvPr>
        </p:nvSpPr>
        <p:spPr bwMode="gray">
          <a:xfrm>
            <a:off x="7345363" y="2628900"/>
            <a:ext cx="328613" cy="152400"/>
          </a:xfrm>
          <a:prstGeom prst="rect">
            <a:avLst/>
          </a:prstGeom>
          <a:solidFill>
            <a:schemeClr val="accent1"/>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5909FC1-0127-478A-A9D4-46537BC087FD}" type="datetime'''''1'''''',''''''4''''''''''''''''''''''''3''''''''0'">
              <a:rPr lang="zh-CN" altLang="en-US" sz="1000" b="1">
                <a:solidFill>
                  <a:schemeClr val="bg1"/>
                </a:solidFill>
                <a:sym typeface="+mn-lt"/>
              </a:rPr>
              <a:pPr algn="ctr">
                <a:spcBef>
                  <a:spcPct val="0"/>
                </a:spcBef>
                <a:spcAft>
                  <a:spcPct val="0"/>
                </a:spcAft>
              </a:pPr>
              <a:t>1,430</a:t>
            </a:fld>
            <a:endParaRPr lang="zh-CN" altLang="en-US" sz="1000" b="1">
              <a:solidFill>
                <a:schemeClr val="bg1"/>
              </a:solidFill>
              <a:sym typeface="+mn-lt"/>
            </a:endParaRPr>
          </a:p>
        </p:txBody>
      </p:sp>
      <p:sp>
        <p:nvSpPr>
          <p:cNvPr id="59" name="矩形 58"/>
          <p:cNvSpPr/>
          <p:nvPr>
            <p:custDataLst>
              <p:tags r:id="rId35"/>
            </p:custDataLst>
          </p:nvPr>
        </p:nvSpPr>
        <p:spPr bwMode="auto">
          <a:xfrm>
            <a:off x="11407775" y="2555875"/>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8" name="矩形 57"/>
          <p:cNvSpPr/>
          <p:nvPr>
            <p:custDataLst>
              <p:tags r:id="rId36"/>
            </p:custDataLst>
          </p:nvPr>
        </p:nvSpPr>
        <p:spPr bwMode="auto">
          <a:xfrm>
            <a:off x="11407775" y="2352675"/>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1" name="Holder 3"/>
          <p:cNvSpPr>
            <a:spLocks noGrp="1"/>
          </p:cNvSpPr>
          <p:nvPr>
            <p:custDataLst>
              <p:tags r:id="rId37"/>
            </p:custDataLst>
          </p:nvPr>
        </p:nvSpPr>
        <p:spPr bwMode="auto">
          <a:xfrm>
            <a:off x="11637963" y="234950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BBE16183-F5B4-479A-B712-E89506D6A413}" type="datetime'''''''''''''''''''''''''''''''''直''销'''''''''''''''''''''''''">
              <a:rPr lang="zh-CN" altLang="en-US" sz="1000" b="1"/>
              <a:pPr>
                <a:spcBef>
                  <a:spcPct val="0"/>
                </a:spcBef>
                <a:spcAft>
                  <a:spcPct val="0"/>
                </a:spcAft>
              </a:pPr>
              <a:t>直销</a:t>
            </a:fld>
            <a:endParaRPr lang="zh-CN" altLang="en-US" sz="1000" b="1">
              <a:sym typeface="+mn-lt"/>
            </a:endParaRPr>
          </a:p>
        </p:txBody>
      </p:sp>
      <p:sp>
        <p:nvSpPr>
          <p:cNvPr id="60" name="Holder 3"/>
          <p:cNvSpPr>
            <a:spLocks noGrp="1"/>
          </p:cNvSpPr>
          <p:nvPr>
            <p:custDataLst>
              <p:tags r:id="rId38"/>
            </p:custDataLst>
          </p:nvPr>
        </p:nvSpPr>
        <p:spPr bwMode="auto">
          <a:xfrm>
            <a:off x="11637963" y="255270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731DE398-3146-4BB3-99EF-EA051E14CC39}" type="datetime'''''''''''''''''''''''''分''''''''''''销'''''">
              <a:rPr lang="zh-CN" altLang="en-US" sz="1000" b="1"/>
              <a:pPr>
                <a:spcBef>
                  <a:spcPct val="0"/>
                </a:spcBef>
                <a:spcAft>
                  <a:spcPct val="0"/>
                </a:spcAft>
              </a:pPr>
              <a:t>分销</a:t>
            </a:fld>
            <a:endParaRPr lang="zh-CN" altLang="en-US" sz="1000" b="1">
              <a:sym typeface="+mn-lt"/>
            </a:endParaRPr>
          </a:p>
        </p:txBody>
      </p:sp>
      <p:sp>
        <p:nvSpPr>
          <p:cNvPr id="55" name="object 285"/>
          <p:cNvSpPr txBox="1"/>
          <p:nvPr/>
        </p:nvSpPr>
        <p:spPr>
          <a:xfrm>
            <a:off x="1143000" y="2086689"/>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56" name="object 285"/>
          <p:cNvSpPr txBox="1"/>
          <p:nvPr/>
        </p:nvSpPr>
        <p:spPr>
          <a:xfrm>
            <a:off x="1684209" y="2086689"/>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单位：千</a:t>
            </a:r>
            <a:r>
              <a:rPr lang="zh-CN" altLang="en-US" sz="800" b="1">
                <a:latin typeface="微软雅黑" panose="020b0503020204020204" pitchFamily="34" charset="-122"/>
                <a:ea typeface="微软雅黑" panose="020b0503020204020204" pitchFamily="34" charset="-122"/>
                <a:cs typeface="Arial"/>
              </a:rPr>
              <a:t>欧</a:t>
            </a:r>
            <a:endParaRPr sz="800" b="1">
              <a:latin typeface="微软雅黑" panose="020b0503020204020204" pitchFamily="34" charset="-122"/>
              <a:ea typeface="微软雅黑" panose="020b0503020204020204" pitchFamily="34" charset="-122"/>
              <a:cs typeface="Arial"/>
            </a:endParaRPr>
          </a:p>
        </p:txBody>
      </p:sp>
      <p:sp>
        <p:nvSpPr>
          <p:cNvPr id="57" name="object 285"/>
          <p:cNvSpPr txBox="1"/>
          <p:nvPr/>
        </p:nvSpPr>
        <p:spPr>
          <a:xfrm>
            <a:off x="6662866" y="2057400"/>
            <a:ext cx="437894"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62"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23</a:t>
            </a:fld>
            <a:endParaRPr lang="zh-CN" altLang="en-US" b="1">
              <a:solidFill>
                <a:schemeClr val="tx1"/>
              </a:solidFill>
            </a:endParaRPr>
          </a:p>
        </p:txBody>
      </p:sp>
    </p:spTree>
    <p:extLst>
      <p:ext uri="{BB962C8B-B14F-4D97-AF65-F5344CB8AC3E}">
        <p14:creationId xmlns:p14="http://schemas.microsoft.com/office/powerpoint/2010/main" xmlns="" val="231183659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3"/>
            </p:custDataLst>
            <p:extLst>
              <p:ext uri="{D42A27DB-BD31-4B8C-83A1-F6EECF244321}">
                <p14:modId xmlns:p14="http://schemas.microsoft.com/office/powerpoint/2010/main" xmlns="" val="1150918705"/>
              </p:ext>
            </p:extLst>
          </p:nvPr>
        </p:nvGraphicFramePr>
        <p:xfrm>
          <a:off x="1588" y="1588"/>
          <a:ext cx="1587" cy="1587"/>
        </p:xfrm>
        <a:graphic>
          <a:graphicData uri="http://schemas.openxmlformats.org/presentationml/2006/ole">
            <mc:AlternateContent>
              <mc:Choice xmlns:v="urn:schemas-microsoft-com:vml" Requires="v">
                <p:oleObj spid="_x0000_s1054" name="think-cell Slide" r:id="rId4" imgW="360" imgH="360" progId="">
                  <p:embed/>
                </p:oleObj>
              </mc:Choice>
              <mc:Fallback>
                <p:oleObj name="think-cell Slide" r:id="rId4" imgW="360" imgH="360" progId="">
                  <p:embed/>
                  <p:pic>
                    <p:nvPicPr>
                      <p:cNvPr id="0" name="OLE substitute image"/>
                      <p:cNvPicPr/>
                      <p:nvPr/>
                    </p:nvPicPr>
                    <p:blipFill>
                      <a:blip r:embed="rId5"/>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6"/>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sym typeface="+mn-lt"/>
            </a:endParaRPr>
          </a:p>
        </p:txBody>
      </p:sp>
      <p:sp>
        <p:nvSpPr>
          <p:cNvPr id="2" name="object 2"/>
          <p:cNvSpPr/>
          <p:nvPr/>
        </p:nvSpPr>
        <p:spPr>
          <a:xfrm>
            <a:off x="0" y="6678167"/>
            <a:ext cx="12192000" cy="17983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990600" y="1295400"/>
            <a:ext cx="10189512"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——APAC</a:t>
            </a:r>
            <a:r>
              <a:rPr lang="zh-CN" altLang="en-US" b="1" spc="-5" smtClean="0">
                <a:solidFill>
                  <a:schemeClr val="bg1"/>
                </a:solidFill>
                <a:latin typeface="微软雅黑" panose="020b0503020204020204" pitchFamily="34" charset="-122"/>
                <a:ea typeface="微软雅黑" panose="020b0503020204020204" pitchFamily="34" charset="-122"/>
              </a:rPr>
              <a:t>地区</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en-US" altLang="zh-CN" kern="0" spc="-5" smtClean="0">
                <a:latin typeface="微软雅黑" panose="020b0503020204020204" pitchFamily="34" charset="-122"/>
                <a:ea typeface="微软雅黑" panose="020b0503020204020204" pitchFamily="34" charset="-122"/>
              </a:rPr>
              <a:t>APAC</a:t>
            </a:r>
            <a:r>
              <a:rPr lang="zh-CN" altLang="en-US" kern="0" spc="-5" smtClean="0">
                <a:latin typeface="微软雅黑" panose="020b0503020204020204" pitchFamily="34" charset="-122"/>
                <a:ea typeface="微软雅黑" panose="020b0503020204020204" pitchFamily="34" charset="-122"/>
              </a:rPr>
              <a:t>（除中国）地区主要通过香港、日本和泰国三个子公司来销售，泰国地区以直销模式为主</a:t>
            </a:r>
            <a:endParaRPr lang="zh-CN" altLang="en-US" kern="0" spc="-5">
              <a:latin typeface="微软雅黑" panose="020b0503020204020204" pitchFamily="34" charset="-122"/>
              <a:ea typeface="微软雅黑" panose="020b0503020204020204" pitchFamily="34" charset="-122"/>
            </a:endParaRPr>
          </a:p>
        </p:txBody>
      </p:sp>
      <p:graphicFrame>
        <p:nvGraphicFramePr>
          <p:cNvPr id="77" name="对象 76"/>
          <p:cNvGraphicFramePr>
            <a:graphicFrameLocks noChangeAspect="1"/>
          </p:cNvGraphicFramePr>
          <p:nvPr>
            <p:custDataLst>
              <p:tags r:id="rId10"/>
            </p:custDataLst>
            <p:extLst>
              <p:ext uri="{D42A27DB-BD31-4B8C-83A1-F6EECF244321}">
                <p14:modId xmlns:p14="http://schemas.microsoft.com/office/powerpoint/2010/main" xmlns="" val="1902516952"/>
              </p:ext>
            </p:extLst>
          </p:nvPr>
        </p:nvGraphicFramePr>
        <p:xfrm>
          <a:off x="7391401" y="1892300"/>
          <a:ext cx="4013181" cy="2832169"/>
        </p:xfrm>
        <a:graphic>
          <a:graphicData uri="http://schemas.openxmlformats.org/presentationml/2006/ole">
            <mc:AlternateContent>
              <mc:Choice xmlns:v="urn:schemas-microsoft-com:vml" Requires="v">
                <p:oleObj spid="_x0000_s1055" name="图表" r:id="rId11" imgW="4013181" imgH="2832169" progId="MSGraph.Chart.8">
                  <p:embed/>
                </p:oleObj>
              </mc:Choice>
              <mc:Fallback>
                <p:oleObj name="图表" r:id="rId11" imgW="4013181" imgH="2832169" progId="MSGraph.Chart.8">
                  <p:embed/>
                  <p:pic>
                    <p:nvPicPr>
                      <p:cNvPr id="0" name="OLE substitute image"/>
                      <p:cNvPicPr/>
                      <p:nvPr/>
                    </p:nvPicPr>
                    <p:blipFill>
                      <a:blip r:embed="rId12"/>
                      <a:stretch>
                        <a:fillRect/>
                      </a:stretch>
                    </p:blipFill>
                    <p:spPr>
                      <a:xfrm>
                        <a:off x="7391401" y="1892300"/>
                        <a:ext cx="4013181" cy="2832169"/>
                      </a:xfrm>
                      <a:prstGeom prst="rect">
                        <a:avLst/>
                      </a:prstGeom>
                      <a:noFill/>
                    </p:spPr>
                  </p:pic>
                </p:oleObj>
              </mc:Fallback>
            </mc:AlternateContent>
          </a:graphicData>
        </a:graphic>
      </p:graphicFrame>
      <p:cxnSp>
        <p:nvCxnSpPr>
          <p:cNvPr id="11" name="直接连接符 10"/>
          <p:cNvCxnSpPr/>
          <p:nvPr>
            <p:custDataLst>
              <p:tags r:id="rId13"/>
            </p:custDataLst>
          </p:nvPr>
        </p:nvCxnSpPr>
        <p:spPr bwMode="auto">
          <a:xfrm flipH="1">
            <a:off x="8423275" y="2170113"/>
            <a:ext cx="0" cy="236537"/>
          </a:xfrm>
          <a:prstGeom prst="line">
            <a:avLst/>
          </a:prstGeom>
          <a:ln w="635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32" name="Holder 3"/>
          <p:cNvSpPr>
            <a:spLocks noGrp="1"/>
          </p:cNvSpPr>
          <p:nvPr>
            <p:custDataLst>
              <p:tags r:id="rId14"/>
            </p:custDataLst>
          </p:nvPr>
        </p:nvSpPr>
        <p:spPr bwMode="gray">
          <a:xfrm>
            <a:off x="8259763" y="2017713"/>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8DEF1FD-BE6C-46BA-9B12-2B19CFB2B515}" type="datetime'''''''''''2'''''',''''''''''''''3''''''0''''''3'''''''''''''''">
              <a:rPr lang="zh-CN" altLang="en-US" sz="1000" b="1"/>
              <a:pPr algn="ctr">
                <a:spcBef>
                  <a:spcPct val="0"/>
                </a:spcBef>
                <a:spcAft>
                  <a:spcPct val="0"/>
                </a:spcAft>
              </a:pPr>
              <a:t>2,303</a:t>
            </a:fld>
            <a:endParaRPr lang="zh-CN" altLang="en-US" sz="1000" b="1">
              <a:sym typeface="+mn-lt"/>
            </a:endParaRPr>
          </a:p>
        </p:txBody>
      </p:sp>
      <p:sp>
        <p:nvSpPr>
          <p:cNvPr id="31" name="Holder 3"/>
          <p:cNvSpPr>
            <a:spLocks noGrp="1"/>
          </p:cNvSpPr>
          <p:nvPr>
            <p:custDataLst>
              <p:tags r:id="rId15"/>
            </p:custDataLst>
          </p:nvPr>
        </p:nvSpPr>
        <p:spPr bwMode="gray">
          <a:xfrm>
            <a:off x="9328150" y="3787775"/>
            <a:ext cx="230188"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667E03A-9909-499B-ACB8-73C3D8FE0ED4}" type="datetime'''51''''''''''''''''''''''''''''''''''''''''''5'''">
              <a:rPr lang="zh-CN" altLang="en-US" sz="1000" b="1"/>
              <a:pPr algn="ctr">
                <a:spcBef>
                  <a:spcPct val="0"/>
                </a:spcBef>
                <a:spcAft>
                  <a:spcPct val="0"/>
                </a:spcAft>
              </a:pPr>
              <a:t>515</a:t>
            </a:fld>
            <a:endParaRPr lang="zh-CN" altLang="en-US" sz="1000" b="1">
              <a:sym typeface="+mn-lt"/>
            </a:endParaRPr>
          </a:p>
        </p:txBody>
      </p:sp>
      <p:sp>
        <p:nvSpPr>
          <p:cNvPr id="57" name="Holder 3"/>
          <p:cNvSpPr>
            <a:spLocks noGrp="1"/>
          </p:cNvSpPr>
          <p:nvPr>
            <p:custDataLst>
              <p:tags r:id="rId16"/>
            </p:custDataLst>
          </p:nvPr>
        </p:nvSpPr>
        <p:spPr bwMode="gray">
          <a:xfrm>
            <a:off x="9328150" y="3940175"/>
            <a:ext cx="230188" cy="152400"/>
          </a:xfrm>
          <a:prstGeom prst="rect">
            <a:avLst/>
          </a:prstGeom>
          <a:solidFill>
            <a:schemeClr val="accent1"/>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C70042F-206B-40FA-8EDA-5ABA7A61975D}" type="datetime'''''''''''''''''''''''''1''''''''''''''''''''''''0''6'">
              <a:rPr lang="zh-CN" altLang="en-US" sz="1000" b="1">
                <a:solidFill>
                  <a:schemeClr val="bg1"/>
                </a:solidFill>
                <a:ea typeface="宋体"/>
                <a:sym typeface="+mn-lt"/>
              </a:rPr>
              <a:pPr algn="ctr">
                <a:spcBef>
                  <a:spcPct val="0"/>
                </a:spcBef>
                <a:spcAft>
                  <a:spcPct val="0"/>
                </a:spcAft>
              </a:pPr>
              <a:t>106</a:t>
            </a:fld>
            <a:endParaRPr lang="zh-CN" altLang="en-US" sz="1000" b="1">
              <a:solidFill>
                <a:schemeClr val="bg1"/>
              </a:solidFill>
              <a:ea typeface="宋体"/>
              <a:sym typeface="+mn-lt"/>
            </a:endParaRPr>
          </a:p>
        </p:txBody>
      </p:sp>
      <p:sp>
        <p:nvSpPr>
          <p:cNvPr id="64" name="Holder 3"/>
          <p:cNvSpPr>
            <a:spLocks noGrp="1"/>
          </p:cNvSpPr>
          <p:nvPr>
            <p:custDataLst>
              <p:tags r:id="rId17"/>
            </p:custDataLst>
          </p:nvPr>
        </p:nvSpPr>
        <p:spPr bwMode="gray">
          <a:xfrm>
            <a:off x="10347325" y="4289425"/>
            <a:ext cx="230188" cy="152400"/>
          </a:xfrm>
          <a:prstGeom prst="rect">
            <a:avLst/>
          </a:prstGeom>
          <a:solidFill>
            <a:schemeClr val="accent2"/>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A5BEE67-04F8-4D22-A3A5-7055961C2C9F}" type="datetime'''''''''''''1''''''''''''''''2''''''''''0'''''''''''">
              <a:rPr lang="zh-CN" altLang="en-US" sz="1000" b="1">
                <a:solidFill>
                  <a:schemeClr val="bg1"/>
                </a:solidFill>
                <a:sym typeface="+mn-lt"/>
              </a:rPr>
              <a:pPr algn="ctr">
                <a:spcBef>
                  <a:spcPct val="0"/>
                </a:spcBef>
                <a:spcAft>
                  <a:spcPct val="0"/>
                </a:spcAft>
              </a:pPr>
              <a:t>120</a:t>
            </a:fld>
            <a:endParaRPr lang="zh-CN" altLang="en-US" sz="1000" b="1">
              <a:solidFill>
                <a:schemeClr val="bg1"/>
              </a:solidFill>
              <a:sym typeface="+mn-lt"/>
            </a:endParaRPr>
          </a:p>
        </p:txBody>
      </p:sp>
      <p:sp>
        <p:nvSpPr>
          <p:cNvPr id="29" name="Holder 3"/>
          <p:cNvSpPr>
            <a:spLocks noGrp="1"/>
          </p:cNvSpPr>
          <p:nvPr>
            <p:custDataLst>
              <p:tags r:id="rId18"/>
            </p:custDataLst>
          </p:nvPr>
        </p:nvSpPr>
        <p:spPr bwMode="auto">
          <a:xfrm>
            <a:off x="9309100" y="4516438"/>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60DA9AA-7FD6-4C50-BF83-AF928B43BBA4}" type="datetime'''''日''''''''''''''''''''''''''''''''本'''''''''''''''''">
              <a:rPr lang="zh-CN" altLang="en-US" sz="1000" b="1">
                <a:sym typeface="+mn-lt"/>
              </a:rPr>
              <a:pPr algn="ctr">
                <a:spcBef>
                  <a:spcPct val="0"/>
                </a:spcBef>
                <a:spcAft>
                  <a:spcPct val="0"/>
                </a:spcAft>
              </a:pPr>
              <a:t>日本</a:t>
            </a:fld>
            <a:endParaRPr lang="zh-CN" altLang="en-US" sz="1000" b="1">
              <a:sym typeface="+mn-lt"/>
            </a:endParaRPr>
          </a:p>
        </p:txBody>
      </p:sp>
      <p:sp>
        <p:nvSpPr>
          <p:cNvPr id="26" name="Holder 3"/>
          <p:cNvSpPr>
            <a:spLocks noGrp="1"/>
          </p:cNvSpPr>
          <p:nvPr>
            <p:custDataLst>
              <p:tags r:id="rId19"/>
            </p:custDataLst>
          </p:nvPr>
        </p:nvSpPr>
        <p:spPr bwMode="gray">
          <a:xfrm>
            <a:off x="10347325" y="3581400"/>
            <a:ext cx="230188"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D9FC8AE-1ED3-4781-BE2A-C8EEB50DDCE7}" type="datetime'''''''''7''''''5''''''''''''''''4'''''''''''''''''''''''''''''">
              <a:rPr lang="zh-CN" altLang="en-US" sz="1000" b="1"/>
              <a:pPr algn="ctr">
                <a:spcBef>
                  <a:spcPct val="0"/>
                </a:spcBef>
                <a:spcAft>
                  <a:spcPct val="0"/>
                </a:spcAft>
              </a:pPr>
              <a:t>754</a:t>
            </a:fld>
            <a:endParaRPr lang="zh-CN" altLang="en-US" sz="1000" b="1">
              <a:sym typeface="+mn-lt"/>
            </a:endParaRPr>
          </a:p>
        </p:txBody>
      </p:sp>
      <p:sp>
        <p:nvSpPr>
          <p:cNvPr id="30" name="Holder 3"/>
          <p:cNvSpPr>
            <a:spLocks noGrp="1"/>
          </p:cNvSpPr>
          <p:nvPr>
            <p:custDataLst>
              <p:tags r:id="rId20"/>
            </p:custDataLst>
          </p:nvPr>
        </p:nvSpPr>
        <p:spPr bwMode="auto">
          <a:xfrm>
            <a:off x="8289925" y="4516438"/>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B8834DE4-E5CD-43A5-9F84-C3335491E8DA}" type="datetime'''''''''''''''''''''''''香''''''''''''''''''''''''''''''港'''">
              <a:rPr lang="zh-CN" altLang="en-US" sz="1000" b="1">
                <a:sym typeface="+mn-lt"/>
              </a:rPr>
              <a:pPr algn="ctr">
                <a:spcBef>
                  <a:spcPct val="0"/>
                </a:spcBef>
                <a:spcAft>
                  <a:spcPct val="0"/>
                </a:spcAft>
              </a:pPr>
              <a:t>香港</a:t>
            </a:fld>
            <a:endParaRPr lang="zh-CN" altLang="en-US" sz="1000" b="1">
              <a:sym typeface="+mn-lt"/>
            </a:endParaRPr>
          </a:p>
        </p:txBody>
      </p:sp>
      <p:sp>
        <p:nvSpPr>
          <p:cNvPr id="27" name="Holder 3"/>
          <p:cNvSpPr>
            <a:spLocks noGrp="1"/>
          </p:cNvSpPr>
          <p:nvPr>
            <p:custDataLst>
              <p:tags r:id="rId21"/>
            </p:custDataLst>
          </p:nvPr>
        </p:nvSpPr>
        <p:spPr bwMode="auto">
          <a:xfrm>
            <a:off x="10328275" y="4516438"/>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5AB7A80-9ADB-4242-A438-D02BD056ADA1}" type="datetime'''''''''泰''''''''国'''''''''''''''''''''''''''''''''''''''''">
              <a:rPr lang="zh-CN" altLang="en-US" sz="1000" b="1">
                <a:sym typeface="+mn-lt"/>
              </a:rPr>
              <a:pPr algn="ctr">
                <a:spcBef>
                  <a:spcPct val="0"/>
                </a:spcBef>
                <a:spcAft>
                  <a:spcPct val="0"/>
                </a:spcAft>
              </a:pPr>
              <a:t>泰国</a:t>
            </a:fld>
            <a:endParaRPr lang="zh-CN" altLang="en-US" sz="1000" b="1">
              <a:sym typeface="+mn-lt"/>
            </a:endParaRPr>
          </a:p>
        </p:txBody>
      </p:sp>
      <p:sp>
        <p:nvSpPr>
          <p:cNvPr id="34" name="object 4"/>
          <p:cNvSpPr txBox="1"/>
          <p:nvPr/>
        </p:nvSpPr>
        <p:spPr>
          <a:xfrm>
            <a:off x="7705725" y="1680476"/>
            <a:ext cx="3474387"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年前</a:t>
            </a:r>
            <a:r>
              <a:rPr lang="en-US" altLang="zh-CN" sz="1600" smtClean="0"/>
              <a:t>25</a:t>
            </a:r>
            <a:r>
              <a:rPr lang="zh-CN" altLang="en-US" sz="1600" smtClean="0"/>
              <a:t>大客户</a:t>
            </a:r>
            <a:r>
              <a:rPr lang="zh-CN" altLang="en-US" sz="1600"/>
              <a:t>销量</a:t>
            </a:r>
            <a:r>
              <a:rPr lang="zh-CN" altLang="en-US" sz="1600" smtClean="0"/>
              <a:t>分类</a:t>
            </a:r>
            <a:endParaRPr sz="1600"/>
          </a:p>
        </p:txBody>
      </p:sp>
      <p:sp>
        <p:nvSpPr>
          <p:cNvPr id="40" name="object 285"/>
          <p:cNvSpPr txBox="1"/>
          <p:nvPr/>
        </p:nvSpPr>
        <p:spPr>
          <a:xfrm>
            <a:off x="10556875" y="2033588"/>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41" name="object 4"/>
          <p:cNvSpPr txBox="1"/>
          <p:nvPr/>
        </p:nvSpPr>
        <p:spPr>
          <a:xfrm>
            <a:off x="4343400" y="1680476"/>
            <a:ext cx="3276600"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年各子公司销量占比图</a:t>
            </a:r>
            <a:endParaRPr sz="1600"/>
          </a:p>
        </p:txBody>
      </p:sp>
      <p:graphicFrame>
        <p:nvGraphicFramePr>
          <p:cNvPr id="5" name="对象 4"/>
          <p:cNvGraphicFramePr>
            <a:graphicFrameLocks noChangeAspect="1"/>
          </p:cNvGraphicFramePr>
          <p:nvPr>
            <p:custDataLst>
              <p:tags r:id="rId22"/>
            </p:custDataLst>
            <p:extLst>
              <p:ext uri="{D42A27DB-BD31-4B8C-83A1-F6EECF244321}">
                <p14:modId xmlns:p14="http://schemas.microsoft.com/office/powerpoint/2010/main" xmlns="" val="3700494249"/>
              </p:ext>
            </p:extLst>
          </p:nvPr>
        </p:nvGraphicFramePr>
        <p:xfrm>
          <a:off x="4800600" y="2146300"/>
          <a:ext cx="2381257" cy="2374814"/>
        </p:xfrm>
        <a:graphic>
          <a:graphicData uri="http://schemas.openxmlformats.org/presentationml/2006/ole">
            <mc:AlternateContent>
              <mc:Choice xmlns:v="urn:schemas-microsoft-com:vml" Requires="v">
                <p:oleObj spid="_x0000_s1056" name="图表" r:id="rId23" imgW="2381257" imgH="2374814" progId="MSGraph.Chart.8">
                  <p:embed/>
                </p:oleObj>
              </mc:Choice>
              <mc:Fallback>
                <p:oleObj name="图表" r:id="rId23" imgW="2381257" imgH="2374814" progId="MSGraph.Chart.8">
                  <p:embed/>
                  <p:pic>
                    <p:nvPicPr>
                      <p:cNvPr id="0" name="OLE substitute image"/>
                      <p:cNvPicPr/>
                      <p:nvPr/>
                    </p:nvPicPr>
                    <p:blipFill>
                      <a:blip r:embed="rId24"/>
                      <a:stretch>
                        <a:fillRect/>
                      </a:stretch>
                    </p:blipFill>
                    <p:spPr>
                      <a:xfrm>
                        <a:off x="4800600" y="2146300"/>
                        <a:ext cx="2381257" cy="2374814"/>
                      </a:xfrm>
                      <a:prstGeom prst="rect">
                        <a:avLst/>
                      </a:prstGeom>
                      <a:noFill/>
                    </p:spPr>
                  </p:pic>
                </p:oleObj>
              </mc:Fallback>
            </mc:AlternateContent>
          </a:graphicData>
        </a:graphic>
      </p:graphicFrame>
      <p:sp>
        <p:nvSpPr>
          <p:cNvPr id="48" name="Holder 3"/>
          <p:cNvSpPr>
            <a:spLocks noGrp="1"/>
          </p:cNvSpPr>
          <p:nvPr>
            <p:custDataLst>
              <p:tags r:id="rId25"/>
            </p:custDataLst>
          </p:nvPr>
        </p:nvSpPr>
        <p:spPr bwMode="gray">
          <a:xfrm>
            <a:off x="5294313" y="2503488"/>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889223C-E77A-4E41-BF5E-02609216458D}" type="datetime'''''''''''''''''''''''''''2''''''''''''''0''''''%'''''''''''''">
              <a:rPr lang="zh-CN" altLang="en-US" sz="1400"/>
              <a:pPr algn="ctr">
                <a:spcBef>
                  <a:spcPct val="0"/>
                </a:spcBef>
                <a:spcAft>
                  <a:spcPct val="0"/>
                </a:spcAft>
              </a:pPr>
              <a:t>20%</a:t>
            </a:fld>
            <a:endParaRPr lang="zh-CN" altLang="en-US" sz="1400">
              <a:sym typeface="+mn-lt"/>
            </a:endParaRPr>
          </a:p>
        </p:txBody>
      </p:sp>
      <p:sp>
        <p:nvSpPr>
          <p:cNvPr id="47" name="Holder 3"/>
          <p:cNvSpPr>
            <a:spLocks noGrp="1"/>
          </p:cNvSpPr>
          <p:nvPr>
            <p:custDataLst>
              <p:tags r:id="rId26"/>
            </p:custDataLst>
          </p:nvPr>
        </p:nvSpPr>
        <p:spPr bwMode="auto">
          <a:xfrm>
            <a:off x="4619625" y="344170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484D4C7F-861D-4323-8A93-672D40FFAC6A}" type="datetime'''''''''日''''''''''''''''''本'''''''''">
              <a:rPr lang="zh-CN" altLang="en-US" sz="1000" b="1">
                <a:sym typeface="+mn-lt"/>
              </a:rPr>
              <a:pPr algn="r">
                <a:spcBef>
                  <a:spcPct val="0"/>
                </a:spcBef>
                <a:spcAft>
                  <a:spcPct val="0"/>
                </a:spcAft>
              </a:pPr>
              <a:t>日本</a:t>
            </a:fld>
            <a:endParaRPr lang="zh-CN" altLang="en-US" sz="1000" b="1">
              <a:sym typeface="+mn-lt"/>
            </a:endParaRPr>
          </a:p>
        </p:txBody>
      </p:sp>
      <p:sp>
        <p:nvSpPr>
          <p:cNvPr id="46" name="Holder 3"/>
          <p:cNvSpPr>
            <a:spLocks noGrp="1"/>
          </p:cNvSpPr>
          <p:nvPr>
            <p:custDataLst>
              <p:tags r:id="rId27"/>
            </p:custDataLst>
          </p:nvPr>
        </p:nvSpPr>
        <p:spPr bwMode="auto">
          <a:xfrm>
            <a:off x="7019925" y="3803650"/>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29A8D70F-4B15-44DA-914A-75D7F3CBE532}" type="datetime'''''''''''''''''''''''''香''港'''''''''''''">
              <a:rPr lang="zh-CN" altLang="en-US" sz="1000" b="1">
                <a:sym typeface="+mn-lt"/>
              </a:rPr>
              <a:pPr>
                <a:spcBef>
                  <a:spcPct val="0"/>
                </a:spcBef>
                <a:spcAft>
                  <a:spcPct val="0"/>
                </a:spcAft>
              </a:pPr>
              <a:t>香港</a:t>
            </a:fld>
            <a:endParaRPr lang="zh-CN" altLang="en-US" sz="1000" b="1">
              <a:sym typeface="+mn-lt"/>
            </a:endParaRPr>
          </a:p>
        </p:txBody>
      </p:sp>
      <p:sp>
        <p:nvSpPr>
          <p:cNvPr id="49" name="Holder 3"/>
          <p:cNvSpPr>
            <a:spLocks noGrp="1"/>
          </p:cNvSpPr>
          <p:nvPr>
            <p:custDataLst>
              <p:tags r:id="rId28"/>
            </p:custDataLst>
          </p:nvPr>
        </p:nvSpPr>
        <p:spPr bwMode="auto">
          <a:xfrm>
            <a:off x="5105400" y="22717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E6C6DC02-4517-440B-952F-5F0DD72822FB}" type="datetime'''泰''''''''''''''''''''''''''''''''国'''''''''''''''">
              <a:rPr lang="zh-CN" altLang="en-US" sz="1000" b="1">
                <a:sym typeface="+mn-lt"/>
              </a:rPr>
              <a:pPr algn="r">
                <a:spcBef>
                  <a:spcPct val="0"/>
                </a:spcBef>
                <a:spcAft>
                  <a:spcPct val="0"/>
                </a:spcAft>
              </a:pPr>
              <a:t>泰国</a:t>
            </a:fld>
            <a:endParaRPr lang="zh-CN" altLang="en-US" sz="1000" b="1">
              <a:sym typeface="+mn-lt"/>
            </a:endParaRPr>
          </a:p>
        </p:txBody>
      </p:sp>
      <p:sp>
        <p:nvSpPr>
          <p:cNvPr id="43" name="Holder 3"/>
          <p:cNvSpPr>
            <a:spLocks noGrp="1"/>
          </p:cNvSpPr>
          <p:nvPr>
            <p:custDataLst>
              <p:tags r:id="rId29"/>
            </p:custDataLst>
          </p:nvPr>
        </p:nvSpPr>
        <p:spPr bwMode="gray">
          <a:xfrm>
            <a:off x="6605588" y="3625850"/>
            <a:ext cx="358775" cy="212725"/>
          </a:xfrm>
          <a:prstGeom prst="rect">
            <a:avLst/>
          </a:prstGeom>
          <a:noFill/>
          <a:extLst>
            <a:ext uri="{909E8E84-426E-40DD-AFC4-6F175D3DCCD1}">
              <a14:hiddenFill xmlns:a14="http://schemas.microsoft.com/office/drawing/2010/main" xmlns="">
                <a:solidFill>
                  <a:schemeClr val="accent2"/>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99DE644-20F8-40C1-BAD6-676C8F5D48EA}" type="datetime'''''''''''''''''''''''''''6''''''''''''''''5''%'''''''''''''">
              <a:rPr lang="zh-CN" altLang="en-US" sz="1400">
                <a:solidFill>
                  <a:schemeClr val="bg1"/>
                </a:solidFill>
              </a:rPr>
              <a:pPr algn="ctr">
                <a:spcBef>
                  <a:spcPct val="0"/>
                </a:spcBef>
                <a:spcAft>
                  <a:spcPct val="0"/>
                </a:spcAft>
              </a:pPr>
              <a:t>65%</a:t>
            </a:fld>
            <a:endParaRPr lang="zh-CN" altLang="en-US" sz="1400">
              <a:solidFill>
                <a:schemeClr val="bg1"/>
              </a:solidFill>
              <a:sym typeface="+mn-lt"/>
            </a:endParaRPr>
          </a:p>
        </p:txBody>
      </p:sp>
      <p:sp>
        <p:nvSpPr>
          <p:cNvPr id="44" name="Holder 3"/>
          <p:cNvSpPr>
            <a:spLocks noGrp="1"/>
          </p:cNvSpPr>
          <p:nvPr>
            <p:custDataLst>
              <p:tags r:id="rId30"/>
            </p:custDataLst>
          </p:nvPr>
        </p:nvSpPr>
        <p:spPr bwMode="gray">
          <a:xfrm>
            <a:off x="4930775" y="3365500"/>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3CF3350E-C1F8-487F-B450-F8B207E6D678}" type="datetime'1''''''''''''''5''''%'''''''''">
              <a:rPr lang="zh-CN" altLang="en-US" sz="1400">
                <a:solidFill>
                  <a:schemeClr val="bg1"/>
                </a:solidFill>
              </a:rPr>
              <a:pPr algn="ctr">
                <a:spcBef>
                  <a:spcPct val="0"/>
                </a:spcBef>
                <a:spcAft>
                  <a:spcPct val="0"/>
                </a:spcAft>
              </a:pPr>
              <a:t>15%</a:t>
            </a:fld>
            <a:endParaRPr lang="zh-CN" altLang="en-US" sz="1400">
              <a:solidFill>
                <a:schemeClr val="bg1"/>
              </a:solidFill>
              <a:sym typeface="+mn-lt"/>
            </a:endParaRPr>
          </a:p>
        </p:txBody>
      </p:sp>
      <p:sp>
        <p:nvSpPr>
          <p:cNvPr id="52" name="矩形 51"/>
          <p:cNvSpPr/>
          <p:nvPr>
            <p:custDataLst>
              <p:tags r:id="rId31"/>
            </p:custDataLst>
          </p:nvPr>
        </p:nvSpPr>
        <p:spPr bwMode="auto">
          <a:xfrm>
            <a:off x="9923463" y="2427288"/>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矩形 8"/>
          <p:cNvSpPr/>
          <p:nvPr>
            <p:custDataLst>
              <p:tags r:id="rId32"/>
            </p:custDataLst>
          </p:nvPr>
        </p:nvSpPr>
        <p:spPr bwMode="auto">
          <a:xfrm>
            <a:off x="9923463" y="2630488"/>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1" name="Holder 3"/>
          <p:cNvSpPr>
            <a:spLocks noGrp="1"/>
          </p:cNvSpPr>
          <p:nvPr>
            <p:custDataLst>
              <p:tags r:id="rId33"/>
            </p:custDataLst>
          </p:nvPr>
        </p:nvSpPr>
        <p:spPr bwMode="auto">
          <a:xfrm>
            <a:off x="10153650" y="26273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508C57CB-29C2-4C27-8427-1F267D42B0CA}" type="datetime'''''''''''''''''''''''''分销'''''''''''">
              <a:rPr lang="zh-CN" altLang="en-US" sz="1000" b="1">
                <a:sym typeface="+mn-lt"/>
              </a:rPr>
              <a:pPr>
                <a:spcBef>
                  <a:spcPct val="0"/>
                </a:spcBef>
                <a:spcAft>
                  <a:spcPct val="0"/>
                </a:spcAft>
              </a:pPr>
              <a:t>分销</a:t>
            </a:fld>
            <a:endParaRPr lang="zh-CN" altLang="en-US" sz="1000" b="1">
              <a:sym typeface="+mn-lt"/>
            </a:endParaRPr>
          </a:p>
        </p:txBody>
      </p:sp>
      <p:sp>
        <p:nvSpPr>
          <p:cNvPr id="53" name="Holder 3"/>
          <p:cNvSpPr>
            <a:spLocks noGrp="1"/>
          </p:cNvSpPr>
          <p:nvPr>
            <p:custDataLst>
              <p:tags r:id="rId34"/>
            </p:custDataLst>
          </p:nvPr>
        </p:nvSpPr>
        <p:spPr bwMode="auto">
          <a:xfrm>
            <a:off x="10153650" y="24241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06A88739-E232-46AD-8513-4310AE17CC43}" type="datetime'''''''''''''''''直''''''''''''''''销'''''">
              <a:rPr lang="zh-CN" altLang="en-US" sz="1000" b="1">
                <a:sym typeface="+mn-lt"/>
              </a:rPr>
              <a:pPr>
                <a:spcBef>
                  <a:spcPct val="0"/>
                </a:spcBef>
                <a:spcAft>
                  <a:spcPct val="0"/>
                </a:spcAft>
              </a:pPr>
              <a:t>直销</a:t>
            </a:fld>
            <a:endParaRPr lang="zh-CN" altLang="en-US" sz="1000" b="1">
              <a:sym typeface="+mn-lt"/>
            </a:endParaRPr>
          </a:p>
        </p:txBody>
      </p:sp>
      <p:sp>
        <p:nvSpPr>
          <p:cNvPr id="69" name="object 9"/>
          <p:cNvSpPr txBox="1"/>
          <p:nvPr/>
        </p:nvSpPr>
        <p:spPr>
          <a:xfrm>
            <a:off x="990601" y="4911804"/>
            <a:ext cx="10189511" cy="1661993"/>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marR="5080" indent="-171450">
              <a:lnSpc>
                <a:spcPct val="150000"/>
              </a:lnSpc>
              <a:buClr>
                <a:srgbClr val="FF0000"/>
              </a:buClr>
              <a:buFont typeface="Wingdings" pitchFamily="2" charset="2"/>
              <a:buChar char="l"/>
            </a:pPr>
            <a:r>
              <a:rPr lang="zh-CN" altLang="en-US" sz="1200" spc="15">
                <a:cs typeface="Verdana"/>
              </a:rPr>
              <a:t>整个</a:t>
            </a:r>
            <a:r>
              <a:rPr lang="en-US" altLang="zh-CN" sz="1200" spc="15">
                <a:cs typeface="Verdana"/>
              </a:rPr>
              <a:t>APAC</a:t>
            </a:r>
            <a:r>
              <a:rPr lang="zh-CN" altLang="en-US" sz="1200" spc="15">
                <a:cs typeface="Verdana"/>
              </a:rPr>
              <a:t>（除中国）地区目前仍</a:t>
            </a:r>
            <a:r>
              <a:rPr lang="zh-CN" altLang="en-US" sz="1200" spc="15" smtClean="0">
                <a:cs typeface="Verdana"/>
              </a:rPr>
              <a:t>以</a:t>
            </a:r>
            <a:r>
              <a:rPr lang="zh-CN" altLang="en-US" sz="1200" spc="15">
                <a:cs typeface="Verdana"/>
              </a:rPr>
              <a:t>香港地区（包括越南、</a:t>
            </a:r>
            <a:r>
              <a:rPr lang="zh-CN" altLang="en-US" sz="1200" spc="15" smtClean="0">
                <a:cs typeface="Verdana"/>
              </a:rPr>
              <a:t>台湾、印尼等</a:t>
            </a:r>
            <a:r>
              <a:rPr lang="zh-CN" altLang="en-US" sz="1200" spc="15">
                <a:cs typeface="Verdana"/>
              </a:rPr>
              <a:t>区域）的销售为主，未来泰国地区有望进一步提升比重；</a:t>
            </a:r>
          </a:p>
          <a:p>
            <a:pPr marL="367030" marR="5080" indent="-171450">
              <a:lnSpc>
                <a:spcPct val="150000"/>
              </a:lnSpc>
              <a:buClr>
                <a:srgbClr val="FF0000"/>
              </a:buClr>
              <a:buFont typeface="Wingdings" pitchFamily="2" charset="2"/>
              <a:buChar char="l"/>
            </a:pPr>
            <a:r>
              <a:rPr lang="zh-CN" altLang="en-US" sz="1200" spc="15">
                <a:cs typeface="Verdana"/>
              </a:rPr>
              <a:t>从客户集中度来看，</a:t>
            </a:r>
            <a:r>
              <a:rPr lang="en-US" altLang="zh-CN" sz="1200" spc="15">
                <a:cs typeface="Verdana"/>
              </a:rPr>
              <a:t>APAC</a:t>
            </a:r>
            <a:r>
              <a:rPr lang="zh-CN" altLang="en-US" sz="1200" spc="15">
                <a:cs typeface="Verdana"/>
              </a:rPr>
              <a:t>（除中国）地区前</a:t>
            </a:r>
            <a:r>
              <a:rPr lang="en-US" altLang="zh-CN" sz="1200" spc="15">
                <a:cs typeface="Verdana"/>
              </a:rPr>
              <a:t>25</a:t>
            </a:r>
            <a:r>
              <a:rPr lang="zh-CN" altLang="en-US" sz="1200" spc="15">
                <a:cs typeface="Verdana"/>
              </a:rPr>
              <a:t>大客户集中度较高，都超过</a:t>
            </a:r>
            <a:r>
              <a:rPr lang="en-US" altLang="zh-CN" sz="1200" spc="15">
                <a:cs typeface="Verdana"/>
              </a:rPr>
              <a:t>90%</a:t>
            </a:r>
            <a:r>
              <a:rPr lang="zh-CN" altLang="en-US" sz="1200" spc="15">
                <a:cs typeface="Verdana"/>
              </a:rPr>
              <a:t>的占比；</a:t>
            </a:r>
            <a:endParaRPr lang="en-US" altLang="zh-CN" sz="1200" spc="15">
              <a:cs typeface="Verdana"/>
            </a:endParaRPr>
          </a:p>
          <a:p>
            <a:pPr marL="367030" marR="5080" indent="-171450">
              <a:lnSpc>
                <a:spcPct val="150000"/>
              </a:lnSpc>
              <a:buClr>
                <a:srgbClr val="FF0000"/>
              </a:buClr>
              <a:buFont typeface="Wingdings" pitchFamily="2" charset="2"/>
              <a:buChar char="l"/>
            </a:pPr>
            <a:r>
              <a:rPr lang="zh-CN" altLang="en-US" sz="1200" spc="15">
                <a:cs typeface="Verdana"/>
              </a:rPr>
              <a:t>从销售模式来看，香港和日本仍以分销方式为主，只有泰国反而以直销客户为主，这与泰国自身工厂带来的供应链便利有关，也与拓纳</a:t>
            </a:r>
            <a:r>
              <a:rPr lang="zh-CN" altLang="en-US" sz="1200"/>
              <a:t>特意要摆脱原来拜耳的经销商有关；</a:t>
            </a:r>
            <a:endParaRPr lang="zh-CN" altLang="en-US" sz="1200" spc="15">
              <a:cs typeface="Verdana"/>
            </a:endParaRPr>
          </a:p>
          <a:p>
            <a:pPr marL="367030" marR="5080" indent="-171450">
              <a:lnSpc>
                <a:spcPct val="150000"/>
              </a:lnSpc>
              <a:buClr>
                <a:srgbClr val="FF0000"/>
              </a:buClr>
              <a:buFont typeface="Wingdings" pitchFamily="2" charset="2"/>
              <a:buChar char="l"/>
            </a:pPr>
            <a:r>
              <a:rPr lang="zh-CN" altLang="en-US" sz="1200" spc="15" smtClean="0">
                <a:cs typeface="Verdana"/>
              </a:rPr>
              <a:t>泰国</a:t>
            </a:r>
            <a:r>
              <a:rPr lang="zh-CN" altLang="en-US" sz="1200" spc="15">
                <a:cs typeface="Verdana"/>
              </a:rPr>
              <a:t>地区的增长主要是由于对新经销商和销售员工</a:t>
            </a:r>
            <a:r>
              <a:rPr lang="zh-CN" altLang="en-US" sz="1200" spc="15" smtClean="0">
                <a:cs typeface="Verdana"/>
              </a:rPr>
              <a:t>的</a:t>
            </a:r>
            <a:r>
              <a:rPr lang="zh-CN" altLang="en-US" sz="1200" spc="15">
                <a:cs typeface="Verdana"/>
              </a:rPr>
              <a:t>投入</a:t>
            </a:r>
            <a:r>
              <a:rPr lang="zh-CN" altLang="en-US" sz="1200" spc="15" smtClean="0">
                <a:cs typeface="Verdana"/>
              </a:rPr>
              <a:t>，</a:t>
            </a:r>
            <a:r>
              <a:rPr lang="zh-CN" altLang="en-US" sz="1200" spc="15">
                <a:cs typeface="Verdana"/>
              </a:rPr>
              <a:t>另外</a:t>
            </a:r>
            <a:r>
              <a:rPr lang="zh-CN" altLang="en-US" sz="1200" spc="15" smtClean="0">
                <a:cs typeface="Verdana"/>
              </a:rPr>
              <a:t>香港（包括越南、台湾、印尼等区域）的下降是由于</a:t>
            </a:r>
            <a:r>
              <a:rPr lang="en-US" altLang="zh-CN" sz="1200" spc="15" smtClean="0">
                <a:cs typeface="Verdana"/>
              </a:rPr>
              <a:t>2015</a:t>
            </a:r>
            <a:r>
              <a:rPr lang="zh-CN" altLang="en-US" sz="1200" spc="15">
                <a:cs typeface="Verdana"/>
              </a:rPr>
              <a:t>年把部分</a:t>
            </a:r>
            <a:r>
              <a:rPr lang="zh-CN" altLang="en-US" sz="1200" spc="15" smtClean="0">
                <a:cs typeface="Verdana"/>
              </a:rPr>
              <a:t>业务转移到泰国，如果将香港与泰国加起来算总体是</a:t>
            </a:r>
            <a:r>
              <a:rPr lang="zh-CN" altLang="en-US" sz="1200" spc="15">
                <a:cs typeface="Verdana"/>
              </a:rPr>
              <a:t>上升的</a:t>
            </a:r>
            <a:r>
              <a:rPr lang="zh-CN" altLang="en-US" sz="1200" spc="15" smtClean="0">
                <a:cs typeface="Verdana"/>
              </a:rPr>
              <a:t>，主要得益于泰国工厂的优势以及很多中国客户</a:t>
            </a:r>
            <a:r>
              <a:rPr lang="zh-CN" altLang="en-US" sz="1200" spc="15">
                <a:cs typeface="Verdana"/>
              </a:rPr>
              <a:t>转移到</a:t>
            </a:r>
            <a:r>
              <a:rPr lang="zh-CN" altLang="en-US" sz="1200" spc="15" smtClean="0">
                <a:cs typeface="Verdana"/>
              </a:rPr>
              <a:t>东南亚</a:t>
            </a:r>
            <a:r>
              <a:rPr lang="zh-CN" altLang="en-US" sz="1200" spc="15">
                <a:cs typeface="Verdana"/>
              </a:rPr>
              <a:t>泰国</a:t>
            </a:r>
            <a:r>
              <a:rPr lang="zh-CN" altLang="en-US" sz="1200" spc="15" smtClean="0">
                <a:cs typeface="Verdana"/>
              </a:rPr>
              <a:t>区域。</a:t>
            </a:r>
            <a:endParaRPr lang="en-US" altLang="zh-CN" sz="1200" spc="15">
              <a:cs typeface="Verdana"/>
            </a:endParaRPr>
          </a:p>
        </p:txBody>
      </p:sp>
      <p:sp>
        <p:nvSpPr>
          <p:cNvPr id="85" name="object 4"/>
          <p:cNvSpPr txBox="1"/>
          <p:nvPr/>
        </p:nvSpPr>
        <p:spPr>
          <a:xfrm>
            <a:off x="990600" y="1680476"/>
            <a:ext cx="3276600"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2013-2016H</a:t>
            </a:r>
            <a:r>
              <a:rPr lang="zh-CN" altLang="en-US" sz="1600" smtClean="0"/>
              <a:t>各子公司历史销量</a:t>
            </a:r>
            <a:endParaRPr sz="1600"/>
          </a:p>
        </p:txBody>
      </p:sp>
      <p:graphicFrame>
        <p:nvGraphicFramePr>
          <p:cNvPr id="95" name="对象 94"/>
          <p:cNvGraphicFramePr>
            <a:graphicFrameLocks noChangeAspect="1"/>
          </p:cNvGraphicFramePr>
          <p:nvPr>
            <p:custDataLst>
              <p:tags r:id="rId35"/>
            </p:custDataLst>
            <p:extLst>
              <p:ext uri="{D42A27DB-BD31-4B8C-83A1-F6EECF244321}">
                <p14:modId xmlns:p14="http://schemas.microsoft.com/office/powerpoint/2010/main" xmlns="" val="81833864"/>
              </p:ext>
            </p:extLst>
          </p:nvPr>
        </p:nvGraphicFramePr>
        <p:xfrm>
          <a:off x="850900" y="1816100"/>
          <a:ext cx="3530590" cy="2755943"/>
        </p:xfrm>
        <a:graphic>
          <a:graphicData uri="http://schemas.openxmlformats.org/presentationml/2006/ole">
            <mc:AlternateContent>
              <mc:Choice xmlns:v="urn:schemas-microsoft-com:vml" Requires="v">
                <p:oleObj spid="_x0000_s1057" name="图表" r:id="rId36" imgW="3530590" imgH="2755943" progId="MSGraph.Chart.8">
                  <p:embed/>
                </p:oleObj>
              </mc:Choice>
              <mc:Fallback>
                <p:oleObj name="图表" r:id="rId36" imgW="3530590" imgH="2755943" progId="MSGraph.Chart.8">
                  <p:embed/>
                  <p:pic>
                    <p:nvPicPr>
                      <p:cNvPr id="0" name="OLE substitute image"/>
                      <p:cNvPicPr/>
                      <p:nvPr/>
                    </p:nvPicPr>
                    <p:blipFill>
                      <a:blip r:embed="rId37"/>
                      <a:stretch>
                        <a:fillRect/>
                      </a:stretch>
                    </p:blipFill>
                    <p:spPr>
                      <a:xfrm>
                        <a:off x="850900" y="1816100"/>
                        <a:ext cx="3530590" cy="2755943"/>
                      </a:xfrm>
                      <a:prstGeom prst="rect">
                        <a:avLst/>
                      </a:prstGeom>
                      <a:noFill/>
                    </p:spPr>
                  </p:pic>
                </p:oleObj>
              </mc:Fallback>
            </mc:AlternateContent>
          </a:graphicData>
        </a:graphic>
      </p:graphicFrame>
      <p:sp>
        <p:nvSpPr>
          <p:cNvPr id="101" name="Holder 3"/>
          <p:cNvSpPr>
            <a:spLocks noGrp="1"/>
          </p:cNvSpPr>
          <p:nvPr>
            <p:custDataLst>
              <p:tags r:id="rId38"/>
            </p:custDataLst>
          </p:nvPr>
        </p:nvSpPr>
        <p:spPr bwMode="auto">
          <a:xfrm>
            <a:off x="3559175" y="44942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DBEA9A6-DCED-4DE7-8B40-837C3C21C18A}" type="datetime'''''''泰''''''国'''''''''''''''''''''''''''''''''''">
              <a:rPr lang="zh-CN" altLang="en-US" sz="1000" b="1">
                <a:sym typeface="+mn-lt"/>
              </a:rPr>
              <a:pPr algn="ctr">
                <a:spcBef>
                  <a:spcPct val="0"/>
                </a:spcBef>
                <a:spcAft>
                  <a:spcPct val="0"/>
                </a:spcAft>
              </a:pPr>
              <a:t>泰国</a:t>
            </a:fld>
            <a:endParaRPr lang="zh-CN" altLang="en-US" sz="1000" b="1">
              <a:sym typeface="+mn-lt"/>
            </a:endParaRPr>
          </a:p>
        </p:txBody>
      </p:sp>
      <p:sp>
        <p:nvSpPr>
          <p:cNvPr id="100" name="Holder 3"/>
          <p:cNvSpPr>
            <a:spLocks noGrp="1"/>
          </p:cNvSpPr>
          <p:nvPr>
            <p:custDataLst>
              <p:tags r:id="rId39"/>
            </p:custDataLst>
          </p:nvPr>
        </p:nvSpPr>
        <p:spPr bwMode="auto">
          <a:xfrm>
            <a:off x="2489200" y="44942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17289726-28CD-456B-BA5A-4414EFC98A95}" type="datetime'''''''''''''''日''''本'''''''''">
              <a:rPr lang="zh-CN" altLang="en-US" sz="1000" b="1">
                <a:sym typeface="+mn-lt"/>
              </a:rPr>
              <a:pPr algn="ctr">
                <a:spcBef>
                  <a:spcPct val="0"/>
                </a:spcBef>
                <a:spcAft>
                  <a:spcPct val="0"/>
                </a:spcAft>
              </a:pPr>
              <a:t>日本</a:t>
            </a:fld>
            <a:endParaRPr lang="zh-CN" altLang="en-US" sz="1000" b="1">
              <a:sym typeface="+mn-lt"/>
            </a:endParaRPr>
          </a:p>
        </p:txBody>
      </p:sp>
      <p:sp>
        <p:nvSpPr>
          <p:cNvPr id="99" name="Holder 3"/>
          <p:cNvSpPr>
            <a:spLocks noGrp="1"/>
          </p:cNvSpPr>
          <p:nvPr>
            <p:custDataLst>
              <p:tags r:id="rId40"/>
            </p:custDataLst>
          </p:nvPr>
        </p:nvSpPr>
        <p:spPr bwMode="auto">
          <a:xfrm>
            <a:off x="1419225" y="44942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80680A2-1701-4594-ACA3-08746FB0A0D1}" type="datetime'香''''''''港'''''''''''''''''''''''''''''''''''''''''''''''">
              <a:rPr lang="zh-CN" altLang="en-US" sz="1000" b="1">
                <a:sym typeface="+mn-lt"/>
              </a:rPr>
              <a:pPr algn="ctr">
                <a:spcBef>
                  <a:spcPct val="0"/>
                </a:spcBef>
                <a:spcAft>
                  <a:spcPct val="0"/>
                </a:spcAft>
              </a:pPr>
              <a:t>香港</a:t>
            </a:fld>
            <a:endParaRPr lang="zh-CN" altLang="en-US" sz="1000" b="1">
              <a:sym typeface="+mn-lt"/>
            </a:endParaRPr>
          </a:p>
        </p:txBody>
      </p:sp>
      <p:sp>
        <p:nvSpPr>
          <p:cNvPr id="107" name="矩形 106"/>
          <p:cNvSpPr/>
          <p:nvPr>
            <p:custDataLst>
              <p:tags r:id="rId41"/>
            </p:custDataLst>
          </p:nvPr>
        </p:nvSpPr>
        <p:spPr bwMode="auto">
          <a:xfrm>
            <a:off x="2217738" y="2257425"/>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9" name="矩形 108"/>
          <p:cNvSpPr/>
          <p:nvPr>
            <p:custDataLst>
              <p:tags r:id="rId42"/>
            </p:custDataLst>
          </p:nvPr>
        </p:nvSpPr>
        <p:spPr bwMode="auto">
          <a:xfrm>
            <a:off x="2886075" y="2257425"/>
            <a:ext cx="179388" cy="133350"/>
          </a:xfrm>
          <a:prstGeom prst="rect">
            <a:avLst/>
          </a:prstGeom>
          <a:solidFill>
            <a:schemeClr val="accent3"/>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5" name="矩形 104"/>
          <p:cNvSpPr/>
          <p:nvPr>
            <p:custDataLst>
              <p:tags r:id="rId43"/>
            </p:custDataLst>
          </p:nvPr>
        </p:nvSpPr>
        <p:spPr bwMode="auto">
          <a:xfrm>
            <a:off x="2217738" y="2460625"/>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矩形 11"/>
          <p:cNvSpPr/>
          <p:nvPr>
            <p:custDataLst>
              <p:tags r:id="rId44"/>
            </p:custDataLst>
          </p:nvPr>
        </p:nvSpPr>
        <p:spPr bwMode="auto">
          <a:xfrm>
            <a:off x="2886075" y="2460625"/>
            <a:ext cx="179388" cy="133350"/>
          </a:xfrm>
          <a:prstGeom prst="rect">
            <a:avLst/>
          </a:prstGeom>
          <a:solidFill>
            <a:schemeClr val="accent4"/>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6" name="Holder 3"/>
          <p:cNvSpPr>
            <a:spLocks noGrp="1"/>
          </p:cNvSpPr>
          <p:nvPr>
            <p:custDataLst>
              <p:tags r:id="rId45"/>
            </p:custDataLst>
          </p:nvPr>
        </p:nvSpPr>
        <p:spPr bwMode="auto">
          <a:xfrm>
            <a:off x="2447925" y="22542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22431872-6F8A-4510-831F-764D7B53BEEA}" type="datetime'''''2''''''''''''0''''1''''''''''''''''''3A'''''">
              <a:rPr lang="zh-CN" altLang="en-US" sz="1000" b="1"/>
              <a:pPr>
                <a:spcBef>
                  <a:spcPct val="0"/>
                </a:spcBef>
                <a:spcAft>
                  <a:spcPct val="0"/>
                </a:spcAft>
              </a:pPr>
              <a:t>2013A</a:t>
            </a:fld>
            <a:endParaRPr lang="zh-CN" altLang="en-US" sz="1000" b="1">
              <a:sym typeface="+mn-lt"/>
            </a:endParaRPr>
          </a:p>
        </p:txBody>
      </p:sp>
      <p:sp>
        <p:nvSpPr>
          <p:cNvPr id="108" name="Holder 3"/>
          <p:cNvSpPr>
            <a:spLocks noGrp="1"/>
          </p:cNvSpPr>
          <p:nvPr>
            <p:custDataLst>
              <p:tags r:id="rId46"/>
            </p:custDataLst>
          </p:nvPr>
        </p:nvSpPr>
        <p:spPr bwMode="auto">
          <a:xfrm>
            <a:off x="3116263" y="22542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FBBAE934-42D6-4131-B9CC-CC73F987D5D7}" type="datetime'''2''''''''''''''0''''''''''''''1''''''''''''''''5A'''''''''''">
              <a:rPr lang="zh-CN" altLang="en-US" sz="1000" b="1"/>
              <a:pPr>
                <a:spcBef>
                  <a:spcPct val="0"/>
                </a:spcBef>
                <a:spcAft>
                  <a:spcPct val="0"/>
                </a:spcAft>
              </a:pPr>
              <a:t>2015A</a:t>
            </a:fld>
            <a:endParaRPr lang="zh-CN" altLang="en-US" sz="1000" b="1">
              <a:sym typeface="+mn-lt"/>
            </a:endParaRPr>
          </a:p>
        </p:txBody>
      </p:sp>
      <p:sp>
        <p:nvSpPr>
          <p:cNvPr id="104" name="Holder 3"/>
          <p:cNvSpPr>
            <a:spLocks noGrp="1"/>
          </p:cNvSpPr>
          <p:nvPr>
            <p:custDataLst>
              <p:tags r:id="rId47"/>
            </p:custDataLst>
          </p:nvPr>
        </p:nvSpPr>
        <p:spPr bwMode="auto">
          <a:xfrm>
            <a:off x="2447925" y="24574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7BBF808A-490A-494A-8701-59F3B8F5E9F9}" type="datetime'''''''''2''''''''0''''''''''''1''''4A'''''">
              <a:rPr lang="zh-CN" altLang="en-US" sz="1000" b="1"/>
              <a:pPr>
                <a:spcBef>
                  <a:spcPct val="0"/>
                </a:spcBef>
                <a:spcAft>
                  <a:spcPct val="0"/>
                </a:spcAft>
              </a:pPr>
              <a:t>2014A</a:t>
            </a:fld>
            <a:endParaRPr lang="zh-CN" altLang="en-US" sz="1000" b="1">
              <a:sym typeface="+mn-lt"/>
            </a:endParaRPr>
          </a:p>
        </p:txBody>
      </p:sp>
      <p:sp>
        <p:nvSpPr>
          <p:cNvPr id="50" name="Holder 3"/>
          <p:cNvSpPr>
            <a:spLocks noGrp="1"/>
          </p:cNvSpPr>
          <p:nvPr>
            <p:custDataLst>
              <p:tags r:id="rId48"/>
            </p:custDataLst>
          </p:nvPr>
        </p:nvSpPr>
        <p:spPr bwMode="auto">
          <a:xfrm>
            <a:off x="3116263" y="2457450"/>
            <a:ext cx="33972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822E8D8B-1DD8-4E23-A5A5-59CD7F4B8ACB}" type="datetime'''''''''2''''''0''''''1''''''''6''''H'''''''''''''''''''''''''">
              <a:rPr lang="zh-CN" altLang="en-US" sz="1000" b="1"/>
              <a:pPr>
                <a:spcBef>
                  <a:spcPct val="0"/>
                </a:spcBef>
                <a:spcAft>
                  <a:spcPct val="0"/>
                </a:spcAft>
              </a:pPr>
              <a:t>2016H</a:t>
            </a:fld>
            <a:endParaRPr lang="zh-CN" altLang="en-US" sz="1000" b="1">
              <a:sym typeface="+mn-lt"/>
            </a:endParaRPr>
          </a:p>
        </p:txBody>
      </p:sp>
      <p:sp>
        <p:nvSpPr>
          <p:cNvPr id="137" name="object 285"/>
          <p:cNvSpPr txBox="1"/>
          <p:nvPr/>
        </p:nvSpPr>
        <p:spPr>
          <a:xfrm>
            <a:off x="3581400" y="2019300"/>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54"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24</a:t>
            </a:fld>
            <a:endParaRPr lang="zh-CN" altLang="en-US" b="1">
              <a:solidFill>
                <a:schemeClr val="tx1"/>
              </a:solidFill>
            </a:endParaRPr>
          </a:p>
        </p:txBody>
      </p:sp>
    </p:spTree>
    <p:extLst>
      <p:ext uri="{BB962C8B-B14F-4D97-AF65-F5344CB8AC3E}">
        <p14:creationId xmlns:p14="http://schemas.microsoft.com/office/powerpoint/2010/main" xmlns="" val="286750110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对象 9" hidden="1"/>
          <p:cNvGraphicFramePr>
            <a:graphicFrameLocks noChangeAspect="1"/>
          </p:cNvGraphicFramePr>
          <p:nvPr>
            <p:custDataLst>
              <p:tags r:id="rId2"/>
            </p:custDataLst>
            <p:extLst>
              <p:ext uri="{D42A27DB-BD31-4B8C-83A1-F6EECF244321}">
                <p14:modId xmlns:p14="http://schemas.microsoft.com/office/powerpoint/2010/main" xmlns="" val="1993934103"/>
              </p:ext>
            </p:extLst>
          </p:nvPr>
        </p:nvGraphicFramePr>
        <p:xfrm>
          <a:off x="1588" y="1588"/>
          <a:ext cx="1587" cy="1587"/>
        </p:xfrm>
        <a:graphic>
          <a:graphicData uri="http://schemas.openxmlformats.org/presentationml/2006/ole">
            <mc:AlternateContent>
              <mc:Choice xmlns:v="urn:schemas-microsoft-com:vml" Requires="v">
                <p:oleObj spid="_x0000_s1058"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sp>
        <p:nvSpPr>
          <p:cNvPr id="8" name="矩形 7" hidden="1"/>
          <p:cNvSpPr/>
          <p:nvPr>
            <p:custDataLst>
              <p:tags r:id="rId5"/>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000" b="1">
              <a:sym typeface="+mn-lt"/>
            </a:endParaRPr>
          </a:p>
        </p:txBody>
      </p:sp>
      <p:sp>
        <p:nvSpPr>
          <p:cNvPr id="2" name="object 2"/>
          <p:cNvSpPr/>
          <p:nvPr/>
        </p:nvSpPr>
        <p:spPr>
          <a:xfrm>
            <a:off x="0" y="6678167"/>
            <a:ext cx="12192000" cy="179832"/>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990600" y="1295400"/>
            <a:ext cx="99822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3.1.1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尽调之市场</a:t>
            </a:r>
            <a:r>
              <a:rPr lang="zh-CN" altLang="en-US" b="1" spc="-5" smtClean="0">
                <a:solidFill>
                  <a:schemeClr val="bg1"/>
                </a:solidFill>
                <a:latin typeface="微软雅黑" panose="020b0503020204020204" pitchFamily="34" charset="-122"/>
                <a:ea typeface="微软雅黑" panose="020b0503020204020204" pitchFamily="34" charset="-122"/>
              </a:rPr>
              <a:t>销售分析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en-US" altLang="zh-CN" b="1" spc="-5">
                <a:solidFill>
                  <a:schemeClr val="bg1"/>
                </a:solidFill>
                <a:latin typeface="微软雅黑" panose="020b0503020204020204" pitchFamily="34" charset="-122"/>
                <a:ea typeface="微软雅黑" panose="020b0503020204020204" pitchFamily="34" charset="-122"/>
              </a:rPr>
              <a:t>India</a:t>
            </a:r>
            <a:r>
              <a:rPr lang="zh-CN" altLang="en-US" b="1" spc="-5">
                <a:solidFill>
                  <a:schemeClr val="bg1"/>
                </a:solidFill>
                <a:latin typeface="微软雅黑" panose="020b0503020204020204" pitchFamily="34" charset="-122"/>
                <a:ea typeface="微软雅黑" panose="020b0503020204020204" pitchFamily="34" charset="-122"/>
              </a:rPr>
              <a:t>和</a:t>
            </a:r>
            <a:r>
              <a:rPr lang="en-US" altLang="zh-CN" b="1" spc="-5">
                <a:solidFill>
                  <a:schemeClr val="bg1"/>
                </a:solidFill>
                <a:latin typeface="微软雅黑" panose="020b0503020204020204" pitchFamily="34" charset="-122"/>
                <a:ea typeface="微软雅黑" panose="020b0503020204020204" pitchFamily="34" charset="-122"/>
              </a:rPr>
              <a:t>Americas</a:t>
            </a:r>
            <a:r>
              <a:rPr lang="zh-CN" altLang="en-US" b="1" spc="-5" smtClean="0">
                <a:solidFill>
                  <a:schemeClr val="bg1"/>
                </a:solidFill>
                <a:latin typeface="微软雅黑" panose="020b0503020204020204" pitchFamily="34" charset="-122"/>
                <a:ea typeface="微软雅黑" panose="020b0503020204020204" pitchFamily="34" charset="-122"/>
              </a:rPr>
              <a:t>地区</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78"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en-US" altLang="zh-CN" kern="0" spc="-5" smtClean="0">
                <a:latin typeface="微软雅黑" panose="020b0503020204020204" pitchFamily="34" charset="-122"/>
                <a:ea typeface="微软雅黑" panose="020b0503020204020204" pitchFamily="34" charset="-122"/>
              </a:rPr>
              <a:t>India</a:t>
            </a:r>
            <a:r>
              <a:rPr lang="zh-CN" altLang="en-US" kern="0" spc="-5" smtClean="0">
                <a:latin typeface="微软雅黑" panose="020b0503020204020204" pitchFamily="34" charset="-122"/>
                <a:ea typeface="微软雅黑" panose="020b0503020204020204" pitchFamily="34" charset="-122"/>
              </a:rPr>
              <a:t>和</a:t>
            </a:r>
            <a:r>
              <a:rPr lang="en-US" altLang="zh-CN" kern="0" spc="-5" smtClean="0">
                <a:latin typeface="微软雅黑" panose="020b0503020204020204" pitchFamily="34" charset="-122"/>
                <a:ea typeface="微软雅黑" panose="020b0503020204020204" pitchFamily="34" charset="-122"/>
              </a:rPr>
              <a:t>Americas</a:t>
            </a:r>
            <a:r>
              <a:rPr lang="zh-CN" altLang="en-US" kern="0" spc="-5" smtClean="0">
                <a:latin typeface="微软雅黑" panose="020b0503020204020204" pitchFamily="34" charset="-122"/>
                <a:ea typeface="微软雅黑" panose="020b0503020204020204" pitchFamily="34" charset="-122"/>
              </a:rPr>
              <a:t>地区主要通过印度、阿根廷和美国三个子公司来销售，两个地区的销售模式差别较大</a:t>
            </a:r>
            <a:endParaRPr lang="zh-CN" altLang="en-US" kern="0" spc="-5">
              <a:latin typeface="微软雅黑" panose="020b0503020204020204" pitchFamily="34" charset="-122"/>
              <a:ea typeface="微软雅黑" panose="020b0503020204020204" pitchFamily="34" charset="-122"/>
            </a:endParaRPr>
          </a:p>
        </p:txBody>
      </p:sp>
      <p:graphicFrame>
        <p:nvGraphicFramePr>
          <p:cNvPr id="77" name="对象 76"/>
          <p:cNvGraphicFramePr>
            <a:graphicFrameLocks noChangeAspect="1"/>
          </p:cNvGraphicFramePr>
          <p:nvPr>
            <p:custDataLst>
              <p:tags r:id="rId9"/>
            </p:custDataLst>
            <p:extLst>
              <p:ext uri="{D42A27DB-BD31-4B8C-83A1-F6EECF244321}">
                <p14:modId xmlns:p14="http://schemas.microsoft.com/office/powerpoint/2010/main" xmlns="" val="13741221"/>
              </p:ext>
            </p:extLst>
          </p:nvPr>
        </p:nvGraphicFramePr>
        <p:xfrm>
          <a:off x="7518399" y="1930400"/>
          <a:ext cx="3543314" cy="2832169"/>
        </p:xfrm>
        <a:graphic>
          <a:graphicData uri="http://schemas.openxmlformats.org/presentationml/2006/ole">
            <mc:AlternateContent>
              <mc:Choice xmlns:v="urn:schemas-microsoft-com:vml" Requires="v">
                <p:oleObj spid="_x0000_s1059" name="图表" r:id="rId10" imgW="3543314" imgH="2832169" progId="MSGraph.Chart.8">
                  <p:embed/>
                </p:oleObj>
              </mc:Choice>
              <mc:Fallback>
                <p:oleObj name="图表" r:id="rId10" imgW="3543314" imgH="2832169" progId="MSGraph.Chart.8">
                  <p:embed/>
                  <p:pic>
                    <p:nvPicPr>
                      <p:cNvPr id="0" name="OLE substitute image"/>
                      <p:cNvPicPr/>
                      <p:nvPr/>
                    </p:nvPicPr>
                    <p:blipFill>
                      <a:blip r:embed="rId11"/>
                      <a:stretch>
                        <a:fillRect/>
                      </a:stretch>
                    </p:blipFill>
                    <p:spPr>
                      <a:xfrm>
                        <a:off x="7518399" y="1930400"/>
                        <a:ext cx="3543314" cy="2832169"/>
                      </a:xfrm>
                      <a:prstGeom prst="rect">
                        <a:avLst/>
                      </a:prstGeom>
                      <a:noFill/>
                    </p:spPr>
                  </p:pic>
                </p:oleObj>
              </mc:Fallback>
            </mc:AlternateContent>
          </a:graphicData>
        </a:graphic>
      </p:graphicFrame>
      <p:cxnSp>
        <p:nvCxnSpPr>
          <p:cNvPr id="12" name="直接连接符 11"/>
          <p:cNvCxnSpPr/>
          <p:nvPr>
            <p:custDataLst>
              <p:tags r:id="rId12"/>
            </p:custDataLst>
          </p:nvPr>
        </p:nvCxnSpPr>
        <p:spPr bwMode="auto">
          <a:xfrm>
            <a:off x="8245475" y="2622550"/>
            <a:ext cx="79375" cy="0"/>
          </a:xfrm>
          <a:prstGeom prst="line">
            <a:avLst/>
          </a:prstGeom>
          <a:ln w="635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33" name="Holder 3"/>
          <p:cNvSpPr>
            <a:spLocks noGrp="1"/>
          </p:cNvSpPr>
          <p:nvPr>
            <p:custDataLst>
              <p:tags r:id="rId13"/>
            </p:custDataLst>
          </p:nvPr>
        </p:nvSpPr>
        <p:spPr bwMode="auto">
          <a:xfrm>
            <a:off x="8366125" y="46085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95E7DBF-1C7D-4718-8B04-07D4E47E3199}" type="datetime'''''''印''''''''度'''''''''''''''''''''''''''''''''''''''''">
              <a:rPr lang="zh-CN" altLang="en-US" sz="1000" b="1"/>
              <a:pPr algn="ctr">
                <a:spcBef>
                  <a:spcPct val="0"/>
                </a:spcBef>
                <a:spcAft>
                  <a:spcPct val="0"/>
                </a:spcAft>
              </a:pPr>
              <a:t>印度</a:t>
            </a:fld>
            <a:endParaRPr lang="zh-CN" altLang="en-US" sz="1000" b="1">
              <a:sym typeface="+mn-lt"/>
            </a:endParaRPr>
          </a:p>
        </p:txBody>
      </p:sp>
      <p:sp>
        <p:nvSpPr>
          <p:cNvPr id="70" name="Holder 3"/>
          <p:cNvSpPr>
            <a:spLocks noGrp="1"/>
          </p:cNvSpPr>
          <p:nvPr>
            <p:custDataLst>
              <p:tags r:id="rId14"/>
            </p:custDataLst>
          </p:nvPr>
        </p:nvSpPr>
        <p:spPr bwMode="gray">
          <a:xfrm>
            <a:off x="9282113" y="4381500"/>
            <a:ext cx="100013" cy="152400"/>
          </a:xfrm>
          <a:prstGeom prst="rect">
            <a:avLst/>
          </a:prstGeom>
          <a:solidFill>
            <a:schemeClr val="accent2"/>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78C7A595-4196-43D6-A890-ABB505E547A9}" type="datetime'''''''''''''''''''''''''''''''''''''''''''''''''''''0'''''''">
              <a:rPr lang="zh-CN" altLang="en-US" sz="1000" b="1">
                <a:solidFill>
                  <a:schemeClr val="bg1"/>
                </a:solidFill>
                <a:ea typeface="宋体"/>
                <a:sym typeface="+mn-lt"/>
              </a:rPr>
              <a:pPr algn="ctr">
                <a:spcBef>
                  <a:spcPct val="0"/>
                </a:spcBef>
                <a:spcAft>
                  <a:spcPct val="0"/>
                </a:spcAft>
              </a:pPr>
              <a:t>0</a:t>
            </a:fld>
            <a:endParaRPr lang="zh-CN" altLang="en-US" sz="1000" b="1">
              <a:solidFill>
                <a:schemeClr val="bg1"/>
              </a:solidFill>
              <a:ea typeface="宋体"/>
              <a:sym typeface="+mn-lt"/>
            </a:endParaRPr>
          </a:p>
        </p:txBody>
      </p:sp>
      <p:sp>
        <p:nvSpPr>
          <p:cNvPr id="28" name="Holder 3"/>
          <p:cNvSpPr>
            <a:spLocks noGrp="1"/>
          </p:cNvSpPr>
          <p:nvPr>
            <p:custDataLst>
              <p:tags r:id="rId15"/>
            </p:custDataLst>
          </p:nvPr>
        </p:nvSpPr>
        <p:spPr bwMode="gray">
          <a:xfrm>
            <a:off x="8335963" y="2165350"/>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DCA82C0-7C52-4F93-96F7-36F8D08DBD0A}" type="datetime'1,''''''''''''9''''3''''''''''''''8'''''''">
              <a:rPr lang="zh-CN" altLang="en-US" sz="1000" b="1"/>
              <a:pPr algn="ctr">
                <a:spcBef>
                  <a:spcPct val="0"/>
                </a:spcBef>
                <a:spcAft>
                  <a:spcPct val="0"/>
                </a:spcAft>
              </a:pPr>
              <a:t>1,938</a:t>
            </a:fld>
            <a:endParaRPr lang="zh-CN" altLang="en-US" sz="1000" b="1">
              <a:sym typeface="+mn-lt"/>
            </a:endParaRPr>
          </a:p>
        </p:txBody>
      </p:sp>
      <p:sp>
        <p:nvSpPr>
          <p:cNvPr id="30" name="Holder 3"/>
          <p:cNvSpPr>
            <a:spLocks noGrp="1"/>
          </p:cNvSpPr>
          <p:nvPr>
            <p:custDataLst>
              <p:tags r:id="rId16"/>
            </p:custDataLst>
          </p:nvPr>
        </p:nvSpPr>
        <p:spPr bwMode="auto">
          <a:xfrm>
            <a:off x="9134475" y="4608513"/>
            <a:ext cx="393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0431901-7D29-49F7-827B-9EE98184BD9E}" type="datetime'''''阿''''''''''''''''''根''''''''''''''廷'''">
              <a:rPr lang="zh-CN" altLang="en-US" sz="1000" b="1"/>
              <a:pPr algn="ctr">
                <a:spcBef>
                  <a:spcPct val="0"/>
                </a:spcBef>
                <a:spcAft>
                  <a:spcPct val="0"/>
                </a:spcAft>
              </a:pPr>
              <a:t>阿根廷</a:t>
            </a:fld>
            <a:endParaRPr lang="zh-CN" altLang="en-US" sz="1000" b="1">
              <a:sym typeface="+mn-lt"/>
            </a:endParaRPr>
          </a:p>
        </p:txBody>
      </p:sp>
      <p:sp>
        <p:nvSpPr>
          <p:cNvPr id="32" name="Holder 3"/>
          <p:cNvSpPr>
            <a:spLocks noGrp="1"/>
          </p:cNvSpPr>
          <p:nvPr>
            <p:custDataLst>
              <p:tags r:id="rId17"/>
            </p:custDataLst>
          </p:nvPr>
        </p:nvSpPr>
        <p:spPr bwMode="gray">
          <a:xfrm>
            <a:off x="9167813" y="2813050"/>
            <a:ext cx="328613"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2736AEB-3118-423B-A8A8-8D4DB7934147}" type="datetime'1,''''''''''3''''''''''''''4''''''''''''''3'''''">
              <a:rPr lang="zh-CN" altLang="en-US" sz="1000" b="1"/>
              <a:pPr algn="ctr">
                <a:spcBef>
                  <a:spcPct val="0"/>
                </a:spcBef>
                <a:spcAft>
                  <a:spcPct val="0"/>
                </a:spcAft>
              </a:pPr>
              <a:t>1,343</a:t>
            </a:fld>
            <a:endParaRPr lang="zh-CN" altLang="en-US" sz="1000" b="1">
              <a:sym typeface="+mn-lt"/>
            </a:endParaRPr>
          </a:p>
        </p:txBody>
      </p:sp>
      <p:sp>
        <p:nvSpPr>
          <p:cNvPr id="31" name="Holder 3"/>
          <p:cNvSpPr>
            <a:spLocks noGrp="1"/>
          </p:cNvSpPr>
          <p:nvPr>
            <p:custDataLst>
              <p:tags r:id="rId18"/>
            </p:custDataLst>
          </p:nvPr>
        </p:nvSpPr>
        <p:spPr bwMode="gray">
          <a:xfrm>
            <a:off x="10048875" y="3587750"/>
            <a:ext cx="230188" cy="152400"/>
          </a:xfrm>
          <a:prstGeom prst="rect">
            <a:avLst/>
          </a:prstGeom>
          <a:noFill/>
          <a:extLst>
            <a:ext uri="{909E8E84-426E-40DD-AFC4-6F175D3DCCD1}">
              <a14:hiddenFill xmlns:a14="http://schemas.microsoft.com/office/drawing/2010/main" xmlns="">
                <a:solidFill>
                  <a:schemeClr val="accent1"/>
                </a:solidFill>
              </a14:hiddenFill>
            </a:ext>
          </a:extLst>
        </p:spPr>
        <p:txBody>
          <a:bodyPr wrap="none" lIns="17463" tIns="0" rIns="17463" bIns="0" numCol="1" spc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CA211200-A03A-4593-97D8-B9A40000792D}" type="datetime'''''''''''''''''''''6''''''''''''''''''''''34'''">
              <a:rPr lang="zh-CN" altLang="en-US" sz="1000" b="1"/>
              <a:pPr algn="ctr">
                <a:spcBef>
                  <a:spcPct val="0"/>
                </a:spcBef>
                <a:spcAft>
                  <a:spcPct val="0"/>
                </a:spcAft>
              </a:pPr>
              <a:t>634</a:t>
            </a:fld>
            <a:endParaRPr lang="zh-CN" altLang="en-US" sz="1000" b="1">
              <a:sym typeface="+mn-lt"/>
            </a:endParaRPr>
          </a:p>
        </p:txBody>
      </p:sp>
      <p:sp>
        <p:nvSpPr>
          <p:cNvPr id="59" name="Holder 3"/>
          <p:cNvSpPr>
            <a:spLocks noGrp="1"/>
          </p:cNvSpPr>
          <p:nvPr>
            <p:custDataLst>
              <p:tags r:id="rId19"/>
            </p:custDataLst>
          </p:nvPr>
        </p:nvSpPr>
        <p:spPr bwMode="gray">
          <a:xfrm>
            <a:off x="10080625" y="4368800"/>
            <a:ext cx="165100" cy="152400"/>
          </a:xfrm>
          <a:prstGeom prst="rect">
            <a:avLst/>
          </a:prstGeom>
          <a:solidFill>
            <a:schemeClr val="accent2"/>
          </a:solidFill>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C7D2A76-18F7-4010-8953-2054771C193B}" type="datetime'''''''''''''''''''''''''''''''''''''''''''''''''2''''6'''">
              <a:rPr lang="zh-CN" altLang="en-US" sz="1000" b="1">
                <a:solidFill>
                  <a:schemeClr val="bg1"/>
                </a:solidFill>
                <a:ea typeface="宋体"/>
                <a:sym typeface="+mn-lt"/>
              </a:rPr>
              <a:pPr algn="ctr">
                <a:spcBef>
                  <a:spcPct val="0"/>
                </a:spcBef>
                <a:spcAft>
                  <a:spcPct val="0"/>
                </a:spcAft>
              </a:pPr>
              <a:t>26</a:t>
            </a:fld>
            <a:endParaRPr lang="zh-CN" altLang="en-US" sz="1000" b="1">
              <a:solidFill>
                <a:schemeClr val="bg1"/>
              </a:solidFill>
              <a:ea typeface="宋体"/>
              <a:sym typeface="+mn-lt"/>
            </a:endParaRPr>
          </a:p>
        </p:txBody>
      </p:sp>
      <p:sp>
        <p:nvSpPr>
          <p:cNvPr id="29" name="Holder 3"/>
          <p:cNvSpPr>
            <a:spLocks noGrp="1"/>
          </p:cNvSpPr>
          <p:nvPr>
            <p:custDataLst>
              <p:tags r:id="rId20"/>
            </p:custDataLst>
          </p:nvPr>
        </p:nvSpPr>
        <p:spPr bwMode="auto">
          <a:xfrm>
            <a:off x="10029825" y="46085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E519457-749D-44E7-9C9B-2DA862207788}" type="datetime'''''''''''''''''美''''''''''国'''''''''''''''''''''''''''''''''">
              <a:rPr lang="zh-CN" altLang="en-US" sz="1000" b="1"/>
              <a:pPr algn="ctr">
                <a:spcBef>
                  <a:spcPct val="0"/>
                </a:spcBef>
                <a:spcAft>
                  <a:spcPct val="0"/>
                </a:spcAft>
              </a:pPr>
              <a:t>美国</a:t>
            </a:fld>
            <a:endParaRPr lang="zh-CN" altLang="en-US" sz="1000" b="1">
              <a:sym typeface="+mn-lt"/>
            </a:endParaRPr>
          </a:p>
        </p:txBody>
      </p:sp>
      <p:sp useBgFill="1">
        <p:nvSpPr>
          <p:cNvPr id="61" name="Holder 3"/>
          <p:cNvSpPr>
            <a:spLocks noGrp="1"/>
          </p:cNvSpPr>
          <p:nvPr>
            <p:custDataLst>
              <p:tags r:id="rId21"/>
            </p:custDataLst>
          </p:nvPr>
        </p:nvSpPr>
        <p:spPr bwMode="gray">
          <a:xfrm>
            <a:off x="8015288" y="2546350"/>
            <a:ext cx="230188" cy="152400"/>
          </a:xfrm>
          <a:prstGeom prst="rect">
            <a:avLst/>
          </a:prstGeom>
        </p:spPr>
        <p:txBody>
          <a:bodyPr wrap="none" lIns="17463" tIns="0" rIns="17463"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95BD3423-6228-4AAB-B3F3-84BE5ABD0642}" type="datetime'''5''''''''''1''''''''''''''''''''''''4'''''''''">
              <a:rPr lang="zh-CN" altLang="en-US" sz="1000" b="1">
                <a:ea typeface="宋体"/>
                <a:sym typeface="+mn-lt"/>
              </a:rPr>
              <a:pPr algn="r">
                <a:spcBef>
                  <a:spcPct val="0"/>
                </a:spcBef>
                <a:spcAft>
                  <a:spcPct val="0"/>
                </a:spcAft>
              </a:pPr>
              <a:t>514</a:t>
            </a:fld>
            <a:endParaRPr lang="zh-CN" altLang="en-US" sz="1000" b="1">
              <a:ea typeface="宋体"/>
              <a:sym typeface="+mn-lt"/>
            </a:endParaRPr>
          </a:p>
        </p:txBody>
      </p:sp>
      <p:sp>
        <p:nvSpPr>
          <p:cNvPr id="34" name="object 4"/>
          <p:cNvSpPr txBox="1"/>
          <p:nvPr/>
        </p:nvSpPr>
        <p:spPr>
          <a:xfrm>
            <a:off x="7705725" y="1680476"/>
            <a:ext cx="3267075"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年前</a:t>
            </a:r>
            <a:r>
              <a:rPr lang="en-US" altLang="zh-CN" sz="1600" smtClean="0"/>
              <a:t>25</a:t>
            </a:r>
            <a:r>
              <a:rPr lang="zh-CN" altLang="en-US" sz="1600" smtClean="0"/>
              <a:t>大客户</a:t>
            </a:r>
            <a:r>
              <a:rPr lang="zh-CN" altLang="en-US" sz="1600"/>
              <a:t>销量</a:t>
            </a:r>
            <a:r>
              <a:rPr lang="zh-CN" altLang="en-US" sz="1600" smtClean="0"/>
              <a:t>分类</a:t>
            </a:r>
            <a:endParaRPr sz="1600"/>
          </a:p>
        </p:txBody>
      </p:sp>
      <p:sp>
        <p:nvSpPr>
          <p:cNvPr id="40" name="object 285"/>
          <p:cNvSpPr txBox="1"/>
          <p:nvPr/>
        </p:nvSpPr>
        <p:spPr>
          <a:xfrm>
            <a:off x="7762875" y="2071688"/>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sp>
        <p:nvSpPr>
          <p:cNvPr id="41" name="object 4"/>
          <p:cNvSpPr txBox="1"/>
          <p:nvPr/>
        </p:nvSpPr>
        <p:spPr>
          <a:xfrm>
            <a:off x="4343400" y="1680476"/>
            <a:ext cx="3276600"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年销量占比图</a:t>
            </a:r>
            <a:endParaRPr sz="1600"/>
          </a:p>
        </p:txBody>
      </p:sp>
      <p:sp>
        <p:nvSpPr>
          <p:cNvPr id="9" name="矩形 8"/>
          <p:cNvSpPr/>
          <p:nvPr>
            <p:custDataLst>
              <p:tags r:id="rId22"/>
            </p:custDataLst>
          </p:nvPr>
        </p:nvSpPr>
        <p:spPr bwMode="auto">
          <a:xfrm>
            <a:off x="10056813" y="2668588"/>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custDataLst>
              <p:tags r:id="rId23"/>
            </p:custDataLst>
          </p:nvPr>
        </p:nvSpPr>
        <p:spPr bwMode="auto">
          <a:xfrm>
            <a:off x="10056813" y="2465388"/>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1" name="Holder 3"/>
          <p:cNvSpPr>
            <a:spLocks noGrp="1"/>
          </p:cNvSpPr>
          <p:nvPr>
            <p:custDataLst>
              <p:tags r:id="rId24"/>
            </p:custDataLst>
          </p:nvPr>
        </p:nvSpPr>
        <p:spPr bwMode="auto">
          <a:xfrm>
            <a:off x="10287000" y="26654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508C57CB-29C2-4C27-8427-1F267D42B0CA}" type="datetime'''''''''''''''''''''''''分销'''''''''''">
              <a:rPr lang="zh-CN" altLang="en-US" sz="1000" b="1">
                <a:sym typeface="+mn-lt"/>
              </a:rPr>
              <a:pPr>
                <a:spcBef>
                  <a:spcPct val="0"/>
                </a:spcBef>
                <a:spcAft>
                  <a:spcPct val="0"/>
                </a:spcAft>
              </a:pPr>
              <a:t>分销</a:t>
            </a:fld>
            <a:endParaRPr lang="zh-CN" altLang="en-US" sz="1000" b="1">
              <a:sym typeface="+mn-lt"/>
            </a:endParaRPr>
          </a:p>
        </p:txBody>
      </p:sp>
      <p:sp>
        <p:nvSpPr>
          <p:cNvPr id="53" name="Holder 3"/>
          <p:cNvSpPr>
            <a:spLocks noGrp="1"/>
          </p:cNvSpPr>
          <p:nvPr>
            <p:custDataLst>
              <p:tags r:id="rId25"/>
            </p:custDataLst>
          </p:nvPr>
        </p:nvSpPr>
        <p:spPr bwMode="auto">
          <a:xfrm>
            <a:off x="10287000" y="24622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06A88739-E232-46AD-8513-4310AE17CC43}" type="datetime'''''''''''''''''直''''''''''''''''销'''''">
              <a:rPr lang="zh-CN" altLang="en-US" sz="1000" b="1">
                <a:sym typeface="+mn-lt"/>
              </a:rPr>
              <a:pPr>
                <a:spcBef>
                  <a:spcPct val="0"/>
                </a:spcBef>
                <a:spcAft>
                  <a:spcPct val="0"/>
                </a:spcAft>
              </a:pPr>
              <a:t>直销</a:t>
            </a:fld>
            <a:endParaRPr lang="zh-CN" altLang="en-US" sz="1000" b="1">
              <a:sym typeface="+mn-lt"/>
            </a:endParaRPr>
          </a:p>
        </p:txBody>
      </p:sp>
      <p:sp>
        <p:nvSpPr>
          <p:cNvPr id="69" name="object 9"/>
          <p:cNvSpPr txBox="1"/>
          <p:nvPr/>
        </p:nvSpPr>
        <p:spPr>
          <a:xfrm>
            <a:off x="990601" y="4911804"/>
            <a:ext cx="10189511" cy="1107996"/>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7030" marR="5080" indent="-171450">
              <a:lnSpc>
                <a:spcPct val="150000"/>
              </a:lnSpc>
              <a:buClr>
                <a:srgbClr val="FF0000"/>
              </a:buClr>
              <a:buFont typeface="Wingdings" pitchFamily="2" charset="2"/>
              <a:buChar char="l"/>
            </a:pPr>
            <a:r>
              <a:rPr lang="en-US" altLang="zh-CN" sz="1200" spc="15">
                <a:cs typeface="Verdana"/>
              </a:rPr>
              <a:t>India</a:t>
            </a:r>
            <a:r>
              <a:rPr lang="zh-CN" altLang="en-US" sz="1200" spc="15">
                <a:cs typeface="Verdana"/>
              </a:rPr>
              <a:t>地区目前包括印度、巴基斯坦、孟加拉等地区</a:t>
            </a:r>
            <a:r>
              <a:rPr lang="zh-CN" altLang="en-US" sz="1200" spc="15" smtClean="0">
                <a:cs typeface="Verdana"/>
              </a:rPr>
              <a:t>，近三年</a:t>
            </a:r>
            <a:r>
              <a:rPr lang="zh-CN" altLang="en-US" sz="1200" spc="15">
                <a:cs typeface="Verdana"/>
              </a:rPr>
              <a:t>整体销量呈现缓慢下降趋势，销售模式上以分销为主，这也符合印度地区当地的特色；</a:t>
            </a:r>
            <a:endParaRPr lang="en-US" altLang="zh-CN" sz="1200" spc="15">
              <a:cs typeface="Verdana"/>
            </a:endParaRPr>
          </a:p>
          <a:p>
            <a:pPr marL="367030" marR="5080" indent="-171450">
              <a:lnSpc>
                <a:spcPct val="150000"/>
              </a:lnSpc>
              <a:buClr>
                <a:srgbClr val="FF0000"/>
              </a:buClr>
              <a:buFont typeface="Wingdings" pitchFamily="2" charset="2"/>
              <a:buChar char="l"/>
            </a:pPr>
            <a:r>
              <a:rPr lang="zh-CN" altLang="en-US" sz="1200" spc="15">
                <a:cs typeface="Verdana"/>
              </a:rPr>
              <a:t>美洲</a:t>
            </a:r>
            <a:r>
              <a:rPr lang="zh-CN" altLang="en-US" sz="1200" spc="15" smtClean="0">
                <a:cs typeface="Verdana"/>
              </a:rPr>
              <a:t>地区</a:t>
            </a:r>
            <a:r>
              <a:rPr lang="zh-CN" altLang="en-US" sz="1200" spc="15">
                <a:cs typeface="Verdana"/>
              </a:rPr>
              <a:t>主要</a:t>
            </a:r>
            <a:r>
              <a:rPr lang="zh-CN" altLang="en-US" sz="1200" spc="15" smtClean="0">
                <a:cs typeface="Verdana"/>
              </a:rPr>
              <a:t>包括北美的美国和南美的阿根廷地区，近几年销量变化不大，从</a:t>
            </a:r>
            <a:r>
              <a:rPr lang="en-US" altLang="zh-CN" sz="1200" spc="15" smtClean="0">
                <a:cs typeface="Verdana"/>
              </a:rPr>
              <a:t>2014</a:t>
            </a:r>
            <a:r>
              <a:rPr lang="zh-CN" altLang="en-US" sz="1200" spc="15" smtClean="0">
                <a:cs typeface="Verdana"/>
              </a:rPr>
              <a:t>年开始</a:t>
            </a:r>
            <a:r>
              <a:rPr lang="zh-CN" altLang="en-US" sz="1200" spc="15">
                <a:cs typeface="Verdana"/>
              </a:rPr>
              <a:t>拓纳赢得了最大美国地毯商</a:t>
            </a:r>
            <a:r>
              <a:rPr lang="zh-CN" altLang="en-US" sz="1200" spc="15" smtClean="0">
                <a:cs typeface="Verdana"/>
              </a:rPr>
              <a:t>客户，发力于地毯</a:t>
            </a:r>
            <a:r>
              <a:rPr lang="zh-CN" altLang="en-US" sz="1200" spc="15">
                <a:cs typeface="Verdana"/>
              </a:rPr>
              <a:t>行业的数码印花</a:t>
            </a:r>
            <a:r>
              <a:rPr lang="zh-CN" altLang="en-US" sz="1200" spc="15" smtClean="0">
                <a:cs typeface="Verdana"/>
              </a:rPr>
              <a:t>助剂，</a:t>
            </a:r>
            <a:r>
              <a:rPr lang="zh-CN" altLang="en-US" sz="1200" spc="15">
                <a:cs typeface="Verdana"/>
              </a:rPr>
              <a:t>使得拓纳成</a:t>
            </a:r>
            <a:r>
              <a:rPr lang="zh-CN" altLang="en-US" sz="1200" spc="15" smtClean="0">
                <a:cs typeface="Verdana"/>
              </a:rPr>
              <a:t>为了美国地毯数码印花</a:t>
            </a:r>
            <a:r>
              <a:rPr lang="zh-CN" altLang="en-US" sz="1200" spc="15">
                <a:cs typeface="Verdana"/>
              </a:rPr>
              <a:t>助剂</a:t>
            </a:r>
            <a:r>
              <a:rPr lang="zh-CN" altLang="en-US" sz="1200" spc="15" smtClean="0">
                <a:cs typeface="Verdana"/>
              </a:rPr>
              <a:t>市场的领导者，带来</a:t>
            </a:r>
            <a:r>
              <a:rPr lang="en-US" altLang="zh-CN" sz="1200" spc="15" smtClean="0">
                <a:cs typeface="Verdana"/>
              </a:rPr>
              <a:t>2015</a:t>
            </a:r>
            <a:r>
              <a:rPr lang="zh-CN" altLang="en-US" sz="1200" spc="15" smtClean="0">
                <a:cs typeface="Verdana"/>
              </a:rPr>
              <a:t>年销量的上升；</a:t>
            </a:r>
            <a:endParaRPr lang="zh-CN" altLang="en-US" sz="1200" spc="15">
              <a:cs typeface="Verdana"/>
            </a:endParaRPr>
          </a:p>
          <a:p>
            <a:pPr marL="367030" marR="51435" indent="-171450">
              <a:lnSpc>
                <a:spcPct val="150000"/>
              </a:lnSpc>
              <a:buClr>
                <a:srgbClr val="FF0000"/>
              </a:buClr>
              <a:buFont typeface="Wingdings" pitchFamily="2" charset="2"/>
              <a:buChar char="l"/>
            </a:pPr>
            <a:r>
              <a:rPr lang="zh-CN" altLang="en-US" sz="1200" spc="15" smtClean="0">
                <a:cs typeface="Verdana"/>
              </a:rPr>
              <a:t>美洲地区的销售模式与其他地区差异较大，包括美国、阿根廷都是以直销客户为主，且都是大客户。</a:t>
            </a:r>
            <a:endParaRPr lang="zh-CN" altLang="en-US" sz="1200" spc="15">
              <a:cs typeface="Verdana"/>
            </a:endParaRPr>
          </a:p>
        </p:txBody>
      </p:sp>
      <p:sp>
        <p:nvSpPr>
          <p:cNvPr id="85" name="object 4"/>
          <p:cNvSpPr txBox="1"/>
          <p:nvPr/>
        </p:nvSpPr>
        <p:spPr>
          <a:xfrm>
            <a:off x="990600" y="1680476"/>
            <a:ext cx="3276600"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2013-2016H</a:t>
            </a:r>
            <a:r>
              <a:rPr lang="zh-CN" altLang="en-US" sz="1600" smtClean="0"/>
              <a:t>历史销量</a:t>
            </a:r>
            <a:endParaRPr sz="1600"/>
          </a:p>
        </p:txBody>
      </p:sp>
      <p:graphicFrame>
        <p:nvGraphicFramePr>
          <p:cNvPr id="95" name="对象 94"/>
          <p:cNvGraphicFramePr>
            <a:graphicFrameLocks noChangeAspect="1"/>
          </p:cNvGraphicFramePr>
          <p:nvPr>
            <p:custDataLst>
              <p:tags r:id="rId26"/>
            </p:custDataLst>
            <p:extLst>
              <p:ext uri="{D42A27DB-BD31-4B8C-83A1-F6EECF244321}">
                <p14:modId xmlns:p14="http://schemas.microsoft.com/office/powerpoint/2010/main" xmlns="" val="2900056935"/>
              </p:ext>
            </p:extLst>
          </p:nvPr>
        </p:nvGraphicFramePr>
        <p:xfrm>
          <a:off x="850900" y="1866900"/>
          <a:ext cx="3530590" cy="2743200"/>
        </p:xfrm>
        <a:graphic>
          <a:graphicData uri="http://schemas.openxmlformats.org/presentationml/2006/ole">
            <mc:AlternateContent>
              <mc:Choice xmlns:v="urn:schemas-microsoft-com:vml" Requires="v">
                <p:oleObj spid="_x0000_s1060" name="图表" r:id="rId27" imgW="3530590" imgH="2743200" progId="MSGraph.Chart.8">
                  <p:embed/>
                </p:oleObj>
              </mc:Choice>
              <mc:Fallback>
                <p:oleObj name="图表" r:id="rId27" imgW="3530590" imgH="2743200" progId="MSGraph.Chart.8">
                  <p:embed/>
                  <p:pic>
                    <p:nvPicPr>
                      <p:cNvPr id="0" name="OLE substitute image"/>
                      <p:cNvPicPr/>
                      <p:nvPr/>
                    </p:nvPicPr>
                    <p:blipFill>
                      <a:blip r:embed="rId28"/>
                      <a:stretch>
                        <a:fillRect/>
                      </a:stretch>
                    </p:blipFill>
                    <p:spPr>
                      <a:xfrm>
                        <a:off x="850900" y="1866900"/>
                        <a:ext cx="3530590" cy="2743200"/>
                      </a:xfrm>
                      <a:prstGeom prst="rect">
                        <a:avLst/>
                      </a:prstGeom>
                      <a:noFill/>
                    </p:spPr>
                  </p:pic>
                </p:oleObj>
              </mc:Fallback>
            </mc:AlternateContent>
          </a:graphicData>
        </a:graphic>
      </p:graphicFrame>
      <p:cxnSp>
        <p:nvCxnSpPr>
          <p:cNvPr id="5" name="直接连接符 4"/>
          <p:cNvCxnSpPr/>
          <p:nvPr>
            <p:custDataLst>
              <p:tags r:id="rId29"/>
            </p:custDataLst>
          </p:nvPr>
        </p:nvCxnSpPr>
        <p:spPr bwMode="auto">
          <a:xfrm flipH="1">
            <a:off x="2511425" y="2882900"/>
            <a:ext cx="0" cy="361950"/>
          </a:xfrm>
          <a:prstGeom prst="line">
            <a:avLst/>
          </a:prstGeom>
          <a:ln w="6350">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96" name="Holder 3"/>
          <p:cNvSpPr>
            <a:spLocks noGrp="1"/>
          </p:cNvSpPr>
          <p:nvPr>
            <p:custDataLst>
              <p:tags r:id="rId30"/>
            </p:custDataLst>
          </p:nvPr>
        </p:nvSpPr>
        <p:spPr bwMode="auto">
          <a:xfrm>
            <a:off x="1419225" y="45323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D0D44C35-F4C5-4405-8DEB-DBAE93AEA3E2}" type="datetime'''''''''''''''''''''''''印''''''''''''''度'''">
              <a:rPr lang="zh-CN" altLang="en-US" sz="1000" b="1"/>
              <a:pPr algn="ctr">
                <a:spcBef>
                  <a:spcPct val="0"/>
                </a:spcBef>
                <a:spcAft>
                  <a:spcPct val="0"/>
                </a:spcAft>
              </a:pPr>
              <a:t>印度</a:t>
            </a:fld>
            <a:endParaRPr lang="zh-CN" altLang="en-US" sz="1000" b="1">
              <a:sym typeface="+mn-lt"/>
            </a:endParaRPr>
          </a:p>
        </p:txBody>
      </p:sp>
      <p:sp>
        <p:nvSpPr>
          <p:cNvPr id="100" name="Holder 3"/>
          <p:cNvSpPr>
            <a:spLocks noGrp="1"/>
          </p:cNvSpPr>
          <p:nvPr>
            <p:custDataLst>
              <p:tags r:id="rId31"/>
            </p:custDataLst>
          </p:nvPr>
        </p:nvSpPr>
        <p:spPr bwMode="auto">
          <a:xfrm>
            <a:off x="3559175" y="4532313"/>
            <a:ext cx="266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6368E28-C7CD-4CF9-861D-9334173DB20C}" type="datetime'''''''''美''''''''''''''''''国'''''''''''''''''''''''''''">
              <a:rPr lang="zh-CN" altLang="en-US" sz="1000" b="1"/>
              <a:pPr algn="ctr">
                <a:spcBef>
                  <a:spcPct val="0"/>
                </a:spcBef>
                <a:spcAft>
                  <a:spcPct val="0"/>
                </a:spcAft>
              </a:pPr>
              <a:t>美国</a:t>
            </a:fld>
            <a:endParaRPr lang="zh-CN" altLang="en-US" sz="1000" b="1">
              <a:sym typeface="+mn-lt"/>
            </a:endParaRPr>
          </a:p>
        </p:txBody>
      </p:sp>
      <p:sp>
        <p:nvSpPr>
          <p:cNvPr id="99" name="Holder 3"/>
          <p:cNvSpPr>
            <a:spLocks noGrp="1"/>
          </p:cNvSpPr>
          <p:nvPr>
            <p:custDataLst>
              <p:tags r:id="rId32"/>
            </p:custDataLst>
          </p:nvPr>
        </p:nvSpPr>
        <p:spPr bwMode="auto">
          <a:xfrm>
            <a:off x="2425700" y="4532313"/>
            <a:ext cx="393700" cy="152400"/>
          </a:xfrm>
          <a:prstGeom prst="rect">
            <a:avLst/>
          </a:prstGeom>
          <a:noFill/>
          <a:extLst>
            <a:ext uri="{909E8E84-426E-40DD-AFC4-6F175D3DCCD1}">
              <a14:hiddenFill xmlns:a14="http://schemas.microsoft.com/office/drawing/2010/main" xmlns="">
                <a:solidFill>
                  <a:scrgbClr r="0" g="0" b="0"/>
                </a:solidFill>
              </a14:hiddenFill>
            </a:ext>
          </a:extLst>
        </p:spPr>
        <p:txBody>
          <a:bodyPr wrap="square" lIns="0" tIns="0" rIns="0" bIns="0" numCol="1" spc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D39BB03-A4A0-48A0-8520-E2746B4B8FD0}" type="datetime'''''''阿''''''''根''''''''''''''''''廷'''''''''''''''''">
              <a:rPr lang="zh-CN" altLang="en-US" sz="1000" b="1"/>
              <a:pPr algn="ctr">
                <a:spcBef>
                  <a:spcPct val="0"/>
                </a:spcBef>
                <a:spcAft>
                  <a:spcPct val="0"/>
                </a:spcAft>
              </a:pPr>
              <a:t>阿根廷</a:t>
            </a:fld>
            <a:endParaRPr lang="zh-CN" altLang="en-US" sz="1000" b="1">
              <a:sym typeface="+mn-lt"/>
            </a:endParaRPr>
          </a:p>
        </p:txBody>
      </p:sp>
      <p:sp>
        <p:nvSpPr>
          <p:cNvPr id="109" name="矩形 108"/>
          <p:cNvSpPr/>
          <p:nvPr>
            <p:custDataLst>
              <p:tags r:id="rId33"/>
            </p:custDataLst>
          </p:nvPr>
        </p:nvSpPr>
        <p:spPr bwMode="auto">
          <a:xfrm>
            <a:off x="2886075" y="2295525"/>
            <a:ext cx="179388" cy="133350"/>
          </a:xfrm>
          <a:prstGeom prst="rect">
            <a:avLst/>
          </a:prstGeom>
          <a:solidFill>
            <a:schemeClr val="accent3"/>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5" name="矩形 104"/>
          <p:cNvSpPr/>
          <p:nvPr>
            <p:custDataLst>
              <p:tags r:id="rId34"/>
            </p:custDataLst>
          </p:nvPr>
        </p:nvSpPr>
        <p:spPr bwMode="auto">
          <a:xfrm>
            <a:off x="2217738" y="2498725"/>
            <a:ext cx="179388" cy="133350"/>
          </a:xfrm>
          <a:prstGeom prst="rect">
            <a:avLst/>
          </a:prstGeom>
          <a:solidFill>
            <a:schemeClr val="accent2"/>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7" name="矩形 106"/>
          <p:cNvSpPr/>
          <p:nvPr>
            <p:custDataLst>
              <p:tags r:id="rId35"/>
            </p:custDataLst>
          </p:nvPr>
        </p:nvSpPr>
        <p:spPr bwMode="auto">
          <a:xfrm>
            <a:off x="2217738" y="2295525"/>
            <a:ext cx="179388" cy="133350"/>
          </a:xfrm>
          <a:prstGeom prst="rect">
            <a:avLst/>
          </a:prstGeom>
          <a:solidFill>
            <a:schemeClr val="accent1"/>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矩形 10"/>
          <p:cNvSpPr/>
          <p:nvPr>
            <p:custDataLst>
              <p:tags r:id="rId36"/>
            </p:custDataLst>
          </p:nvPr>
        </p:nvSpPr>
        <p:spPr bwMode="auto">
          <a:xfrm>
            <a:off x="2886075" y="2498725"/>
            <a:ext cx="179388" cy="133350"/>
          </a:xfrm>
          <a:prstGeom prst="rect">
            <a:avLst/>
          </a:prstGeom>
          <a:solidFill>
            <a:schemeClr val="accent4"/>
          </a:solidFill>
          <a:ln w="25400" cap="flat" cmpd="sng" algn="ctr">
            <a:noFill/>
            <a:prstDash val="solid"/>
          </a:ln>
          <a:effectLst/>
          <a:extLst>
            <a:ext uri="{91240B29-F687-4F45-9708-019B960494DF}">
              <a14:hiddenLine xmlns:a14="http://schemas.microsoft.com/office/drawing/2010/main" xmlns=""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 name="Holder 3"/>
          <p:cNvSpPr>
            <a:spLocks noGrp="1"/>
          </p:cNvSpPr>
          <p:nvPr>
            <p:custDataLst>
              <p:tags r:id="rId37"/>
            </p:custDataLst>
          </p:nvPr>
        </p:nvSpPr>
        <p:spPr bwMode="auto">
          <a:xfrm>
            <a:off x="2447925" y="24955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9FCFBA76-9F9F-49EF-9AF8-A70179DDF9DE}" type="datetime'''''''''2''''''0''1''''''''''''''''''''4''''''''A'''''''">
              <a:rPr lang="zh-CN" altLang="en-US" sz="1000" b="1"/>
              <a:pPr>
                <a:spcBef>
                  <a:spcPct val="0"/>
                </a:spcBef>
                <a:spcAft>
                  <a:spcPct val="0"/>
                </a:spcAft>
              </a:pPr>
              <a:t>2014A</a:t>
            </a:fld>
            <a:endParaRPr lang="zh-CN" altLang="en-US" sz="1000" b="1">
              <a:sym typeface="+mn-lt"/>
            </a:endParaRPr>
          </a:p>
        </p:txBody>
      </p:sp>
      <p:sp>
        <p:nvSpPr>
          <p:cNvPr id="106" name="Holder 3"/>
          <p:cNvSpPr>
            <a:spLocks noGrp="1"/>
          </p:cNvSpPr>
          <p:nvPr>
            <p:custDataLst>
              <p:tags r:id="rId38"/>
            </p:custDataLst>
          </p:nvPr>
        </p:nvSpPr>
        <p:spPr bwMode="auto">
          <a:xfrm>
            <a:off x="2447925" y="22923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CDBD6BFA-056C-4ECB-B320-67453D54DC32}" type="datetime'''2''''''''0''1''''''''''''''''''''''''3''A'''''''''''''">
              <a:rPr lang="zh-CN" altLang="en-US" sz="1000" b="1"/>
              <a:pPr>
                <a:spcBef>
                  <a:spcPct val="0"/>
                </a:spcBef>
                <a:spcAft>
                  <a:spcPct val="0"/>
                </a:spcAft>
              </a:pPr>
              <a:t>2013A</a:t>
            </a:fld>
            <a:endParaRPr lang="zh-CN" altLang="en-US" sz="1000" b="1">
              <a:sym typeface="+mn-lt"/>
            </a:endParaRPr>
          </a:p>
        </p:txBody>
      </p:sp>
      <p:sp>
        <p:nvSpPr>
          <p:cNvPr id="108" name="Holder 3"/>
          <p:cNvSpPr>
            <a:spLocks noGrp="1"/>
          </p:cNvSpPr>
          <p:nvPr>
            <p:custDataLst>
              <p:tags r:id="rId39"/>
            </p:custDataLst>
          </p:nvPr>
        </p:nvSpPr>
        <p:spPr bwMode="auto">
          <a:xfrm>
            <a:off x="3116263" y="2292350"/>
            <a:ext cx="33655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1F9FC1F6-CA0C-47C0-BFDF-16DD0FDC8CC4}" type="datetime'''''''''''2''''''''0''''''''''''15''''''A'''''''''''''''''''''">
              <a:rPr lang="zh-CN" altLang="en-US" sz="1000" b="1"/>
              <a:pPr>
                <a:spcBef>
                  <a:spcPct val="0"/>
                </a:spcBef>
                <a:spcAft>
                  <a:spcPct val="0"/>
                </a:spcAft>
              </a:pPr>
              <a:t>2015A</a:t>
            </a:fld>
            <a:endParaRPr lang="zh-CN" altLang="en-US" sz="1000" b="1">
              <a:sym typeface="+mn-lt"/>
            </a:endParaRPr>
          </a:p>
        </p:txBody>
      </p:sp>
      <p:sp>
        <p:nvSpPr>
          <p:cNvPr id="48" name="Holder 3"/>
          <p:cNvSpPr>
            <a:spLocks noGrp="1"/>
          </p:cNvSpPr>
          <p:nvPr>
            <p:custDataLst>
              <p:tags r:id="rId40"/>
            </p:custDataLst>
          </p:nvPr>
        </p:nvSpPr>
        <p:spPr bwMode="auto">
          <a:xfrm>
            <a:off x="3116263" y="2495550"/>
            <a:ext cx="339725"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B3901EC5-EA02-4B44-8331-78A5BD147694}" type="datetime'''''''''''''2''''0''''''''''''''1''''''''''6''''''H'">
              <a:rPr lang="zh-CN" altLang="en-US" sz="1000" b="1"/>
              <a:pPr>
                <a:spcBef>
                  <a:spcPct val="0"/>
                </a:spcBef>
                <a:spcAft>
                  <a:spcPct val="0"/>
                </a:spcAft>
              </a:pPr>
              <a:t>2016H</a:t>
            </a:fld>
            <a:endParaRPr lang="zh-CN" altLang="en-US" sz="1000" b="1">
              <a:sym typeface="+mn-lt"/>
            </a:endParaRPr>
          </a:p>
        </p:txBody>
      </p:sp>
      <p:sp>
        <p:nvSpPr>
          <p:cNvPr id="137" name="object 285"/>
          <p:cNvSpPr txBox="1"/>
          <p:nvPr/>
        </p:nvSpPr>
        <p:spPr>
          <a:xfrm>
            <a:off x="3581400" y="2057400"/>
            <a:ext cx="644525"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b="1" smtClean="0">
                <a:latin typeface="微软雅黑" panose="020b0503020204020204" pitchFamily="34" charset="-122"/>
                <a:ea typeface="微软雅黑" panose="020b0503020204020204" pitchFamily="34" charset="-122"/>
                <a:cs typeface="Arial"/>
              </a:rPr>
              <a:t>单位：吨</a:t>
            </a:r>
            <a:endParaRPr sz="800" b="1">
              <a:latin typeface="微软雅黑" panose="020b0503020204020204" pitchFamily="34" charset="-122"/>
              <a:ea typeface="微软雅黑" panose="020b0503020204020204" pitchFamily="34" charset="-122"/>
              <a:cs typeface="Arial"/>
            </a:endParaRPr>
          </a:p>
        </p:txBody>
      </p:sp>
      <p:graphicFrame>
        <p:nvGraphicFramePr>
          <p:cNvPr id="71" name="对象 70"/>
          <p:cNvGraphicFramePr>
            <a:graphicFrameLocks noChangeAspect="1"/>
          </p:cNvGraphicFramePr>
          <p:nvPr>
            <p:custDataLst>
              <p:tags r:id="rId41"/>
            </p:custDataLst>
            <p:extLst>
              <p:ext uri="{D42A27DB-BD31-4B8C-83A1-F6EECF244321}">
                <p14:modId xmlns:p14="http://schemas.microsoft.com/office/powerpoint/2010/main" xmlns="" val="1986181136"/>
              </p:ext>
            </p:extLst>
          </p:nvPr>
        </p:nvGraphicFramePr>
        <p:xfrm>
          <a:off x="4800600" y="2184400"/>
          <a:ext cx="2381188" cy="2375075"/>
        </p:xfrm>
        <a:graphic>
          <a:graphicData uri="http://schemas.openxmlformats.org/presentationml/2006/ole">
            <mc:AlternateContent>
              <mc:Choice xmlns:v="urn:schemas-microsoft-com:vml" Requires="v">
                <p:oleObj spid="_x0000_s1061" name="图表" r:id="rId42" imgW="2381188" imgH="2375075" progId="MSGraph.Chart.8">
                  <p:embed/>
                </p:oleObj>
              </mc:Choice>
              <mc:Fallback>
                <p:oleObj name="图表" r:id="rId42" imgW="2381188" imgH="2375075" progId="MSGraph.Chart.8">
                  <p:embed/>
                  <p:pic>
                    <p:nvPicPr>
                      <p:cNvPr id="0" name="OLE substitute image"/>
                      <p:cNvPicPr/>
                      <p:nvPr/>
                    </p:nvPicPr>
                    <p:blipFill>
                      <a:blip r:embed="rId43"/>
                      <a:stretch>
                        <a:fillRect/>
                      </a:stretch>
                    </p:blipFill>
                    <p:spPr>
                      <a:xfrm>
                        <a:off x="4800600" y="2184400"/>
                        <a:ext cx="2381188" cy="2375075"/>
                      </a:xfrm>
                      <a:prstGeom prst="rect">
                        <a:avLst/>
                      </a:prstGeom>
                      <a:noFill/>
                    </p:spPr>
                  </p:pic>
                </p:oleObj>
              </mc:Fallback>
            </mc:AlternateContent>
          </a:graphicData>
        </a:graphic>
      </p:graphicFrame>
      <p:sp>
        <p:nvSpPr>
          <p:cNvPr id="79" name="Holder 3"/>
          <p:cNvSpPr>
            <a:spLocks noGrp="1"/>
          </p:cNvSpPr>
          <p:nvPr>
            <p:custDataLst>
              <p:tags r:id="rId44"/>
            </p:custDataLst>
          </p:nvPr>
        </p:nvSpPr>
        <p:spPr bwMode="auto">
          <a:xfrm>
            <a:off x="5310188" y="2195513"/>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312A5A84-87FD-4D51-9A1E-67FF875B113E}" type="datetime'''''''''''美''''''''''''''''''''''''''''''''''''''''''国'">
              <a:rPr lang="zh-CN" altLang="en-US" sz="1000" b="1"/>
              <a:pPr algn="r">
                <a:spcBef>
                  <a:spcPct val="0"/>
                </a:spcBef>
                <a:spcAft>
                  <a:spcPct val="0"/>
                </a:spcAft>
              </a:pPr>
              <a:t>美国</a:t>
            </a:fld>
            <a:endParaRPr lang="zh-CN" altLang="en-US" sz="1000" b="1">
              <a:sym typeface="+mn-lt"/>
            </a:endParaRPr>
          </a:p>
        </p:txBody>
      </p:sp>
      <p:sp>
        <p:nvSpPr>
          <p:cNvPr id="73" name="Holder 3"/>
          <p:cNvSpPr>
            <a:spLocks noGrp="1"/>
          </p:cNvSpPr>
          <p:nvPr>
            <p:custDataLst>
              <p:tags r:id="rId45"/>
            </p:custDataLst>
          </p:nvPr>
        </p:nvSpPr>
        <p:spPr bwMode="auto">
          <a:xfrm>
            <a:off x="4549775" y="3733800"/>
            <a:ext cx="381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176C1AED-900D-4F57-B93F-AFD75229664C}" type="datetime'''阿''根''''''''''廷'''''''''''''''''''''''''''''">
              <a:rPr lang="zh-CN" altLang="en-US" sz="1000" b="1"/>
              <a:pPr algn="r">
                <a:spcBef>
                  <a:spcPct val="0"/>
                </a:spcBef>
                <a:spcAft>
                  <a:spcPct val="0"/>
                </a:spcAft>
              </a:pPr>
              <a:t>阿根廷</a:t>
            </a:fld>
            <a:endParaRPr lang="zh-CN" altLang="en-US" sz="1000" b="1">
              <a:sym typeface="+mn-lt"/>
            </a:endParaRPr>
          </a:p>
        </p:txBody>
      </p:sp>
      <p:sp>
        <p:nvSpPr>
          <p:cNvPr id="72" name="Holder 3"/>
          <p:cNvSpPr>
            <a:spLocks noGrp="1"/>
          </p:cNvSpPr>
          <p:nvPr>
            <p:custDataLst>
              <p:tags r:id="rId46"/>
            </p:custDataLst>
          </p:nvPr>
        </p:nvSpPr>
        <p:spPr bwMode="gray">
          <a:xfrm>
            <a:off x="4992688" y="3586163"/>
            <a:ext cx="358775" cy="212725"/>
          </a:xfrm>
          <a:prstGeom prst="rect">
            <a:avLst/>
          </a:prstGeom>
          <a:noFill/>
          <a:extLst>
            <a:ext uri="{909E8E84-426E-40DD-AFC4-6F175D3DCCD1}">
              <a14:hiddenFill xmlns:a14="http://schemas.microsoft.com/office/drawing/2010/main" xmlns="">
                <a:solidFill>
                  <a:schemeClr val="accent2"/>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0C13D485-8391-4F73-B3CE-93DBCADB0483}" type="datetime'''''''''''3''''''''''''4''''''''''''%'''''''''''''''''''">
              <a:rPr lang="zh-CN" altLang="en-US" sz="1400">
                <a:solidFill>
                  <a:schemeClr val="bg1"/>
                </a:solidFill>
              </a:rPr>
              <a:pPr algn="ctr">
                <a:spcBef>
                  <a:spcPct val="0"/>
                </a:spcBef>
                <a:spcAft>
                  <a:spcPct val="0"/>
                </a:spcAft>
              </a:pPr>
              <a:t>34%</a:t>
            </a:fld>
            <a:endParaRPr lang="zh-CN" altLang="en-US" sz="1400">
              <a:solidFill>
                <a:schemeClr val="bg1"/>
              </a:solidFill>
              <a:sym typeface="+mn-lt"/>
            </a:endParaRPr>
          </a:p>
        </p:txBody>
      </p:sp>
      <p:sp>
        <p:nvSpPr>
          <p:cNvPr id="76" name="Holder 3"/>
          <p:cNvSpPr>
            <a:spLocks noGrp="1"/>
          </p:cNvSpPr>
          <p:nvPr>
            <p:custDataLst>
              <p:tags r:id="rId47"/>
            </p:custDataLst>
          </p:nvPr>
        </p:nvSpPr>
        <p:spPr bwMode="auto">
          <a:xfrm>
            <a:off x="7129463" y="3367088"/>
            <a:ext cx="254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83ADF43F-1DE2-451F-BB46-C56C77D968DD}" type="datetime'''''''''''印''''''''''''''''''''''''''''''度'">
              <a:rPr lang="zh-CN" altLang="en-US" sz="1000" b="1"/>
              <a:pPr>
                <a:spcBef>
                  <a:spcPct val="0"/>
                </a:spcBef>
                <a:spcAft>
                  <a:spcPct val="0"/>
                </a:spcAft>
              </a:pPr>
              <a:t>印度</a:t>
            </a:fld>
            <a:endParaRPr lang="zh-CN" altLang="en-US" sz="1000" b="1">
              <a:sym typeface="+mn-lt"/>
            </a:endParaRPr>
          </a:p>
        </p:txBody>
      </p:sp>
      <p:sp>
        <p:nvSpPr>
          <p:cNvPr id="74" name="Holder 3"/>
          <p:cNvSpPr>
            <a:spLocks noGrp="1"/>
          </p:cNvSpPr>
          <p:nvPr>
            <p:custDataLst>
              <p:tags r:id="rId48"/>
            </p:custDataLst>
          </p:nvPr>
        </p:nvSpPr>
        <p:spPr bwMode="gray">
          <a:xfrm>
            <a:off x="6721475" y="3317875"/>
            <a:ext cx="358775" cy="212725"/>
          </a:xfrm>
          <a:prstGeom prst="rect">
            <a:avLst/>
          </a:prstGeom>
          <a:noFill/>
          <a:extLst>
            <a:ext uri="{909E8E84-426E-40DD-AFC4-6F175D3DCCD1}">
              <a14:hiddenFill xmlns:a14="http://schemas.microsoft.com/office/drawing/2010/main" xmlns="">
                <a:solidFill>
                  <a:scrgbClr r="0" g="0" b="0"/>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42FDA01E-9CEA-46A3-AE65-F1911ED7EA98}" type="datetime'''''''''''5''''''''''''''''''''''''''''2''''''''%'''">
              <a:rPr lang="zh-CN" altLang="en-US" sz="1400">
                <a:solidFill>
                  <a:schemeClr val="bg1"/>
                </a:solidFill>
              </a:rPr>
              <a:pPr algn="ctr">
                <a:spcBef>
                  <a:spcPct val="0"/>
                </a:spcBef>
                <a:spcAft>
                  <a:spcPct val="0"/>
                </a:spcAft>
              </a:pPr>
              <a:t>52%</a:t>
            </a:fld>
            <a:endParaRPr lang="zh-CN" altLang="en-US" sz="1400">
              <a:solidFill>
                <a:schemeClr val="bg1"/>
              </a:solidFill>
              <a:sym typeface="+mn-lt"/>
            </a:endParaRPr>
          </a:p>
        </p:txBody>
      </p:sp>
      <p:sp>
        <p:nvSpPr>
          <p:cNvPr id="75" name="Holder 3"/>
          <p:cNvSpPr>
            <a:spLocks noGrp="1"/>
          </p:cNvSpPr>
          <p:nvPr>
            <p:custDataLst>
              <p:tags r:id="rId49"/>
            </p:custDataLst>
          </p:nvPr>
        </p:nvSpPr>
        <p:spPr bwMode="gray">
          <a:xfrm>
            <a:off x="5437188" y="2441575"/>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6381289C-D48C-423E-AD72-91A7C4997AF6}" type="datetime'''''''''''''''''''''''''''''''''''''''1''''4''''''''''''%'''''">
              <a:rPr lang="zh-CN" altLang="en-US" sz="1400"/>
              <a:pPr algn="ctr">
                <a:spcBef>
                  <a:spcPct val="0"/>
                </a:spcBef>
                <a:spcAft>
                  <a:spcPct val="0"/>
                </a:spcAft>
              </a:pPr>
              <a:t>14%</a:t>
            </a:fld>
            <a:endParaRPr lang="zh-CN" altLang="en-US" sz="1400">
              <a:sym typeface="+mn-lt"/>
            </a:endParaRPr>
          </a:p>
        </p:txBody>
      </p:sp>
      <p:sp>
        <p:nvSpPr>
          <p:cNvPr id="54"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25</a:t>
            </a:fld>
            <a:endParaRPr lang="zh-CN" altLang="en-US" b="1">
              <a:solidFill>
                <a:schemeClr val="tx1"/>
              </a:solidFill>
            </a:endParaRPr>
          </a:p>
        </p:txBody>
      </p:sp>
    </p:spTree>
    <p:extLst>
      <p:ext uri="{BB962C8B-B14F-4D97-AF65-F5344CB8AC3E}">
        <p14:creationId xmlns:p14="http://schemas.microsoft.com/office/powerpoint/2010/main" xmlns="" val="3493251792"/>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290065" y="1447800"/>
            <a:ext cx="9932925"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3.1.2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尽调之产品</a:t>
            </a:r>
            <a:r>
              <a:rPr lang="zh-CN" altLang="en-US" b="1" spc="-5" smtClean="0">
                <a:solidFill>
                  <a:schemeClr val="bg1"/>
                </a:solidFill>
                <a:latin typeface="微软雅黑" panose="020b0503020204020204" pitchFamily="34" charset="-122"/>
                <a:ea typeface="微软雅黑" panose="020b0503020204020204" pitchFamily="34" charset="-122"/>
              </a:rPr>
              <a:t>技术分析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a:solidFill>
                  <a:schemeClr val="bg1"/>
                </a:solidFill>
                <a:latin typeface="微软雅黑" panose="020b0503020204020204" pitchFamily="34" charset="-122"/>
                <a:ea typeface="微软雅黑" panose="020b0503020204020204" pitchFamily="34" charset="-122"/>
              </a:rPr>
              <a:t>各</a:t>
            </a:r>
            <a:r>
              <a:rPr lang="zh-CN" altLang="en-US" b="1" spc="-5" smtClean="0">
                <a:solidFill>
                  <a:schemeClr val="bg1"/>
                </a:solidFill>
                <a:latin typeface="微软雅黑" panose="020b0503020204020204" pitchFamily="34" charset="-122"/>
                <a:ea typeface="微软雅黑" panose="020b0503020204020204" pitchFamily="34" charset="-122"/>
              </a:rPr>
              <a:t>产品系列销售额与利润率</a:t>
            </a:r>
            <a:endParaRPr lang="zh-CN" altLang="en-US" b="1">
              <a:solidFill>
                <a:schemeClr val="bg1"/>
              </a:solidFill>
              <a:latin typeface="微软雅黑" panose="020b0503020204020204" pitchFamily="34" charset="-122"/>
              <a:ea typeface="微软雅黑" panose="020b0503020204020204" pitchFamily="34" charset="-122"/>
              <a:cs typeface="微软雅黑"/>
            </a:endParaRPr>
          </a:p>
        </p:txBody>
      </p:sp>
      <p:sp>
        <p:nvSpPr>
          <p:cNvPr id="451" name="object 5"/>
          <p:cNvSpPr txBox="1">
            <a:spLocks noGrp="1"/>
          </p:cNvSpPr>
          <p:nvPr>
            <p:ph type="title"/>
          </p:nvPr>
        </p:nvSpPr>
        <p:spPr>
          <a:xfrm>
            <a:off x="2584711" y="360934"/>
            <a:ext cx="8836270" cy="861774"/>
          </a:xfrm>
          <a:prstGeom prst="rect">
            <a:avLst/>
          </a:prstGeom>
        </p:spPr>
        <p:txBody>
          <a:bodyPr vert="horz" wrap="square" lIns="0" tIns="0" rIns="0" bIns="0" rtlCol="0">
            <a:spAutoFit/>
          </a:bodyPr>
          <a:lstStyle/>
          <a:p>
            <a:pPr marL="12700" marR="5080">
              <a:lnSpc>
                <a:spcPct val="100000"/>
              </a:lnSpc>
            </a:pPr>
            <a:r>
              <a:rPr lang="zh-CN" altLang="en-US" spc="-5" smtClean="0">
                <a:latin typeface="微软雅黑" panose="020b0503020204020204" pitchFamily="34" charset="-122"/>
                <a:ea typeface="微软雅黑" panose="020b0503020204020204" pitchFamily="34" charset="-122"/>
              </a:rPr>
              <a:t>拓纳的产品组合主要由传统纺织、数码印花、特种纺织及功能整理四大类为主</a:t>
            </a:r>
            <a:endParaRPr lang="zh-CN" altLang="en-US" spc="-5">
              <a:latin typeface="微软雅黑" panose="020b0503020204020204" pitchFamily="34" charset="-122"/>
              <a:ea typeface="微软雅黑" panose="020b0503020204020204" pitchFamily="34" charset="-122"/>
            </a:endParaRPr>
          </a:p>
        </p:txBody>
      </p:sp>
      <p:sp>
        <p:nvSpPr>
          <p:cNvPr id="236" name="object 12"/>
          <p:cNvSpPr/>
          <p:nvPr/>
        </p:nvSpPr>
        <p:spPr>
          <a:xfrm>
            <a:off x="1761433" y="5095525"/>
            <a:ext cx="1745114" cy="1229075"/>
          </a:xfrm>
          <a:custGeom>
            <a:rect l="l" t="t" r="r" b="b"/>
            <a:pathLst>
              <a:path w="1511935" h="1477009">
                <a:moveTo>
                  <a:pt x="0" y="1476755"/>
                </a:moveTo>
                <a:lnTo>
                  <a:pt x="1511808" y="1476755"/>
                </a:lnTo>
                <a:lnTo>
                  <a:pt x="1511808" y="0"/>
                </a:lnTo>
                <a:lnTo>
                  <a:pt x="0" y="0"/>
                </a:lnTo>
                <a:lnTo>
                  <a:pt x="0" y="1476755"/>
                </a:lnTo>
                <a:close/>
              </a:path>
            </a:pathLst>
          </a:custGeom>
          <a:ln w="19811">
            <a:solidFill>
              <a:srgbClr val="821A1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7" name="object 13"/>
          <p:cNvSpPr txBox="1"/>
          <p:nvPr/>
        </p:nvSpPr>
        <p:spPr>
          <a:xfrm>
            <a:off x="1796204" y="5092005"/>
            <a:ext cx="1647751" cy="107721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270">
              <a:lnSpc>
                <a:spcPct val="100000"/>
              </a:lnSpc>
            </a:pPr>
            <a:r>
              <a:rPr lang="zh-CN" altLang="en-US" sz="1000" smtClean="0">
                <a:latin typeface="微软雅黑" panose="020b0503020204020204" pitchFamily="34" charset="-122"/>
                <a:ea typeface="微软雅黑" panose="020b0503020204020204" pitchFamily="34" charset="-122"/>
                <a:cs typeface="Arial"/>
              </a:rPr>
              <a:t>        传统纺织助剂产品一直以来是拓纳主要的收入驱动力，这一系列是竞争最激烈的，也导致了利润相对较低，拓纳管理层表示没有必要进行大力投资来保持在市场上的强势地位。</a:t>
            </a:r>
            <a:endParaRPr sz="1000">
              <a:latin typeface="微软雅黑" panose="020b0503020204020204" pitchFamily="34" charset="-122"/>
              <a:ea typeface="微软雅黑" panose="020b0503020204020204" pitchFamily="34" charset="-122"/>
              <a:cs typeface="Arial"/>
            </a:endParaRPr>
          </a:p>
        </p:txBody>
      </p:sp>
      <p:sp>
        <p:nvSpPr>
          <p:cNvPr id="238" name="object 16"/>
          <p:cNvSpPr/>
          <p:nvPr/>
        </p:nvSpPr>
        <p:spPr>
          <a:xfrm>
            <a:off x="3555651" y="5094036"/>
            <a:ext cx="1745114" cy="1229075"/>
          </a:xfrm>
          <a:custGeom>
            <a:rect l="l" t="t" r="r" b="b"/>
            <a:pathLst>
              <a:path w="1511935" h="1477009">
                <a:moveTo>
                  <a:pt x="0" y="1476755"/>
                </a:moveTo>
                <a:lnTo>
                  <a:pt x="1511808" y="1476755"/>
                </a:lnTo>
                <a:lnTo>
                  <a:pt x="1511808" y="0"/>
                </a:lnTo>
                <a:lnTo>
                  <a:pt x="0" y="0"/>
                </a:lnTo>
                <a:lnTo>
                  <a:pt x="0" y="1476755"/>
                </a:lnTo>
                <a:close/>
              </a:path>
            </a:pathLst>
          </a:custGeom>
          <a:ln w="19812">
            <a:solidFill>
              <a:srgbClr val="D52D1C"/>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9" name="object 17"/>
          <p:cNvSpPr txBox="1"/>
          <p:nvPr/>
        </p:nvSpPr>
        <p:spPr>
          <a:xfrm>
            <a:off x="3556972" y="5092005"/>
            <a:ext cx="1740716" cy="116955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marR="5080" indent="-1270">
              <a:lnSpc>
                <a:spcPct val="100000"/>
              </a:lnSpc>
            </a:pPr>
            <a:r>
              <a:rPr lang="zh-CN" altLang="en-US" sz="950" smtClean="0">
                <a:latin typeface="微软雅黑" panose="020b0503020204020204" pitchFamily="34" charset="-122"/>
                <a:ea typeface="微软雅黑" panose="020b0503020204020204" pitchFamily="34" charset="-122"/>
                <a:cs typeface="Arial"/>
              </a:rPr>
              <a:t>     数码印花助剂主要包括地毯chromojet印花助剂，地毯染色整理剂以及纺织品的喷墨印花助剂，产生的利润相对较高，我们了解到拓纳占有75%的地毯印花助剂全球市场份额，并且这个创新市场正在逐渐增长，数码印花将会是拓纳未来增长的核心业务。</a:t>
            </a:r>
            <a:endParaRPr lang="zh-CN" altLang="en-US" sz="950">
              <a:latin typeface="微软雅黑" panose="020b0503020204020204" pitchFamily="34" charset="-122"/>
              <a:ea typeface="微软雅黑" panose="020b0503020204020204" pitchFamily="34" charset="-122"/>
              <a:cs typeface="Arial"/>
            </a:endParaRPr>
          </a:p>
        </p:txBody>
      </p:sp>
      <p:sp>
        <p:nvSpPr>
          <p:cNvPr id="240" name="object 18"/>
          <p:cNvSpPr/>
          <p:nvPr/>
        </p:nvSpPr>
        <p:spPr>
          <a:xfrm>
            <a:off x="5349871" y="5094036"/>
            <a:ext cx="1745114" cy="1229075"/>
          </a:xfrm>
          <a:custGeom>
            <a:rect l="l" t="t" r="r" b="b"/>
            <a:pathLst>
              <a:path w="1511935" h="1477009">
                <a:moveTo>
                  <a:pt x="0" y="1476755"/>
                </a:moveTo>
                <a:lnTo>
                  <a:pt x="1511808" y="1476755"/>
                </a:lnTo>
                <a:lnTo>
                  <a:pt x="1511808" y="0"/>
                </a:lnTo>
                <a:lnTo>
                  <a:pt x="0" y="0"/>
                </a:lnTo>
                <a:lnTo>
                  <a:pt x="0" y="1476755"/>
                </a:lnTo>
                <a:close/>
              </a:path>
            </a:pathLst>
          </a:custGeom>
          <a:ln w="19812">
            <a:solidFill>
              <a:srgbClr val="FFCF47"/>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1" name="object 19"/>
          <p:cNvSpPr txBox="1"/>
          <p:nvPr/>
        </p:nvSpPr>
        <p:spPr>
          <a:xfrm>
            <a:off x="5370540" y="5092005"/>
            <a:ext cx="1701871" cy="1231106"/>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 marR="9525" indent="1270">
              <a:lnSpc>
                <a:spcPct val="100000"/>
              </a:lnSpc>
            </a:pPr>
            <a:r>
              <a:rPr lang="zh-CN" altLang="en-US" sz="800" smtClean="0">
                <a:latin typeface="微软雅黑" panose="020b0503020204020204" pitchFamily="34" charset="-122"/>
                <a:ea typeface="微软雅黑" panose="020b0503020204020204" pitchFamily="34" charset="-122"/>
                <a:cs typeface="Arial"/>
              </a:rPr>
              <a:t>        </a:t>
            </a:r>
            <a:r>
              <a:rPr lang="zh-CN" altLang="en-US" sz="1000" smtClean="0">
                <a:latin typeface="微软雅黑" panose="020b0503020204020204" pitchFamily="34" charset="-122"/>
                <a:ea typeface="微软雅黑" panose="020b0503020204020204" pitchFamily="34" charset="-122"/>
                <a:cs typeface="Arial"/>
              </a:rPr>
              <a:t>特种纺织助剂主要由一系列用于水性涂层工艺的产品组成</a:t>
            </a:r>
            <a:r>
              <a:rPr sz="1000" smtClean="0">
                <a:latin typeface="微软雅黑" panose="020b0503020204020204" pitchFamily="34" charset="-122"/>
                <a:ea typeface="微软雅黑" panose="020b0503020204020204" pitchFamily="34" charset="-122"/>
                <a:cs typeface="Arial"/>
              </a:rPr>
              <a:t> </a:t>
            </a:r>
            <a:r>
              <a:rPr sz="1000" spc="-5" smtClean="0">
                <a:latin typeface="微软雅黑" panose="020b0503020204020204" pitchFamily="34" charset="-122"/>
                <a:ea typeface="微软雅黑" panose="020b0503020204020204" pitchFamily="34" charset="-122"/>
                <a:cs typeface="Arial"/>
              </a:rPr>
              <a:t>(</a:t>
            </a:r>
            <a:r>
              <a:rPr lang="zh-CN" altLang="en-US" sz="1000" spc="-5" smtClean="0">
                <a:latin typeface="微软雅黑" panose="020b0503020204020204" pitchFamily="34" charset="-122"/>
                <a:ea typeface="微软雅黑" panose="020b0503020204020204" pitchFamily="34" charset="-122"/>
                <a:cs typeface="Arial"/>
              </a:rPr>
              <a:t>粘合剂，交联剂</a:t>
            </a:r>
            <a:r>
              <a:rPr lang="en-US" altLang="zh-CN" sz="1000" spc="-5" smtClean="0">
                <a:latin typeface="微软雅黑" panose="020b0503020204020204" pitchFamily="34" charset="-122"/>
                <a:ea typeface="微软雅黑" panose="020b0503020204020204" pitchFamily="34" charset="-122"/>
                <a:cs typeface="Arial"/>
              </a:rPr>
              <a:t>/</a:t>
            </a:r>
            <a:r>
              <a:rPr lang="zh-CN" altLang="en-US" sz="1000" spc="-5" smtClean="0">
                <a:latin typeface="微软雅黑" panose="020b0503020204020204" pitchFamily="34" charset="-122"/>
                <a:ea typeface="微软雅黑" panose="020b0503020204020204" pitchFamily="34" charset="-122"/>
                <a:cs typeface="Arial"/>
              </a:rPr>
              <a:t>促进剂，涂层化合物，阻燃剂等</a:t>
            </a:r>
            <a:r>
              <a:rPr sz="1000" spc="-5" smtClean="0">
                <a:latin typeface="微软雅黑" panose="020b0503020204020204" pitchFamily="34" charset="-122"/>
                <a:ea typeface="微软雅黑" panose="020b0503020204020204" pitchFamily="34" charset="-122"/>
                <a:cs typeface="Arial"/>
              </a:rPr>
              <a:t> </a:t>
            </a:r>
            <a:r>
              <a:rPr lang="en-US" sz="1000" smtClean="0">
                <a:latin typeface="微软雅黑" panose="020b0503020204020204" pitchFamily="34" charset="-122"/>
                <a:ea typeface="微软雅黑" panose="020b0503020204020204" pitchFamily="34" charset="-122"/>
                <a:cs typeface="Arial"/>
              </a:rPr>
              <a:t>)</a:t>
            </a:r>
            <a:r>
              <a:rPr lang="zh-CN" altLang="en-US" sz="1000" smtClean="0">
                <a:latin typeface="微软雅黑" panose="020b0503020204020204" pitchFamily="34" charset="-122"/>
                <a:ea typeface="微软雅黑" panose="020b0503020204020204" pitchFamily="34" charset="-122"/>
                <a:cs typeface="Arial"/>
              </a:rPr>
              <a:t>，这一类创新产品主要在</a:t>
            </a:r>
            <a:r>
              <a:rPr lang="en-US" altLang="zh-CN" sz="1000" smtClean="0">
                <a:latin typeface="微软雅黑" panose="020b0503020204020204" pitchFamily="34" charset="-122"/>
                <a:ea typeface="微软雅黑" panose="020b0503020204020204" pitchFamily="34" charset="-122"/>
                <a:cs typeface="Arial"/>
              </a:rPr>
              <a:t>EMEA</a:t>
            </a:r>
            <a:r>
              <a:rPr lang="zh-CN" altLang="en-US" sz="1000" smtClean="0">
                <a:latin typeface="微软雅黑" panose="020b0503020204020204" pitchFamily="34" charset="-122"/>
                <a:ea typeface="微软雅黑" panose="020b0503020204020204" pitchFamily="34" charset="-122"/>
                <a:cs typeface="Arial"/>
              </a:rPr>
              <a:t>地区销售，</a:t>
            </a:r>
            <a:r>
              <a:rPr lang="en-US" sz="1000" smtClean="0">
                <a:latin typeface="微软雅黑" panose="020b0503020204020204" pitchFamily="34" charset="-122"/>
                <a:ea typeface="微软雅黑" panose="020b0503020204020204" pitchFamily="34" charset="-122"/>
                <a:cs typeface="Arial"/>
              </a:rPr>
              <a:t>15</a:t>
            </a:r>
            <a:r>
              <a:rPr lang="zh-CN" altLang="en-US" sz="1000" smtClean="0">
                <a:latin typeface="微软雅黑" panose="020b0503020204020204" pitchFamily="34" charset="-122"/>
                <a:ea typeface="微软雅黑" panose="020b0503020204020204" pitchFamily="34" charset="-122"/>
                <a:cs typeface="Arial"/>
              </a:rPr>
              <a:t>财年销售额的增长主要是赢得了一些大型工业项目。</a:t>
            </a:r>
            <a:endParaRPr sz="1000">
              <a:latin typeface="微软雅黑" panose="020b0503020204020204" pitchFamily="34" charset="-122"/>
              <a:ea typeface="微软雅黑" panose="020b0503020204020204" pitchFamily="34" charset="-122"/>
              <a:cs typeface="Arial"/>
            </a:endParaRPr>
          </a:p>
        </p:txBody>
      </p:sp>
      <p:sp>
        <p:nvSpPr>
          <p:cNvPr id="242" name="object 20"/>
          <p:cNvSpPr/>
          <p:nvPr/>
        </p:nvSpPr>
        <p:spPr>
          <a:xfrm>
            <a:off x="7151128" y="5094036"/>
            <a:ext cx="1745114" cy="1229075"/>
          </a:xfrm>
          <a:custGeom>
            <a:rect l="l" t="t" r="r" b="b"/>
            <a:pathLst>
              <a:path w="1511934" h="1477009">
                <a:moveTo>
                  <a:pt x="0" y="1476755"/>
                </a:moveTo>
                <a:lnTo>
                  <a:pt x="1511807" y="1476755"/>
                </a:lnTo>
                <a:lnTo>
                  <a:pt x="1511807" y="0"/>
                </a:lnTo>
                <a:lnTo>
                  <a:pt x="0" y="0"/>
                </a:lnTo>
                <a:lnTo>
                  <a:pt x="0" y="1476755"/>
                </a:lnTo>
                <a:close/>
              </a:path>
            </a:pathLst>
          </a:custGeom>
          <a:ln w="19811">
            <a:solidFill>
              <a:srgbClr val="E26A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243" name="object 21"/>
          <p:cNvSpPr txBox="1"/>
          <p:nvPr/>
        </p:nvSpPr>
        <p:spPr>
          <a:xfrm>
            <a:off x="7149661" y="5092005"/>
            <a:ext cx="1747312" cy="107721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marR="5080" indent="635">
              <a:lnSpc>
                <a:spcPct val="100000"/>
              </a:lnSpc>
            </a:pPr>
            <a:r>
              <a:rPr lang="zh-CN" altLang="en-US" sz="1000" smtClean="0">
                <a:latin typeface="微软雅黑" panose="020b0503020204020204" pitchFamily="34" charset="-122"/>
                <a:ea typeface="微软雅黑" panose="020b0503020204020204" pitchFamily="34" charset="-122"/>
                <a:cs typeface="Arial"/>
              </a:rPr>
              <a:t>        这类产品的助剂主要是用于增加耐用功能来提高纺织品的寿命或是赋予纺织品额外的（时尚的）性能，这类产品要求较高水平的研发投入使得利润也较高，</a:t>
            </a:r>
            <a:r>
              <a:rPr lang="en-US" altLang="zh-CN" sz="1000" smtClean="0">
                <a:latin typeface="微软雅黑" panose="020b0503020204020204" pitchFamily="34" charset="-122"/>
                <a:ea typeface="微软雅黑" panose="020b0503020204020204" pitchFamily="34" charset="-122"/>
                <a:cs typeface="Arial"/>
              </a:rPr>
              <a:t>EMEA</a:t>
            </a:r>
            <a:r>
              <a:rPr lang="zh-CN" altLang="en-US" sz="1000" smtClean="0">
                <a:latin typeface="微软雅黑" panose="020b0503020204020204" pitchFamily="34" charset="-122"/>
                <a:ea typeface="微软雅黑" panose="020b0503020204020204" pitchFamily="34" charset="-122"/>
                <a:cs typeface="Arial"/>
              </a:rPr>
              <a:t>地区是这类高端产品的主要销售地区。</a:t>
            </a:r>
            <a:endParaRPr sz="1000">
              <a:latin typeface="微软雅黑" panose="020b0503020204020204" pitchFamily="34" charset="-122"/>
              <a:ea typeface="微软雅黑" panose="020b0503020204020204" pitchFamily="34" charset="-122"/>
              <a:cs typeface="Arial"/>
            </a:endParaRPr>
          </a:p>
        </p:txBody>
      </p:sp>
      <p:sp>
        <p:nvSpPr>
          <p:cNvPr id="244" name="object 22"/>
          <p:cNvSpPr/>
          <p:nvPr/>
        </p:nvSpPr>
        <p:spPr>
          <a:xfrm>
            <a:off x="8954144" y="5094036"/>
            <a:ext cx="1745114" cy="1229075"/>
          </a:xfrm>
          <a:custGeom>
            <a:rect l="l" t="t" r="r" b="b"/>
            <a:pathLst>
              <a:path w="1511934" h="1477009">
                <a:moveTo>
                  <a:pt x="0" y="1476755"/>
                </a:moveTo>
                <a:lnTo>
                  <a:pt x="1511807" y="1476755"/>
                </a:lnTo>
                <a:lnTo>
                  <a:pt x="1511807" y="0"/>
                </a:lnTo>
                <a:lnTo>
                  <a:pt x="0" y="0"/>
                </a:lnTo>
                <a:lnTo>
                  <a:pt x="0" y="1476755"/>
                </a:lnTo>
                <a:close/>
              </a:path>
            </a:pathLst>
          </a:custGeom>
          <a:ln w="19811">
            <a:solidFill>
              <a:srgbClr val="867D61"/>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5" name="object 23"/>
          <p:cNvSpPr txBox="1"/>
          <p:nvPr/>
        </p:nvSpPr>
        <p:spPr>
          <a:xfrm>
            <a:off x="8971294" y="5092005"/>
            <a:ext cx="1710666" cy="76944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905">
              <a:lnSpc>
                <a:spcPct val="100000"/>
              </a:lnSpc>
            </a:pPr>
            <a:r>
              <a:rPr lang="zh-CN" altLang="en-US" sz="1000" smtClean="0">
                <a:latin typeface="微软雅黑" panose="020b0503020204020204" pitchFamily="34" charset="-122"/>
                <a:ea typeface="微软雅黑" panose="020b0503020204020204" pitchFamily="34" charset="-122"/>
                <a:cs typeface="Arial"/>
              </a:rPr>
              <a:t>       其他纺织助剂主要与非纺织品相关，产品通过一个供货协议交付给一个非纺织产品的客户。目前不确定这类产品的可持续性。</a:t>
            </a:r>
            <a:endParaRPr lang="zh-CN" altLang="en-US" sz="1000">
              <a:latin typeface="微软雅黑" panose="020b0503020204020204" pitchFamily="34" charset="-122"/>
              <a:ea typeface="微软雅黑" panose="020b0503020204020204" pitchFamily="34" charset="-122"/>
              <a:cs typeface="Arial"/>
            </a:endParaRPr>
          </a:p>
        </p:txBody>
      </p:sp>
      <p:sp>
        <p:nvSpPr>
          <p:cNvPr id="247" name="object 25"/>
          <p:cNvSpPr/>
          <p:nvPr/>
        </p:nvSpPr>
        <p:spPr>
          <a:xfrm>
            <a:off x="8868516" y="4116152"/>
            <a:ext cx="1827935" cy="0"/>
          </a:xfrm>
          <a:custGeom>
            <a:rect l="l" t="t" r="r" b="b"/>
            <a:pathLst>
              <a:path w="1583690">
                <a:moveTo>
                  <a:pt x="0" y="0"/>
                </a:moveTo>
                <a:lnTo>
                  <a:pt x="1583544"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8" name="object 26"/>
          <p:cNvSpPr/>
          <p:nvPr/>
        </p:nvSpPr>
        <p:spPr>
          <a:xfrm>
            <a:off x="7080977" y="4116152"/>
            <a:ext cx="1513506" cy="0"/>
          </a:xfrm>
          <a:custGeom>
            <a:rect l="l" t="t" r="r" b="b"/>
            <a:pathLst>
              <a:path w="1311275">
                <a:moveTo>
                  <a:pt x="0" y="0"/>
                </a:moveTo>
                <a:lnTo>
                  <a:pt x="1310780"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4" name="object 42"/>
          <p:cNvSpPr/>
          <p:nvPr/>
        </p:nvSpPr>
        <p:spPr>
          <a:xfrm>
            <a:off x="3507649" y="3702663"/>
            <a:ext cx="7189339" cy="0"/>
          </a:xfrm>
          <a:custGeom>
            <a:rect l="l" t="t" r="r" b="b"/>
            <a:pathLst>
              <a:path w="6228715">
                <a:moveTo>
                  <a:pt x="0" y="0"/>
                </a:moveTo>
                <a:lnTo>
                  <a:pt x="622810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0" name="object 48"/>
          <p:cNvSpPr/>
          <p:nvPr/>
        </p:nvSpPr>
        <p:spPr>
          <a:xfrm>
            <a:off x="3507649" y="3287697"/>
            <a:ext cx="7189339" cy="0"/>
          </a:xfrm>
          <a:custGeom>
            <a:rect l="l" t="t" r="r" b="b"/>
            <a:pathLst>
              <a:path w="6228715">
                <a:moveTo>
                  <a:pt x="0" y="0"/>
                </a:moveTo>
                <a:lnTo>
                  <a:pt x="622810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6" name="object 54"/>
          <p:cNvSpPr/>
          <p:nvPr/>
        </p:nvSpPr>
        <p:spPr>
          <a:xfrm>
            <a:off x="3507649" y="2872730"/>
            <a:ext cx="7189339" cy="0"/>
          </a:xfrm>
          <a:custGeom>
            <a:rect l="l" t="t" r="r" b="b"/>
            <a:pathLst>
              <a:path w="6228715">
                <a:moveTo>
                  <a:pt x="0" y="0"/>
                </a:moveTo>
                <a:lnTo>
                  <a:pt x="622810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2" name="object 60"/>
          <p:cNvSpPr/>
          <p:nvPr/>
        </p:nvSpPr>
        <p:spPr>
          <a:xfrm>
            <a:off x="3507649" y="2457764"/>
            <a:ext cx="7189339" cy="0"/>
          </a:xfrm>
          <a:custGeom>
            <a:rect l="l" t="t" r="r" b="b"/>
            <a:pathLst>
              <a:path w="6228715">
                <a:moveTo>
                  <a:pt x="0" y="0"/>
                </a:moveTo>
                <a:lnTo>
                  <a:pt x="622810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7" name="object 65"/>
          <p:cNvSpPr/>
          <p:nvPr/>
        </p:nvSpPr>
        <p:spPr>
          <a:xfrm>
            <a:off x="1762087" y="2042798"/>
            <a:ext cx="8934453" cy="0"/>
          </a:xfrm>
          <a:custGeom>
            <a:rect l="l" t="t" r="r" b="b"/>
            <a:pathLst>
              <a:path w="7740650">
                <a:moveTo>
                  <a:pt x="0" y="0"/>
                </a:moveTo>
                <a:lnTo>
                  <a:pt x="7740426"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5" name="object 93"/>
          <p:cNvSpPr/>
          <p:nvPr/>
        </p:nvSpPr>
        <p:spPr>
          <a:xfrm>
            <a:off x="1762087" y="4531118"/>
            <a:ext cx="8934453" cy="0"/>
          </a:xfrm>
          <a:custGeom>
            <a:rect l="l" t="t" r="r" b="b"/>
            <a:pathLst>
              <a:path w="7740650">
                <a:moveTo>
                  <a:pt x="0" y="0"/>
                </a:moveTo>
                <a:lnTo>
                  <a:pt x="7740426"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7" name="object 95"/>
          <p:cNvSpPr/>
          <p:nvPr/>
        </p:nvSpPr>
        <p:spPr>
          <a:xfrm flipH="1">
            <a:off x="1762087"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3" name="object 201"/>
          <p:cNvSpPr txBox="1"/>
          <p:nvPr/>
        </p:nvSpPr>
        <p:spPr>
          <a:xfrm>
            <a:off x="10783798" y="4463140"/>
            <a:ext cx="19789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0%</a:t>
            </a:r>
            <a:endParaRPr sz="800">
              <a:latin typeface="Arial"/>
              <a:cs typeface="Arial"/>
            </a:endParaRPr>
          </a:p>
        </p:txBody>
      </p:sp>
      <p:sp>
        <p:nvSpPr>
          <p:cNvPr id="424" name="object 202"/>
          <p:cNvSpPr txBox="1"/>
          <p:nvPr/>
        </p:nvSpPr>
        <p:spPr>
          <a:xfrm>
            <a:off x="10783798" y="4047871"/>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10%</a:t>
            </a:r>
            <a:endParaRPr sz="800">
              <a:latin typeface="Arial"/>
              <a:cs typeface="Arial"/>
            </a:endParaRPr>
          </a:p>
        </p:txBody>
      </p:sp>
      <p:sp>
        <p:nvSpPr>
          <p:cNvPr id="425" name="object 203"/>
          <p:cNvSpPr txBox="1"/>
          <p:nvPr/>
        </p:nvSpPr>
        <p:spPr>
          <a:xfrm>
            <a:off x="10783798" y="3632867"/>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20%</a:t>
            </a:r>
            <a:endParaRPr sz="800">
              <a:latin typeface="Arial"/>
              <a:cs typeface="Arial"/>
            </a:endParaRPr>
          </a:p>
        </p:txBody>
      </p:sp>
      <p:sp>
        <p:nvSpPr>
          <p:cNvPr id="426" name="object 204"/>
          <p:cNvSpPr txBox="1"/>
          <p:nvPr/>
        </p:nvSpPr>
        <p:spPr>
          <a:xfrm>
            <a:off x="10783798" y="321764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30%</a:t>
            </a:r>
            <a:endParaRPr sz="800">
              <a:latin typeface="Arial"/>
              <a:cs typeface="Arial"/>
            </a:endParaRPr>
          </a:p>
        </p:txBody>
      </p:sp>
      <p:sp>
        <p:nvSpPr>
          <p:cNvPr id="427" name="object 205"/>
          <p:cNvSpPr txBox="1"/>
          <p:nvPr/>
        </p:nvSpPr>
        <p:spPr>
          <a:xfrm>
            <a:off x="10783798" y="2802682"/>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40%</a:t>
            </a:r>
            <a:endParaRPr sz="800">
              <a:latin typeface="Arial"/>
              <a:cs typeface="Arial"/>
            </a:endParaRPr>
          </a:p>
        </p:txBody>
      </p:sp>
      <p:sp>
        <p:nvSpPr>
          <p:cNvPr id="428" name="object 206"/>
          <p:cNvSpPr txBox="1"/>
          <p:nvPr/>
        </p:nvSpPr>
        <p:spPr>
          <a:xfrm>
            <a:off x="10783798" y="2387337"/>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50%</a:t>
            </a:r>
            <a:endParaRPr sz="800">
              <a:latin typeface="Arial"/>
              <a:cs typeface="Arial"/>
            </a:endParaRPr>
          </a:p>
        </p:txBody>
      </p:sp>
      <p:sp>
        <p:nvSpPr>
          <p:cNvPr id="429" name="object 207"/>
          <p:cNvSpPr txBox="1"/>
          <p:nvPr/>
        </p:nvSpPr>
        <p:spPr>
          <a:xfrm>
            <a:off x="10783798" y="1972371"/>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60%</a:t>
            </a:r>
            <a:endParaRPr sz="800">
              <a:latin typeface="Arial"/>
              <a:cs typeface="Arial"/>
            </a:endParaRPr>
          </a:p>
        </p:txBody>
      </p:sp>
      <p:sp>
        <p:nvSpPr>
          <p:cNvPr id="430" name="object 208"/>
          <p:cNvSpPr txBox="1"/>
          <p:nvPr/>
        </p:nvSpPr>
        <p:spPr>
          <a:xfrm>
            <a:off x="1576721" y="4463140"/>
            <a:ext cx="68896"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latin typeface="Arial"/>
                <a:cs typeface="Arial"/>
              </a:rPr>
              <a:t>-</a:t>
            </a:r>
            <a:endParaRPr sz="800">
              <a:latin typeface="Arial"/>
              <a:cs typeface="Arial"/>
            </a:endParaRPr>
          </a:p>
        </p:txBody>
      </p:sp>
      <p:sp>
        <p:nvSpPr>
          <p:cNvPr id="431" name="object 209"/>
          <p:cNvSpPr txBox="1"/>
          <p:nvPr/>
        </p:nvSpPr>
        <p:spPr>
          <a:xfrm>
            <a:off x="1485702" y="4047871"/>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1</a:t>
            </a:r>
            <a:r>
              <a:rPr sz="800" spc="-5">
                <a:latin typeface="Arial"/>
                <a:cs typeface="Arial"/>
              </a:rPr>
              <a:t>0</a:t>
            </a:r>
            <a:endParaRPr sz="800">
              <a:latin typeface="Arial"/>
              <a:cs typeface="Arial"/>
            </a:endParaRPr>
          </a:p>
        </p:txBody>
      </p:sp>
      <p:sp>
        <p:nvSpPr>
          <p:cNvPr id="432" name="object 210"/>
          <p:cNvSpPr txBox="1"/>
          <p:nvPr/>
        </p:nvSpPr>
        <p:spPr>
          <a:xfrm>
            <a:off x="1485702" y="3632867"/>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a:t>
            </a:r>
            <a:r>
              <a:rPr sz="800" spc="-5">
                <a:latin typeface="Arial"/>
                <a:cs typeface="Arial"/>
              </a:rPr>
              <a:t>0</a:t>
            </a:r>
            <a:endParaRPr sz="800">
              <a:latin typeface="Arial"/>
              <a:cs typeface="Arial"/>
            </a:endParaRPr>
          </a:p>
        </p:txBody>
      </p:sp>
      <p:sp>
        <p:nvSpPr>
          <p:cNvPr id="433" name="object 211"/>
          <p:cNvSpPr txBox="1"/>
          <p:nvPr/>
        </p:nvSpPr>
        <p:spPr>
          <a:xfrm>
            <a:off x="1485702" y="3217648"/>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a:t>
            </a:r>
            <a:r>
              <a:rPr sz="800" spc="-5">
                <a:latin typeface="Arial"/>
                <a:cs typeface="Arial"/>
              </a:rPr>
              <a:t>0</a:t>
            </a:r>
            <a:endParaRPr sz="800">
              <a:latin typeface="Arial"/>
              <a:cs typeface="Arial"/>
            </a:endParaRPr>
          </a:p>
        </p:txBody>
      </p:sp>
      <p:sp>
        <p:nvSpPr>
          <p:cNvPr id="434" name="object 212"/>
          <p:cNvSpPr txBox="1"/>
          <p:nvPr/>
        </p:nvSpPr>
        <p:spPr>
          <a:xfrm>
            <a:off x="1485702" y="2802682"/>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4</a:t>
            </a:r>
            <a:r>
              <a:rPr sz="800" spc="-5">
                <a:latin typeface="Arial"/>
                <a:cs typeface="Arial"/>
              </a:rPr>
              <a:t>0</a:t>
            </a:r>
            <a:endParaRPr sz="800">
              <a:latin typeface="Arial"/>
              <a:cs typeface="Arial"/>
            </a:endParaRPr>
          </a:p>
        </p:txBody>
      </p:sp>
      <p:sp>
        <p:nvSpPr>
          <p:cNvPr id="435" name="object 213"/>
          <p:cNvSpPr txBox="1"/>
          <p:nvPr/>
        </p:nvSpPr>
        <p:spPr>
          <a:xfrm>
            <a:off x="1485702" y="2387337"/>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5</a:t>
            </a:r>
            <a:r>
              <a:rPr sz="800" spc="-5">
                <a:latin typeface="Arial"/>
                <a:cs typeface="Arial"/>
              </a:rPr>
              <a:t>0</a:t>
            </a:r>
            <a:endParaRPr sz="800">
              <a:latin typeface="Arial"/>
              <a:cs typeface="Arial"/>
            </a:endParaRPr>
          </a:p>
        </p:txBody>
      </p:sp>
      <p:sp>
        <p:nvSpPr>
          <p:cNvPr id="436" name="object 214"/>
          <p:cNvSpPr txBox="1"/>
          <p:nvPr/>
        </p:nvSpPr>
        <p:spPr>
          <a:xfrm>
            <a:off x="1485702" y="1972371"/>
            <a:ext cx="15978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6</a:t>
            </a:r>
            <a:r>
              <a:rPr sz="800" spc="-5">
                <a:latin typeface="Arial"/>
                <a:cs typeface="Arial"/>
              </a:rPr>
              <a:t>0</a:t>
            </a:r>
            <a:endParaRPr sz="800">
              <a:latin typeface="Arial"/>
              <a:cs typeface="Arial"/>
            </a:endParaRPr>
          </a:p>
        </p:txBody>
      </p:sp>
      <p:sp>
        <p:nvSpPr>
          <p:cNvPr id="442" name="object 220"/>
          <p:cNvSpPr txBox="1"/>
          <p:nvPr/>
        </p:nvSpPr>
        <p:spPr>
          <a:xfrm>
            <a:off x="2219674" y="4920735"/>
            <a:ext cx="2719462"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tabLst>
                <a:tab pos="1600200"/>
              </a:tabLst>
            </a:pPr>
            <a:r>
              <a:rPr lang="zh-CN" altLang="en-US" sz="1000" b="1" spc="-5" smtClean="0">
                <a:latin typeface="微软雅黑" panose="020b0503020204020204" pitchFamily="34" charset="-122"/>
                <a:ea typeface="微软雅黑" panose="020b0503020204020204" pitchFamily="34" charset="-122"/>
                <a:cs typeface="Arial"/>
              </a:rPr>
              <a:t>  传统纺织助剂</a:t>
            </a:r>
            <a:r>
              <a:rPr sz="800" spc="-5">
                <a:latin typeface="微软雅黑" panose="020b0503020204020204" pitchFamily="34" charset="-122"/>
                <a:ea typeface="微软雅黑" panose="020b0503020204020204" pitchFamily="34" charset="-122"/>
                <a:cs typeface="Arial"/>
              </a:rPr>
              <a:t>	</a:t>
            </a:r>
            <a:r>
              <a:rPr lang="en-US" sz="1000" b="1" spc="-5" smtClean="0">
                <a:latin typeface="微软雅黑" panose="020b0503020204020204" pitchFamily="34" charset="-122"/>
                <a:ea typeface="微软雅黑" panose="020b0503020204020204" pitchFamily="34" charset="-122"/>
                <a:cs typeface="Arial"/>
              </a:rPr>
              <a:t>      </a:t>
            </a:r>
            <a:r>
              <a:rPr lang="zh-CN" altLang="en-US" sz="1000" b="1" spc="-5" smtClean="0">
                <a:latin typeface="微软雅黑" panose="020b0503020204020204" pitchFamily="34" charset="-122"/>
                <a:ea typeface="微软雅黑" panose="020b0503020204020204" pitchFamily="34" charset="-122"/>
                <a:cs typeface="Arial"/>
              </a:rPr>
              <a:t>数码印花助剂</a:t>
            </a:r>
            <a:endParaRPr sz="1000" b="1">
              <a:latin typeface="微软雅黑" panose="020b0503020204020204" pitchFamily="34" charset="-122"/>
              <a:ea typeface="微软雅黑" panose="020b0503020204020204" pitchFamily="34" charset="-122"/>
              <a:cs typeface="Arial"/>
            </a:endParaRPr>
          </a:p>
        </p:txBody>
      </p:sp>
      <p:sp>
        <p:nvSpPr>
          <p:cNvPr id="443" name="object 221"/>
          <p:cNvSpPr txBox="1"/>
          <p:nvPr/>
        </p:nvSpPr>
        <p:spPr>
          <a:xfrm>
            <a:off x="5777991" y="4928067"/>
            <a:ext cx="904439"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1000" b="1" smtClean="0">
                <a:latin typeface="微软雅黑" panose="020b0503020204020204" pitchFamily="34" charset="-122"/>
                <a:ea typeface="微软雅黑" panose="020b0503020204020204" pitchFamily="34" charset="-122"/>
                <a:cs typeface="Arial"/>
              </a:rPr>
              <a:t>  特种纺织助剂</a:t>
            </a:r>
            <a:endParaRPr sz="1000" b="1">
              <a:latin typeface="微软雅黑" panose="020b0503020204020204" pitchFamily="34" charset="-122"/>
              <a:ea typeface="微软雅黑" panose="020b0503020204020204" pitchFamily="34" charset="-122"/>
              <a:cs typeface="Arial"/>
            </a:endParaRPr>
          </a:p>
        </p:txBody>
      </p:sp>
      <p:sp>
        <p:nvSpPr>
          <p:cNvPr id="444" name="object 222"/>
          <p:cNvSpPr txBox="1"/>
          <p:nvPr/>
        </p:nvSpPr>
        <p:spPr>
          <a:xfrm>
            <a:off x="7484052" y="4928067"/>
            <a:ext cx="1022216"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tabLst>
                <a:tab pos="1720850"/>
              </a:tabLst>
            </a:pPr>
            <a:r>
              <a:rPr lang="zh-CN" altLang="en-US" sz="800" spc="-5" smtClean="0">
                <a:latin typeface="微软雅黑" panose="020b0503020204020204" pitchFamily="34" charset="-122"/>
                <a:ea typeface="微软雅黑" panose="020b0503020204020204" pitchFamily="34" charset="-122"/>
                <a:cs typeface="Arial"/>
              </a:rPr>
              <a:t>        </a:t>
            </a:r>
            <a:r>
              <a:rPr lang="zh-CN" altLang="en-US" sz="1000" b="1" spc="-5" smtClean="0">
                <a:latin typeface="微软雅黑" panose="020b0503020204020204" pitchFamily="34" charset="-122"/>
                <a:ea typeface="微软雅黑" panose="020b0503020204020204" pitchFamily="34" charset="-122"/>
                <a:cs typeface="Arial"/>
              </a:rPr>
              <a:t>功能整理剂</a:t>
            </a:r>
            <a:endParaRPr sz="1000" b="1">
              <a:latin typeface="微软雅黑" panose="020b0503020204020204" pitchFamily="34" charset="-122"/>
              <a:ea typeface="微软雅黑" panose="020b0503020204020204" pitchFamily="34" charset="-122"/>
              <a:cs typeface="Arial"/>
            </a:endParaRPr>
          </a:p>
        </p:txBody>
      </p:sp>
      <p:sp>
        <p:nvSpPr>
          <p:cNvPr id="445" name="object 223"/>
          <p:cNvSpPr txBox="1"/>
          <p:nvPr/>
        </p:nvSpPr>
        <p:spPr>
          <a:xfrm>
            <a:off x="11076403" y="3046561"/>
            <a:ext cx="146587" cy="482600"/>
          </a:xfrm>
          <a:prstGeom prst="rect">
            <a:avLst/>
          </a:prstGeom>
        </p:spPr>
        <p:txBody>
          <a:bodyPr vert="vert270"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910"/>
              </a:lnSpc>
            </a:pPr>
            <a:r>
              <a:rPr sz="800" b="1">
                <a:latin typeface="Arial"/>
                <a:cs typeface="Arial"/>
              </a:rPr>
              <a:t>%</a:t>
            </a:r>
            <a:r>
              <a:rPr sz="800" b="1" spc="-5">
                <a:latin typeface="Arial"/>
                <a:cs typeface="Arial"/>
              </a:rPr>
              <a:t> </a:t>
            </a:r>
            <a:r>
              <a:rPr sz="800" b="1">
                <a:latin typeface="Arial"/>
                <a:cs typeface="Arial"/>
              </a:rPr>
              <a:t>m</a:t>
            </a:r>
            <a:r>
              <a:rPr sz="800" b="1" spc="-5">
                <a:latin typeface="Arial"/>
                <a:cs typeface="Arial"/>
              </a:rPr>
              <a:t>a</a:t>
            </a:r>
            <a:r>
              <a:rPr sz="800" b="1">
                <a:latin typeface="Arial"/>
                <a:cs typeface="Arial"/>
              </a:rPr>
              <a:t>rgin</a:t>
            </a:r>
            <a:endParaRPr sz="800">
              <a:latin typeface="Arial"/>
              <a:cs typeface="Arial"/>
            </a:endParaRPr>
          </a:p>
        </p:txBody>
      </p:sp>
      <p:sp>
        <p:nvSpPr>
          <p:cNvPr id="446" name="object 224"/>
          <p:cNvSpPr txBox="1"/>
          <p:nvPr/>
        </p:nvSpPr>
        <p:spPr>
          <a:xfrm>
            <a:off x="1290066" y="2981313"/>
            <a:ext cx="115416" cy="613410"/>
          </a:xfrm>
          <a:prstGeom prst="rect">
            <a:avLst/>
          </a:prstGeom>
        </p:spPr>
        <p:txBody>
          <a:bodyPr vert="vert270"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ts val="910"/>
              </a:lnSpc>
            </a:pPr>
            <a:r>
              <a:rPr lang="zh-CN" altLang="en-US" sz="800" b="1" smtClean="0">
                <a:latin typeface="微软雅黑" panose="020b0503020204020204" pitchFamily="34" charset="-122"/>
                <a:ea typeface="微软雅黑" panose="020b0503020204020204" pitchFamily="34" charset="-122"/>
                <a:cs typeface="Arial"/>
              </a:rPr>
              <a:t>百万欧元</a:t>
            </a:r>
            <a:endParaRPr sz="800" b="1">
              <a:latin typeface="微软雅黑" panose="020b0503020204020204" pitchFamily="34" charset="-122"/>
              <a:ea typeface="微软雅黑" panose="020b0503020204020204" pitchFamily="34" charset="-122"/>
              <a:cs typeface="Arial"/>
            </a:endParaRPr>
          </a:p>
        </p:txBody>
      </p:sp>
      <p:sp>
        <p:nvSpPr>
          <p:cNvPr id="447" name="object 226"/>
          <p:cNvSpPr/>
          <p:nvPr/>
        </p:nvSpPr>
        <p:spPr>
          <a:xfrm>
            <a:off x="8000982" y="1925426"/>
            <a:ext cx="367932" cy="0"/>
          </a:xfrm>
          <a:custGeom>
            <a:rect l="l" t="t" r="r" b="b"/>
            <a:pathLst>
              <a:path w="318770">
                <a:moveTo>
                  <a:pt x="0" y="0"/>
                </a:moveTo>
                <a:lnTo>
                  <a:pt x="318224" y="0"/>
                </a:lnTo>
              </a:path>
            </a:pathLst>
          </a:custGeom>
          <a:ln w="49977">
            <a:solidFill>
              <a:srgbClr val="71161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8" name="object 227"/>
          <p:cNvSpPr txBox="1"/>
          <p:nvPr/>
        </p:nvSpPr>
        <p:spPr>
          <a:xfrm>
            <a:off x="8395895" y="1855756"/>
            <a:ext cx="516718"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smtClean="0">
                <a:latin typeface="微软雅黑" panose="020b0503020204020204" pitchFamily="34" charset="-122"/>
                <a:ea typeface="微软雅黑" panose="020b0503020204020204" pitchFamily="34" charset="-122"/>
                <a:cs typeface="Arial"/>
              </a:rPr>
              <a:t>销售额</a:t>
            </a:r>
            <a:endParaRPr sz="800">
              <a:latin typeface="微软雅黑" panose="020b0503020204020204" pitchFamily="34" charset="-122"/>
              <a:ea typeface="微软雅黑" panose="020b0503020204020204" pitchFamily="34" charset="-122"/>
              <a:cs typeface="Arial"/>
            </a:endParaRPr>
          </a:p>
        </p:txBody>
      </p:sp>
      <p:sp>
        <p:nvSpPr>
          <p:cNvPr id="449" name="object 228"/>
          <p:cNvSpPr/>
          <p:nvPr/>
        </p:nvSpPr>
        <p:spPr>
          <a:xfrm>
            <a:off x="9107263" y="1925426"/>
            <a:ext cx="367932" cy="0"/>
          </a:xfrm>
          <a:custGeom>
            <a:rect l="l" t="t" r="r" b="b"/>
            <a:pathLst>
              <a:path w="318770">
                <a:moveTo>
                  <a:pt x="0" y="0"/>
                </a:moveTo>
                <a:lnTo>
                  <a:pt x="318224" y="0"/>
                </a:lnTo>
              </a:path>
            </a:pathLst>
          </a:custGeom>
          <a:ln w="28775">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0" name="object 229"/>
          <p:cNvSpPr txBox="1"/>
          <p:nvPr/>
        </p:nvSpPr>
        <p:spPr>
          <a:xfrm>
            <a:off x="9502467" y="1855756"/>
            <a:ext cx="1041498" cy="12311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lang="zh-CN" altLang="en-US" sz="800" spc="-5" smtClean="0">
                <a:latin typeface="微软雅黑" panose="020b0503020204020204" pitchFamily="34" charset="-122"/>
                <a:ea typeface="微软雅黑" panose="020b0503020204020204" pitchFamily="34" charset="-122"/>
                <a:cs typeface="Arial"/>
              </a:rPr>
              <a:t>销售利润率</a:t>
            </a:r>
            <a:endParaRPr sz="800">
              <a:latin typeface="微软雅黑" panose="020b0503020204020204" pitchFamily="34" charset="-122"/>
              <a:ea typeface="微软雅黑" panose="020b0503020204020204" pitchFamily="34" charset="-122"/>
              <a:cs typeface="Arial"/>
            </a:endParaRPr>
          </a:p>
        </p:txBody>
      </p:sp>
      <p:grpSp>
        <p:nvGrpSpPr>
          <p:cNvPr id="8" name="组合 7"/>
          <p:cNvGrpSpPr/>
          <p:nvPr/>
        </p:nvGrpSpPr>
        <p:grpSpPr>
          <a:xfrm>
            <a:off x="1762087" y="2030035"/>
            <a:ext cx="1828383" cy="2846765"/>
            <a:chOff x="2055004" y="2030035"/>
            <a:chExt cx="1535466" cy="2846765"/>
          </a:xfrm>
        </p:grpSpPr>
        <p:sp>
          <p:nvSpPr>
            <p:cNvPr id="235" name="object 8"/>
            <p:cNvSpPr/>
            <p:nvPr/>
          </p:nvSpPr>
          <p:spPr>
            <a:xfrm>
              <a:off x="3200400" y="2030035"/>
              <a:ext cx="366467" cy="2809240"/>
            </a:xfrm>
            <a:custGeom>
              <a:rect l="l" t="t" r="r" b="b"/>
              <a:pathLst>
                <a:path w="317500" h="2809240">
                  <a:moveTo>
                    <a:pt x="0" y="2808731"/>
                  </a:moveTo>
                  <a:lnTo>
                    <a:pt x="316992" y="2808731"/>
                  </a:lnTo>
                  <a:lnTo>
                    <a:pt x="316992" y="0"/>
                  </a:lnTo>
                  <a:lnTo>
                    <a:pt x="0" y="0"/>
                  </a:lnTo>
                  <a:lnTo>
                    <a:pt x="0" y="2808731"/>
                  </a:lnTo>
                  <a:close/>
                </a:path>
              </a:pathLst>
            </a:custGeom>
            <a:solidFill>
              <a:srgbClr val="F3C4C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8" name="object 36"/>
            <p:cNvSpPr/>
            <p:nvPr/>
          </p:nvSpPr>
          <p:spPr>
            <a:xfrm>
              <a:off x="3507649" y="4116152"/>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9" name="object 37"/>
            <p:cNvSpPr/>
            <p:nvPr/>
          </p:nvSpPr>
          <p:spPr>
            <a:xfrm>
              <a:off x="3150841" y="4116152"/>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1" name="object 39"/>
            <p:cNvSpPr/>
            <p:nvPr/>
          </p:nvSpPr>
          <p:spPr>
            <a:xfrm>
              <a:off x="2780513" y="4116152"/>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2" name="object 40"/>
            <p:cNvSpPr/>
            <p:nvPr/>
          </p:nvSpPr>
          <p:spPr>
            <a:xfrm>
              <a:off x="2423705" y="4116152"/>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3" name="object 41"/>
            <p:cNvSpPr/>
            <p:nvPr/>
          </p:nvSpPr>
          <p:spPr>
            <a:xfrm>
              <a:off x="2107125" y="4116152"/>
              <a:ext cx="40311" cy="0"/>
            </a:xfrm>
            <a:custGeom>
              <a:rect l="l" t="t" r="r" b="b"/>
              <a:pathLst>
                <a:path w="34925">
                  <a:moveTo>
                    <a:pt x="0" y="0"/>
                  </a:moveTo>
                  <a:lnTo>
                    <a:pt x="348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5" name="object 43"/>
            <p:cNvSpPr/>
            <p:nvPr/>
          </p:nvSpPr>
          <p:spPr>
            <a:xfrm>
              <a:off x="3150841" y="3702663"/>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7" name="object 45"/>
            <p:cNvSpPr/>
            <p:nvPr/>
          </p:nvSpPr>
          <p:spPr>
            <a:xfrm>
              <a:off x="2780513" y="3702663"/>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8" name="object 46"/>
            <p:cNvSpPr/>
            <p:nvPr/>
          </p:nvSpPr>
          <p:spPr>
            <a:xfrm>
              <a:off x="2423705" y="3702663"/>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9" name="object 47"/>
            <p:cNvSpPr/>
            <p:nvPr/>
          </p:nvSpPr>
          <p:spPr>
            <a:xfrm>
              <a:off x="2107125" y="3702663"/>
              <a:ext cx="40311" cy="0"/>
            </a:xfrm>
            <a:custGeom>
              <a:rect l="l" t="t" r="r" b="b"/>
              <a:pathLst>
                <a:path w="34925">
                  <a:moveTo>
                    <a:pt x="0" y="0"/>
                  </a:moveTo>
                  <a:lnTo>
                    <a:pt x="348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1" name="object 49"/>
            <p:cNvSpPr/>
            <p:nvPr/>
          </p:nvSpPr>
          <p:spPr>
            <a:xfrm>
              <a:off x="3150841" y="3287697"/>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3" name="object 51"/>
            <p:cNvSpPr/>
            <p:nvPr/>
          </p:nvSpPr>
          <p:spPr>
            <a:xfrm>
              <a:off x="3193779" y="3287697"/>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4" name="object 52"/>
            <p:cNvSpPr/>
            <p:nvPr/>
          </p:nvSpPr>
          <p:spPr>
            <a:xfrm>
              <a:off x="2836971" y="3287697"/>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5" name="object 53"/>
            <p:cNvSpPr/>
            <p:nvPr/>
          </p:nvSpPr>
          <p:spPr>
            <a:xfrm>
              <a:off x="2520391" y="3287697"/>
              <a:ext cx="40311" cy="0"/>
            </a:xfrm>
            <a:custGeom>
              <a:rect l="l" t="t" r="r" b="b"/>
              <a:pathLst>
                <a:path w="34925">
                  <a:moveTo>
                    <a:pt x="0" y="0"/>
                  </a:moveTo>
                  <a:lnTo>
                    <a:pt x="348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7" name="object 55"/>
            <p:cNvSpPr/>
            <p:nvPr/>
          </p:nvSpPr>
          <p:spPr>
            <a:xfrm>
              <a:off x="3150841" y="2872730"/>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9" name="object 57"/>
            <p:cNvSpPr/>
            <p:nvPr/>
          </p:nvSpPr>
          <p:spPr>
            <a:xfrm>
              <a:off x="2780513" y="2872730"/>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0" name="object 58"/>
            <p:cNvSpPr/>
            <p:nvPr/>
          </p:nvSpPr>
          <p:spPr>
            <a:xfrm>
              <a:off x="2423705" y="2872730"/>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1" name="object 59"/>
            <p:cNvSpPr/>
            <p:nvPr/>
          </p:nvSpPr>
          <p:spPr>
            <a:xfrm>
              <a:off x="2107125" y="2872730"/>
              <a:ext cx="40311" cy="0"/>
            </a:xfrm>
            <a:custGeom>
              <a:rect l="l" t="t" r="r" b="b"/>
              <a:pathLst>
                <a:path w="34925">
                  <a:moveTo>
                    <a:pt x="0" y="0"/>
                  </a:moveTo>
                  <a:lnTo>
                    <a:pt x="348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3" name="object 61"/>
            <p:cNvSpPr/>
            <p:nvPr/>
          </p:nvSpPr>
          <p:spPr>
            <a:xfrm>
              <a:off x="3150841" y="2457764"/>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5" name="object 63"/>
            <p:cNvSpPr/>
            <p:nvPr/>
          </p:nvSpPr>
          <p:spPr>
            <a:xfrm>
              <a:off x="2423705" y="2457764"/>
              <a:ext cx="439027" cy="0"/>
            </a:xfrm>
            <a:custGeom>
              <a:rect l="l" t="t" r="r" b="b"/>
              <a:pathLst>
                <a:path w="380364">
                  <a:moveTo>
                    <a:pt x="0" y="0"/>
                  </a:moveTo>
                  <a:lnTo>
                    <a:pt x="3803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6" name="object 64"/>
            <p:cNvSpPr/>
            <p:nvPr/>
          </p:nvSpPr>
          <p:spPr>
            <a:xfrm>
              <a:off x="2107125" y="2457764"/>
              <a:ext cx="40311" cy="0"/>
            </a:xfrm>
            <a:custGeom>
              <a:rect l="l" t="t" r="r" b="b"/>
              <a:pathLst>
                <a:path w="34925">
                  <a:moveTo>
                    <a:pt x="0" y="0"/>
                  </a:moveTo>
                  <a:lnTo>
                    <a:pt x="34853"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2" name="object 80"/>
            <p:cNvSpPr/>
            <p:nvPr/>
          </p:nvSpPr>
          <p:spPr>
            <a:xfrm>
              <a:off x="2147353" y="2401729"/>
              <a:ext cx="277048" cy="2129790"/>
            </a:xfrm>
            <a:custGeom>
              <a:rect l="l" t="t" r="r" b="b"/>
              <a:pathLst>
                <a:path w="240028" h="2129790">
                  <a:moveTo>
                    <a:pt x="239425" y="0"/>
                  </a:moveTo>
                  <a:lnTo>
                    <a:pt x="0" y="0"/>
                  </a:lnTo>
                  <a:lnTo>
                    <a:pt x="0" y="2129389"/>
                  </a:lnTo>
                  <a:lnTo>
                    <a:pt x="239425" y="2129389"/>
                  </a:lnTo>
                  <a:lnTo>
                    <a:pt x="239425" y="0"/>
                  </a:lnTo>
                  <a:close/>
                </a:path>
              </a:pathLst>
            </a:custGeom>
            <a:solidFill>
              <a:srgbClr val="71161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3" name="object 81"/>
            <p:cNvSpPr/>
            <p:nvPr/>
          </p:nvSpPr>
          <p:spPr>
            <a:xfrm>
              <a:off x="2505911" y="2568321"/>
              <a:ext cx="274850" cy="1962785"/>
            </a:xfrm>
            <a:custGeom>
              <a:rect l="l" t="t" r="r" b="b"/>
              <a:pathLst>
                <a:path w="238125" h="1962785">
                  <a:moveTo>
                    <a:pt x="237910" y="0"/>
                  </a:moveTo>
                  <a:lnTo>
                    <a:pt x="0" y="0"/>
                  </a:lnTo>
                  <a:lnTo>
                    <a:pt x="0" y="1962797"/>
                  </a:lnTo>
                  <a:lnTo>
                    <a:pt x="237910" y="1962797"/>
                  </a:lnTo>
                  <a:lnTo>
                    <a:pt x="237910" y="0"/>
                  </a:lnTo>
                  <a:close/>
                </a:path>
              </a:pathLst>
            </a:custGeom>
            <a:solidFill>
              <a:srgbClr val="71161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4" name="object 82"/>
            <p:cNvSpPr/>
            <p:nvPr/>
          </p:nvSpPr>
          <p:spPr>
            <a:xfrm>
              <a:off x="2862719" y="2382040"/>
              <a:ext cx="274850" cy="2149475"/>
            </a:xfrm>
            <a:custGeom>
              <a:rect l="l" t="t" r="r" b="b"/>
              <a:pathLst>
                <a:path w="238125" h="2149475">
                  <a:moveTo>
                    <a:pt x="237910" y="0"/>
                  </a:moveTo>
                  <a:lnTo>
                    <a:pt x="0" y="0"/>
                  </a:lnTo>
                  <a:lnTo>
                    <a:pt x="0" y="2149077"/>
                  </a:lnTo>
                  <a:lnTo>
                    <a:pt x="237910" y="2149077"/>
                  </a:lnTo>
                  <a:lnTo>
                    <a:pt x="237910" y="0"/>
                  </a:lnTo>
                  <a:close/>
                </a:path>
              </a:pathLst>
            </a:custGeom>
            <a:solidFill>
              <a:srgbClr val="71161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6" name="object 84"/>
            <p:cNvSpPr/>
            <p:nvPr/>
          </p:nvSpPr>
          <p:spPr>
            <a:xfrm>
              <a:off x="3233047" y="2283600"/>
              <a:ext cx="274850" cy="2247900"/>
            </a:xfrm>
            <a:custGeom>
              <a:rect l="l" t="t" r="r" b="b"/>
              <a:pathLst>
                <a:path w="238125" h="2247900">
                  <a:moveTo>
                    <a:pt x="237910" y="0"/>
                  </a:moveTo>
                  <a:lnTo>
                    <a:pt x="0" y="0"/>
                  </a:lnTo>
                  <a:lnTo>
                    <a:pt x="0" y="2247518"/>
                  </a:lnTo>
                  <a:lnTo>
                    <a:pt x="237910" y="2247518"/>
                  </a:lnTo>
                  <a:lnTo>
                    <a:pt x="237910" y="0"/>
                  </a:lnTo>
                  <a:close/>
                </a:path>
              </a:pathLst>
            </a:custGeom>
            <a:solidFill>
              <a:srgbClr val="71161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6" name="object 94"/>
            <p:cNvSpPr/>
            <p:nvPr/>
          </p:nvSpPr>
          <p:spPr>
            <a:xfrm flipH="1">
              <a:off x="2107125"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8" name="object 96"/>
            <p:cNvSpPr/>
            <p:nvPr/>
          </p:nvSpPr>
          <p:spPr>
            <a:xfrm flipH="1">
              <a:off x="2463933"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0" name="object 98"/>
            <p:cNvSpPr/>
            <p:nvPr/>
          </p:nvSpPr>
          <p:spPr>
            <a:xfrm flipH="1">
              <a:off x="2822491"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7" name="object 105"/>
            <p:cNvSpPr/>
            <p:nvPr/>
          </p:nvSpPr>
          <p:spPr>
            <a:xfrm flipH="1">
              <a:off x="3549626"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4" name="object 152"/>
            <p:cNvSpPr/>
            <p:nvPr/>
          </p:nvSpPr>
          <p:spPr>
            <a:xfrm>
              <a:off x="2620079" y="3291483"/>
              <a:ext cx="750377" cy="114205"/>
            </a:xfrm>
            <a:custGeom>
              <a:rect l="l" t="t" r="r" b="b"/>
              <a:pathLst>
                <a:path w="929005" h="135254">
                  <a:moveTo>
                    <a:pt x="0" y="134788"/>
                  </a:moveTo>
                  <a:lnTo>
                    <a:pt x="309132" y="65122"/>
                  </a:lnTo>
                  <a:lnTo>
                    <a:pt x="619779" y="15144"/>
                  </a:lnTo>
                  <a:lnTo>
                    <a:pt x="928911" y="0"/>
                  </a:lnTo>
                </a:path>
              </a:pathLst>
            </a:custGeom>
            <a:ln w="28775">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9" name="object 157"/>
            <p:cNvSpPr txBox="1"/>
            <p:nvPr/>
          </p:nvSpPr>
          <p:spPr>
            <a:xfrm>
              <a:off x="2173274" y="2453091"/>
              <a:ext cx="25799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Arial"/>
                  <a:cs typeface="Arial"/>
                </a:rPr>
                <a:t>51</a:t>
              </a:r>
              <a:r>
                <a:rPr sz="800">
                  <a:solidFill>
                    <a:srgbClr val="FFFFFF"/>
                  </a:solidFill>
                  <a:latin typeface="Arial"/>
                  <a:cs typeface="Arial"/>
                </a:rPr>
                <a:t>.3</a:t>
              </a:r>
              <a:endParaRPr sz="800">
                <a:latin typeface="Arial"/>
                <a:cs typeface="Arial"/>
              </a:endParaRPr>
            </a:p>
          </p:txBody>
        </p:sp>
        <p:sp>
          <p:nvSpPr>
            <p:cNvPr id="380" name="object 158"/>
            <p:cNvSpPr txBox="1"/>
            <p:nvPr/>
          </p:nvSpPr>
          <p:spPr>
            <a:xfrm>
              <a:off x="2530781" y="2619052"/>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47</a:t>
              </a:r>
              <a:r>
                <a:rPr sz="800">
                  <a:solidFill>
                    <a:srgbClr val="FFFFFF"/>
                  </a:solidFill>
                  <a:latin typeface="Arial"/>
                  <a:cs typeface="Arial"/>
                </a:rPr>
                <a:t>.</a:t>
              </a:r>
              <a:r>
                <a:rPr sz="800" spc="-5">
                  <a:solidFill>
                    <a:srgbClr val="FFFFFF"/>
                  </a:solidFill>
                  <a:latin typeface="Arial"/>
                  <a:cs typeface="Arial"/>
                </a:rPr>
                <a:t>3</a:t>
              </a:r>
              <a:endParaRPr sz="800">
                <a:latin typeface="Arial"/>
                <a:cs typeface="Arial"/>
              </a:endParaRPr>
            </a:p>
          </p:txBody>
        </p:sp>
        <p:sp>
          <p:nvSpPr>
            <p:cNvPr id="381" name="object 159"/>
            <p:cNvSpPr txBox="1"/>
            <p:nvPr/>
          </p:nvSpPr>
          <p:spPr>
            <a:xfrm>
              <a:off x="2888289" y="2432772"/>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51</a:t>
              </a:r>
              <a:r>
                <a:rPr sz="800">
                  <a:solidFill>
                    <a:srgbClr val="FFFFFF"/>
                  </a:solidFill>
                  <a:latin typeface="Arial"/>
                  <a:cs typeface="Arial"/>
                </a:rPr>
                <a:t>.</a:t>
              </a:r>
              <a:r>
                <a:rPr sz="800" spc="-5">
                  <a:solidFill>
                    <a:srgbClr val="FFFFFF"/>
                  </a:solidFill>
                  <a:latin typeface="Arial"/>
                  <a:cs typeface="Arial"/>
                </a:rPr>
                <a:t>8</a:t>
              </a:r>
              <a:endParaRPr sz="800">
                <a:latin typeface="Arial"/>
                <a:cs typeface="Arial"/>
              </a:endParaRPr>
            </a:p>
          </p:txBody>
        </p:sp>
        <p:sp>
          <p:nvSpPr>
            <p:cNvPr id="403" name="object 181"/>
            <p:cNvSpPr txBox="1"/>
            <p:nvPr/>
          </p:nvSpPr>
          <p:spPr>
            <a:xfrm>
              <a:off x="2579770" y="3216386"/>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27%</a:t>
              </a:r>
              <a:endParaRPr sz="800">
                <a:latin typeface="Arial"/>
                <a:cs typeface="Arial"/>
              </a:endParaRPr>
            </a:p>
          </p:txBody>
        </p:sp>
        <p:sp>
          <p:nvSpPr>
            <p:cNvPr id="404" name="object 182"/>
            <p:cNvSpPr txBox="1"/>
            <p:nvPr/>
          </p:nvSpPr>
          <p:spPr>
            <a:xfrm>
              <a:off x="2937277" y="314646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28%</a:t>
              </a:r>
              <a:endParaRPr sz="800">
                <a:latin typeface="Arial"/>
                <a:cs typeface="Arial"/>
              </a:endParaRPr>
            </a:p>
          </p:txBody>
        </p:sp>
        <p:sp>
          <p:nvSpPr>
            <p:cNvPr id="406" name="object 184"/>
            <p:cNvSpPr txBox="1"/>
            <p:nvPr/>
          </p:nvSpPr>
          <p:spPr>
            <a:xfrm>
              <a:off x="3233047" y="2283600"/>
              <a:ext cx="274850" cy="2247900"/>
            </a:xfrm>
            <a:prstGeom prst="rect">
              <a:avLst/>
            </a:prstGeom>
          </p:spPr>
          <p:txBody>
            <a:bodyPr vert="horz" wrap="square" lIns="0" tIns="501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655">
                <a:lnSpc>
                  <a:spcPct val="100000"/>
                </a:lnSpc>
                <a:spcBef>
                  <a:spcPts val="395"/>
                </a:spcBef>
              </a:pPr>
              <a:r>
                <a:rPr sz="800" spc="-10">
                  <a:solidFill>
                    <a:srgbClr val="FFFFFF"/>
                  </a:solidFill>
                  <a:latin typeface="Arial"/>
                  <a:cs typeface="Arial"/>
                </a:rPr>
                <a:t>54</a:t>
              </a:r>
              <a:r>
                <a:rPr sz="800">
                  <a:solidFill>
                    <a:srgbClr val="FFFFFF"/>
                  </a:solidFill>
                  <a:latin typeface="Arial"/>
                  <a:cs typeface="Arial"/>
                </a:rPr>
                <a:t>.</a:t>
              </a:r>
              <a:r>
                <a:rPr sz="800" spc="-5">
                  <a:solidFill>
                    <a:srgbClr val="FFFFFF"/>
                  </a:solidFill>
                  <a:latin typeface="Arial"/>
                  <a:cs typeface="Arial"/>
                </a:rPr>
                <a:t>2</a:t>
              </a:r>
              <a:endParaRPr sz="800">
                <a:latin typeface="Arial"/>
                <a:cs typeface="Arial"/>
              </a:endParaRPr>
            </a:p>
            <a:p>
              <a:pPr>
                <a:lnSpc>
                  <a:spcPct val="100000"/>
                </a:lnSpc>
              </a:pPr>
              <a:endParaRPr sz="800">
                <a:latin typeface="Times New Roman"/>
                <a:cs typeface="Times New Roman"/>
              </a:endParaRPr>
            </a:p>
            <a:p>
              <a:pPr>
                <a:lnSpc>
                  <a:spcPct val="100000"/>
                </a:lnSpc>
              </a:pPr>
              <a:endParaRPr sz="800">
                <a:latin typeface="Times New Roman"/>
                <a:cs typeface="Times New Roman"/>
              </a:endParaRPr>
            </a:p>
            <a:p>
              <a:pPr>
                <a:lnSpc>
                  <a:spcPct val="100000"/>
                </a:lnSpc>
              </a:pPr>
              <a:endParaRPr sz="800">
                <a:latin typeface="Times New Roman"/>
                <a:cs typeface="Times New Roman"/>
              </a:endParaRPr>
            </a:p>
            <a:p>
              <a:pPr>
                <a:lnSpc>
                  <a:spcPct val="100000"/>
                </a:lnSpc>
              </a:pPr>
              <a:endParaRPr sz="800">
                <a:latin typeface="Times New Roman"/>
                <a:cs typeface="Times New Roman"/>
              </a:endParaRPr>
            </a:p>
            <a:p>
              <a:pPr>
                <a:lnSpc>
                  <a:spcPct val="100000"/>
                </a:lnSpc>
                <a:spcBef>
                  <a:spcPts val="41"/>
                </a:spcBef>
              </a:pPr>
              <a:endParaRPr sz="1050">
                <a:latin typeface="Times New Roman"/>
                <a:cs typeface="Times New Roman"/>
              </a:endParaRPr>
            </a:p>
            <a:p>
              <a:pPr marL="17145">
                <a:lnSpc>
                  <a:spcPct val="100000"/>
                </a:lnSpc>
              </a:pPr>
              <a:r>
                <a:rPr sz="800" spc="-10">
                  <a:solidFill>
                    <a:srgbClr val="FFFFFF"/>
                  </a:solidFill>
                  <a:latin typeface="Arial"/>
                  <a:cs typeface="Arial"/>
                </a:rPr>
                <a:t>30%</a:t>
              </a:r>
              <a:endParaRPr sz="800">
                <a:latin typeface="Arial"/>
                <a:cs typeface="Arial"/>
              </a:endParaRPr>
            </a:p>
          </p:txBody>
        </p:sp>
        <p:sp>
          <p:nvSpPr>
            <p:cNvPr id="5" name="矩形 4"/>
            <p:cNvSpPr/>
            <p:nvPr/>
          </p:nvSpPr>
          <p:spPr>
            <a:xfrm>
              <a:off x="2055004" y="4538246"/>
              <a:ext cx="150196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 spc="-5" smtClean="0">
                  <a:latin typeface="Arial"/>
                  <a:cs typeface="Arial"/>
                </a:rPr>
                <a:t>  FY13        FY14      FY15      FY16 </a:t>
              </a:r>
            </a:p>
            <a:p>
              <a:r>
                <a:rPr lang="en-US" altLang="zh-CN" sz="800" spc="-5" smtClean="0">
                  <a:latin typeface="Arial"/>
                  <a:cs typeface="Arial"/>
                </a:rPr>
                <a:t>   Act           Act          Act          LE</a:t>
              </a:r>
            </a:p>
          </p:txBody>
        </p:sp>
      </p:grpSp>
      <p:grpSp>
        <p:nvGrpSpPr>
          <p:cNvPr id="12" name="组合 11"/>
          <p:cNvGrpSpPr/>
          <p:nvPr/>
        </p:nvGrpSpPr>
        <p:grpSpPr>
          <a:xfrm>
            <a:off x="8903114" y="2030035"/>
            <a:ext cx="1828350" cy="2846765"/>
            <a:chOff x="9220200" y="2030035"/>
            <a:chExt cx="1511264" cy="2846765"/>
          </a:xfrm>
        </p:grpSpPr>
        <p:sp>
          <p:nvSpPr>
            <p:cNvPr id="231" name="object 4"/>
            <p:cNvSpPr/>
            <p:nvPr/>
          </p:nvSpPr>
          <p:spPr>
            <a:xfrm>
              <a:off x="10330590" y="2030035"/>
              <a:ext cx="367932" cy="2809240"/>
            </a:xfrm>
            <a:custGeom>
              <a:rect l="l" t="t" r="r" b="b"/>
              <a:pathLst>
                <a:path w="318770" h="2809240">
                  <a:moveTo>
                    <a:pt x="0" y="2808731"/>
                  </a:moveTo>
                  <a:lnTo>
                    <a:pt x="318516" y="2808731"/>
                  </a:lnTo>
                  <a:lnTo>
                    <a:pt x="318516" y="0"/>
                  </a:lnTo>
                  <a:lnTo>
                    <a:pt x="0" y="0"/>
                  </a:lnTo>
                  <a:lnTo>
                    <a:pt x="0" y="2808731"/>
                  </a:lnTo>
                  <a:close/>
                </a:path>
              </a:pathLst>
            </a:custGeom>
            <a:solidFill>
              <a:srgbClr val="F3C4C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7" name="object 75"/>
            <p:cNvSpPr/>
            <p:nvPr/>
          </p:nvSpPr>
          <p:spPr>
            <a:xfrm>
              <a:off x="9296784" y="4408446"/>
              <a:ext cx="274850" cy="123189"/>
            </a:xfrm>
            <a:custGeom>
              <a:rect l="l" t="t" r="r" b="b"/>
              <a:pathLst>
                <a:path w="238125" h="123188">
                  <a:moveTo>
                    <a:pt x="0" y="122672"/>
                  </a:moveTo>
                  <a:lnTo>
                    <a:pt x="237910" y="122672"/>
                  </a:lnTo>
                  <a:lnTo>
                    <a:pt x="237910" y="0"/>
                  </a:lnTo>
                  <a:lnTo>
                    <a:pt x="0" y="0"/>
                  </a:lnTo>
                  <a:lnTo>
                    <a:pt x="0" y="122672"/>
                  </a:lnTo>
                  <a:close/>
                </a:path>
              </a:pathLst>
            </a:custGeom>
            <a:solidFill>
              <a:srgbClr val="867D6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8" name="object 76"/>
            <p:cNvSpPr/>
            <p:nvPr/>
          </p:nvSpPr>
          <p:spPr>
            <a:xfrm>
              <a:off x="9653591" y="4381185"/>
              <a:ext cx="277048" cy="150495"/>
            </a:xfrm>
            <a:custGeom>
              <a:rect l="l" t="t" r="r" b="b"/>
              <a:pathLst>
                <a:path w="240027" h="150495">
                  <a:moveTo>
                    <a:pt x="0" y="149933"/>
                  </a:moveTo>
                  <a:lnTo>
                    <a:pt x="239425" y="149933"/>
                  </a:lnTo>
                  <a:lnTo>
                    <a:pt x="239425" y="0"/>
                  </a:lnTo>
                  <a:lnTo>
                    <a:pt x="0" y="0"/>
                  </a:lnTo>
                  <a:lnTo>
                    <a:pt x="0" y="149933"/>
                  </a:lnTo>
                  <a:close/>
                </a:path>
              </a:pathLst>
            </a:custGeom>
            <a:solidFill>
              <a:srgbClr val="867D6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9" name="object 77"/>
            <p:cNvSpPr/>
            <p:nvPr/>
          </p:nvSpPr>
          <p:spPr>
            <a:xfrm>
              <a:off x="10012150" y="4406931"/>
              <a:ext cx="274850" cy="124460"/>
            </a:xfrm>
            <a:custGeom>
              <a:rect l="l" t="t" r="r" b="b"/>
              <a:pathLst>
                <a:path w="238125" h="124460">
                  <a:moveTo>
                    <a:pt x="0" y="124186"/>
                  </a:moveTo>
                  <a:lnTo>
                    <a:pt x="237910" y="124186"/>
                  </a:lnTo>
                  <a:lnTo>
                    <a:pt x="237910" y="0"/>
                  </a:lnTo>
                  <a:lnTo>
                    <a:pt x="0" y="0"/>
                  </a:lnTo>
                  <a:lnTo>
                    <a:pt x="0" y="124186"/>
                  </a:lnTo>
                  <a:close/>
                </a:path>
              </a:pathLst>
            </a:custGeom>
            <a:solidFill>
              <a:srgbClr val="867D6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1" name="object 79"/>
            <p:cNvSpPr/>
            <p:nvPr/>
          </p:nvSpPr>
          <p:spPr>
            <a:xfrm>
              <a:off x="10379703" y="4419047"/>
              <a:ext cx="277048" cy="112395"/>
            </a:xfrm>
            <a:custGeom>
              <a:rect l="l" t="t" r="r" b="b"/>
              <a:pathLst>
                <a:path w="240027" h="112395">
                  <a:moveTo>
                    <a:pt x="0" y="112071"/>
                  </a:moveTo>
                  <a:lnTo>
                    <a:pt x="239425" y="112071"/>
                  </a:lnTo>
                  <a:lnTo>
                    <a:pt x="239425" y="0"/>
                  </a:lnTo>
                  <a:lnTo>
                    <a:pt x="0" y="0"/>
                  </a:lnTo>
                  <a:lnTo>
                    <a:pt x="0" y="112071"/>
                  </a:lnTo>
                  <a:close/>
                </a:path>
              </a:pathLst>
            </a:custGeom>
            <a:solidFill>
              <a:srgbClr val="867D6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7" name="object 85"/>
            <p:cNvSpPr/>
            <p:nvPr/>
          </p:nvSpPr>
          <p:spPr>
            <a:xfrm flipH="1">
              <a:off x="10696283" y="2042798"/>
              <a:ext cx="0" cy="2488565"/>
            </a:xfrm>
            <a:custGeom>
              <a:rect l="l" t="t" r="r" b="b"/>
              <a:pathLst>
                <a:path h="2488565">
                  <a:moveTo>
                    <a:pt x="0" y="2488320"/>
                  </a:moveTo>
                  <a:lnTo>
                    <a:pt x="0" y="0"/>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8" name="object 86"/>
            <p:cNvSpPr/>
            <p:nvPr/>
          </p:nvSpPr>
          <p:spPr>
            <a:xfrm>
              <a:off x="10696283" y="4531118"/>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9" name="object 87"/>
            <p:cNvSpPr/>
            <p:nvPr/>
          </p:nvSpPr>
          <p:spPr>
            <a:xfrm>
              <a:off x="10696283" y="4116152"/>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0" name="object 88"/>
            <p:cNvSpPr/>
            <p:nvPr/>
          </p:nvSpPr>
          <p:spPr>
            <a:xfrm>
              <a:off x="10696283" y="3702663"/>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1" name="object 89"/>
            <p:cNvSpPr/>
            <p:nvPr/>
          </p:nvSpPr>
          <p:spPr>
            <a:xfrm>
              <a:off x="10696283" y="3287697"/>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2" name="object 90"/>
            <p:cNvSpPr/>
            <p:nvPr/>
          </p:nvSpPr>
          <p:spPr>
            <a:xfrm>
              <a:off x="10696283" y="2872730"/>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3" name="object 91"/>
            <p:cNvSpPr/>
            <p:nvPr/>
          </p:nvSpPr>
          <p:spPr>
            <a:xfrm>
              <a:off x="10696283" y="2457764"/>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4" name="object 92"/>
            <p:cNvSpPr/>
            <p:nvPr/>
          </p:nvSpPr>
          <p:spPr>
            <a:xfrm>
              <a:off x="10696283" y="2042798"/>
              <a:ext cx="35181" cy="0"/>
            </a:xfrm>
            <a:custGeom>
              <a:rect l="l" t="t" r="r" b="b"/>
              <a:pathLst>
                <a:path w="30478">
                  <a:moveTo>
                    <a:pt x="0" y="0"/>
                  </a:moveTo>
                  <a:lnTo>
                    <a:pt x="30307" y="0"/>
                  </a:lnTo>
                </a:path>
              </a:pathLst>
            </a:custGeom>
            <a:ln w="9086">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6" name="object 134"/>
            <p:cNvSpPr/>
            <p:nvPr/>
          </p:nvSpPr>
          <p:spPr>
            <a:xfrm flipH="1">
              <a:off x="9254806"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8" name="object 136"/>
            <p:cNvSpPr/>
            <p:nvPr/>
          </p:nvSpPr>
          <p:spPr>
            <a:xfrm flipH="1">
              <a:off x="9613363"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0" name="object 138"/>
            <p:cNvSpPr/>
            <p:nvPr/>
          </p:nvSpPr>
          <p:spPr>
            <a:xfrm flipH="1">
              <a:off x="9970171"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6" name="object 144"/>
            <p:cNvSpPr/>
            <p:nvPr/>
          </p:nvSpPr>
          <p:spPr>
            <a:xfrm flipH="1">
              <a:off x="10696283"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7" name="object 145"/>
            <p:cNvSpPr/>
            <p:nvPr/>
          </p:nvSpPr>
          <p:spPr>
            <a:xfrm flipH="1">
              <a:off x="10696283"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8" name="object 156"/>
            <p:cNvSpPr/>
            <p:nvPr/>
          </p:nvSpPr>
          <p:spPr>
            <a:xfrm>
              <a:off x="9666088" y="3614066"/>
              <a:ext cx="851025" cy="271145"/>
            </a:xfrm>
            <a:custGeom>
              <a:rect l="l" t="t" r="r" b="b"/>
              <a:pathLst>
                <a:path w="929003" h="271145">
                  <a:moveTo>
                    <a:pt x="0" y="271128"/>
                  </a:moveTo>
                  <a:lnTo>
                    <a:pt x="310647" y="78752"/>
                  </a:lnTo>
                  <a:lnTo>
                    <a:pt x="619779" y="0"/>
                  </a:lnTo>
                  <a:lnTo>
                    <a:pt x="928911" y="104498"/>
                  </a:lnTo>
                </a:path>
              </a:pathLst>
            </a:custGeom>
            <a:ln w="28776">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8" name="object 176"/>
            <p:cNvSpPr txBox="1"/>
            <p:nvPr/>
          </p:nvSpPr>
          <p:spPr>
            <a:xfrm>
              <a:off x="9356604" y="4297759"/>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a:t>
              </a:r>
              <a:r>
                <a:rPr sz="800">
                  <a:latin typeface="Arial"/>
                  <a:cs typeface="Arial"/>
                </a:rPr>
                <a:t>.</a:t>
              </a:r>
              <a:r>
                <a:rPr sz="800" spc="-5">
                  <a:latin typeface="Arial"/>
                  <a:cs typeface="Arial"/>
                </a:rPr>
                <a:t>0</a:t>
              </a:r>
              <a:endParaRPr sz="800">
                <a:latin typeface="Arial"/>
                <a:cs typeface="Arial"/>
              </a:endParaRPr>
            </a:p>
          </p:txBody>
        </p:sp>
        <p:sp>
          <p:nvSpPr>
            <p:cNvPr id="399" name="object 177"/>
            <p:cNvSpPr txBox="1"/>
            <p:nvPr/>
          </p:nvSpPr>
          <p:spPr>
            <a:xfrm>
              <a:off x="9713851" y="4236574"/>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a:t>
              </a:r>
              <a:r>
                <a:rPr sz="800">
                  <a:latin typeface="Arial"/>
                  <a:cs typeface="Arial"/>
                </a:rPr>
                <a:t>.</a:t>
              </a:r>
              <a:r>
                <a:rPr sz="800" spc="-5">
                  <a:latin typeface="Arial"/>
                  <a:cs typeface="Arial"/>
                </a:rPr>
                <a:t>6</a:t>
              </a:r>
              <a:endParaRPr sz="800">
                <a:latin typeface="Arial"/>
                <a:cs typeface="Arial"/>
              </a:endParaRPr>
            </a:p>
          </p:txBody>
        </p:sp>
        <p:sp>
          <p:nvSpPr>
            <p:cNvPr id="400" name="object 178"/>
            <p:cNvSpPr txBox="1"/>
            <p:nvPr/>
          </p:nvSpPr>
          <p:spPr>
            <a:xfrm>
              <a:off x="10071242" y="4262320"/>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a:t>
              </a:r>
              <a:r>
                <a:rPr sz="800">
                  <a:latin typeface="Arial"/>
                  <a:cs typeface="Arial"/>
                </a:rPr>
                <a:t>.</a:t>
              </a:r>
              <a:r>
                <a:rPr sz="800" spc="-5">
                  <a:latin typeface="Arial"/>
                  <a:cs typeface="Arial"/>
                </a:rPr>
                <a:t>0</a:t>
              </a:r>
              <a:endParaRPr sz="800">
                <a:latin typeface="Arial"/>
                <a:cs typeface="Arial"/>
              </a:endParaRPr>
            </a:p>
          </p:txBody>
        </p:sp>
        <p:sp>
          <p:nvSpPr>
            <p:cNvPr id="402" name="object 180"/>
            <p:cNvSpPr txBox="1"/>
            <p:nvPr/>
          </p:nvSpPr>
          <p:spPr>
            <a:xfrm>
              <a:off x="10440254" y="4298365"/>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a:t>
              </a:r>
              <a:r>
                <a:rPr sz="800">
                  <a:latin typeface="Arial"/>
                  <a:cs typeface="Arial"/>
                </a:rPr>
                <a:t>.</a:t>
              </a:r>
              <a:r>
                <a:rPr sz="800" spc="-5">
                  <a:latin typeface="Arial"/>
                  <a:cs typeface="Arial"/>
                </a:rPr>
                <a:t>7</a:t>
              </a:r>
              <a:endParaRPr sz="800">
                <a:latin typeface="Arial"/>
                <a:cs typeface="Arial"/>
              </a:endParaRPr>
            </a:p>
          </p:txBody>
        </p:sp>
        <p:sp>
          <p:nvSpPr>
            <p:cNvPr id="419" name="object 197"/>
            <p:cNvSpPr txBox="1"/>
            <p:nvPr/>
          </p:nvSpPr>
          <p:spPr>
            <a:xfrm>
              <a:off x="9666484" y="3675903"/>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16%</a:t>
              </a:r>
              <a:endParaRPr sz="800">
                <a:latin typeface="Arial"/>
                <a:cs typeface="Arial"/>
              </a:endParaRPr>
            </a:p>
          </p:txBody>
        </p:sp>
        <p:sp>
          <p:nvSpPr>
            <p:cNvPr id="420" name="object 198"/>
            <p:cNvSpPr txBox="1"/>
            <p:nvPr/>
          </p:nvSpPr>
          <p:spPr>
            <a:xfrm>
              <a:off x="10023877" y="3483312"/>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20%</a:t>
              </a:r>
              <a:endParaRPr sz="800">
                <a:latin typeface="Arial"/>
                <a:cs typeface="Arial"/>
              </a:endParaRPr>
            </a:p>
          </p:txBody>
        </p:sp>
        <p:sp>
          <p:nvSpPr>
            <p:cNvPr id="422" name="object 200"/>
            <p:cNvSpPr txBox="1"/>
            <p:nvPr/>
          </p:nvSpPr>
          <p:spPr>
            <a:xfrm>
              <a:off x="10387781" y="350905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20%</a:t>
              </a:r>
              <a:endParaRPr sz="800">
                <a:latin typeface="Arial"/>
                <a:cs typeface="Arial"/>
              </a:endParaRPr>
            </a:p>
          </p:txBody>
        </p:sp>
        <p:sp>
          <p:nvSpPr>
            <p:cNvPr id="228" name="矩形 227"/>
            <p:cNvSpPr/>
            <p:nvPr/>
          </p:nvSpPr>
          <p:spPr>
            <a:xfrm>
              <a:off x="9220200" y="4538246"/>
              <a:ext cx="150196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 spc="-5" smtClean="0">
                  <a:latin typeface="Arial"/>
                  <a:cs typeface="Arial"/>
                </a:rPr>
                <a:t> FY13        FY14      FY15       FY16 </a:t>
              </a:r>
            </a:p>
            <a:p>
              <a:r>
                <a:rPr lang="en-US" altLang="zh-CN" sz="800" spc="-5" smtClean="0">
                  <a:latin typeface="Arial"/>
                  <a:cs typeface="Arial"/>
                </a:rPr>
                <a:t>  Act            Act         Act           LE</a:t>
              </a:r>
            </a:p>
          </p:txBody>
        </p:sp>
      </p:grpSp>
      <p:grpSp>
        <p:nvGrpSpPr>
          <p:cNvPr id="11" name="组合 10"/>
          <p:cNvGrpSpPr/>
          <p:nvPr/>
        </p:nvGrpSpPr>
        <p:grpSpPr>
          <a:xfrm>
            <a:off x="7122955" y="2030035"/>
            <a:ext cx="1812977" cy="2846765"/>
            <a:chOff x="7433964" y="2030035"/>
            <a:chExt cx="1501968" cy="2846765"/>
          </a:xfrm>
        </p:grpSpPr>
        <p:sp>
          <p:nvSpPr>
            <p:cNvPr id="232" name="object 5"/>
            <p:cNvSpPr/>
            <p:nvPr/>
          </p:nvSpPr>
          <p:spPr>
            <a:xfrm>
              <a:off x="8550443" y="2030035"/>
              <a:ext cx="367932" cy="2809240"/>
            </a:xfrm>
            <a:custGeom>
              <a:rect l="l" t="t" r="r" b="b"/>
              <a:pathLst>
                <a:path w="318770" h="2809240">
                  <a:moveTo>
                    <a:pt x="0" y="2808731"/>
                  </a:moveTo>
                  <a:lnTo>
                    <a:pt x="318516" y="2808731"/>
                  </a:lnTo>
                  <a:lnTo>
                    <a:pt x="318516" y="0"/>
                  </a:lnTo>
                  <a:lnTo>
                    <a:pt x="0" y="0"/>
                  </a:lnTo>
                  <a:lnTo>
                    <a:pt x="0" y="2808731"/>
                  </a:lnTo>
                  <a:close/>
                </a:path>
              </a:pathLst>
            </a:custGeom>
            <a:solidFill>
              <a:srgbClr val="F3C4C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4" name="object 72"/>
            <p:cNvSpPr/>
            <p:nvPr/>
          </p:nvSpPr>
          <p:spPr>
            <a:xfrm>
              <a:off x="7507828" y="4185818"/>
              <a:ext cx="277048" cy="345440"/>
            </a:xfrm>
            <a:custGeom>
              <a:rect l="l" t="t" r="r" b="b"/>
              <a:pathLst>
                <a:path w="240027" h="345439">
                  <a:moveTo>
                    <a:pt x="0" y="345300"/>
                  </a:moveTo>
                  <a:lnTo>
                    <a:pt x="239425" y="345300"/>
                  </a:lnTo>
                  <a:lnTo>
                    <a:pt x="239425" y="0"/>
                  </a:lnTo>
                  <a:lnTo>
                    <a:pt x="0" y="0"/>
                  </a:lnTo>
                  <a:lnTo>
                    <a:pt x="0" y="345300"/>
                  </a:lnTo>
                  <a:close/>
                </a:path>
              </a:pathLst>
            </a:custGeom>
            <a:solidFill>
              <a:srgbClr val="E26A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5" name="object 73"/>
            <p:cNvSpPr/>
            <p:nvPr/>
          </p:nvSpPr>
          <p:spPr>
            <a:xfrm>
              <a:off x="8223193" y="4143413"/>
              <a:ext cx="274850" cy="387985"/>
            </a:xfrm>
            <a:custGeom>
              <a:rect l="l" t="t" r="r" b="b"/>
              <a:pathLst>
                <a:path w="238125" h="387985">
                  <a:moveTo>
                    <a:pt x="0" y="387705"/>
                  </a:moveTo>
                  <a:lnTo>
                    <a:pt x="237910" y="387705"/>
                  </a:lnTo>
                  <a:lnTo>
                    <a:pt x="237910" y="0"/>
                  </a:lnTo>
                  <a:lnTo>
                    <a:pt x="0" y="0"/>
                  </a:lnTo>
                  <a:lnTo>
                    <a:pt x="0" y="387705"/>
                  </a:lnTo>
                  <a:close/>
                </a:path>
              </a:pathLst>
            </a:custGeom>
            <a:solidFill>
              <a:srgbClr val="E26A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6" name="object 124"/>
            <p:cNvSpPr/>
            <p:nvPr/>
          </p:nvSpPr>
          <p:spPr>
            <a:xfrm flipH="1">
              <a:off x="7467600"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8" name="object 126"/>
            <p:cNvSpPr/>
            <p:nvPr/>
          </p:nvSpPr>
          <p:spPr>
            <a:xfrm flipH="1">
              <a:off x="7824407"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0" name="object 128"/>
            <p:cNvSpPr/>
            <p:nvPr/>
          </p:nvSpPr>
          <p:spPr>
            <a:xfrm flipH="1">
              <a:off x="8181216"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2" name="object 130"/>
            <p:cNvSpPr/>
            <p:nvPr/>
          </p:nvSpPr>
          <p:spPr>
            <a:xfrm flipH="1">
              <a:off x="8539773"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7" name="object 135"/>
            <p:cNvSpPr/>
            <p:nvPr/>
          </p:nvSpPr>
          <p:spPr>
            <a:xfrm flipH="1">
              <a:off x="8908744"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7" name="object 155"/>
            <p:cNvSpPr/>
            <p:nvPr/>
          </p:nvSpPr>
          <p:spPr>
            <a:xfrm>
              <a:off x="7878548" y="2458521"/>
              <a:ext cx="852774" cy="320040"/>
            </a:xfrm>
            <a:custGeom>
              <a:rect l="l" t="t" r="r" b="b"/>
              <a:pathLst>
                <a:path w="929003" h="320039">
                  <a:moveTo>
                    <a:pt x="0" y="319554"/>
                  </a:moveTo>
                  <a:lnTo>
                    <a:pt x="309132" y="0"/>
                  </a:lnTo>
                  <a:lnTo>
                    <a:pt x="618264" y="30289"/>
                  </a:lnTo>
                  <a:lnTo>
                    <a:pt x="928911" y="215055"/>
                  </a:lnTo>
                </a:path>
              </a:pathLst>
            </a:custGeom>
            <a:ln w="28776">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3" name="object 171"/>
            <p:cNvSpPr txBox="1"/>
            <p:nvPr/>
          </p:nvSpPr>
          <p:spPr>
            <a:xfrm>
              <a:off x="7567649" y="4237180"/>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8</a:t>
              </a:r>
              <a:r>
                <a:rPr sz="800">
                  <a:solidFill>
                    <a:srgbClr val="FFFFFF"/>
                  </a:solidFill>
                  <a:latin typeface="Arial"/>
                  <a:cs typeface="Arial"/>
                </a:rPr>
                <a:t>.</a:t>
              </a:r>
              <a:r>
                <a:rPr sz="800" spc="-5">
                  <a:solidFill>
                    <a:srgbClr val="FFFFFF"/>
                  </a:solidFill>
                  <a:latin typeface="Arial"/>
                  <a:cs typeface="Arial"/>
                </a:rPr>
                <a:t>3</a:t>
              </a:r>
              <a:endParaRPr sz="800">
                <a:latin typeface="Arial"/>
                <a:cs typeface="Arial"/>
              </a:endParaRPr>
            </a:p>
          </p:txBody>
        </p:sp>
        <p:sp>
          <p:nvSpPr>
            <p:cNvPr id="394" name="object 172"/>
            <p:cNvSpPr txBox="1"/>
            <p:nvPr/>
          </p:nvSpPr>
          <p:spPr>
            <a:xfrm>
              <a:off x="7866385" y="4184303"/>
              <a:ext cx="274850" cy="347345"/>
            </a:xfrm>
            <a:prstGeom prst="rect">
              <a:avLst/>
            </a:prstGeom>
            <a:solidFill>
              <a:srgbClr val="E26A00"/>
            </a:solidFill>
          </p:spPr>
          <p:txBody>
            <a:bodyPr vert="horz" wrap="square" lIns="0" tIns="514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a:lnSpc>
                  <a:spcPct val="100000"/>
                </a:lnSpc>
                <a:spcBef>
                  <a:spcPts val="405"/>
                </a:spcBef>
              </a:pPr>
              <a:r>
                <a:rPr sz="800" spc="-5">
                  <a:solidFill>
                    <a:srgbClr val="FFFFFF"/>
                  </a:solidFill>
                  <a:latin typeface="Arial"/>
                  <a:cs typeface="Arial"/>
                </a:rPr>
                <a:t>8.4</a:t>
              </a:r>
              <a:endParaRPr sz="800">
                <a:latin typeface="Arial"/>
                <a:cs typeface="Arial"/>
              </a:endParaRPr>
            </a:p>
          </p:txBody>
        </p:sp>
        <p:sp>
          <p:nvSpPr>
            <p:cNvPr id="395" name="object 173"/>
            <p:cNvSpPr txBox="1"/>
            <p:nvPr/>
          </p:nvSpPr>
          <p:spPr>
            <a:xfrm>
              <a:off x="8282723" y="4195380"/>
              <a:ext cx="192761"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Arial"/>
                  <a:cs typeface="Arial"/>
                </a:rPr>
                <a:t>9</a:t>
              </a:r>
              <a:r>
                <a:rPr sz="800">
                  <a:solidFill>
                    <a:srgbClr val="FFFFFF"/>
                  </a:solidFill>
                  <a:latin typeface="Arial"/>
                  <a:cs typeface="Arial"/>
                </a:rPr>
                <a:t>.4</a:t>
              </a:r>
              <a:endParaRPr sz="800">
                <a:latin typeface="Arial"/>
                <a:cs typeface="Arial"/>
              </a:endParaRPr>
            </a:p>
          </p:txBody>
        </p:sp>
        <p:sp>
          <p:nvSpPr>
            <p:cNvPr id="397" name="object 175"/>
            <p:cNvSpPr txBox="1"/>
            <p:nvPr/>
          </p:nvSpPr>
          <p:spPr>
            <a:xfrm>
              <a:off x="8593914" y="4063145"/>
              <a:ext cx="274850" cy="467995"/>
            </a:xfrm>
            <a:prstGeom prst="rect">
              <a:avLst/>
            </a:prstGeom>
            <a:solidFill>
              <a:srgbClr val="E26A00"/>
            </a:solidFill>
          </p:spPr>
          <p:txBody>
            <a:bodyPr vert="horz" wrap="square" lIns="0" tIns="5206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925">
                <a:lnSpc>
                  <a:spcPct val="100000"/>
                </a:lnSpc>
                <a:spcBef>
                  <a:spcPts val="409"/>
                </a:spcBef>
              </a:pPr>
              <a:r>
                <a:rPr sz="800" spc="-10">
                  <a:solidFill>
                    <a:srgbClr val="FFFFFF"/>
                  </a:solidFill>
                  <a:latin typeface="Arial"/>
                  <a:cs typeface="Arial"/>
                </a:rPr>
                <a:t>11</a:t>
              </a:r>
              <a:r>
                <a:rPr sz="800">
                  <a:solidFill>
                    <a:srgbClr val="FFFFFF"/>
                  </a:solidFill>
                  <a:latin typeface="Arial"/>
                  <a:cs typeface="Arial"/>
                </a:rPr>
                <a:t>.</a:t>
              </a:r>
              <a:r>
                <a:rPr sz="800" spc="-5">
                  <a:solidFill>
                    <a:srgbClr val="FFFFFF"/>
                  </a:solidFill>
                  <a:latin typeface="Arial"/>
                  <a:cs typeface="Arial"/>
                </a:rPr>
                <a:t>3</a:t>
              </a:r>
              <a:endParaRPr sz="800">
                <a:latin typeface="Arial"/>
                <a:cs typeface="Arial"/>
              </a:endParaRPr>
            </a:p>
          </p:txBody>
        </p:sp>
        <p:sp>
          <p:nvSpPr>
            <p:cNvPr id="415" name="object 193"/>
            <p:cNvSpPr txBox="1"/>
            <p:nvPr/>
          </p:nvSpPr>
          <p:spPr>
            <a:xfrm>
              <a:off x="7837539" y="2568191"/>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latin typeface="Arial"/>
                  <a:cs typeface="Arial"/>
                </a:rPr>
                <a:t>42%</a:t>
              </a:r>
              <a:endParaRPr sz="800">
                <a:latin typeface="Arial"/>
                <a:cs typeface="Arial"/>
              </a:endParaRPr>
            </a:p>
          </p:txBody>
        </p:sp>
        <p:sp>
          <p:nvSpPr>
            <p:cNvPr id="416" name="object 194"/>
            <p:cNvSpPr txBox="1"/>
            <p:nvPr/>
          </p:nvSpPr>
          <p:spPr>
            <a:xfrm>
              <a:off x="8195077" y="2249015"/>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50%</a:t>
              </a:r>
              <a:endParaRPr sz="800">
                <a:latin typeface="Arial"/>
                <a:cs typeface="Arial"/>
              </a:endParaRPr>
            </a:p>
          </p:txBody>
        </p:sp>
        <p:sp>
          <p:nvSpPr>
            <p:cNvPr id="418" name="object 196"/>
            <p:cNvSpPr txBox="1"/>
            <p:nvPr/>
          </p:nvSpPr>
          <p:spPr>
            <a:xfrm>
              <a:off x="8600535" y="2462809"/>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45%</a:t>
              </a:r>
              <a:endParaRPr sz="800">
                <a:latin typeface="Arial"/>
                <a:cs typeface="Arial"/>
              </a:endParaRPr>
            </a:p>
          </p:txBody>
        </p:sp>
        <p:sp>
          <p:nvSpPr>
            <p:cNvPr id="229" name="矩形 228"/>
            <p:cNvSpPr/>
            <p:nvPr/>
          </p:nvSpPr>
          <p:spPr>
            <a:xfrm>
              <a:off x="7433964" y="4538246"/>
              <a:ext cx="150196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 spc="-5" smtClean="0">
                  <a:latin typeface="Arial"/>
                  <a:cs typeface="Arial"/>
                </a:rPr>
                <a:t> FY13        FY14       FY15       FY16 </a:t>
              </a:r>
            </a:p>
            <a:p>
              <a:r>
                <a:rPr lang="en-US" altLang="zh-CN" sz="800" spc="-5" smtClean="0">
                  <a:latin typeface="Arial"/>
                  <a:cs typeface="Arial"/>
                </a:rPr>
                <a:t>  Act           Act           Act           LE</a:t>
              </a:r>
            </a:p>
          </p:txBody>
        </p:sp>
      </p:grpSp>
      <p:grpSp>
        <p:nvGrpSpPr>
          <p:cNvPr id="10" name="组合 9"/>
          <p:cNvGrpSpPr/>
          <p:nvPr/>
        </p:nvGrpSpPr>
        <p:grpSpPr>
          <a:xfrm>
            <a:off x="5335416" y="2030035"/>
            <a:ext cx="1827384" cy="2846765"/>
            <a:chOff x="5660832" y="2030035"/>
            <a:chExt cx="1501968" cy="2846765"/>
          </a:xfrm>
        </p:grpSpPr>
        <p:sp>
          <p:nvSpPr>
            <p:cNvPr id="233" name="object 6"/>
            <p:cNvSpPr/>
            <p:nvPr/>
          </p:nvSpPr>
          <p:spPr>
            <a:xfrm>
              <a:off x="6754608" y="2030035"/>
              <a:ext cx="367932" cy="2809240"/>
            </a:xfrm>
            <a:custGeom>
              <a:rect l="l" t="t" r="r" b="b"/>
              <a:pathLst>
                <a:path w="318770" h="2809240">
                  <a:moveTo>
                    <a:pt x="0" y="2808731"/>
                  </a:moveTo>
                  <a:lnTo>
                    <a:pt x="318515" y="2808731"/>
                  </a:lnTo>
                  <a:lnTo>
                    <a:pt x="318515" y="0"/>
                  </a:lnTo>
                  <a:lnTo>
                    <a:pt x="0" y="0"/>
                  </a:lnTo>
                  <a:lnTo>
                    <a:pt x="0" y="2808731"/>
                  </a:lnTo>
                  <a:close/>
                </a:path>
              </a:pathLst>
            </a:custGeom>
            <a:solidFill>
              <a:srgbClr val="F3C4C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0" name="object 28"/>
            <p:cNvSpPr/>
            <p:nvPr/>
          </p:nvSpPr>
          <p:spPr>
            <a:xfrm>
              <a:off x="6698979"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1" name="object 29"/>
            <p:cNvSpPr/>
            <p:nvPr/>
          </p:nvSpPr>
          <p:spPr>
            <a:xfrm>
              <a:off x="6340420"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2" name="object 30"/>
            <p:cNvSpPr/>
            <p:nvPr/>
          </p:nvSpPr>
          <p:spPr>
            <a:xfrm>
              <a:off x="5983613"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1" name="object 69"/>
            <p:cNvSpPr/>
            <p:nvPr/>
          </p:nvSpPr>
          <p:spPr>
            <a:xfrm>
              <a:off x="5709010" y="4052544"/>
              <a:ext cx="274850" cy="478790"/>
            </a:xfrm>
            <a:custGeom>
              <a:rect l="l" t="t" r="r" b="b"/>
              <a:pathLst>
                <a:path w="238125" h="478789">
                  <a:moveTo>
                    <a:pt x="0" y="478574"/>
                  </a:moveTo>
                  <a:lnTo>
                    <a:pt x="237910" y="478574"/>
                  </a:lnTo>
                  <a:lnTo>
                    <a:pt x="237910" y="0"/>
                  </a:lnTo>
                  <a:lnTo>
                    <a:pt x="0" y="0"/>
                  </a:lnTo>
                  <a:lnTo>
                    <a:pt x="0" y="478574"/>
                  </a:lnTo>
                  <a:close/>
                </a:path>
              </a:pathLst>
            </a:custGeom>
            <a:solidFill>
              <a:srgbClr val="FFCF4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2" name="object 70"/>
            <p:cNvSpPr/>
            <p:nvPr/>
          </p:nvSpPr>
          <p:spPr>
            <a:xfrm>
              <a:off x="6065819" y="4055573"/>
              <a:ext cx="274850" cy="475615"/>
            </a:xfrm>
            <a:custGeom>
              <a:rect l="l" t="t" r="r" b="b"/>
              <a:pathLst>
                <a:path w="238125" h="475614">
                  <a:moveTo>
                    <a:pt x="0" y="475545"/>
                  </a:moveTo>
                  <a:lnTo>
                    <a:pt x="237910" y="475545"/>
                  </a:lnTo>
                  <a:lnTo>
                    <a:pt x="237910" y="0"/>
                  </a:lnTo>
                  <a:lnTo>
                    <a:pt x="0" y="0"/>
                  </a:lnTo>
                  <a:lnTo>
                    <a:pt x="0" y="475545"/>
                  </a:lnTo>
                  <a:close/>
                </a:path>
              </a:pathLst>
            </a:custGeom>
            <a:solidFill>
              <a:srgbClr val="FFCF4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3" name="object 71"/>
            <p:cNvSpPr/>
            <p:nvPr/>
          </p:nvSpPr>
          <p:spPr>
            <a:xfrm>
              <a:off x="6422626" y="3905640"/>
              <a:ext cx="277048" cy="625475"/>
            </a:xfrm>
            <a:custGeom>
              <a:rect l="l" t="t" r="r" b="b"/>
              <a:pathLst>
                <a:path w="240027" h="625475">
                  <a:moveTo>
                    <a:pt x="0" y="625478"/>
                  </a:moveTo>
                  <a:lnTo>
                    <a:pt x="239425" y="625478"/>
                  </a:lnTo>
                  <a:lnTo>
                    <a:pt x="239425" y="0"/>
                  </a:lnTo>
                  <a:lnTo>
                    <a:pt x="0" y="0"/>
                  </a:lnTo>
                  <a:lnTo>
                    <a:pt x="0" y="625478"/>
                  </a:lnTo>
                  <a:close/>
                </a:path>
              </a:pathLst>
            </a:custGeom>
            <a:solidFill>
              <a:srgbClr val="FFCF4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6" name="object 114"/>
            <p:cNvSpPr/>
            <p:nvPr/>
          </p:nvSpPr>
          <p:spPr>
            <a:xfrm flipH="1">
              <a:off x="5667033"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8" name="object 116"/>
            <p:cNvSpPr/>
            <p:nvPr/>
          </p:nvSpPr>
          <p:spPr>
            <a:xfrm flipH="1">
              <a:off x="6023841"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0" name="object 118"/>
            <p:cNvSpPr/>
            <p:nvPr/>
          </p:nvSpPr>
          <p:spPr>
            <a:xfrm flipH="1">
              <a:off x="6382399"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7" name="object 125"/>
            <p:cNvSpPr/>
            <p:nvPr/>
          </p:nvSpPr>
          <p:spPr>
            <a:xfrm flipH="1">
              <a:off x="7122955"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6" name="object 154"/>
            <p:cNvSpPr/>
            <p:nvPr/>
          </p:nvSpPr>
          <p:spPr>
            <a:xfrm>
              <a:off x="6091009" y="3306628"/>
              <a:ext cx="852775" cy="99060"/>
            </a:xfrm>
            <a:custGeom>
              <a:rect l="l" t="t" r="r" b="b"/>
              <a:pathLst>
                <a:path w="929003" h="99060">
                  <a:moveTo>
                    <a:pt x="0" y="98440"/>
                  </a:moveTo>
                  <a:lnTo>
                    <a:pt x="309132" y="19688"/>
                  </a:lnTo>
                  <a:lnTo>
                    <a:pt x="619779" y="0"/>
                  </a:lnTo>
                  <a:lnTo>
                    <a:pt x="928911" y="22717"/>
                  </a:lnTo>
                </a:path>
              </a:pathLst>
            </a:custGeom>
            <a:ln w="28775">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8" name="object 166"/>
            <p:cNvSpPr txBox="1"/>
            <p:nvPr/>
          </p:nvSpPr>
          <p:spPr>
            <a:xfrm>
              <a:off x="5734289" y="4104512"/>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11</a:t>
              </a:r>
              <a:r>
                <a:rPr sz="800">
                  <a:solidFill>
                    <a:srgbClr val="FFFFFF"/>
                  </a:solidFill>
                  <a:latin typeface="Arial"/>
                  <a:cs typeface="Arial"/>
                </a:rPr>
                <a:t>.</a:t>
              </a:r>
              <a:r>
                <a:rPr sz="800" spc="-5">
                  <a:solidFill>
                    <a:srgbClr val="FFFFFF"/>
                  </a:solidFill>
                  <a:latin typeface="Arial"/>
                  <a:cs typeface="Arial"/>
                </a:rPr>
                <a:t>5</a:t>
              </a:r>
              <a:endParaRPr sz="800">
                <a:latin typeface="Arial"/>
                <a:cs typeface="Arial"/>
              </a:endParaRPr>
            </a:p>
          </p:txBody>
        </p:sp>
        <p:sp>
          <p:nvSpPr>
            <p:cNvPr id="389" name="object 167"/>
            <p:cNvSpPr txBox="1"/>
            <p:nvPr/>
          </p:nvSpPr>
          <p:spPr>
            <a:xfrm>
              <a:off x="6091680" y="4107541"/>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11</a:t>
              </a:r>
              <a:r>
                <a:rPr sz="800">
                  <a:solidFill>
                    <a:srgbClr val="FFFFFF"/>
                  </a:solidFill>
                  <a:latin typeface="Arial"/>
                  <a:cs typeface="Arial"/>
                </a:rPr>
                <a:t>.</a:t>
              </a:r>
              <a:r>
                <a:rPr sz="800" spc="-5">
                  <a:solidFill>
                    <a:srgbClr val="FFFFFF"/>
                  </a:solidFill>
                  <a:latin typeface="Arial"/>
                  <a:cs typeface="Arial"/>
                </a:rPr>
                <a:t>5</a:t>
              </a:r>
              <a:endParaRPr sz="800">
                <a:latin typeface="Arial"/>
                <a:cs typeface="Arial"/>
              </a:endParaRPr>
            </a:p>
          </p:txBody>
        </p:sp>
        <p:sp>
          <p:nvSpPr>
            <p:cNvPr id="390" name="object 168"/>
            <p:cNvSpPr txBox="1"/>
            <p:nvPr/>
          </p:nvSpPr>
          <p:spPr>
            <a:xfrm>
              <a:off x="6449217" y="3957608"/>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15</a:t>
              </a:r>
              <a:r>
                <a:rPr sz="800">
                  <a:solidFill>
                    <a:srgbClr val="FFFFFF"/>
                  </a:solidFill>
                  <a:latin typeface="Arial"/>
                  <a:cs typeface="Arial"/>
                </a:rPr>
                <a:t>.</a:t>
              </a:r>
              <a:r>
                <a:rPr sz="800" spc="-5">
                  <a:solidFill>
                    <a:srgbClr val="FFFFFF"/>
                  </a:solidFill>
                  <a:latin typeface="Arial"/>
                  <a:cs typeface="Arial"/>
                </a:rPr>
                <a:t>1</a:t>
              </a:r>
              <a:endParaRPr sz="800">
                <a:latin typeface="Arial"/>
                <a:cs typeface="Arial"/>
              </a:endParaRPr>
            </a:p>
          </p:txBody>
        </p:sp>
        <p:sp>
          <p:nvSpPr>
            <p:cNvPr id="392" name="object 170"/>
            <p:cNvSpPr txBox="1"/>
            <p:nvPr/>
          </p:nvSpPr>
          <p:spPr>
            <a:xfrm>
              <a:off x="6806375" y="3813257"/>
              <a:ext cx="274850" cy="718185"/>
            </a:xfrm>
            <a:prstGeom prst="rect">
              <a:avLst/>
            </a:prstGeom>
            <a:solidFill>
              <a:srgbClr val="FFCF47"/>
            </a:solidFill>
          </p:spPr>
          <p:txBody>
            <a:bodyPr vert="horz" wrap="square" lIns="0" tIns="508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925">
                <a:lnSpc>
                  <a:spcPct val="100000"/>
                </a:lnSpc>
                <a:spcBef>
                  <a:spcPts val="400"/>
                </a:spcBef>
              </a:pPr>
              <a:r>
                <a:rPr sz="800" spc="-10">
                  <a:solidFill>
                    <a:srgbClr val="FFFFFF"/>
                  </a:solidFill>
                  <a:latin typeface="Arial"/>
                  <a:cs typeface="Arial"/>
                </a:rPr>
                <a:t>17</a:t>
              </a:r>
              <a:r>
                <a:rPr sz="800">
                  <a:solidFill>
                    <a:srgbClr val="FFFFFF"/>
                  </a:solidFill>
                  <a:latin typeface="Arial"/>
                  <a:cs typeface="Arial"/>
                </a:rPr>
                <a:t>.</a:t>
              </a:r>
              <a:r>
                <a:rPr sz="800" spc="-5">
                  <a:solidFill>
                    <a:srgbClr val="FFFFFF"/>
                  </a:solidFill>
                  <a:latin typeface="Arial"/>
                  <a:cs typeface="Arial"/>
                </a:rPr>
                <a:t>3</a:t>
              </a:r>
              <a:endParaRPr sz="800">
                <a:latin typeface="Arial"/>
                <a:cs typeface="Arial"/>
              </a:endParaRPr>
            </a:p>
          </p:txBody>
        </p:sp>
        <p:sp>
          <p:nvSpPr>
            <p:cNvPr id="411" name="object 189"/>
            <p:cNvSpPr txBox="1"/>
            <p:nvPr/>
          </p:nvSpPr>
          <p:spPr>
            <a:xfrm>
              <a:off x="6161140" y="3195562"/>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27%</a:t>
              </a:r>
              <a:endParaRPr sz="800">
                <a:latin typeface="Arial"/>
                <a:cs typeface="Arial"/>
              </a:endParaRPr>
            </a:p>
          </p:txBody>
        </p:sp>
        <p:sp>
          <p:nvSpPr>
            <p:cNvPr id="412" name="object 190"/>
            <p:cNvSpPr txBox="1"/>
            <p:nvPr/>
          </p:nvSpPr>
          <p:spPr>
            <a:xfrm>
              <a:off x="6518677" y="311617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29%</a:t>
              </a:r>
              <a:endParaRPr sz="800">
                <a:latin typeface="Arial"/>
                <a:cs typeface="Arial"/>
              </a:endParaRPr>
            </a:p>
          </p:txBody>
        </p:sp>
        <p:sp>
          <p:nvSpPr>
            <p:cNvPr id="414" name="object 192"/>
            <p:cNvSpPr txBox="1"/>
            <p:nvPr/>
          </p:nvSpPr>
          <p:spPr>
            <a:xfrm>
              <a:off x="6813434" y="3119207"/>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29%</a:t>
              </a:r>
              <a:endParaRPr sz="800">
                <a:latin typeface="Arial"/>
                <a:cs typeface="Arial"/>
              </a:endParaRPr>
            </a:p>
          </p:txBody>
        </p:sp>
        <p:sp>
          <p:nvSpPr>
            <p:cNvPr id="230" name="矩形 229"/>
            <p:cNvSpPr/>
            <p:nvPr/>
          </p:nvSpPr>
          <p:spPr>
            <a:xfrm>
              <a:off x="5660832" y="4538246"/>
              <a:ext cx="150196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 spc="-5" smtClean="0">
                  <a:latin typeface="Arial"/>
                  <a:cs typeface="Arial"/>
                </a:rPr>
                <a:t>FY13       FY14        FY15      FY16 </a:t>
              </a:r>
            </a:p>
            <a:p>
              <a:r>
                <a:rPr lang="en-US" altLang="zh-CN" sz="800" spc="-5" smtClean="0">
                  <a:latin typeface="Arial"/>
                  <a:cs typeface="Arial"/>
                </a:rPr>
                <a:t> Act          Act            Act         LE</a:t>
              </a:r>
            </a:p>
          </p:txBody>
        </p:sp>
      </p:grpSp>
      <p:grpSp>
        <p:nvGrpSpPr>
          <p:cNvPr id="9" name="组合 8"/>
          <p:cNvGrpSpPr/>
          <p:nvPr/>
        </p:nvGrpSpPr>
        <p:grpSpPr>
          <a:xfrm>
            <a:off x="3555651" y="2030035"/>
            <a:ext cx="1832517" cy="2846765"/>
            <a:chOff x="3886200" y="2030035"/>
            <a:chExt cx="1501968" cy="2846765"/>
          </a:xfrm>
        </p:grpSpPr>
        <p:sp>
          <p:nvSpPr>
            <p:cNvPr id="234" name="object 7"/>
            <p:cNvSpPr/>
            <p:nvPr/>
          </p:nvSpPr>
          <p:spPr>
            <a:xfrm>
              <a:off x="4967533" y="2030035"/>
              <a:ext cx="366467" cy="2809240"/>
            </a:xfrm>
            <a:custGeom>
              <a:rect l="l" t="t" r="r" b="b"/>
              <a:pathLst>
                <a:path w="317500" h="2809240">
                  <a:moveTo>
                    <a:pt x="0" y="2808731"/>
                  </a:moveTo>
                  <a:lnTo>
                    <a:pt x="316991" y="2808731"/>
                  </a:lnTo>
                  <a:lnTo>
                    <a:pt x="316991" y="0"/>
                  </a:lnTo>
                  <a:lnTo>
                    <a:pt x="0" y="0"/>
                  </a:lnTo>
                  <a:lnTo>
                    <a:pt x="0" y="2808731"/>
                  </a:lnTo>
                  <a:close/>
                </a:path>
              </a:pathLst>
            </a:custGeom>
            <a:solidFill>
              <a:srgbClr val="F3C4C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3" name="object 31"/>
            <p:cNvSpPr/>
            <p:nvPr/>
          </p:nvSpPr>
          <p:spPr>
            <a:xfrm>
              <a:off x="5295188"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5" name="object 33"/>
            <p:cNvSpPr/>
            <p:nvPr/>
          </p:nvSpPr>
          <p:spPr>
            <a:xfrm>
              <a:off x="4543466"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6" name="object 34"/>
            <p:cNvSpPr/>
            <p:nvPr/>
          </p:nvSpPr>
          <p:spPr>
            <a:xfrm>
              <a:off x="4559588" y="4116152"/>
              <a:ext cx="82821" cy="0"/>
            </a:xfrm>
            <a:custGeom>
              <a:rect l="l" t="t" r="r" b="b"/>
              <a:pathLst>
                <a:path w="71754">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7" name="object 35"/>
            <p:cNvSpPr/>
            <p:nvPr/>
          </p:nvSpPr>
          <p:spPr>
            <a:xfrm>
              <a:off x="4201031" y="4116152"/>
              <a:ext cx="82821" cy="0"/>
            </a:xfrm>
            <a:custGeom>
              <a:rect l="l" t="t" r="r" b="b"/>
              <a:pathLst>
                <a:path w="71755">
                  <a:moveTo>
                    <a:pt x="0" y="0"/>
                  </a:moveTo>
                  <a:lnTo>
                    <a:pt x="71221" y="0"/>
                  </a:lnTo>
                </a:path>
              </a:pathLst>
            </a:custGeom>
            <a:ln w="9086">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8" name="object 66"/>
            <p:cNvSpPr/>
            <p:nvPr/>
          </p:nvSpPr>
          <p:spPr>
            <a:xfrm>
              <a:off x="4283237" y="3876865"/>
              <a:ext cx="277048" cy="654685"/>
            </a:xfrm>
            <a:custGeom>
              <a:rect l="l" t="t" r="r" b="b"/>
              <a:pathLst>
                <a:path w="240027" h="654685">
                  <a:moveTo>
                    <a:pt x="0" y="654253"/>
                  </a:moveTo>
                  <a:lnTo>
                    <a:pt x="239425" y="654253"/>
                  </a:lnTo>
                  <a:lnTo>
                    <a:pt x="239425" y="0"/>
                  </a:lnTo>
                  <a:lnTo>
                    <a:pt x="0" y="0"/>
                  </a:lnTo>
                  <a:lnTo>
                    <a:pt x="0" y="654253"/>
                  </a:lnTo>
                  <a:close/>
                </a:path>
              </a:pathLst>
            </a:custGeom>
            <a:solidFill>
              <a:srgbClr val="D52D1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0" name="object 68"/>
            <p:cNvSpPr/>
            <p:nvPr/>
          </p:nvSpPr>
          <p:spPr>
            <a:xfrm>
              <a:off x="5018836" y="3858692"/>
              <a:ext cx="277048" cy="672465"/>
            </a:xfrm>
            <a:custGeom>
              <a:rect l="l" t="t" r="r" b="b"/>
              <a:pathLst>
                <a:path w="240027" h="672464">
                  <a:moveTo>
                    <a:pt x="0" y="672426"/>
                  </a:moveTo>
                  <a:lnTo>
                    <a:pt x="239425" y="672426"/>
                  </a:lnTo>
                  <a:lnTo>
                    <a:pt x="239425" y="0"/>
                  </a:lnTo>
                  <a:lnTo>
                    <a:pt x="0" y="0"/>
                  </a:lnTo>
                  <a:lnTo>
                    <a:pt x="0" y="672426"/>
                  </a:lnTo>
                  <a:close/>
                </a:path>
              </a:pathLst>
            </a:custGeom>
            <a:solidFill>
              <a:srgbClr val="D52D1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6" name="object 104"/>
            <p:cNvSpPr/>
            <p:nvPr/>
          </p:nvSpPr>
          <p:spPr>
            <a:xfrm flipH="1">
              <a:off x="3886200"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8" name="object 106"/>
            <p:cNvSpPr/>
            <p:nvPr/>
          </p:nvSpPr>
          <p:spPr>
            <a:xfrm flipH="1">
              <a:off x="4243009"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0" name="object 108"/>
            <p:cNvSpPr/>
            <p:nvPr/>
          </p:nvSpPr>
          <p:spPr>
            <a:xfrm flipH="1">
              <a:off x="4599817"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2" name="object 110"/>
            <p:cNvSpPr/>
            <p:nvPr/>
          </p:nvSpPr>
          <p:spPr>
            <a:xfrm flipH="1">
              <a:off x="4585442" y="4531118"/>
              <a:ext cx="0" cy="32384"/>
            </a:xfrm>
            <a:custGeom>
              <a:rect l="l" t="t" r="r" b="b"/>
              <a:pathLst>
                <a:path h="32384">
                  <a:moveTo>
                    <a:pt x="0" y="0"/>
                  </a:moveTo>
                  <a:lnTo>
                    <a:pt x="0" y="31803"/>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7" name="object 115"/>
            <p:cNvSpPr/>
            <p:nvPr/>
          </p:nvSpPr>
          <p:spPr>
            <a:xfrm flipH="1">
              <a:off x="5335416" y="4531118"/>
              <a:ext cx="0" cy="300355"/>
            </a:xfrm>
            <a:custGeom>
              <a:rect l="l" t="t" r="r" b="b"/>
              <a:pathLst>
                <a:path h="300354">
                  <a:moveTo>
                    <a:pt x="0" y="0"/>
                  </a:moveTo>
                  <a:lnTo>
                    <a:pt x="0" y="299866"/>
                  </a:lnTo>
                </a:path>
              </a:pathLst>
            </a:custGeom>
            <a:ln w="9092">
              <a:solidFill>
                <a:srgbClr val="85858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5" name="object 153"/>
            <p:cNvSpPr/>
            <p:nvPr/>
          </p:nvSpPr>
          <p:spPr>
            <a:xfrm>
              <a:off x="4311258" y="2949211"/>
              <a:ext cx="845271" cy="166967"/>
            </a:xfrm>
            <a:custGeom>
              <a:rect l="l" t="t" r="r" b="b"/>
              <a:pathLst>
                <a:path w="927735" h="177800">
                  <a:moveTo>
                    <a:pt x="0" y="177193"/>
                  </a:moveTo>
                  <a:lnTo>
                    <a:pt x="309132" y="15144"/>
                  </a:lnTo>
                  <a:lnTo>
                    <a:pt x="618264" y="0"/>
                  </a:lnTo>
                  <a:lnTo>
                    <a:pt x="927396" y="119643"/>
                  </a:lnTo>
                </a:path>
              </a:pathLst>
            </a:custGeom>
            <a:ln w="28775">
              <a:solidFill>
                <a:srgbClr val="A6A6A6"/>
              </a:solidFill>
              <a:prstDash val="lg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3" name="object 161"/>
            <p:cNvSpPr txBox="1"/>
            <p:nvPr/>
          </p:nvSpPr>
          <p:spPr>
            <a:xfrm>
              <a:off x="3926429" y="3876865"/>
              <a:ext cx="274850" cy="654685"/>
            </a:xfrm>
            <a:prstGeom prst="rect">
              <a:avLst/>
            </a:prstGeom>
            <a:solidFill>
              <a:srgbClr val="D52D1C"/>
            </a:solidFill>
          </p:spPr>
          <p:txBody>
            <a:bodyPr vert="horz" wrap="square" lIns="0" tIns="5206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
                <a:lnSpc>
                  <a:spcPct val="100000"/>
                </a:lnSpc>
                <a:spcBef>
                  <a:spcPts val="409"/>
                </a:spcBef>
              </a:pPr>
              <a:r>
                <a:rPr sz="800" spc="-10">
                  <a:solidFill>
                    <a:srgbClr val="FFFFFF"/>
                  </a:solidFill>
                  <a:latin typeface="Arial"/>
                  <a:cs typeface="Arial"/>
                </a:rPr>
                <a:t>15</a:t>
              </a:r>
              <a:r>
                <a:rPr sz="800">
                  <a:solidFill>
                    <a:srgbClr val="FFFFFF"/>
                  </a:solidFill>
                  <a:latin typeface="Arial"/>
                  <a:cs typeface="Arial"/>
                </a:rPr>
                <a:t>.</a:t>
              </a:r>
              <a:r>
                <a:rPr sz="800" spc="-5">
                  <a:solidFill>
                    <a:srgbClr val="FFFFFF"/>
                  </a:solidFill>
                  <a:latin typeface="Arial"/>
                  <a:cs typeface="Arial"/>
                </a:rPr>
                <a:t>8</a:t>
              </a:r>
              <a:endParaRPr sz="800">
                <a:latin typeface="Arial"/>
                <a:cs typeface="Arial"/>
              </a:endParaRPr>
            </a:p>
          </p:txBody>
        </p:sp>
        <p:sp>
          <p:nvSpPr>
            <p:cNvPr id="384" name="object 162"/>
            <p:cNvSpPr txBox="1"/>
            <p:nvPr/>
          </p:nvSpPr>
          <p:spPr>
            <a:xfrm>
              <a:off x="4309535" y="3928833"/>
              <a:ext cx="25799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5">
                  <a:solidFill>
                    <a:srgbClr val="FFFFFF"/>
                  </a:solidFill>
                  <a:latin typeface="Arial"/>
                  <a:cs typeface="Arial"/>
                </a:rPr>
                <a:t>15</a:t>
              </a:r>
              <a:r>
                <a:rPr sz="800">
                  <a:solidFill>
                    <a:srgbClr val="FFFFFF"/>
                  </a:solidFill>
                  <a:latin typeface="Arial"/>
                  <a:cs typeface="Arial"/>
                </a:rPr>
                <a:t>.8</a:t>
              </a:r>
              <a:endParaRPr sz="800">
                <a:latin typeface="Arial"/>
                <a:cs typeface="Arial"/>
              </a:endParaRPr>
            </a:p>
          </p:txBody>
        </p:sp>
        <p:sp>
          <p:nvSpPr>
            <p:cNvPr id="385" name="object 163"/>
            <p:cNvSpPr txBox="1"/>
            <p:nvPr/>
          </p:nvSpPr>
          <p:spPr>
            <a:xfrm>
              <a:off x="4641793" y="3816286"/>
              <a:ext cx="274850" cy="715010"/>
            </a:xfrm>
            <a:prstGeom prst="rect">
              <a:avLst/>
            </a:prstGeom>
            <a:solidFill>
              <a:srgbClr val="D52D1C"/>
            </a:solidFill>
          </p:spPr>
          <p:txBody>
            <a:bodyPr vert="horz" wrap="square" lIns="0" tIns="514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
                <a:lnSpc>
                  <a:spcPct val="100000"/>
                </a:lnSpc>
                <a:spcBef>
                  <a:spcPts val="405"/>
                </a:spcBef>
              </a:pPr>
              <a:r>
                <a:rPr sz="800" spc="-10">
                  <a:solidFill>
                    <a:srgbClr val="FFFFFF"/>
                  </a:solidFill>
                  <a:latin typeface="Arial"/>
                  <a:cs typeface="Arial"/>
                </a:rPr>
                <a:t>17</a:t>
              </a:r>
              <a:r>
                <a:rPr sz="800">
                  <a:solidFill>
                    <a:srgbClr val="FFFFFF"/>
                  </a:solidFill>
                  <a:latin typeface="Arial"/>
                  <a:cs typeface="Arial"/>
                </a:rPr>
                <a:t>.</a:t>
              </a:r>
              <a:r>
                <a:rPr sz="800" spc="-5">
                  <a:solidFill>
                    <a:srgbClr val="FFFFFF"/>
                  </a:solidFill>
                  <a:latin typeface="Arial"/>
                  <a:cs typeface="Arial"/>
                </a:rPr>
                <a:t>3</a:t>
              </a:r>
              <a:endParaRPr sz="800">
                <a:latin typeface="Arial"/>
                <a:cs typeface="Arial"/>
              </a:endParaRPr>
            </a:p>
          </p:txBody>
        </p:sp>
        <p:sp>
          <p:nvSpPr>
            <p:cNvPr id="387" name="object 165"/>
            <p:cNvSpPr txBox="1"/>
            <p:nvPr/>
          </p:nvSpPr>
          <p:spPr>
            <a:xfrm>
              <a:off x="5045135" y="3909750"/>
              <a:ext cx="2572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solidFill>
                    <a:srgbClr val="FFFFFF"/>
                  </a:solidFill>
                  <a:latin typeface="Arial"/>
                  <a:cs typeface="Arial"/>
                </a:rPr>
                <a:t>16</a:t>
              </a:r>
              <a:r>
                <a:rPr sz="800">
                  <a:solidFill>
                    <a:srgbClr val="FFFFFF"/>
                  </a:solidFill>
                  <a:latin typeface="Arial"/>
                  <a:cs typeface="Arial"/>
                </a:rPr>
                <a:t>.</a:t>
              </a:r>
              <a:r>
                <a:rPr sz="800" spc="-5">
                  <a:solidFill>
                    <a:srgbClr val="FFFFFF"/>
                  </a:solidFill>
                  <a:latin typeface="Arial"/>
                  <a:cs typeface="Arial"/>
                </a:rPr>
                <a:t>2</a:t>
              </a:r>
              <a:endParaRPr sz="800">
                <a:latin typeface="Arial"/>
                <a:cs typeface="Arial"/>
              </a:endParaRPr>
            </a:p>
          </p:txBody>
        </p:sp>
        <p:sp>
          <p:nvSpPr>
            <p:cNvPr id="407" name="object 185"/>
            <p:cNvSpPr txBox="1"/>
            <p:nvPr/>
          </p:nvSpPr>
          <p:spPr>
            <a:xfrm>
              <a:off x="4256141" y="2917151"/>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34%</a:t>
              </a:r>
              <a:endParaRPr sz="800">
                <a:latin typeface="Arial"/>
                <a:cs typeface="Arial"/>
              </a:endParaRPr>
            </a:p>
          </p:txBody>
        </p:sp>
        <p:sp>
          <p:nvSpPr>
            <p:cNvPr id="408" name="object 186"/>
            <p:cNvSpPr txBox="1"/>
            <p:nvPr/>
          </p:nvSpPr>
          <p:spPr>
            <a:xfrm>
              <a:off x="4613677" y="275358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38%</a:t>
              </a:r>
              <a:endParaRPr sz="800">
                <a:latin typeface="Arial"/>
                <a:cs typeface="Arial"/>
              </a:endParaRPr>
            </a:p>
          </p:txBody>
        </p:sp>
        <p:sp>
          <p:nvSpPr>
            <p:cNvPr id="410" name="object 188"/>
            <p:cNvSpPr txBox="1"/>
            <p:nvPr/>
          </p:nvSpPr>
          <p:spPr>
            <a:xfrm>
              <a:off x="5026186" y="2858718"/>
              <a:ext cx="263123"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spc="-10">
                  <a:latin typeface="Arial"/>
                  <a:cs typeface="Arial"/>
                </a:rPr>
                <a:t>35%</a:t>
              </a:r>
              <a:endParaRPr sz="800">
                <a:latin typeface="Arial"/>
                <a:cs typeface="Arial"/>
              </a:endParaRPr>
            </a:p>
          </p:txBody>
        </p:sp>
        <p:sp>
          <p:nvSpPr>
            <p:cNvPr id="246" name="矩形 245"/>
            <p:cNvSpPr/>
            <p:nvPr/>
          </p:nvSpPr>
          <p:spPr>
            <a:xfrm>
              <a:off x="3886200" y="4538246"/>
              <a:ext cx="150196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 spc="-5" smtClean="0">
                  <a:latin typeface="Arial"/>
                  <a:cs typeface="Arial"/>
                </a:rPr>
                <a:t>FY13       FY14      FY15        FY16 </a:t>
              </a:r>
            </a:p>
            <a:p>
              <a:r>
                <a:rPr lang="en-US" altLang="zh-CN" sz="800" spc="-5" smtClean="0">
                  <a:latin typeface="Arial"/>
                  <a:cs typeface="Arial"/>
                </a:rPr>
                <a:t> Act          Act          Act            LE</a:t>
              </a:r>
            </a:p>
          </p:txBody>
        </p:sp>
      </p:grpSp>
      <p:sp>
        <p:nvSpPr>
          <p:cNvPr id="183" name="object 222"/>
          <p:cNvSpPr txBox="1"/>
          <p:nvPr/>
        </p:nvSpPr>
        <p:spPr>
          <a:xfrm>
            <a:off x="9340984" y="4951512"/>
            <a:ext cx="1022216" cy="153888"/>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tabLst>
                <a:tab pos="1720850"/>
              </a:tabLst>
            </a:pPr>
            <a:r>
              <a:rPr lang="zh-CN" altLang="en-US" sz="800" spc="-5" smtClean="0">
                <a:latin typeface="微软雅黑" panose="020b0503020204020204" pitchFamily="34" charset="-122"/>
                <a:ea typeface="微软雅黑" panose="020b0503020204020204" pitchFamily="34" charset="-122"/>
                <a:cs typeface="Arial"/>
              </a:rPr>
              <a:t>        </a:t>
            </a:r>
            <a:r>
              <a:rPr lang="zh-CN" altLang="en-US" sz="1000" b="1" spc="-5" smtClean="0">
                <a:latin typeface="微软雅黑" panose="020b0503020204020204" pitchFamily="34" charset="-122"/>
                <a:ea typeface="微软雅黑" panose="020b0503020204020204" pitchFamily="34" charset="-122"/>
                <a:cs typeface="Arial"/>
              </a:rPr>
              <a:t>其他纺织助剂</a:t>
            </a:r>
            <a:endParaRPr sz="1000" b="1">
              <a:latin typeface="微软雅黑" panose="020b0503020204020204" pitchFamily="34" charset="-122"/>
              <a:ea typeface="微软雅黑" panose="020b0503020204020204" pitchFamily="34" charset="-122"/>
              <a:cs typeface="Arial"/>
            </a:endParaRPr>
          </a:p>
        </p:txBody>
      </p:sp>
      <p:sp>
        <p:nvSpPr>
          <p:cNvPr id="178"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26</a:t>
            </a:fld>
            <a:endParaRPr lang="zh-CN" altLang="en-US" b="1">
              <a:solidFill>
                <a:schemeClr val="tx1"/>
              </a:solidFill>
            </a:endParaRPr>
          </a:p>
        </p:txBody>
      </p:sp>
    </p:spTree>
    <p:extLst>
      <p:ext uri="{BB962C8B-B14F-4D97-AF65-F5344CB8AC3E}">
        <p14:creationId xmlns:p14="http://schemas.microsoft.com/office/powerpoint/2010/main" xmlns="" val="2497782146"/>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8" name="对象 17" hidden="1"/>
          <p:cNvGraphicFramePr>
            <a:graphicFrameLocks noChangeAspect="1"/>
          </p:cNvGraphicFramePr>
          <p:nvPr>
            <p:custDataLst>
              <p:tags r:id="rId2"/>
            </p:custDataLst>
            <p:extLst>
              <p:ext uri="{D42A27DB-BD31-4B8C-83A1-F6EECF244321}">
                <p14:modId xmlns:p14="http://schemas.microsoft.com/office/powerpoint/2010/main" xmlns="" val="260779799"/>
              </p:ext>
            </p:extLst>
          </p:nvPr>
        </p:nvGraphicFramePr>
        <p:xfrm>
          <a:off x="1588" y="1588"/>
          <a:ext cx="1587" cy="1587"/>
        </p:xfrm>
        <a:graphic>
          <a:graphicData uri="http://schemas.openxmlformats.org/presentationml/2006/ole">
            <mc:AlternateContent>
              <mc:Choice xmlns:v="urn:schemas-microsoft-com:vml" Requires="v">
                <p:oleObj spid="_x0000_s1062" name="think-cell Slide" r:id="rId3" imgW="360" imgH="360" progId="">
                  <p:embed/>
                </p:oleObj>
              </mc:Choice>
              <mc:Fallback>
                <p:oleObj name="think-cell Slide" r:id="rId3" imgW="360" imgH="360" progId="">
                  <p:embed/>
                  <p:pic>
                    <p:nvPicPr>
                      <p:cNvPr id="0" name="OLE substitute image"/>
                      <p:cNvPicPr/>
                      <p:nvPr/>
                    </p:nvPicPr>
                    <p:blipFill>
                      <a:blip r:embed="rId4"/>
                      <a:stretch>
                        <a:fillRect/>
                      </a:stretch>
                    </p:blipFill>
                    <p:spPr>
                      <a:xfrm>
                        <a:off x="1588" y="1588"/>
                        <a:ext cx="1587" cy="1587"/>
                      </a:xfrm>
                      <a:prstGeom prst="rect">
                        <a:avLst/>
                      </a:prstGeom>
                      <a:noFill/>
                    </p:spPr>
                  </p:pic>
                </p:oleObj>
              </mc:Fallback>
            </mc:AlternateContent>
          </a:graphicData>
        </a:graphic>
      </p:graphicFrame>
      <p:sp>
        <p:nvSpPr>
          <p:cNvPr id="5" name="矩形 4" hidden="1"/>
          <p:cNvSpPr/>
          <p:nvPr>
            <p:custDataLst>
              <p:tags r:id="rId5"/>
            </p:custDataLst>
          </p:nvPr>
        </p:nvSpPr>
        <p:spPr bwMode="auto">
          <a:xfrm>
            <a:off x="0" y="0"/>
            <a:ext cx="158750" cy="15875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pPr>
            <a:endParaRPr lang="zh-CN" altLang="en-US" sz="1400">
              <a:latin typeface="Calibri"/>
              <a:ea typeface="宋体"/>
              <a:sym typeface="Calibri"/>
            </a:endParaRPr>
          </a:p>
        </p:txBody>
      </p:sp>
      <p:sp>
        <p:nvSpPr>
          <p:cNvPr id="2" name="object 2"/>
          <p:cNvSpPr/>
          <p:nvPr/>
        </p:nvSpPr>
        <p:spPr>
          <a:xfrm>
            <a:off x="0" y="6678167"/>
            <a:ext cx="12192000" cy="179832"/>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smtClean="0">
                <a:latin typeface="微软雅黑" panose="020b0503020204020204" pitchFamily="34" charset="-122"/>
                <a:ea typeface="微软雅黑" panose="020b0503020204020204" pitchFamily="34" charset="-122"/>
              </a:rPr>
              <a:t>拓纳主要几大系列的产品部分传承于拜耳，技术与市场口碑较好，与传化存在一定的互补效应</a:t>
            </a:r>
            <a:endParaRPr lang="zh-CN" altLang="en-US" kern="0" spc="-5">
              <a:latin typeface="微软雅黑" panose="020b0503020204020204" pitchFamily="34" charset="-122"/>
              <a:ea typeface="微软雅黑" panose="020b0503020204020204" pitchFamily="34" charset="-122"/>
            </a:endParaRPr>
          </a:p>
        </p:txBody>
      </p:sp>
      <p:sp>
        <p:nvSpPr>
          <p:cNvPr id="59" name="object 7"/>
          <p:cNvSpPr txBox="1"/>
          <p:nvPr/>
        </p:nvSpPr>
        <p:spPr>
          <a:xfrm>
            <a:off x="1290065" y="1436488"/>
            <a:ext cx="9932925"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3.1.2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尽调之产品</a:t>
            </a:r>
            <a:r>
              <a:rPr lang="zh-CN" altLang="en-US" b="1" spc="-5" smtClean="0">
                <a:solidFill>
                  <a:schemeClr val="bg1"/>
                </a:solidFill>
                <a:latin typeface="微软雅黑" panose="020b0503020204020204" pitchFamily="34" charset="-122"/>
                <a:ea typeface="微软雅黑" panose="020b0503020204020204" pitchFamily="34" charset="-122"/>
              </a:rPr>
              <a:t>技术分析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a:solidFill>
                  <a:schemeClr val="bg1"/>
                </a:solidFill>
                <a:latin typeface="微软雅黑" panose="020b0503020204020204" pitchFamily="34" charset="-122"/>
                <a:ea typeface="微软雅黑" panose="020b0503020204020204" pitchFamily="34" charset="-122"/>
              </a:rPr>
              <a:t>各</a:t>
            </a:r>
            <a:r>
              <a:rPr lang="zh-CN" altLang="en-US" b="1" spc="-5" smtClean="0">
                <a:solidFill>
                  <a:schemeClr val="bg1"/>
                </a:solidFill>
                <a:latin typeface="微软雅黑" panose="020b0503020204020204" pitchFamily="34" charset="-122"/>
                <a:ea typeface="微软雅黑" panose="020b0503020204020204" pitchFamily="34" charset="-122"/>
              </a:rPr>
              <a:t>产品系列点评</a:t>
            </a:r>
            <a:endParaRPr lang="zh-CN" altLang="en-US" b="1">
              <a:solidFill>
                <a:schemeClr val="bg1"/>
              </a:solidFill>
              <a:latin typeface="微软雅黑" panose="020b0503020204020204" pitchFamily="34" charset="-122"/>
              <a:ea typeface="微软雅黑" panose="020b0503020204020204" pitchFamily="34" charset="-122"/>
              <a:cs typeface="微软雅黑"/>
            </a:endParaRPr>
          </a:p>
        </p:txBody>
      </p:sp>
      <p:sp>
        <p:nvSpPr>
          <p:cNvPr id="111" name="object 4"/>
          <p:cNvSpPr txBox="1"/>
          <p:nvPr/>
        </p:nvSpPr>
        <p:spPr>
          <a:xfrm>
            <a:off x="1290064" y="1825625"/>
            <a:ext cx="4336339"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各产品系列销售量占比</a:t>
            </a:r>
            <a:endParaRPr sz="1600"/>
          </a:p>
        </p:txBody>
      </p:sp>
      <p:sp>
        <p:nvSpPr>
          <p:cNvPr id="122" name="object 4"/>
          <p:cNvSpPr txBox="1"/>
          <p:nvPr/>
        </p:nvSpPr>
        <p:spPr>
          <a:xfrm>
            <a:off x="6638925" y="1814513"/>
            <a:ext cx="4559604" cy="285335"/>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mtClean="0"/>
              <a:t>2015</a:t>
            </a:r>
            <a:r>
              <a:rPr lang="zh-CN" altLang="en-US" sz="1600" smtClean="0"/>
              <a:t>各产品系列销售额占比</a:t>
            </a:r>
            <a:endParaRPr sz="1600"/>
          </a:p>
        </p:txBody>
      </p:sp>
      <p:graphicFrame>
        <p:nvGraphicFramePr>
          <p:cNvPr id="159" name="对象 158"/>
          <p:cNvGraphicFramePr>
            <a:graphicFrameLocks noChangeAspect="1"/>
          </p:cNvGraphicFramePr>
          <p:nvPr>
            <p:custDataLst>
              <p:tags r:id="rId9"/>
            </p:custDataLst>
            <p:extLst>
              <p:ext uri="{D42A27DB-BD31-4B8C-83A1-F6EECF244321}">
                <p14:modId xmlns:p14="http://schemas.microsoft.com/office/powerpoint/2010/main" xmlns="" val="3862672909"/>
              </p:ext>
            </p:extLst>
          </p:nvPr>
        </p:nvGraphicFramePr>
        <p:xfrm>
          <a:off x="7835900" y="2146300"/>
          <a:ext cx="2152736" cy="2146475"/>
        </p:xfrm>
        <a:graphic>
          <a:graphicData uri="http://schemas.openxmlformats.org/presentationml/2006/ole">
            <mc:AlternateContent>
              <mc:Choice xmlns:v="urn:schemas-microsoft-com:vml" Requires="v">
                <p:oleObj spid="_x0000_s1063" name="图表" r:id="rId10" imgW="2152736" imgH="2146475" progId="MSGraph.Chart.8">
                  <p:embed/>
                </p:oleObj>
              </mc:Choice>
              <mc:Fallback>
                <p:oleObj name="图表" r:id="rId10" imgW="2152736" imgH="2146475" progId="MSGraph.Chart.8">
                  <p:embed/>
                  <p:pic>
                    <p:nvPicPr>
                      <p:cNvPr id="0" name="OLE substitute image"/>
                      <p:cNvPicPr/>
                      <p:nvPr/>
                    </p:nvPicPr>
                    <p:blipFill>
                      <a:blip r:embed="rId11"/>
                      <a:stretch>
                        <a:fillRect/>
                      </a:stretch>
                    </p:blipFill>
                    <p:spPr>
                      <a:xfrm>
                        <a:off x="7835900" y="2146300"/>
                        <a:ext cx="2152736" cy="2146475"/>
                      </a:xfrm>
                      <a:prstGeom prst="rect">
                        <a:avLst/>
                      </a:prstGeom>
                      <a:noFill/>
                    </p:spPr>
                  </p:pic>
                </p:oleObj>
              </mc:Fallback>
            </mc:AlternateContent>
          </a:graphicData>
        </a:graphic>
      </p:graphicFrame>
      <p:sp>
        <p:nvSpPr>
          <p:cNvPr id="162" name="Holder 3"/>
          <p:cNvSpPr>
            <a:spLocks noGrp="1"/>
          </p:cNvSpPr>
          <p:nvPr>
            <p:custDataLst>
              <p:tags r:id="rId12"/>
            </p:custDataLst>
          </p:nvPr>
        </p:nvSpPr>
        <p:spPr bwMode="auto">
          <a:xfrm>
            <a:off x="9936163" y="3265488"/>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0B7EDA36-2FDB-42A2-8B72-4369EAAFEDB4}" type="datetime'''''''传''''''''统纺''''''''''''''''''''''''''''''''''''织'''''''">
              <a:rPr lang="zh-CN" altLang="en-US" sz="1000" b="1"/>
              <a:pPr>
                <a:spcBef>
                  <a:spcPct val="0"/>
                </a:spcBef>
                <a:spcAft>
                  <a:spcPct val="0"/>
                </a:spcAft>
              </a:pPr>
              <a:t>传统纺织</a:t>
            </a:fld>
            <a:endParaRPr lang="zh-CN" altLang="en-US" sz="1000" b="1">
              <a:sym typeface="+mn-lt"/>
            </a:endParaRPr>
          </a:p>
        </p:txBody>
      </p:sp>
      <p:sp>
        <p:nvSpPr>
          <p:cNvPr id="164" name="Holder 3"/>
          <p:cNvSpPr>
            <a:spLocks noGrp="1"/>
          </p:cNvSpPr>
          <p:nvPr>
            <p:custDataLst>
              <p:tags r:id="rId13"/>
            </p:custDataLst>
          </p:nvPr>
        </p:nvSpPr>
        <p:spPr bwMode="gray">
          <a:xfrm>
            <a:off x="9520238" y="3200400"/>
            <a:ext cx="358775" cy="212725"/>
          </a:xfrm>
          <a:prstGeom prst="rect">
            <a:avLst/>
          </a:prstGeom>
          <a:noFill/>
          <a:extLst>
            <a:ext uri="{909E8E84-426E-40DD-AFC4-6F175D3DCCD1}">
              <a14:hiddenFill xmlns:a14="http://schemas.microsoft.com/office/drawing/2010/main" xmlns="">
                <a:solidFill>
                  <a:schemeClr val="accent2"/>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32B5741-24DD-4219-811F-02CEC1EF3B9D}" type="datetime'''''''''''''''''''54''''''''''''''''''''''%'''''">
              <a:rPr lang="zh-CN" altLang="en-US" sz="1400">
                <a:solidFill>
                  <a:schemeClr val="bg1"/>
                </a:solidFill>
              </a:rPr>
              <a:pPr algn="ctr">
                <a:spcBef>
                  <a:spcPct val="0"/>
                </a:spcBef>
                <a:spcAft>
                  <a:spcPct val="0"/>
                </a:spcAft>
              </a:pPr>
              <a:t>54%</a:t>
            </a:fld>
            <a:endParaRPr lang="zh-CN" altLang="en-US" sz="1400">
              <a:solidFill>
                <a:schemeClr val="bg1"/>
              </a:solidFill>
              <a:sym typeface="+mn-lt"/>
            </a:endParaRPr>
          </a:p>
        </p:txBody>
      </p:sp>
      <p:sp>
        <p:nvSpPr>
          <p:cNvPr id="160" name="Holder 3"/>
          <p:cNvSpPr>
            <a:spLocks noGrp="1"/>
          </p:cNvSpPr>
          <p:nvPr>
            <p:custDataLst>
              <p:tags r:id="rId14"/>
            </p:custDataLst>
          </p:nvPr>
        </p:nvSpPr>
        <p:spPr bwMode="gray">
          <a:xfrm>
            <a:off x="7991475" y="2898775"/>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5FE7EA29-ECB1-448E-90EC-03C2E47C3A39}" type="datetime'''''''''''''''''''''''''''''1''''''''''6''''''''''''''''''%'''">
              <a:rPr lang="zh-CN" altLang="en-US" sz="1400"/>
              <a:pPr algn="ctr">
                <a:spcBef>
                  <a:spcPct val="0"/>
                </a:spcBef>
                <a:spcAft>
                  <a:spcPct val="0"/>
                </a:spcAft>
              </a:pPr>
              <a:t>16%</a:t>
            </a:fld>
            <a:endParaRPr lang="zh-CN" altLang="en-US" sz="1400">
              <a:sym typeface="+mn-lt"/>
            </a:endParaRPr>
          </a:p>
        </p:txBody>
      </p:sp>
      <p:sp>
        <p:nvSpPr>
          <p:cNvPr id="165" name="Holder 3"/>
          <p:cNvSpPr>
            <a:spLocks noGrp="1"/>
          </p:cNvSpPr>
          <p:nvPr>
            <p:custDataLst>
              <p:tags r:id="rId15"/>
            </p:custDataLst>
          </p:nvPr>
        </p:nvSpPr>
        <p:spPr bwMode="gray">
          <a:xfrm>
            <a:off x="8189913" y="3649663"/>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7796BA1-F556-4486-827F-8A1059597A6E}" type="datetime'''''''1''''''''''''''''''''8''''''''''''''''''''''''%'''''">
              <a:rPr lang="zh-CN" altLang="en-US" sz="1400">
                <a:solidFill>
                  <a:schemeClr val="bg1"/>
                </a:solidFill>
              </a:rPr>
              <a:pPr algn="ctr">
                <a:spcBef>
                  <a:spcPct val="0"/>
                </a:spcBef>
                <a:spcAft>
                  <a:spcPct val="0"/>
                </a:spcAft>
              </a:pPr>
              <a:t>18%</a:t>
            </a:fld>
            <a:endParaRPr lang="zh-CN" altLang="en-US" sz="1400">
              <a:solidFill>
                <a:schemeClr val="bg1"/>
              </a:solidFill>
              <a:sym typeface="+mn-lt"/>
            </a:endParaRPr>
          </a:p>
        </p:txBody>
      </p:sp>
      <p:sp>
        <p:nvSpPr>
          <p:cNvPr id="163" name="Holder 3"/>
          <p:cNvSpPr>
            <a:spLocks noGrp="1"/>
          </p:cNvSpPr>
          <p:nvPr>
            <p:custDataLst>
              <p:tags r:id="rId16"/>
            </p:custDataLst>
          </p:nvPr>
        </p:nvSpPr>
        <p:spPr bwMode="auto">
          <a:xfrm>
            <a:off x="7418388" y="2844800"/>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9D13FAAD-36FB-430E-92E0-89E26F1E4640}" type="datetime'''''''''''''''''特种纺''''''''''''''''''''''''织'''''''''">
              <a:rPr lang="zh-CN" altLang="en-US" sz="1000" b="1"/>
              <a:pPr algn="r">
                <a:spcBef>
                  <a:spcPct val="0"/>
                </a:spcBef>
                <a:spcAft>
                  <a:spcPct val="0"/>
                </a:spcAft>
              </a:pPr>
              <a:t>特种纺织</a:t>
            </a:fld>
            <a:endParaRPr lang="zh-CN" altLang="en-US" sz="1000" b="1">
              <a:sym typeface="+mn-lt"/>
            </a:endParaRPr>
          </a:p>
        </p:txBody>
      </p:sp>
      <p:sp>
        <p:nvSpPr>
          <p:cNvPr id="161" name="Holder 3"/>
          <p:cNvSpPr>
            <a:spLocks noGrp="1"/>
          </p:cNvSpPr>
          <p:nvPr>
            <p:custDataLst>
              <p:tags r:id="rId17"/>
            </p:custDataLst>
          </p:nvPr>
        </p:nvSpPr>
        <p:spPr bwMode="auto">
          <a:xfrm>
            <a:off x="7689850" y="3911600"/>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D3C80F3D-5065-43CC-A455-3DEC2DDD9F08}" type="datetime'''数''''码''''''''''印''''''''''''''''''''''花'''''''''''''">
              <a:rPr lang="zh-CN" altLang="en-US" sz="1000" b="1"/>
              <a:pPr algn="r">
                <a:spcBef>
                  <a:spcPct val="0"/>
                </a:spcBef>
                <a:spcAft>
                  <a:spcPct val="0"/>
                </a:spcAft>
              </a:pPr>
              <a:t>数码印花</a:t>
            </a:fld>
            <a:endParaRPr lang="zh-CN" altLang="en-US" sz="1000" b="1">
              <a:sym typeface="+mn-lt"/>
            </a:endParaRPr>
          </a:p>
        </p:txBody>
      </p:sp>
      <p:sp>
        <p:nvSpPr>
          <p:cNvPr id="220" name="Holder 3"/>
          <p:cNvSpPr>
            <a:spLocks noGrp="1"/>
          </p:cNvSpPr>
          <p:nvPr>
            <p:custDataLst>
              <p:tags r:id="rId18"/>
            </p:custDataLst>
          </p:nvPr>
        </p:nvSpPr>
        <p:spPr bwMode="auto">
          <a:xfrm>
            <a:off x="8559800" y="2070100"/>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2CBEB07C-FEAB-4424-9D03-3C1CEB454E1C}" type="datetime'''''''''''其他''助''''''''''剂'''''''''''''''''''''">
              <a:rPr lang="zh-CN" altLang="en-US" sz="1000" b="1"/>
              <a:pPr>
                <a:spcBef>
                  <a:spcPct val="0"/>
                </a:spcBef>
                <a:spcAft>
                  <a:spcPct val="0"/>
                </a:spcAft>
              </a:pPr>
              <a:t>其他助剂</a:t>
            </a:fld>
            <a:endParaRPr lang="zh-CN" altLang="en-US" sz="1000" b="1">
              <a:sym typeface="+mn-lt"/>
            </a:endParaRPr>
          </a:p>
        </p:txBody>
      </p:sp>
      <p:sp>
        <p:nvSpPr>
          <p:cNvPr id="215" name="Holder 3"/>
          <p:cNvSpPr>
            <a:spLocks noGrp="1"/>
          </p:cNvSpPr>
          <p:nvPr>
            <p:custDataLst>
              <p:tags r:id="rId19"/>
            </p:custDataLst>
          </p:nvPr>
        </p:nvSpPr>
        <p:spPr bwMode="gray">
          <a:xfrm>
            <a:off x="8362950" y="2420938"/>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85951130-DEEC-4669-A9C4-F3BA3569CBBA}" type="datetime'''''1''0''''''''''''%'''''''''''''''''''''''''''''''''">
              <a:rPr lang="zh-CN" altLang="en-US" sz="1400">
                <a:solidFill>
                  <a:schemeClr val="bg1"/>
                </a:solidFill>
              </a:rPr>
              <a:pPr algn="ctr">
                <a:spcBef>
                  <a:spcPct val="0"/>
                </a:spcBef>
                <a:spcAft>
                  <a:spcPct val="0"/>
                </a:spcAft>
              </a:pPr>
              <a:t>10%</a:t>
            </a:fld>
            <a:endParaRPr lang="zh-CN" altLang="en-US" sz="1400">
              <a:solidFill>
                <a:schemeClr val="bg1"/>
              </a:solidFill>
              <a:sym typeface="+mn-lt"/>
            </a:endParaRPr>
          </a:p>
        </p:txBody>
      </p:sp>
      <p:sp>
        <p:nvSpPr>
          <p:cNvPr id="218" name="Holder 3"/>
          <p:cNvSpPr>
            <a:spLocks noGrp="1"/>
          </p:cNvSpPr>
          <p:nvPr>
            <p:custDataLst>
              <p:tags r:id="rId20"/>
            </p:custDataLst>
          </p:nvPr>
        </p:nvSpPr>
        <p:spPr bwMode="auto">
          <a:xfrm>
            <a:off x="7961313" y="2178050"/>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6757FB76-164C-42A0-9F0C-85A841B90B7B}" type="datetime'''''''''''''''''功能整''''''''''''''''''''理'''''''''">
              <a:rPr lang="zh-CN" altLang="en-US" sz="1000" b="1"/>
              <a:pPr algn="r">
                <a:spcBef>
                  <a:spcPct val="0"/>
                </a:spcBef>
                <a:spcAft>
                  <a:spcPct val="0"/>
                </a:spcAft>
              </a:pPr>
              <a:t>功能整理</a:t>
            </a:fld>
            <a:endParaRPr lang="zh-CN" altLang="en-US" sz="1000" b="1">
              <a:sym typeface="+mn-lt"/>
            </a:endParaRPr>
          </a:p>
        </p:txBody>
      </p:sp>
      <p:sp>
        <p:nvSpPr>
          <p:cNvPr id="219" name="Holder 3"/>
          <p:cNvSpPr>
            <a:spLocks noGrp="1"/>
          </p:cNvSpPr>
          <p:nvPr>
            <p:custDataLst>
              <p:tags r:id="rId21"/>
            </p:custDataLst>
          </p:nvPr>
        </p:nvSpPr>
        <p:spPr bwMode="gray">
          <a:xfrm>
            <a:off x="8704263" y="2279650"/>
            <a:ext cx="268288" cy="212725"/>
          </a:xfrm>
          <a:prstGeom prst="rect">
            <a:avLst/>
          </a:prstGeom>
          <a:solidFill>
            <a:schemeClr val="accent5"/>
          </a:solidFill>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1D4551DB-5242-4F50-9719-F4F8ED6C91F6}" type="datetime'''''''''''''''''''''''3''''''''''''''''''''''''''''''''''''%'">
              <a:rPr lang="zh-CN" altLang="en-US" sz="1400">
                <a:solidFill>
                  <a:schemeClr val="bg1"/>
                </a:solidFill>
              </a:rPr>
              <a:pPr algn="ctr">
                <a:spcBef>
                  <a:spcPct val="0"/>
                </a:spcBef>
                <a:spcAft>
                  <a:spcPct val="0"/>
                </a:spcAft>
              </a:pPr>
              <a:t>3%</a:t>
            </a:fld>
            <a:endParaRPr lang="zh-CN" altLang="en-US" sz="1400">
              <a:solidFill>
                <a:schemeClr val="bg1"/>
              </a:solidFill>
              <a:sym typeface="+mn-lt"/>
            </a:endParaRPr>
          </a:p>
        </p:txBody>
      </p:sp>
      <p:graphicFrame>
        <p:nvGraphicFramePr>
          <p:cNvPr id="221" name="对象 220"/>
          <p:cNvGraphicFramePr>
            <a:graphicFrameLocks noChangeAspect="1"/>
          </p:cNvGraphicFramePr>
          <p:nvPr>
            <p:custDataLst>
              <p:tags r:id="rId22"/>
            </p:custDataLst>
            <p:extLst>
              <p:ext uri="{D42A27DB-BD31-4B8C-83A1-F6EECF244321}">
                <p14:modId xmlns:p14="http://schemas.microsoft.com/office/powerpoint/2010/main" xmlns="" val="4065382742"/>
              </p:ext>
            </p:extLst>
          </p:nvPr>
        </p:nvGraphicFramePr>
        <p:xfrm>
          <a:off x="2387600" y="2146300"/>
          <a:ext cx="2152736" cy="2146475"/>
        </p:xfrm>
        <a:graphic>
          <a:graphicData uri="http://schemas.openxmlformats.org/presentationml/2006/ole">
            <mc:AlternateContent>
              <mc:Choice xmlns:v="urn:schemas-microsoft-com:vml" Requires="v">
                <p:oleObj spid="_x0000_s1064" name="图表" r:id="rId23" imgW="2152736" imgH="2146475" progId="MSGraph.Chart.8">
                  <p:embed/>
                </p:oleObj>
              </mc:Choice>
              <mc:Fallback>
                <p:oleObj name="图表" r:id="rId23" imgW="2152736" imgH="2146475" progId="MSGraph.Chart.8">
                  <p:embed/>
                  <p:pic>
                    <p:nvPicPr>
                      <p:cNvPr id="0" name="OLE substitute image"/>
                      <p:cNvPicPr/>
                      <p:nvPr/>
                    </p:nvPicPr>
                    <p:blipFill>
                      <a:blip r:embed="rId24"/>
                      <a:stretch>
                        <a:fillRect/>
                      </a:stretch>
                    </p:blipFill>
                    <p:spPr>
                      <a:xfrm>
                        <a:off x="2387600" y="2146300"/>
                        <a:ext cx="2152736" cy="2146475"/>
                      </a:xfrm>
                      <a:prstGeom prst="rect">
                        <a:avLst/>
                      </a:prstGeom>
                      <a:noFill/>
                    </p:spPr>
                  </p:pic>
                </p:oleObj>
              </mc:Fallback>
            </mc:AlternateContent>
          </a:graphicData>
        </a:graphic>
      </p:graphicFrame>
      <p:sp>
        <p:nvSpPr>
          <p:cNvPr id="222" name="Holder 3"/>
          <p:cNvSpPr>
            <a:spLocks noGrp="1"/>
          </p:cNvSpPr>
          <p:nvPr>
            <p:custDataLst>
              <p:tags r:id="rId25"/>
            </p:custDataLst>
          </p:nvPr>
        </p:nvSpPr>
        <p:spPr bwMode="auto">
          <a:xfrm>
            <a:off x="4260850" y="3840163"/>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145CC513-9BE5-4E21-866F-9E19FC30BE97}" type="datetime'传''''统''纺''''''''织'''''''''''''''''''''">
              <a:rPr lang="zh-CN" altLang="en-US" sz="1000" b="1"/>
              <a:pPr>
                <a:spcBef>
                  <a:spcPct val="0"/>
                </a:spcBef>
                <a:spcAft>
                  <a:spcPct val="0"/>
                </a:spcAft>
              </a:pPr>
              <a:t>传统纺织</a:t>
            </a:fld>
            <a:endParaRPr lang="zh-CN" altLang="en-US" sz="1000" b="1">
              <a:sym typeface="+mn-lt"/>
            </a:endParaRPr>
          </a:p>
        </p:txBody>
      </p:sp>
      <p:sp>
        <p:nvSpPr>
          <p:cNvPr id="223" name="Holder 3"/>
          <p:cNvSpPr>
            <a:spLocks noGrp="1"/>
          </p:cNvSpPr>
          <p:nvPr>
            <p:custDataLst>
              <p:tags r:id="rId26"/>
            </p:custDataLst>
          </p:nvPr>
        </p:nvSpPr>
        <p:spPr bwMode="gray">
          <a:xfrm>
            <a:off x="3884613" y="3598863"/>
            <a:ext cx="358775" cy="212725"/>
          </a:xfrm>
          <a:prstGeom prst="rect">
            <a:avLst/>
          </a:prstGeom>
          <a:noFill/>
          <a:extLst>
            <a:ext uri="{909E8E84-426E-40DD-AFC4-6F175D3DCCD1}">
              <a14:hiddenFill xmlns:a14="http://schemas.microsoft.com/office/drawing/2010/main" xmlns="">
                <a:solidFill>
                  <a:schemeClr val="accent2"/>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ED01A3A4-36C9-4443-B047-94365568AFA6}" type="datetime'''''''''''''''''''''''''''''''''''7''''''''''2''''''''%'">
              <a:rPr lang="zh-CN" altLang="en-US" sz="1400">
                <a:solidFill>
                  <a:schemeClr val="bg1"/>
                </a:solidFill>
              </a:rPr>
              <a:pPr algn="ctr">
                <a:spcBef>
                  <a:spcPct val="0"/>
                </a:spcBef>
                <a:spcAft>
                  <a:spcPct val="0"/>
                </a:spcAft>
              </a:pPr>
              <a:t>72%</a:t>
            </a:fld>
            <a:endParaRPr lang="zh-CN" altLang="en-US" sz="1400">
              <a:solidFill>
                <a:schemeClr val="bg1"/>
              </a:solidFill>
              <a:sym typeface="+mn-lt"/>
            </a:endParaRPr>
          </a:p>
        </p:txBody>
      </p:sp>
      <p:sp>
        <p:nvSpPr>
          <p:cNvPr id="224" name="Holder 3"/>
          <p:cNvSpPr>
            <a:spLocks noGrp="1"/>
          </p:cNvSpPr>
          <p:nvPr>
            <p:custDataLst>
              <p:tags r:id="rId27"/>
            </p:custDataLst>
          </p:nvPr>
        </p:nvSpPr>
        <p:spPr bwMode="gray">
          <a:xfrm>
            <a:off x="2652713" y="2681288"/>
            <a:ext cx="358775"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B1A953FB-5BC4-44F8-B709-AD1F6E331A4E}" type="datetime'''''''''''''''''''1''0''''''''%'''''''''''''''''''''''''">
              <a:rPr lang="zh-CN" altLang="en-US" sz="1400"/>
              <a:pPr algn="ctr">
                <a:spcBef>
                  <a:spcPct val="0"/>
                </a:spcBef>
                <a:spcAft>
                  <a:spcPct val="0"/>
                </a:spcAft>
              </a:pPr>
              <a:t>10%</a:t>
            </a:fld>
            <a:endParaRPr lang="zh-CN" altLang="en-US" sz="1400">
              <a:sym typeface="+mn-lt"/>
            </a:endParaRPr>
          </a:p>
        </p:txBody>
      </p:sp>
      <p:sp>
        <p:nvSpPr>
          <p:cNvPr id="225" name="Holder 3"/>
          <p:cNvSpPr>
            <a:spLocks noGrp="1"/>
          </p:cNvSpPr>
          <p:nvPr>
            <p:custDataLst>
              <p:tags r:id="rId28"/>
            </p:custDataLst>
          </p:nvPr>
        </p:nvSpPr>
        <p:spPr bwMode="gray">
          <a:xfrm>
            <a:off x="2501900" y="3071813"/>
            <a:ext cx="268288" cy="212725"/>
          </a:xfrm>
          <a:prstGeom prst="rect">
            <a:avLst/>
          </a:prstGeom>
          <a:noFill/>
          <a:extLst>
            <a:ext uri="{909E8E84-426E-40DD-AFC4-6F175D3DCCD1}">
              <a14:hiddenFill xmlns:a14="http://schemas.microsoft.com/office/drawing/2010/main" xmlns="">
                <a:solidFill>
                  <a:schemeClr val="accent3"/>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982500DE-A499-4566-A620-BAD27ACAF2A2}" type="datetime'''''''''''''''8''''''''''''''''''''%'''''''''''''''''''''''">
              <a:rPr lang="zh-CN" altLang="en-US" sz="1400">
                <a:solidFill>
                  <a:schemeClr val="bg1"/>
                </a:solidFill>
              </a:rPr>
              <a:pPr algn="ctr">
                <a:spcBef>
                  <a:spcPct val="0"/>
                </a:spcBef>
                <a:spcAft>
                  <a:spcPct val="0"/>
                </a:spcAft>
              </a:pPr>
              <a:t>8%</a:t>
            </a:fld>
            <a:endParaRPr lang="zh-CN" altLang="en-US" sz="1400">
              <a:solidFill>
                <a:schemeClr val="bg1"/>
              </a:solidFill>
              <a:sym typeface="+mn-lt"/>
            </a:endParaRPr>
          </a:p>
        </p:txBody>
      </p:sp>
      <p:sp>
        <p:nvSpPr>
          <p:cNvPr id="226" name="Holder 3"/>
          <p:cNvSpPr>
            <a:spLocks noGrp="1"/>
          </p:cNvSpPr>
          <p:nvPr>
            <p:custDataLst>
              <p:tags r:id="rId29"/>
            </p:custDataLst>
          </p:nvPr>
        </p:nvSpPr>
        <p:spPr bwMode="auto">
          <a:xfrm>
            <a:off x="2111375" y="2527300"/>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A3163DAD-1B69-4E74-9B8F-40CCF41BCF01}" type="datetime'''''''特''''''种''''''''''纺''''''''''织'''''''">
              <a:rPr lang="zh-CN" altLang="en-US" sz="1000" b="1"/>
              <a:pPr algn="r">
                <a:spcBef>
                  <a:spcPct val="0"/>
                </a:spcBef>
                <a:spcAft>
                  <a:spcPct val="0"/>
                </a:spcAft>
              </a:pPr>
              <a:t>特种纺织</a:t>
            </a:fld>
            <a:endParaRPr lang="zh-CN" altLang="en-US" sz="1000" b="1">
              <a:sym typeface="+mn-lt"/>
            </a:endParaRPr>
          </a:p>
        </p:txBody>
      </p:sp>
      <p:sp>
        <p:nvSpPr>
          <p:cNvPr id="227" name="Holder 3"/>
          <p:cNvSpPr>
            <a:spLocks noGrp="1"/>
          </p:cNvSpPr>
          <p:nvPr>
            <p:custDataLst>
              <p:tags r:id="rId30"/>
            </p:custDataLst>
          </p:nvPr>
        </p:nvSpPr>
        <p:spPr bwMode="auto">
          <a:xfrm>
            <a:off x="1944688" y="3082925"/>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4FBA8B7E-130B-437D-9371-BCB81A37364A}" type="datetime'''''''''数''''''''码''''''''''印''花'''''''">
              <a:rPr lang="zh-CN" altLang="en-US" sz="1000" b="1"/>
              <a:pPr algn="r">
                <a:spcBef>
                  <a:spcPct val="0"/>
                </a:spcBef>
                <a:spcAft>
                  <a:spcPct val="0"/>
                </a:spcAft>
              </a:pPr>
              <a:t>数码印花</a:t>
            </a:fld>
            <a:endParaRPr lang="zh-CN" altLang="en-US" sz="1000" b="1">
              <a:sym typeface="+mn-lt"/>
            </a:endParaRPr>
          </a:p>
        </p:txBody>
      </p:sp>
      <p:sp>
        <p:nvSpPr>
          <p:cNvPr id="228" name="Holder 3"/>
          <p:cNvSpPr>
            <a:spLocks noGrp="1"/>
          </p:cNvSpPr>
          <p:nvPr>
            <p:custDataLst>
              <p:tags r:id="rId31"/>
            </p:custDataLst>
          </p:nvPr>
        </p:nvSpPr>
        <p:spPr bwMode="auto">
          <a:xfrm>
            <a:off x="3076575" y="2074863"/>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fld id="{AB23F340-8792-46CD-A189-93E02D3A4606}" type="datetime'''''''''''''''''''''''其''''''''''''''''他助''''''剂'''''''">
              <a:rPr lang="zh-CN" altLang="en-US" sz="1000" b="1"/>
              <a:pPr>
                <a:spcBef>
                  <a:spcPct val="0"/>
                </a:spcBef>
                <a:spcAft>
                  <a:spcPct val="0"/>
                </a:spcAft>
              </a:pPr>
              <a:t>其他助剂</a:t>
            </a:fld>
            <a:endParaRPr lang="zh-CN" altLang="en-US" sz="1000" b="1">
              <a:sym typeface="+mn-lt"/>
            </a:endParaRPr>
          </a:p>
        </p:txBody>
      </p:sp>
      <p:sp>
        <p:nvSpPr>
          <p:cNvPr id="229" name="Holder 3"/>
          <p:cNvSpPr>
            <a:spLocks noGrp="1"/>
          </p:cNvSpPr>
          <p:nvPr>
            <p:custDataLst>
              <p:tags r:id="rId32"/>
            </p:custDataLst>
          </p:nvPr>
        </p:nvSpPr>
        <p:spPr bwMode="gray">
          <a:xfrm>
            <a:off x="2952750" y="2398713"/>
            <a:ext cx="268288" cy="212725"/>
          </a:xfrm>
          <a:prstGeom prst="rect">
            <a:avLst/>
          </a:prstGeom>
          <a:noFill/>
          <a:extLst>
            <a:ext uri="{909E8E84-426E-40DD-AFC4-6F175D3DCCD1}">
              <a14:hiddenFill xmlns:a14="http://schemas.microsoft.com/office/drawing/2010/main" xmlns="">
                <a:solidFill>
                  <a:schemeClr val="accent4"/>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20F3313D-1B54-4CB6-80F1-D2A0C5DE5174}" type="datetime'''''''''''''''''''''''''''''''''6''%'''''''''''''''''''''''''">
              <a:rPr lang="zh-CN" altLang="en-US" sz="1400">
                <a:solidFill>
                  <a:schemeClr val="bg1"/>
                </a:solidFill>
              </a:rPr>
              <a:pPr algn="ctr">
                <a:spcBef>
                  <a:spcPct val="0"/>
                </a:spcBef>
                <a:spcAft>
                  <a:spcPct val="0"/>
                </a:spcAft>
              </a:pPr>
              <a:t>6%</a:t>
            </a:fld>
            <a:endParaRPr lang="zh-CN" altLang="en-US" sz="1400">
              <a:solidFill>
                <a:schemeClr val="bg1"/>
              </a:solidFill>
              <a:sym typeface="+mn-lt"/>
            </a:endParaRPr>
          </a:p>
        </p:txBody>
      </p:sp>
      <p:sp>
        <p:nvSpPr>
          <p:cNvPr id="230" name="Holder 3"/>
          <p:cNvSpPr>
            <a:spLocks noGrp="1"/>
          </p:cNvSpPr>
          <p:nvPr>
            <p:custDataLst>
              <p:tags r:id="rId33"/>
            </p:custDataLst>
          </p:nvPr>
        </p:nvSpPr>
        <p:spPr bwMode="auto">
          <a:xfrm>
            <a:off x="2517775" y="2174875"/>
            <a:ext cx="508000" cy="152400"/>
          </a:xfrm>
          <a:prstGeom prst="rect">
            <a:avLst/>
          </a:prstGeom>
          <a:noFill/>
          <a:extLst>
            <a:ext uri="{909E8E84-426E-40DD-AFC4-6F175D3DCCD1}">
              <a14:hiddenFill xmlns:a14="http://schemas.microsoft.com/office/drawing/2010/main" xmlns="">
                <a:solidFill>
                  <a:scrgbClr r="0" g="0" b="0"/>
                </a:solidFill>
              </a14:hiddenFill>
            </a:ext>
          </a:extLst>
        </p:spPr>
        <p:txBody>
          <a:bodyPr wrap="none" lIns="0" tIns="0" rIns="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fld id="{AD0B1916-E8BA-4365-AE94-8223217B6941}" type="datetime'''功''能''''''''''''''''''''''''整''''理'''">
              <a:rPr lang="zh-CN" altLang="en-US" sz="1000" b="1"/>
              <a:pPr algn="r">
                <a:spcBef>
                  <a:spcPct val="0"/>
                </a:spcBef>
                <a:spcAft>
                  <a:spcPct val="0"/>
                </a:spcAft>
              </a:pPr>
              <a:t>功能整理</a:t>
            </a:fld>
            <a:endParaRPr lang="zh-CN" altLang="en-US" sz="1000" b="1">
              <a:sym typeface="+mn-lt"/>
            </a:endParaRPr>
          </a:p>
        </p:txBody>
      </p:sp>
      <p:sp>
        <p:nvSpPr>
          <p:cNvPr id="231" name="Holder 3"/>
          <p:cNvSpPr>
            <a:spLocks noGrp="1"/>
          </p:cNvSpPr>
          <p:nvPr>
            <p:custDataLst>
              <p:tags r:id="rId34"/>
            </p:custDataLst>
          </p:nvPr>
        </p:nvSpPr>
        <p:spPr bwMode="gray">
          <a:xfrm>
            <a:off x="3205163" y="2292350"/>
            <a:ext cx="268288" cy="212725"/>
          </a:xfrm>
          <a:prstGeom prst="rect">
            <a:avLst/>
          </a:prstGeom>
          <a:noFill/>
          <a:extLst>
            <a:ext uri="{909E8E84-426E-40DD-AFC4-6F175D3DCCD1}">
              <a14:hiddenFill xmlns:a14="http://schemas.microsoft.com/office/drawing/2010/main" xmlns="">
                <a:solidFill>
                  <a:schemeClr val="accent5"/>
                </a:solidFill>
              </a14:hiddenFill>
            </a:ext>
          </a:extLst>
        </p:spPr>
        <p:txBody>
          <a:bodyPr wrap="none" lIns="25400" tIns="0" rIns="25400" bIns="0" numCol="1" spc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fld id="{AE266719-E8B4-4780-A141-AEF79C91EF4E}" type="datetime'5''''''''''''''''''''''''''''%'''''''''''''''''''">
              <a:rPr lang="zh-CN" altLang="en-US" sz="1400">
                <a:solidFill>
                  <a:schemeClr val="bg1"/>
                </a:solidFill>
              </a:rPr>
              <a:pPr algn="ctr">
                <a:spcBef>
                  <a:spcPct val="0"/>
                </a:spcBef>
                <a:spcAft>
                  <a:spcPct val="0"/>
                </a:spcAft>
              </a:pPr>
              <a:t>5%</a:t>
            </a:fld>
            <a:endParaRPr lang="zh-CN" altLang="en-US" sz="1400">
              <a:solidFill>
                <a:schemeClr val="bg1"/>
              </a:solidFill>
              <a:sym typeface="+mn-lt"/>
            </a:endParaRPr>
          </a:p>
        </p:txBody>
      </p:sp>
      <p:grpSp>
        <p:nvGrpSpPr>
          <p:cNvPr id="232" name="组合 231"/>
          <p:cNvGrpSpPr/>
          <p:nvPr/>
        </p:nvGrpSpPr>
        <p:grpSpPr>
          <a:xfrm>
            <a:off x="1207774" y="4272807"/>
            <a:ext cx="10213207" cy="2231380"/>
            <a:chOff x="228600" y="3429000"/>
            <a:chExt cx="11201400" cy="2668428"/>
          </a:xfrm>
        </p:grpSpPr>
        <p:sp>
          <p:nvSpPr>
            <p:cNvPr id="233" name="object 10"/>
            <p:cNvSpPr txBox="1"/>
            <p:nvPr/>
          </p:nvSpPr>
          <p:spPr>
            <a:xfrm>
              <a:off x="6858000" y="3429000"/>
              <a:ext cx="2301691" cy="2300370"/>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mtClean="0"/>
                <a:t>特种纺织系列</a:t>
              </a:r>
              <a:r>
                <a:rPr lang="zh-CN" altLang="en-US"/>
                <a:t>点评</a:t>
              </a:r>
              <a:r>
                <a:rPr smtClean="0"/>
                <a:t>:</a:t>
              </a:r>
              <a:endParaRPr/>
            </a:p>
            <a:p>
              <a:pPr marL="184150" marR="246379" indent="-171450">
                <a:lnSpc>
                  <a:spcPct val="150000"/>
                </a:lnSpc>
                <a:spcBef>
                  <a:spcPts val="615"/>
                </a:spcBef>
                <a:buClr>
                  <a:srgbClr val="FF0000"/>
                </a:buClr>
                <a:buFont typeface="Wingdings" pitchFamily="2" charset="2"/>
                <a:buChar char="l"/>
              </a:pPr>
              <a:r>
                <a:rPr lang="zh-CN" altLang="en-US" b="0" spc="15" smtClean="0">
                  <a:cs typeface="Verdana"/>
                </a:rPr>
                <a:t>特种纺织（</a:t>
              </a:r>
              <a:r>
                <a:rPr lang="en-US" altLang="zh-CN" b="0" spc="15" smtClean="0">
                  <a:cs typeface="Verdana"/>
                </a:rPr>
                <a:t>Technical Textile</a:t>
              </a:r>
              <a:r>
                <a:rPr lang="zh-CN" altLang="en-US" b="0" spc="15" smtClean="0">
                  <a:cs typeface="Verdana"/>
                </a:rPr>
                <a:t>）助剂，尤其</a:t>
              </a:r>
              <a:r>
                <a:rPr lang="zh-CN" altLang="en-US" b="0" spc="15">
                  <a:cs typeface="Verdana"/>
                </a:rPr>
                <a:t>是聚氨酯分散液是原</a:t>
              </a:r>
              <a:r>
                <a:rPr lang="en-US" altLang="zh-CN" b="0" spc="15">
                  <a:cs typeface="Verdana"/>
                </a:rPr>
                <a:t>Bayer</a:t>
              </a:r>
              <a:r>
                <a:rPr lang="zh-CN" altLang="en-US" b="0" spc="15">
                  <a:cs typeface="Verdana"/>
                </a:rPr>
                <a:t>的传统优势产品，传化在这方面市场和技术基础都比较薄弱，市场与技术整合有利于促进中国、亚洲市场的进一步开拓。 </a:t>
              </a:r>
              <a:endParaRPr lang="en-US" altLang="zh-CN" b="0" spc="15">
                <a:cs typeface="Verdana"/>
              </a:endParaRPr>
            </a:p>
          </p:txBody>
        </p:sp>
        <p:sp>
          <p:nvSpPr>
            <p:cNvPr id="234" name="object 9"/>
            <p:cNvSpPr txBox="1"/>
            <p:nvPr/>
          </p:nvSpPr>
          <p:spPr>
            <a:xfrm>
              <a:off x="4648200" y="3429000"/>
              <a:ext cx="2291258" cy="1748281"/>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mtClean="0"/>
                <a:t>数码印花系列点评</a:t>
              </a:r>
              <a:r>
                <a:rPr lang="en-US" altLang="zh-CN" smtClean="0"/>
                <a:t>:</a:t>
              </a:r>
              <a:endParaRPr lang="zh-CN" altLang="en-US"/>
            </a:p>
            <a:p>
              <a:pPr marL="184150" marR="5080" indent="-171450">
                <a:lnSpc>
                  <a:spcPct val="150000"/>
                </a:lnSpc>
                <a:spcBef>
                  <a:spcPts val="615"/>
                </a:spcBef>
                <a:buClr>
                  <a:srgbClr val="FF0000"/>
                </a:buClr>
                <a:buFont typeface="Wingdings" pitchFamily="2" charset="2"/>
                <a:buChar char="l"/>
              </a:pPr>
              <a:r>
                <a:rPr lang="zh-CN" altLang="en-US" b="0" spc="15">
                  <a:cs typeface="Verdana"/>
                </a:rPr>
                <a:t>喷墨印花（</a:t>
              </a:r>
              <a:r>
                <a:rPr lang="en-US" altLang="zh-CN" b="0" spc="15" err="1">
                  <a:cs typeface="Verdana"/>
                </a:rPr>
                <a:t>Chromojet</a:t>
              </a:r>
              <a:r>
                <a:rPr lang="zh-CN" altLang="en-US" b="0" spc="15">
                  <a:cs typeface="Verdana"/>
                </a:rPr>
                <a:t> </a:t>
              </a:r>
              <a:r>
                <a:rPr lang="en-US" altLang="zh-CN" b="0" spc="15">
                  <a:cs typeface="Verdana"/>
                </a:rPr>
                <a:t>printing</a:t>
              </a:r>
              <a:r>
                <a:rPr lang="zh-CN" altLang="en-US" b="0" spc="15">
                  <a:cs typeface="Verdana"/>
                </a:rPr>
                <a:t>）地毯用增稠剂等配套产品在美洲市场具有良好的市场美誉度，传化在这方面是空白，可以产生互补效应。</a:t>
              </a:r>
              <a:endParaRPr lang="zh-CN" altLang="en-US" b="0">
                <a:cs typeface="Verdana"/>
              </a:endParaRPr>
            </a:p>
          </p:txBody>
        </p:sp>
        <p:sp>
          <p:nvSpPr>
            <p:cNvPr id="235" name="object 8"/>
            <p:cNvSpPr txBox="1"/>
            <p:nvPr/>
          </p:nvSpPr>
          <p:spPr>
            <a:xfrm>
              <a:off x="9076072" y="3429000"/>
              <a:ext cx="2353928" cy="1745029"/>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功能</a:t>
              </a:r>
              <a:r>
                <a:rPr lang="zh-CN" altLang="en-US" smtClean="0"/>
                <a:t>整理系列</a:t>
              </a:r>
              <a:r>
                <a:rPr lang="zh-CN" altLang="en-US"/>
                <a:t>点评</a:t>
              </a:r>
              <a:r>
                <a:rPr smtClean="0"/>
                <a:t>:</a:t>
              </a:r>
              <a:endParaRPr/>
            </a:p>
            <a:p>
              <a:pPr marL="184150" marR="246379" indent="-171450">
                <a:lnSpc>
                  <a:spcPct val="150000"/>
                </a:lnSpc>
                <a:spcBef>
                  <a:spcPts val="615"/>
                </a:spcBef>
                <a:buClr>
                  <a:srgbClr val="FF0000"/>
                </a:buClr>
                <a:buFont typeface="Wingdings" pitchFamily="2" charset="2"/>
                <a:buChar char="l"/>
              </a:pPr>
              <a:r>
                <a:rPr lang="zh-CN" altLang="en-US" b="0" spc="15">
                  <a:cs typeface="Verdana"/>
                </a:rPr>
                <a:t>功能整理剂（比如抗菌防螨整理剂等）由于托纳地处欧洲与相关特种化学品公司以及高端面料商之间的产品交流比较方便，相对传化产品更加</a:t>
              </a:r>
              <a:r>
                <a:rPr lang="zh-CN" altLang="en-US" b="0" spc="15" smtClean="0">
                  <a:cs typeface="Verdana"/>
                </a:rPr>
                <a:t>丰富。</a:t>
              </a:r>
              <a:endParaRPr lang="zh-CN" altLang="en-US" b="0">
                <a:cs typeface="Verdana"/>
              </a:endParaRPr>
            </a:p>
          </p:txBody>
        </p:sp>
        <p:sp>
          <p:nvSpPr>
            <p:cNvPr id="236" name="object 10"/>
            <p:cNvSpPr txBox="1"/>
            <p:nvPr/>
          </p:nvSpPr>
          <p:spPr>
            <a:xfrm>
              <a:off x="2438400" y="3429000"/>
              <a:ext cx="2301691" cy="1840295"/>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mtClean="0"/>
                <a:t>传统纺织之染色系列</a:t>
              </a:r>
              <a:r>
                <a:rPr lang="zh-CN" altLang="en-US"/>
                <a:t>点评</a:t>
              </a:r>
              <a:r>
                <a:rPr smtClean="0"/>
                <a:t>:</a:t>
              </a:r>
              <a:endParaRPr/>
            </a:p>
            <a:p>
              <a:pPr marL="184150" marR="246379" indent="-171450">
                <a:lnSpc>
                  <a:spcPct val="150000"/>
                </a:lnSpc>
                <a:spcBef>
                  <a:spcPts val="615"/>
                </a:spcBef>
                <a:buClr>
                  <a:srgbClr val="FF0000"/>
                </a:buClr>
                <a:buFont typeface="Wingdings" pitchFamily="2" charset="2"/>
                <a:buChar char="l"/>
              </a:pPr>
              <a:r>
                <a:rPr lang="zh-CN" altLang="en-US" b="0" spc="15">
                  <a:cs typeface="Verdana"/>
                </a:rPr>
                <a:t>染色系列产品中尼龙抗酚黄变剂有较高的品牌美誉度；</a:t>
              </a:r>
            </a:p>
            <a:p>
              <a:pPr marL="184150" marR="246379" indent="-171450">
                <a:lnSpc>
                  <a:spcPct val="150000"/>
                </a:lnSpc>
                <a:spcBef>
                  <a:spcPts val="615"/>
                </a:spcBef>
                <a:buClr>
                  <a:srgbClr val="FF0000"/>
                </a:buClr>
                <a:buFont typeface="Wingdings" pitchFamily="2" charset="2"/>
                <a:buChar char="l"/>
              </a:pPr>
              <a:r>
                <a:rPr lang="zh-CN" altLang="en-US" b="0" spc="15">
                  <a:cs typeface="Verdana"/>
                </a:rPr>
                <a:t>总体前处理与染色系列产品价格竞争力不强，影响了其在中国、东南亚的</a:t>
              </a:r>
              <a:r>
                <a:rPr lang="zh-CN" altLang="en-US" b="0" spc="15" smtClean="0">
                  <a:cs typeface="Verdana"/>
                </a:rPr>
                <a:t>推广。</a:t>
              </a:r>
              <a:endParaRPr lang="zh-CN" altLang="en-US" b="0">
                <a:cs typeface="Verdana"/>
              </a:endParaRPr>
            </a:p>
          </p:txBody>
        </p:sp>
        <p:sp>
          <p:nvSpPr>
            <p:cNvPr id="237" name="object 9"/>
            <p:cNvSpPr txBox="1"/>
            <p:nvPr/>
          </p:nvSpPr>
          <p:spPr>
            <a:xfrm>
              <a:off x="228600" y="3429000"/>
              <a:ext cx="2291258" cy="2668428"/>
            </a:xfrm>
            <a:prstGeom prst="rect">
              <a:avLst/>
            </a:prstGeom>
          </p:spPr>
          <p:txBody>
            <a:bodyPr vert="horz" wrap="square" lIns="0" tIns="0" rIns="0" bIns="0" rtlCol="0">
              <a:spAutoFit/>
            </a:bodyPr>
            <a:lstStyle>
              <a:defPPr>
                <a:defRPr lang="zh-CN"/>
              </a:defPPr>
              <a:lvl1pPr marL="12700" algn="l" defTabSz="914400" rtl="0" eaLnBrk="1" latinLnBrk="0" hangingPunct="1">
                <a:lnSpc>
                  <a:spcPct val="100000"/>
                </a:lnSpc>
                <a:defRPr sz="1000" b="1" kern="1200" spc="135">
                  <a:solidFill>
                    <a:schemeClr val="tx1"/>
                  </a:solidFill>
                  <a:latin typeface="微软雅黑" panose="020b0503020204020204" pitchFamily="34" charset="-122"/>
                  <a:ea typeface="微软雅黑" panose="020b0503020204020204" pitchFamily="34" charset="-122"/>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mtClean="0"/>
                <a:t>传统纺织之前处理系列点评</a:t>
              </a:r>
              <a:r>
                <a:rPr lang="en-US" altLang="zh-CN" smtClean="0"/>
                <a:t>:</a:t>
              </a:r>
              <a:endParaRPr lang="zh-CN" altLang="en-US"/>
            </a:p>
            <a:p>
              <a:pPr marL="184150" marR="246379" indent="-171450">
                <a:lnSpc>
                  <a:spcPct val="150000"/>
                </a:lnSpc>
                <a:spcBef>
                  <a:spcPts val="615"/>
                </a:spcBef>
                <a:buClr>
                  <a:srgbClr val="FF0000"/>
                </a:buClr>
                <a:buFont typeface="Wingdings" pitchFamily="2" charset="2"/>
                <a:buChar char="l"/>
              </a:pPr>
              <a:r>
                <a:rPr lang="zh-CN" altLang="en-US" b="0" spc="15">
                  <a:cs typeface="Verdana"/>
                </a:rPr>
                <a:t>托纳传统优势产品系列，特别是以粘土深加工的产品有一定的特色，在欧洲等发达国家注重环保概念的前处理加工过程有良好的市场</a:t>
              </a:r>
              <a:r>
                <a:rPr lang="zh-CN" altLang="en-US" b="0" spc="15" smtClean="0">
                  <a:cs typeface="Verdana"/>
                </a:rPr>
                <a:t>反应；</a:t>
              </a:r>
              <a:endParaRPr lang="en-US" altLang="zh-CN" b="0" spc="15">
                <a:cs typeface="Verdana"/>
              </a:endParaRPr>
            </a:p>
            <a:p>
              <a:pPr marL="184150" marR="246379" indent="-171450">
                <a:lnSpc>
                  <a:spcPct val="150000"/>
                </a:lnSpc>
                <a:spcBef>
                  <a:spcPts val="615"/>
                </a:spcBef>
                <a:buClr>
                  <a:srgbClr val="FF0000"/>
                </a:buClr>
                <a:buFont typeface="Wingdings" pitchFamily="2" charset="2"/>
                <a:buChar char="l"/>
              </a:pPr>
              <a:r>
                <a:rPr lang="zh-CN" altLang="en-US" b="0" spc="15">
                  <a:cs typeface="Verdana"/>
                </a:rPr>
                <a:t>依托原</a:t>
              </a:r>
              <a:r>
                <a:rPr lang="en-US" altLang="zh-CN" b="0" spc="15">
                  <a:cs typeface="Verdana"/>
                </a:rPr>
                <a:t>Bayer</a:t>
              </a:r>
              <a:r>
                <a:rPr lang="zh-CN" altLang="en-US" b="0" spc="15">
                  <a:cs typeface="Verdana"/>
                </a:rPr>
                <a:t>的荧光增白剂技术、产品品牌基础，在发达国家有一定的市场竞争力。</a:t>
              </a:r>
              <a:endParaRPr lang="en-US" altLang="zh-CN" b="0" spc="15">
                <a:cs typeface="Verdana"/>
              </a:endParaRPr>
            </a:p>
          </p:txBody>
        </p:sp>
      </p:grpSp>
      <p:sp>
        <p:nvSpPr>
          <p:cNvPr id="40"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27</a:t>
            </a:fld>
            <a:endParaRPr lang="zh-CN" altLang="en-US" b="1">
              <a:solidFill>
                <a:schemeClr val="tx1"/>
              </a:solidFill>
            </a:endParaRPr>
          </a:p>
        </p:txBody>
      </p:sp>
    </p:spTree>
    <p:extLst>
      <p:ext uri="{BB962C8B-B14F-4D97-AF65-F5344CB8AC3E}">
        <p14:creationId xmlns:p14="http://schemas.microsoft.com/office/powerpoint/2010/main" xmlns="" val="1440436721"/>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143001" y="14364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3.1.2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a:t>
            </a:r>
            <a:r>
              <a:rPr lang="zh-CN" altLang="en-US" b="1" spc="-5" smtClean="0">
                <a:solidFill>
                  <a:schemeClr val="bg1"/>
                </a:solidFill>
                <a:latin typeface="微软雅黑" panose="020b0503020204020204" pitchFamily="34" charset="-122"/>
                <a:ea typeface="微软雅黑" panose="020b0503020204020204" pitchFamily="34" charset="-122"/>
              </a:rPr>
              <a:t>之产品技术分析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研发资源点评</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9" name="object 17"/>
          <p:cNvSpPr txBox="1"/>
          <p:nvPr/>
        </p:nvSpPr>
        <p:spPr>
          <a:xfrm>
            <a:off x="7238999" y="2095648"/>
            <a:ext cx="4191001" cy="378565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5080"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研发组织的配置非常薄弱，专业开展产品开发的研发人员只有</a:t>
            </a:r>
            <a:r>
              <a:rPr lang="en-US" altLang="zh-CN" sz="1200" spc="15" smtClean="0">
                <a:latin typeface="微软雅黑" panose="020b0503020204020204" pitchFamily="34" charset="-122"/>
                <a:ea typeface="微软雅黑" panose="020b0503020204020204" pitchFamily="34" charset="-122"/>
                <a:cs typeface="Verdana"/>
              </a:rPr>
              <a:t>5</a:t>
            </a:r>
            <a:r>
              <a:rPr lang="zh-CN" altLang="en-US" sz="1200" spc="15" smtClean="0">
                <a:latin typeface="微软雅黑" panose="020b0503020204020204" pitchFamily="34" charset="-122"/>
                <a:ea typeface="微软雅黑" panose="020b0503020204020204" pitchFamily="34" charset="-122"/>
                <a:cs typeface="Verdana"/>
              </a:rPr>
              <a:t>人（包括</a:t>
            </a:r>
            <a:r>
              <a:rPr lang="en-US" altLang="zh-CN" sz="1200" spc="15" smtClean="0">
                <a:latin typeface="微软雅黑" panose="020b0503020204020204" pitchFamily="34" charset="-122"/>
                <a:ea typeface="微软雅黑" panose="020b0503020204020204" pitchFamily="34" charset="-122"/>
                <a:cs typeface="Verdana"/>
              </a:rPr>
              <a:t>2</a:t>
            </a:r>
            <a:r>
              <a:rPr lang="zh-CN" altLang="en-US" sz="1200" spc="15" smtClean="0">
                <a:latin typeface="微软雅黑" panose="020b0503020204020204" pitchFamily="34" charset="-122"/>
                <a:ea typeface="微软雅黑" panose="020b0503020204020204" pitchFamily="34" charset="-122"/>
                <a:cs typeface="Verdana"/>
              </a:rPr>
              <a:t>名新实习生）。</a:t>
            </a:r>
            <a:endParaRPr sz="120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与外部的科研机构实质性开展产品技术开发的合作项目很少。</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产品开发导向基本是市场导向，近几年很少推出新产品。</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在应用实验评价方面的硬件配置相对于其产品规模来说是比较充分的。</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对未来一段时间的产品（技术）开发重点方向不是非常明确。</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在研发力量未来配置的计划方面力度不大，人才的来源也不是很清晰。</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初步判断研发能力是托纳目前最明显的短板。</a:t>
            </a:r>
            <a:endParaRPr lang="en-US" altLang="zh-CN" sz="1200" spc="15" smtClean="0">
              <a:latin typeface="微软雅黑" panose="020b0503020204020204" pitchFamily="34" charset="-122"/>
              <a:ea typeface="微软雅黑" panose="020b0503020204020204" pitchFamily="34" charset="-122"/>
              <a:cs typeface="Verdana"/>
            </a:endParaRPr>
          </a:p>
        </p:txBody>
      </p:sp>
      <p:grpSp>
        <p:nvGrpSpPr>
          <p:cNvPr id="68" name="组合 67"/>
          <p:cNvGrpSpPr/>
          <p:nvPr/>
        </p:nvGrpSpPr>
        <p:grpSpPr>
          <a:xfrm>
            <a:off x="914400" y="1904999"/>
            <a:ext cx="6248400" cy="4044429"/>
            <a:chOff x="906576" y="1558061"/>
            <a:chExt cx="6931610" cy="4391368"/>
          </a:xfrm>
        </p:grpSpPr>
        <p:sp>
          <p:nvSpPr>
            <p:cNvPr id="69" name="object 4"/>
            <p:cNvSpPr/>
            <p:nvPr/>
          </p:nvSpPr>
          <p:spPr>
            <a:xfrm>
              <a:off x="6590918" y="2869945"/>
              <a:ext cx="163195" cy="1268730"/>
            </a:xfrm>
            <a:custGeom>
              <a:rect l="l" t="t" r="r" b="b"/>
              <a:pathLst>
                <a:path w="163195" h="1268729">
                  <a:moveTo>
                    <a:pt x="0" y="0"/>
                  </a:moveTo>
                  <a:lnTo>
                    <a:pt x="0" y="1268602"/>
                  </a:lnTo>
                  <a:lnTo>
                    <a:pt x="162686" y="1268602"/>
                  </a:lnTo>
                </a:path>
              </a:pathLst>
            </a:custGeom>
            <a:ln w="25399">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0" name="object 5"/>
            <p:cNvSpPr/>
            <p:nvPr/>
          </p:nvSpPr>
          <p:spPr>
            <a:xfrm>
              <a:off x="6590918" y="2869945"/>
              <a:ext cx="163195" cy="499109"/>
            </a:xfrm>
            <a:custGeom>
              <a:rect l="l" t="t" r="r" b="b"/>
              <a:pathLst>
                <a:path w="163195" h="499109">
                  <a:moveTo>
                    <a:pt x="0" y="0"/>
                  </a:moveTo>
                  <a:lnTo>
                    <a:pt x="0" y="498728"/>
                  </a:lnTo>
                  <a:lnTo>
                    <a:pt x="162686" y="498728"/>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1" name="object 6"/>
            <p:cNvSpPr/>
            <p:nvPr/>
          </p:nvSpPr>
          <p:spPr>
            <a:xfrm>
              <a:off x="4400803" y="2100198"/>
              <a:ext cx="2623820" cy="227965"/>
            </a:xfrm>
            <a:custGeom>
              <a:rect l="l" t="t" r="r" b="b"/>
              <a:pathLst>
                <a:path w="2623820" h="227964">
                  <a:moveTo>
                    <a:pt x="0" y="0"/>
                  </a:moveTo>
                  <a:lnTo>
                    <a:pt x="0" y="113791"/>
                  </a:lnTo>
                  <a:lnTo>
                    <a:pt x="2623820" y="113791"/>
                  </a:lnTo>
                  <a:lnTo>
                    <a:pt x="2623820" y="227584"/>
                  </a:lnTo>
                </a:path>
              </a:pathLst>
            </a:custGeom>
            <a:ln w="25400">
              <a:solidFill>
                <a:srgbClr val="CA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sp>
          <p:nvSpPr>
            <p:cNvPr id="72" name="object 7"/>
            <p:cNvSpPr/>
            <p:nvPr/>
          </p:nvSpPr>
          <p:spPr>
            <a:xfrm>
              <a:off x="5279009" y="2869945"/>
              <a:ext cx="163195" cy="499109"/>
            </a:xfrm>
            <a:custGeom>
              <a:rect l="l" t="t" r="r" b="b"/>
              <a:pathLst>
                <a:path w="163195" h="499109">
                  <a:moveTo>
                    <a:pt x="0" y="0"/>
                  </a:moveTo>
                  <a:lnTo>
                    <a:pt x="0" y="498728"/>
                  </a:lnTo>
                  <a:lnTo>
                    <a:pt x="162687" y="498728"/>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3" name="object 8"/>
            <p:cNvSpPr/>
            <p:nvPr/>
          </p:nvSpPr>
          <p:spPr>
            <a:xfrm>
              <a:off x="4400803" y="2100198"/>
              <a:ext cx="1311910" cy="227965"/>
            </a:xfrm>
            <a:custGeom>
              <a:rect l="l" t="t" r="r" b="b"/>
              <a:pathLst>
                <a:path w="1311910" h="227964">
                  <a:moveTo>
                    <a:pt x="0" y="0"/>
                  </a:moveTo>
                  <a:lnTo>
                    <a:pt x="0" y="113791"/>
                  </a:lnTo>
                  <a:lnTo>
                    <a:pt x="1311910" y="113791"/>
                  </a:lnTo>
                  <a:lnTo>
                    <a:pt x="1311910" y="227584"/>
                  </a:lnTo>
                </a:path>
              </a:pathLst>
            </a:custGeom>
            <a:ln w="25399">
              <a:solidFill>
                <a:srgbClr val="CA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sp>
          <p:nvSpPr>
            <p:cNvPr id="74" name="object 9"/>
            <p:cNvSpPr/>
            <p:nvPr/>
          </p:nvSpPr>
          <p:spPr>
            <a:xfrm>
              <a:off x="3967098" y="2869945"/>
              <a:ext cx="162560" cy="2808605"/>
            </a:xfrm>
            <a:custGeom>
              <a:rect l="l" t="t" r="r" b="b"/>
              <a:pathLst>
                <a:path w="162560" h="2808604">
                  <a:moveTo>
                    <a:pt x="0" y="0"/>
                  </a:moveTo>
                  <a:lnTo>
                    <a:pt x="0" y="2808262"/>
                  </a:lnTo>
                  <a:lnTo>
                    <a:pt x="162560" y="2808262"/>
                  </a:lnTo>
                </a:path>
              </a:pathLst>
            </a:custGeom>
            <a:ln w="25399">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sp>
          <p:nvSpPr>
            <p:cNvPr id="75" name="object 10"/>
            <p:cNvSpPr/>
            <p:nvPr/>
          </p:nvSpPr>
          <p:spPr>
            <a:xfrm>
              <a:off x="3967098" y="2869945"/>
              <a:ext cx="162560" cy="2038985"/>
            </a:xfrm>
            <a:custGeom>
              <a:rect l="l" t="t" r="r" b="b"/>
              <a:pathLst>
                <a:path w="162560" h="2038985">
                  <a:moveTo>
                    <a:pt x="0" y="0"/>
                  </a:moveTo>
                  <a:lnTo>
                    <a:pt x="0" y="2038477"/>
                  </a:lnTo>
                  <a:lnTo>
                    <a:pt x="162560" y="2038477"/>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6" name="object 11"/>
            <p:cNvSpPr/>
            <p:nvPr/>
          </p:nvSpPr>
          <p:spPr>
            <a:xfrm>
              <a:off x="3967098" y="2869945"/>
              <a:ext cx="162560" cy="1268730"/>
            </a:xfrm>
            <a:custGeom>
              <a:rect l="l" t="t" r="r" b="b"/>
              <a:pathLst>
                <a:path w="162560" h="1268729">
                  <a:moveTo>
                    <a:pt x="0" y="0"/>
                  </a:moveTo>
                  <a:lnTo>
                    <a:pt x="0" y="1268602"/>
                  </a:lnTo>
                  <a:lnTo>
                    <a:pt x="162560" y="1268602"/>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7" name="object 12"/>
            <p:cNvSpPr/>
            <p:nvPr/>
          </p:nvSpPr>
          <p:spPr>
            <a:xfrm>
              <a:off x="3967098" y="2869945"/>
              <a:ext cx="162560" cy="499109"/>
            </a:xfrm>
            <a:custGeom>
              <a:rect l="l" t="t" r="r" b="b"/>
              <a:pathLst>
                <a:path w="162560" h="499109">
                  <a:moveTo>
                    <a:pt x="0" y="0"/>
                  </a:moveTo>
                  <a:lnTo>
                    <a:pt x="0" y="498728"/>
                  </a:lnTo>
                  <a:lnTo>
                    <a:pt x="162560" y="498728"/>
                  </a:lnTo>
                </a:path>
              </a:pathLst>
            </a:custGeom>
            <a:ln w="25399">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78" name="object 13"/>
            <p:cNvSpPr/>
            <p:nvPr/>
          </p:nvSpPr>
          <p:spPr>
            <a:xfrm flipH="1">
              <a:off x="4400803" y="2100198"/>
              <a:ext cx="0" cy="227965"/>
            </a:xfrm>
            <a:custGeom>
              <a:rect l="l" t="t" r="r" b="b"/>
              <a:pathLst>
                <a:path h="227964">
                  <a:moveTo>
                    <a:pt x="0" y="0"/>
                  </a:moveTo>
                  <a:lnTo>
                    <a:pt x="0" y="227584"/>
                  </a:lnTo>
                </a:path>
              </a:pathLst>
            </a:custGeom>
            <a:ln w="25400">
              <a:solidFill>
                <a:srgbClr val="CA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sp>
          <p:nvSpPr>
            <p:cNvPr id="79" name="object 14"/>
            <p:cNvSpPr/>
            <p:nvPr/>
          </p:nvSpPr>
          <p:spPr>
            <a:xfrm>
              <a:off x="2655061" y="2869945"/>
              <a:ext cx="163195" cy="2038985"/>
            </a:xfrm>
            <a:custGeom>
              <a:rect l="l" t="t" r="r" b="b"/>
              <a:pathLst>
                <a:path w="163194" h="2038985">
                  <a:moveTo>
                    <a:pt x="0" y="0"/>
                  </a:moveTo>
                  <a:lnTo>
                    <a:pt x="0" y="2038477"/>
                  </a:lnTo>
                  <a:lnTo>
                    <a:pt x="162687" y="2038477"/>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0" name="object 15"/>
            <p:cNvSpPr/>
            <p:nvPr/>
          </p:nvSpPr>
          <p:spPr>
            <a:xfrm>
              <a:off x="2655061" y="2869945"/>
              <a:ext cx="163195" cy="1268730"/>
            </a:xfrm>
            <a:custGeom>
              <a:rect l="l" t="t" r="r" b="b"/>
              <a:pathLst>
                <a:path w="163194" h="1268729">
                  <a:moveTo>
                    <a:pt x="0" y="0"/>
                  </a:moveTo>
                  <a:lnTo>
                    <a:pt x="0" y="1268602"/>
                  </a:lnTo>
                  <a:lnTo>
                    <a:pt x="162687" y="1268602"/>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1" name="object 16"/>
            <p:cNvSpPr/>
            <p:nvPr/>
          </p:nvSpPr>
          <p:spPr>
            <a:xfrm>
              <a:off x="2655061" y="2869945"/>
              <a:ext cx="163195" cy="499109"/>
            </a:xfrm>
            <a:custGeom>
              <a:rect l="l" t="t" r="r" b="b"/>
              <a:pathLst>
                <a:path w="163194" h="499109">
                  <a:moveTo>
                    <a:pt x="0" y="0"/>
                  </a:moveTo>
                  <a:lnTo>
                    <a:pt x="0" y="498728"/>
                  </a:lnTo>
                  <a:lnTo>
                    <a:pt x="162687" y="498728"/>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2" name="object 17"/>
            <p:cNvSpPr/>
            <p:nvPr/>
          </p:nvSpPr>
          <p:spPr>
            <a:xfrm>
              <a:off x="3088767" y="2100198"/>
              <a:ext cx="1312545" cy="227965"/>
            </a:xfrm>
            <a:custGeom>
              <a:rect l="l" t="t" r="r" b="b"/>
              <a:pathLst>
                <a:path w="1312545" h="227964">
                  <a:moveTo>
                    <a:pt x="1312036" y="0"/>
                  </a:moveTo>
                  <a:lnTo>
                    <a:pt x="1312036" y="113791"/>
                  </a:lnTo>
                  <a:lnTo>
                    <a:pt x="0" y="113791"/>
                  </a:lnTo>
                  <a:lnTo>
                    <a:pt x="0" y="227584"/>
                  </a:lnTo>
                </a:path>
              </a:pathLst>
            </a:custGeom>
            <a:ln w="25399">
              <a:solidFill>
                <a:srgbClr val="CA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sp>
          <p:nvSpPr>
            <p:cNvPr id="83" name="object 18"/>
            <p:cNvSpPr/>
            <p:nvPr/>
          </p:nvSpPr>
          <p:spPr>
            <a:xfrm>
              <a:off x="1343152" y="2869945"/>
              <a:ext cx="162560" cy="1268730"/>
            </a:xfrm>
            <a:custGeom>
              <a:rect l="l" t="t" r="r" b="b"/>
              <a:pathLst>
                <a:path w="162559" h="1268729">
                  <a:moveTo>
                    <a:pt x="0" y="0"/>
                  </a:moveTo>
                  <a:lnTo>
                    <a:pt x="0" y="1268602"/>
                  </a:lnTo>
                  <a:lnTo>
                    <a:pt x="162559" y="1268602"/>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4" name="object 19"/>
            <p:cNvSpPr/>
            <p:nvPr/>
          </p:nvSpPr>
          <p:spPr>
            <a:xfrm>
              <a:off x="1343152" y="2869945"/>
              <a:ext cx="162560" cy="499109"/>
            </a:xfrm>
            <a:custGeom>
              <a:rect l="l" t="t" r="r" b="b"/>
              <a:pathLst>
                <a:path w="162559" h="499109">
                  <a:moveTo>
                    <a:pt x="0" y="0"/>
                  </a:moveTo>
                  <a:lnTo>
                    <a:pt x="0" y="498728"/>
                  </a:lnTo>
                  <a:lnTo>
                    <a:pt x="162559" y="498728"/>
                  </a:lnTo>
                </a:path>
              </a:pathLst>
            </a:custGeom>
            <a:ln w="25400">
              <a:solidFill>
                <a:srgbClr val="E7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5" name="object 20"/>
            <p:cNvSpPr/>
            <p:nvPr/>
          </p:nvSpPr>
          <p:spPr>
            <a:xfrm>
              <a:off x="1776857" y="2100198"/>
              <a:ext cx="2624455" cy="227965"/>
            </a:xfrm>
            <a:custGeom>
              <a:rect l="l" t="t" r="r" b="b"/>
              <a:pathLst>
                <a:path w="2624454" h="227964">
                  <a:moveTo>
                    <a:pt x="2623947" y="0"/>
                  </a:moveTo>
                  <a:lnTo>
                    <a:pt x="2623947" y="113791"/>
                  </a:lnTo>
                  <a:lnTo>
                    <a:pt x="0" y="113791"/>
                  </a:lnTo>
                  <a:lnTo>
                    <a:pt x="0" y="227584"/>
                  </a:lnTo>
                </a:path>
              </a:pathLst>
            </a:custGeom>
            <a:ln w="25400">
              <a:solidFill>
                <a:srgbClr val="CA0000"/>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latin typeface="微软雅黑" panose="020b0503020204020204" pitchFamily="34" charset="-122"/>
                <a:ea typeface="微软雅黑" panose="020b0503020204020204" pitchFamily="34" charset="-122"/>
              </a:endParaRPr>
            </a:p>
          </p:txBody>
        </p:sp>
        <p:grpSp>
          <p:nvGrpSpPr>
            <p:cNvPr id="86" name="组合 85"/>
            <p:cNvGrpSpPr/>
            <p:nvPr/>
          </p:nvGrpSpPr>
          <p:grpSpPr>
            <a:xfrm>
              <a:off x="3810000" y="1558061"/>
              <a:ext cx="1170560" cy="542290"/>
              <a:chOff x="3858640" y="1558061"/>
              <a:chExt cx="1170560" cy="542290"/>
            </a:xfrm>
          </p:grpSpPr>
          <p:sp>
            <p:nvSpPr>
              <p:cNvPr id="139" name="object 21"/>
              <p:cNvSpPr/>
              <p:nvPr/>
            </p:nvSpPr>
            <p:spPr>
              <a:xfrm>
                <a:off x="3858640" y="1558061"/>
                <a:ext cx="117056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smtClean="0">
                    <a:solidFill>
                      <a:schemeClr val="bg1"/>
                    </a:solidFill>
                    <a:latin typeface="微软雅黑" panose="020b0503020204020204" pitchFamily="34" charset="-122"/>
                    <a:ea typeface="微软雅黑" panose="020b0503020204020204" pitchFamily="34" charset="-122"/>
                  </a:rPr>
                  <a:t>全球产品技术与规范</a:t>
                </a:r>
                <a:endParaRPr sz="800">
                  <a:solidFill>
                    <a:schemeClr val="bg1"/>
                  </a:solidFill>
                  <a:latin typeface="微软雅黑" panose="020b0503020204020204" pitchFamily="34" charset="-122"/>
                  <a:ea typeface="微软雅黑" panose="020b0503020204020204" pitchFamily="34" charset="-122"/>
                </a:endParaRPr>
              </a:p>
            </p:txBody>
          </p:sp>
          <p:sp>
            <p:nvSpPr>
              <p:cNvPr id="140" name="object 22"/>
              <p:cNvSpPr/>
              <p:nvPr/>
            </p:nvSpPr>
            <p:spPr>
              <a:xfrm>
                <a:off x="3858640" y="1558061"/>
                <a:ext cx="1170560" cy="542290"/>
              </a:xfrm>
              <a:custGeom>
                <a:rect l="l" t="t" r="r" b="b"/>
                <a:pathLst>
                  <a:path w="1084579" h="542289">
                    <a:moveTo>
                      <a:pt x="0" y="542137"/>
                    </a:moveTo>
                    <a:lnTo>
                      <a:pt x="1084262" y="542137"/>
                    </a:lnTo>
                    <a:lnTo>
                      <a:pt x="1084262" y="0"/>
                    </a:lnTo>
                    <a:lnTo>
                      <a:pt x="0" y="0"/>
                    </a:lnTo>
                    <a:lnTo>
                      <a:pt x="0" y="542137"/>
                    </a:lnTo>
                    <a:close/>
                  </a:path>
                </a:pathLst>
              </a:custGeom>
              <a:ln w="25399">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grpSp>
        <p:sp>
          <p:nvSpPr>
            <p:cNvPr id="87" name="object 25"/>
            <p:cNvSpPr/>
            <p:nvPr/>
          </p:nvSpPr>
          <p:spPr>
            <a:xfrm>
              <a:off x="1234694" y="2327808"/>
              <a:ext cx="1084580" cy="542290"/>
            </a:xfrm>
            <a:custGeom>
              <a:rect l="l" t="t" r="r" b="b"/>
              <a:pathLst>
                <a:path w="1084580"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8" name="object 26"/>
            <p:cNvSpPr/>
            <p:nvPr/>
          </p:nvSpPr>
          <p:spPr>
            <a:xfrm>
              <a:off x="1234694" y="2327808"/>
              <a:ext cx="1084580" cy="542290"/>
            </a:xfrm>
            <a:custGeom>
              <a:rect l="l" t="t" r="r" b="b"/>
              <a:pathLst>
                <a:path w="1084580" h="542289">
                  <a:moveTo>
                    <a:pt x="0" y="542137"/>
                  </a:moveTo>
                  <a:lnTo>
                    <a:pt x="1084262" y="542137"/>
                  </a:lnTo>
                  <a:lnTo>
                    <a:pt x="1084262" y="0"/>
                  </a:lnTo>
                  <a:lnTo>
                    <a:pt x="0" y="0"/>
                  </a:lnTo>
                  <a:lnTo>
                    <a:pt x="0" y="542137"/>
                  </a:lnTo>
                  <a:close/>
                </a:path>
              </a:pathLst>
            </a:custGeom>
            <a:ln w="25399">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89" name="object 27"/>
            <p:cNvSpPr txBox="1"/>
            <p:nvPr/>
          </p:nvSpPr>
          <p:spPr>
            <a:xfrm>
              <a:off x="1371600" y="2518522"/>
              <a:ext cx="838200" cy="16708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2069" marR="5080" indent="-40005"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埃得纺织助剂研发</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90" name="object 28"/>
            <p:cNvSpPr/>
            <p:nvPr/>
          </p:nvSpPr>
          <p:spPr>
            <a:xfrm>
              <a:off x="1505711" y="3097682"/>
              <a:ext cx="1084580" cy="542290"/>
            </a:xfrm>
            <a:custGeom>
              <a:rect l="l" t="t" r="r" b="b"/>
              <a:pathLst>
                <a:path w="1084580"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1" name="object 29"/>
            <p:cNvSpPr/>
            <p:nvPr/>
          </p:nvSpPr>
          <p:spPr>
            <a:xfrm>
              <a:off x="1505711" y="3097682"/>
              <a:ext cx="1084580" cy="542290"/>
            </a:xfrm>
            <a:custGeom>
              <a:rect l="l" t="t" r="r" b="b"/>
              <a:pathLst>
                <a:path w="1084580"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2" name="object 30"/>
            <p:cNvSpPr txBox="1"/>
            <p:nvPr/>
          </p:nvSpPr>
          <p:spPr>
            <a:xfrm>
              <a:off x="1750314" y="3348517"/>
              <a:ext cx="59563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化学师</a:t>
              </a:r>
              <a:endParaRPr lang="zh-CN" altLang="en-US" sz="800">
                <a:solidFill>
                  <a:schemeClr val="bg1"/>
                </a:solidFill>
                <a:latin typeface="微软雅黑" panose="020b0503020204020204" pitchFamily="34" charset="-122"/>
                <a:ea typeface="微软雅黑" panose="020b0503020204020204" pitchFamily="34" charset="-122"/>
                <a:cs typeface="Verdana"/>
              </a:endParaRPr>
            </a:p>
          </p:txBody>
        </p:sp>
        <p:sp>
          <p:nvSpPr>
            <p:cNvPr id="93" name="object 31"/>
            <p:cNvSpPr/>
            <p:nvPr/>
          </p:nvSpPr>
          <p:spPr>
            <a:xfrm>
              <a:off x="1505711" y="3867429"/>
              <a:ext cx="1084580" cy="542290"/>
            </a:xfrm>
            <a:custGeom>
              <a:rect l="l" t="t" r="r" b="b"/>
              <a:pathLst>
                <a:path w="1084580"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4" name="object 32"/>
            <p:cNvSpPr/>
            <p:nvPr/>
          </p:nvSpPr>
          <p:spPr>
            <a:xfrm>
              <a:off x="1505711" y="3867429"/>
              <a:ext cx="1084580" cy="542290"/>
            </a:xfrm>
            <a:custGeom>
              <a:rect l="l" t="t" r="r" b="b"/>
              <a:pathLst>
                <a:path w="1084580"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5" name="object 33"/>
            <p:cNvSpPr txBox="1"/>
            <p:nvPr/>
          </p:nvSpPr>
          <p:spPr>
            <a:xfrm>
              <a:off x="1652777" y="4118391"/>
              <a:ext cx="79121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应用</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96" name="object 34"/>
            <p:cNvSpPr/>
            <p:nvPr/>
          </p:nvSpPr>
          <p:spPr>
            <a:xfrm>
              <a:off x="2546604" y="2327808"/>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7" name="object 35"/>
            <p:cNvSpPr/>
            <p:nvPr/>
          </p:nvSpPr>
          <p:spPr>
            <a:xfrm>
              <a:off x="2546604" y="2327808"/>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98" name="object 36"/>
            <p:cNvSpPr txBox="1"/>
            <p:nvPr/>
          </p:nvSpPr>
          <p:spPr>
            <a:xfrm>
              <a:off x="2721101" y="2434978"/>
              <a:ext cx="737870" cy="33417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4699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埃德化学品研发</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99" name="object 37"/>
            <p:cNvSpPr/>
            <p:nvPr/>
          </p:nvSpPr>
          <p:spPr>
            <a:xfrm>
              <a:off x="2817748" y="3097682"/>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0" name="object 38"/>
            <p:cNvSpPr/>
            <p:nvPr/>
          </p:nvSpPr>
          <p:spPr>
            <a:xfrm>
              <a:off x="2817748" y="3097682"/>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1" name="object 39"/>
            <p:cNvSpPr txBox="1"/>
            <p:nvPr/>
          </p:nvSpPr>
          <p:spPr>
            <a:xfrm>
              <a:off x="2924938" y="3307356"/>
              <a:ext cx="808862" cy="16708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785" marR="5080" indent="-4572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分析专员</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02" name="object 40"/>
            <p:cNvSpPr/>
            <p:nvPr/>
          </p:nvSpPr>
          <p:spPr>
            <a:xfrm>
              <a:off x="2817748" y="3867429"/>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3" name="object 41"/>
            <p:cNvSpPr/>
            <p:nvPr/>
          </p:nvSpPr>
          <p:spPr>
            <a:xfrm>
              <a:off x="2817748" y="3867429"/>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4" name="object 42"/>
            <p:cNvSpPr txBox="1"/>
            <p:nvPr/>
          </p:nvSpPr>
          <p:spPr>
            <a:xfrm>
              <a:off x="2942590" y="4123420"/>
              <a:ext cx="79121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应用</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05" name="object 43"/>
            <p:cNvSpPr/>
            <p:nvPr/>
          </p:nvSpPr>
          <p:spPr>
            <a:xfrm>
              <a:off x="2817748" y="4637303"/>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6" name="object 44"/>
            <p:cNvSpPr/>
            <p:nvPr/>
          </p:nvSpPr>
          <p:spPr>
            <a:xfrm>
              <a:off x="2817748" y="4637303"/>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7" name="object 45"/>
            <p:cNvSpPr txBox="1"/>
            <p:nvPr/>
          </p:nvSpPr>
          <p:spPr>
            <a:xfrm>
              <a:off x="3086861" y="4888266"/>
              <a:ext cx="548005"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实习生</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08" name="object 46"/>
            <p:cNvSpPr/>
            <p:nvPr/>
          </p:nvSpPr>
          <p:spPr>
            <a:xfrm>
              <a:off x="3858640" y="2327808"/>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09" name="object 47"/>
            <p:cNvSpPr/>
            <p:nvPr/>
          </p:nvSpPr>
          <p:spPr>
            <a:xfrm>
              <a:off x="3858640" y="2327808"/>
              <a:ext cx="1084580" cy="542290"/>
            </a:xfrm>
            <a:custGeom>
              <a:rect l="l" t="t" r="r" b="b"/>
              <a:pathLst>
                <a:path w="1084579" h="542289">
                  <a:moveTo>
                    <a:pt x="0" y="542137"/>
                  </a:moveTo>
                  <a:lnTo>
                    <a:pt x="1084262" y="542137"/>
                  </a:lnTo>
                  <a:lnTo>
                    <a:pt x="1084262" y="0"/>
                  </a:lnTo>
                  <a:lnTo>
                    <a:pt x="0" y="0"/>
                  </a:lnTo>
                  <a:lnTo>
                    <a:pt x="0" y="542137"/>
                  </a:lnTo>
                  <a:close/>
                </a:path>
              </a:pathLst>
            </a:custGeom>
            <a:ln w="25399">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0" name="object 48"/>
            <p:cNvSpPr txBox="1"/>
            <p:nvPr/>
          </p:nvSpPr>
          <p:spPr>
            <a:xfrm>
              <a:off x="3905250" y="2434978"/>
              <a:ext cx="992505" cy="33417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1275" marR="5080" indent="-29209"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埃德新</a:t>
              </a:r>
              <a:endParaRPr lang="en-US" altLang="zh-CN" sz="800" smtClean="0">
                <a:solidFill>
                  <a:schemeClr val="bg1"/>
                </a:solidFill>
                <a:latin typeface="微软雅黑" panose="020b0503020204020204" pitchFamily="34" charset="-122"/>
                <a:ea typeface="微软雅黑" panose="020b0503020204020204" pitchFamily="34" charset="-122"/>
                <a:cs typeface="Verdana"/>
              </a:endParaRPr>
            </a:p>
            <a:p>
              <a:pPr marL="41275" marR="5080" indent="-29209"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技术研发</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11" name="object 49"/>
            <p:cNvSpPr/>
            <p:nvPr/>
          </p:nvSpPr>
          <p:spPr>
            <a:xfrm>
              <a:off x="4129659" y="3097682"/>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2" name="object 50"/>
            <p:cNvSpPr/>
            <p:nvPr/>
          </p:nvSpPr>
          <p:spPr>
            <a:xfrm>
              <a:off x="4129659" y="3097682"/>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3" name="object 51"/>
            <p:cNvSpPr txBox="1"/>
            <p:nvPr/>
          </p:nvSpPr>
          <p:spPr>
            <a:xfrm>
              <a:off x="4125848" y="3348517"/>
              <a:ext cx="109474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高级化学师</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14" name="object 52"/>
            <p:cNvSpPr/>
            <p:nvPr/>
          </p:nvSpPr>
          <p:spPr>
            <a:xfrm>
              <a:off x="4129659" y="3867429"/>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5" name="object 53"/>
            <p:cNvSpPr/>
            <p:nvPr/>
          </p:nvSpPr>
          <p:spPr>
            <a:xfrm>
              <a:off x="4129659" y="3867429"/>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6" name="object 54"/>
            <p:cNvSpPr txBox="1"/>
            <p:nvPr/>
          </p:nvSpPr>
          <p:spPr>
            <a:xfrm>
              <a:off x="4374641" y="4118391"/>
              <a:ext cx="596265"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化学师</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17" name="object 55"/>
            <p:cNvSpPr/>
            <p:nvPr/>
          </p:nvSpPr>
          <p:spPr>
            <a:xfrm>
              <a:off x="4129659" y="4637303"/>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8" name="object 56"/>
            <p:cNvSpPr/>
            <p:nvPr/>
          </p:nvSpPr>
          <p:spPr>
            <a:xfrm>
              <a:off x="4129659" y="4637303"/>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19" name="object 57"/>
            <p:cNvSpPr txBox="1"/>
            <p:nvPr/>
          </p:nvSpPr>
          <p:spPr>
            <a:xfrm>
              <a:off x="4138421" y="4888266"/>
              <a:ext cx="106807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初级化学师</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20" name="object 58"/>
            <p:cNvSpPr/>
            <p:nvPr/>
          </p:nvSpPr>
          <p:spPr>
            <a:xfrm>
              <a:off x="4129659" y="5407139"/>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1" name="object 59"/>
            <p:cNvSpPr/>
            <p:nvPr/>
          </p:nvSpPr>
          <p:spPr>
            <a:xfrm>
              <a:off x="4129659" y="5407139"/>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2" name="object 60"/>
            <p:cNvSpPr txBox="1"/>
            <p:nvPr/>
          </p:nvSpPr>
          <p:spPr>
            <a:xfrm>
              <a:off x="4138421" y="5658241"/>
              <a:ext cx="106807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初级化学师</a:t>
              </a:r>
              <a:endParaRPr lang="zh-CN" altLang="en-US" sz="800">
                <a:solidFill>
                  <a:schemeClr val="bg1"/>
                </a:solidFill>
                <a:latin typeface="微软雅黑" panose="020b0503020204020204" pitchFamily="34" charset="-122"/>
                <a:ea typeface="微软雅黑" panose="020b0503020204020204" pitchFamily="34" charset="-122"/>
                <a:cs typeface="Verdana"/>
              </a:endParaRPr>
            </a:p>
          </p:txBody>
        </p:sp>
        <p:sp>
          <p:nvSpPr>
            <p:cNvPr id="123" name="object 61"/>
            <p:cNvSpPr/>
            <p:nvPr/>
          </p:nvSpPr>
          <p:spPr>
            <a:xfrm>
              <a:off x="5170551" y="2327808"/>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4" name="object 62"/>
            <p:cNvSpPr/>
            <p:nvPr/>
          </p:nvSpPr>
          <p:spPr>
            <a:xfrm>
              <a:off x="5170551" y="2327808"/>
              <a:ext cx="1084580" cy="542290"/>
            </a:xfrm>
            <a:custGeom>
              <a:rect l="l" t="t" r="r" b="b"/>
              <a:pathLst>
                <a:path w="1084579" h="542289">
                  <a:moveTo>
                    <a:pt x="0" y="542137"/>
                  </a:moveTo>
                  <a:lnTo>
                    <a:pt x="1084262" y="542137"/>
                  </a:lnTo>
                  <a:lnTo>
                    <a:pt x="1084262" y="0"/>
                  </a:lnTo>
                  <a:lnTo>
                    <a:pt x="0" y="0"/>
                  </a:lnTo>
                  <a:lnTo>
                    <a:pt x="0" y="542137"/>
                  </a:lnTo>
                  <a:close/>
                </a:path>
              </a:pathLst>
            </a:custGeom>
            <a:ln w="25399">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5" name="object 63"/>
            <p:cNvSpPr txBox="1"/>
            <p:nvPr/>
          </p:nvSpPr>
          <p:spPr>
            <a:xfrm>
              <a:off x="5260084" y="2434978"/>
              <a:ext cx="988315" cy="33417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罗勇纺</a:t>
              </a:r>
              <a:endParaRPr lang="en-US" altLang="zh-CN" sz="800" smtClean="0">
                <a:solidFill>
                  <a:schemeClr val="bg1"/>
                </a:solidFill>
                <a:latin typeface="微软雅黑" panose="020b0503020204020204" pitchFamily="34" charset="-122"/>
                <a:ea typeface="微软雅黑" panose="020b0503020204020204" pitchFamily="34" charset="-122"/>
                <a:cs typeface="Verdana"/>
              </a:endParaRPr>
            </a:p>
            <a:p>
              <a:pPr marL="184785" marR="5080" indent="-17272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织助剂研发</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26" name="object 64"/>
            <p:cNvSpPr/>
            <p:nvPr/>
          </p:nvSpPr>
          <p:spPr>
            <a:xfrm>
              <a:off x="5441696" y="3097682"/>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7" name="object 65"/>
            <p:cNvSpPr/>
            <p:nvPr/>
          </p:nvSpPr>
          <p:spPr>
            <a:xfrm>
              <a:off x="5441696" y="3097682"/>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28" name="object 66"/>
            <p:cNvSpPr txBox="1"/>
            <p:nvPr/>
          </p:nvSpPr>
          <p:spPr>
            <a:xfrm>
              <a:off x="5638800" y="3348517"/>
              <a:ext cx="595630"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化学师</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29" name="object 67"/>
            <p:cNvSpPr/>
            <p:nvPr/>
          </p:nvSpPr>
          <p:spPr>
            <a:xfrm>
              <a:off x="6482588" y="2327808"/>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0" name="object 68"/>
            <p:cNvSpPr/>
            <p:nvPr/>
          </p:nvSpPr>
          <p:spPr>
            <a:xfrm>
              <a:off x="6482588" y="2327808"/>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1" name="object 69"/>
            <p:cNvSpPr txBox="1"/>
            <p:nvPr/>
          </p:nvSpPr>
          <p:spPr>
            <a:xfrm>
              <a:off x="6553200" y="2434978"/>
              <a:ext cx="914400" cy="33417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8285" marR="5080" indent="-23622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上海纺</a:t>
              </a:r>
              <a:endParaRPr lang="en-US" altLang="zh-CN" sz="800" smtClean="0">
                <a:solidFill>
                  <a:schemeClr val="bg1"/>
                </a:solidFill>
                <a:latin typeface="微软雅黑" panose="020b0503020204020204" pitchFamily="34" charset="-122"/>
                <a:ea typeface="微软雅黑" panose="020b0503020204020204" pitchFamily="34" charset="-122"/>
                <a:cs typeface="Verdana"/>
              </a:endParaRPr>
            </a:p>
            <a:p>
              <a:pPr marL="248285" marR="5080" indent="-236220" algn="ctr">
                <a:lnSpc>
                  <a:spcPts val="12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织助剂研发</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32" name="object 70"/>
            <p:cNvSpPr/>
            <p:nvPr/>
          </p:nvSpPr>
          <p:spPr>
            <a:xfrm>
              <a:off x="6753606" y="3097682"/>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3" name="object 71"/>
            <p:cNvSpPr/>
            <p:nvPr/>
          </p:nvSpPr>
          <p:spPr>
            <a:xfrm>
              <a:off x="6753606" y="3097682"/>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4" name="object 72"/>
            <p:cNvSpPr txBox="1"/>
            <p:nvPr/>
          </p:nvSpPr>
          <p:spPr>
            <a:xfrm>
              <a:off x="6757035" y="3348517"/>
              <a:ext cx="1015365"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研发助手</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35" name="object 73"/>
            <p:cNvSpPr/>
            <p:nvPr/>
          </p:nvSpPr>
          <p:spPr>
            <a:xfrm>
              <a:off x="6753606" y="3867429"/>
              <a:ext cx="1084580" cy="542290"/>
            </a:xfrm>
            <a:custGeom>
              <a:rect l="l" t="t" r="r" b="b"/>
              <a:pathLst>
                <a:path w="1084579" h="542289">
                  <a:moveTo>
                    <a:pt x="0" y="542137"/>
                  </a:moveTo>
                  <a:lnTo>
                    <a:pt x="1084262" y="542137"/>
                  </a:lnTo>
                  <a:lnTo>
                    <a:pt x="1084262" y="0"/>
                  </a:lnTo>
                  <a:lnTo>
                    <a:pt x="0" y="0"/>
                  </a:lnTo>
                  <a:lnTo>
                    <a:pt x="0" y="542137"/>
                  </a:lnTo>
                  <a:close/>
                </a:path>
              </a:pathLst>
            </a:custGeom>
            <a:solidFill>
              <a:srgbClr val="FF0000"/>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6" name="object 74"/>
            <p:cNvSpPr/>
            <p:nvPr/>
          </p:nvSpPr>
          <p:spPr>
            <a:xfrm>
              <a:off x="6753606" y="3867429"/>
              <a:ext cx="1084580" cy="542290"/>
            </a:xfrm>
            <a:custGeom>
              <a:rect l="l" t="t" r="r" b="b"/>
              <a:pathLst>
                <a:path w="1084579" h="542289">
                  <a:moveTo>
                    <a:pt x="0" y="542137"/>
                  </a:moveTo>
                  <a:lnTo>
                    <a:pt x="1084262" y="542137"/>
                  </a:lnTo>
                  <a:lnTo>
                    <a:pt x="1084262" y="0"/>
                  </a:lnTo>
                  <a:lnTo>
                    <a:pt x="0" y="0"/>
                  </a:lnTo>
                  <a:lnTo>
                    <a:pt x="0" y="542137"/>
                  </a:lnTo>
                  <a:close/>
                </a:path>
              </a:pathLst>
            </a:custGeom>
            <a:ln w="25400">
              <a:solidFill>
                <a:srgbClr val="999999"/>
              </a:solidFill>
            </a:ln>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800">
                <a:solidFill>
                  <a:schemeClr val="bg1"/>
                </a:solidFill>
                <a:latin typeface="微软雅黑" panose="020b0503020204020204" pitchFamily="34" charset="-122"/>
                <a:ea typeface="微软雅黑" panose="020b0503020204020204" pitchFamily="34" charset="-122"/>
              </a:endParaRPr>
            </a:p>
          </p:txBody>
        </p:sp>
        <p:sp>
          <p:nvSpPr>
            <p:cNvPr id="137" name="object 75"/>
            <p:cNvSpPr txBox="1"/>
            <p:nvPr/>
          </p:nvSpPr>
          <p:spPr>
            <a:xfrm>
              <a:off x="6781800" y="4110263"/>
              <a:ext cx="1015365"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mtClean="0">
                  <a:solidFill>
                    <a:schemeClr val="bg1"/>
                  </a:solidFill>
                  <a:latin typeface="微软雅黑" panose="020b0503020204020204" pitchFamily="34" charset="-122"/>
                  <a:ea typeface="微软雅黑" panose="020b0503020204020204" pitchFamily="34" charset="-122"/>
                  <a:cs typeface="Verdana"/>
                </a:rPr>
                <a:t>研发助手</a:t>
              </a:r>
              <a:endParaRPr sz="800">
                <a:solidFill>
                  <a:schemeClr val="bg1"/>
                </a:solidFill>
                <a:latin typeface="微软雅黑" panose="020b0503020204020204" pitchFamily="34" charset="-122"/>
                <a:ea typeface="微软雅黑" panose="020b0503020204020204" pitchFamily="34" charset="-122"/>
                <a:cs typeface="Verdana"/>
              </a:endParaRPr>
            </a:p>
          </p:txBody>
        </p:sp>
        <p:sp>
          <p:nvSpPr>
            <p:cNvPr id="138" name="object 76"/>
            <p:cNvSpPr txBox="1"/>
            <p:nvPr/>
          </p:nvSpPr>
          <p:spPr>
            <a:xfrm>
              <a:off x="906576" y="5711402"/>
              <a:ext cx="1724025" cy="133672"/>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800" spc="-5" smtClean="0">
                  <a:latin typeface="微软雅黑" panose="020b0503020204020204" pitchFamily="34" charset="-122"/>
                  <a:ea typeface="微软雅黑" panose="020b0503020204020204" pitchFamily="34" charset="-122"/>
                  <a:cs typeface="Verdana"/>
                </a:rPr>
                <a:t>员工总数</a:t>
              </a:r>
              <a:r>
                <a:rPr sz="800" spc="-5" smtClean="0">
                  <a:latin typeface="微软雅黑" panose="020b0503020204020204" pitchFamily="34" charset="-122"/>
                  <a:ea typeface="微软雅黑" panose="020b0503020204020204" pitchFamily="34" charset="-122"/>
                  <a:cs typeface="Verdana"/>
                </a:rPr>
                <a:t>:</a:t>
              </a:r>
              <a:r>
                <a:rPr sz="800" spc="-65" smtClean="0">
                  <a:latin typeface="微软雅黑" panose="020b0503020204020204" pitchFamily="34" charset="-122"/>
                  <a:ea typeface="微软雅黑" panose="020b0503020204020204" pitchFamily="34" charset="-122"/>
                  <a:cs typeface="Verdana"/>
                </a:rPr>
                <a:t> </a:t>
              </a:r>
              <a:r>
                <a:rPr sz="800" spc="-5">
                  <a:latin typeface="微软雅黑" panose="020b0503020204020204" pitchFamily="34" charset="-122"/>
                  <a:ea typeface="微软雅黑" panose="020b0503020204020204" pitchFamily="34" charset="-122"/>
                  <a:cs typeface="Verdana"/>
                </a:rPr>
                <a:t>18</a:t>
              </a:r>
              <a:endParaRPr sz="800">
                <a:latin typeface="微软雅黑" panose="020b0503020204020204" pitchFamily="34" charset="-122"/>
                <a:ea typeface="微软雅黑" panose="020b0503020204020204" pitchFamily="34" charset="-122"/>
                <a:cs typeface="Verdana"/>
              </a:endParaRPr>
            </a:p>
          </p:txBody>
        </p:sp>
      </p:grpSp>
      <p:sp>
        <p:nvSpPr>
          <p:cNvPr id="141"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smtClean="0">
                <a:latin typeface="微软雅黑" panose="020b0503020204020204" pitchFamily="34" charset="-122"/>
                <a:ea typeface="微软雅黑" panose="020b0503020204020204" pitchFamily="34" charset="-122"/>
              </a:rPr>
              <a:t>拓纳近几年在研发方面的组织</a:t>
            </a:r>
            <a:r>
              <a:rPr lang="zh-CN" altLang="en-US" kern="0" spc="-5">
                <a:latin typeface="微软雅黑" panose="020b0503020204020204" pitchFamily="34" charset="-122"/>
                <a:ea typeface="微软雅黑" panose="020b0503020204020204" pitchFamily="34" charset="-122"/>
              </a:rPr>
              <a:t>配置、对外合作、研发方向等</a:t>
            </a:r>
            <a:r>
              <a:rPr lang="zh-CN" altLang="en-US" kern="0" spc="-5" smtClean="0">
                <a:latin typeface="微软雅黑" panose="020b0503020204020204" pitchFamily="34" charset="-122"/>
                <a:ea typeface="微软雅黑" panose="020b0503020204020204" pitchFamily="34" charset="-122"/>
              </a:rPr>
              <a:t>方面的投入相对有限，成为其自身相对明显的短板</a:t>
            </a:r>
            <a:endParaRPr lang="zh-CN" altLang="en-US" kern="0" spc="-5">
              <a:latin typeface="微软雅黑" panose="020b0503020204020204" pitchFamily="34" charset="-122"/>
              <a:ea typeface="微软雅黑" panose="020b0503020204020204" pitchFamily="34" charset="-122"/>
            </a:endParaRPr>
          </a:p>
        </p:txBody>
      </p:sp>
      <p:sp>
        <p:nvSpPr>
          <p:cNvPr id="142"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28</a:t>
            </a:fld>
            <a:endParaRPr lang="zh-CN" altLang="en-US" b="1">
              <a:solidFill>
                <a:schemeClr val="tx1"/>
              </a:solidFill>
            </a:endParaRPr>
          </a:p>
        </p:txBody>
      </p:sp>
    </p:spTree>
    <p:extLst>
      <p:ext uri="{BB962C8B-B14F-4D97-AF65-F5344CB8AC3E}">
        <p14:creationId xmlns:p14="http://schemas.microsoft.com/office/powerpoint/2010/main" xmlns="" val="3018185760"/>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143001" y="14364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3.1.2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a:t>
            </a:r>
            <a:r>
              <a:rPr lang="zh-CN" altLang="en-US" b="1" spc="-5" smtClean="0">
                <a:solidFill>
                  <a:schemeClr val="bg1"/>
                </a:solidFill>
                <a:latin typeface="微软雅黑" panose="020b0503020204020204" pitchFamily="34" charset="-122"/>
                <a:ea typeface="微软雅黑" panose="020b0503020204020204" pitchFamily="34" charset="-122"/>
              </a:rPr>
              <a:t>之产品技术分析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应用技术点评</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8" name="object 17"/>
          <p:cNvSpPr txBox="1"/>
          <p:nvPr/>
        </p:nvSpPr>
        <p:spPr>
          <a:xfrm>
            <a:off x="1143001" y="3875544"/>
            <a:ext cx="10079989" cy="2677656"/>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5080"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老产品由于经过了长时间的市场检验，</a:t>
            </a:r>
            <a:r>
              <a:rPr lang="zh-CN" altLang="en-US" sz="1200" spc="15">
                <a:latin typeface="微软雅黑" panose="020b0503020204020204" pitchFamily="34" charset="-122"/>
                <a:ea typeface="微软雅黑" panose="020b0503020204020204" pitchFamily="34" charset="-122"/>
                <a:cs typeface="Verdana"/>
              </a:rPr>
              <a:t>同时</a:t>
            </a:r>
            <a:r>
              <a:rPr lang="zh-CN" altLang="en-US" sz="1200" spc="15" smtClean="0">
                <a:latin typeface="微软雅黑" panose="020b0503020204020204" pitchFamily="34" charset="-122"/>
                <a:ea typeface="微软雅黑" panose="020b0503020204020204" pitchFamily="34" charset="-122"/>
                <a:cs typeface="Verdana"/>
              </a:rPr>
              <a:t>托纳（欧洲国家研发的传统习惯）一贯重视技术积累，对其应用性能、竞争对手的比较是比较充分的。</a:t>
            </a:r>
            <a:endParaRPr lang="en-US" altLang="zh-CN" sz="1200" spc="15" smtClean="0">
              <a:latin typeface="微软雅黑" panose="020b0503020204020204" pitchFamily="34" charset="-122"/>
              <a:ea typeface="微软雅黑" panose="020b0503020204020204" pitchFamily="34" charset="-122"/>
              <a:cs typeface="Verdana"/>
            </a:endParaRPr>
          </a:p>
          <a:p>
            <a:pPr marL="184150" marR="5080"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销售人员的素质较高，能够很好地理解产品性能与客户开展良好的技术交流。</a:t>
            </a:r>
            <a:endParaRPr sz="120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各销售分公司配置了专门的技术服务人员（欧洲市场配置最强</a:t>
            </a:r>
            <a:r>
              <a:rPr lang="en-US" altLang="zh-CN" sz="1200" spc="15" smtClean="0">
                <a:latin typeface="微软雅黑" panose="020b0503020204020204" pitchFamily="34" charset="-122"/>
                <a:ea typeface="微软雅黑" panose="020b0503020204020204" pitchFamily="34" charset="-122"/>
                <a:cs typeface="Verdana"/>
              </a:rPr>
              <a:t>9</a:t>
            </a:r>
            <a:r>
              <a:rPr lang="zh-CN" altLang="en-US" sz="1200" spc="15" smtClean="0">
                <a:latin typeface="微软雅黑" panose="020b0503020204020204" pitchFamily="34" charset="-122"/>
                <a:ea typeface="微软雅黑" panose="020b0503020204020204" pitchFamily="34" charset="-122"/>
                <a:cs typeface="Verdana"/>
              </a:rPr>
              <a:t>人），技术服务人员在回到公司总部时针对市场的问题自己在实验室进行应用实验以便更好地帮助客户解决技术问题。</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据其它途径了解，目前的技术服务人员虽然学历层次较高，但实践经验不足，服务于中国等新兴国家的不断变化的工艺要求存在欠缺。</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专业应用实验人员的配置比较少（总部</a:t>
            </a:r>
            <a:r>
              <a:rPr lang="en-US" altLang="zh-CN" sz="1200" spc="15" smtClean="0">
                <a:latin typeface="微软雅黑" panose="020b0503020204020204" pitchFamily="34" charset="-122"/>
                <a:ea typeface="微软雅黑" panose="020b0503020204020204" pitchFamily="34" charset="-122"/>
                <a:cs typeface="Verdana"/>
              </a:rPr>
              <a:t>2</a:t>
            </a:r>
            <a:r>
              <a:rPr lang="zh-CN" altLang="en-US" sz="1200" spc="15" smtClean="0">
                <a:latin typeface="微软雅黑" panose="020b0503020204020204" pitchFamily="34" charset="-122"/>
                <a:ea typeface="微软雅黑" panose="020b0503020204020204" pitchFamily="34" charset="-122"/>
                <a:cs typeface="Verdana"/>
              </a:rPr>
              <a:t>名，上海</a:t>
            </a:r>
            <a:r>
              <a:rPr lang="en-US" altLang="zh-CN" sz="1200" spc="15" smtClean="0">
                <a:latin typeface="微软雅黑" panose="020b0503020204020204" pitchFamily="34" charset="-122"/>
                <a:ea typeface="微软雅黑" panose="020b0503020204020204" pitchFamily="34" charset="-122"/>
                <a:cs typeface="Verdana"/>
              </a:rPr>
              <a:t>2</a:t>
            </a:r>
            <a:r>
              <a:rPr lang="zh-CN" altLang="en-US" sz="1200" spc="15" smtClean="0">
                <a:latin typeface="微软雅黑" panose="020b0503020204020204" pitchFamily="34" charset="-122"/>
                <a:ea typeface="微软雅黑" panose="020b0503020204020204" pitchFamily="34" charset="-122"/>
                <a:cs typeface="Verdana"/>
              </a:rPr>
              <a:t>名），难以支撑新产品开发以及不断变化的染整新工艺的系统性应用研究。</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比较重视各类产品认证（比如</a:t>
            </a:r>
            <a:r>
              <a:rPr lang="en-US" altLang="zh-CN" sz="1200" spc="15" smtClean="0">
                <a:latin typeface="微软雅黑" panose="020b0503020204020204" pitchFamily="34" charset="-122"/>
                <a:ea typeface="微软雅黑" panose="020b0503020204020204" pitchFamily="34" charset="-122"/>
                <a:cs typeface="Verdana"/>
              </a:rPr>
              <a:t>BLUESIGN</a:t>
            </a:r>
            <a:r>
              <a:rPr lang="zh-CN" altLang="en-US" sz="1200" spc="15" smtClean="0">
                <a:latin typeface="微软雅黑" panose="020b0503020204020204" pitchFamily="34" charset="-122"/>
                <a:ea typeface="微软雅黑" panose="020b0503020204020204" pitchFamily="34" charset="-122"/>
                <a:cs typeface="Verdana"/>
              </a:rPr>
              <a:t>认证等），可以符合品牌面料商的认证要求。</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由于地缘、文化的优势，与欧美高端品牌商之间的交流互动相较于传化更加密切。</a:t>
            </a:r>
            <a:endParaRPr lang="en-US" altLang="zh-CN" sz="1200" spc="15" smtClean="0">
              <a:latin typeface="微软雅黑" panose="020b0503020204020204" pitchFamily="34" charset="-122"/>
              <a:ea typeface="微软雅黑" panose="020b0503020204020204" pitchFamily="34" charset="-122"/>
              <a:cs typeface="Verdana"/>
            </a:endParaRPr>
          </a:p>
        </p:txBody>
      </p:sp>
      <p:grpSp>
        <p:nvGrpSpPr>
          <p:cNvPr id="5" name="组合 4"/>
          <p:cNvGrpSpPr/>
          <p:nvPr/>
        </p:nvGrpSpPr>
        <p:grpSpPr>
          <a:xfrm>
            <a:off x="1143002" y="1905001"/>
            <a:ext cx="7772398" cy="1802550"/>
            <a:chOff x="1219200" y="1905001"/>
            <a:chExt cx="9344025" cy="1802550"/>
          </a:xfrm>
        </p:grpSpPr>
        <p:sp>
          <p:nvSpPr>
            <p:cNvPr id="49" name="object 8"/>
            <p:cNvSpPr/>
            <p:nvPr/>
          </p:nvSpPr>
          <p:spPr>
            <a:xfrm>
              <a:off x="4975988" y="1905001"/>
              <a:ext cx="1800225" cy="1802550"/>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8"/>
            <p:cNvSpPr/>
            <p:nvPr/>
          </p:nvSpPr>
          <p:spPr>
            <a:xfrm>
              <a:off x="8763000" y="1905001"/>
              <a:ext cx="1800225" cy="1786724"/>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7"/>
            <p:cNvSpPr/>
            <p:nvPr/>
          </p:nvSpPr>
          <p:spPr>
            <a:xfrm>
              <a:off x="6869495" y="1905001"/>
              <a:ext cx="1800225" cy="1798575"/>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10"/>
            <p:cNvSpPr/>
            <p:nvPr/>
          </p:nvSpPr>
          <p:spPr>
            <a:xfrm>
              <a:off x="3112707" y="1905001"/>
              <a:ext cx="1769999" cy="1798575"/>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8"/>
            <p:cNvSpPr/>
            <p:nvPr/>
          </p:nvSpPr>
          <p:spPr>
            <a:xfrm>
              <a:off x="1219200" y="1905001"/>
              <a:ext cx="1800225" cy="1786724"/>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2" name="组合 71"/>
          <p:cNvGrpSpPr/>
          <p:nvPr/>
        </p:nvGrpSpPr>
        <p:grpSpPr>
          <a:xfrm>
            <a:off x="9023350" y="1869220"/>
            <a:ext cx="2062162" cy="2011244"/>
            <a:chOff x="9023350" y="1869220"/>
            <a:chExt cx="2062162" cy="2011244"/>
          </a:xfrm>
        </p:grpSpPr>
        <p:grpSp>
          <p:nvGrpSpPr>
            <p:cNvPr id="55" name="组合 54"/>
            <p:cNvGrpSpPr/>
            <p:nvPr/>
          </p:nvGrpSpPr>
          <p:grpSpPr>
            <a:xfrm>
              <a:off x="9023350" y="1869220"/>
              <a:ext cx="927100" cy="1030287"/>
              <a:chOff x="2309876" y="4427537"/>
              <a:chExt cx="927100" cy="1030287"/>
            </a:xfrm>
          </p:grpSpPr>
          <p:sp>
            <p:nvSpPr>
              <p:cNvPr id="56" name="object 4"/>
              <p:cNvSpPr/>
              <p:nvPr/>
            </p:nvSpPr>
            <p:spPr>
              <a:xfrm>
                <a:off x="2309876" y="4427537"/>
                <a:ext cx="927100" cy="1030287"/>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
              <p:cNvSpPr txBox="1"/>
              <p:nvPr/>
            </p:nvSpPr>
            <p:spPr>
              <a:xfrm>
                <a:off x="2884423" y="4700270"/>
                <a:ext cx="2514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Arial"/>
                    <a:cs typeface="Arial"/>
                  </a:rPr>
                  <a:t>2011</a:t>
                </a:r>
                <a:endParaRPr sz="800">
                  <a:latin typeface="Arial"/>
                  <a:cs typeface="Arial"/>
                </a:endParaRPr>
              </a:p>
            </p:txBody>
          </p:sp>
          <p:sp>
            <p:nvSpPr>
              <p:cNvPr id="58" name="object 6"/>
              <p:cNvSpPr/>
              <p:nvPr/>
            </p:nvSpPr>
            <p:spPr>
              <a:xfrm>
                <a:off x="2421001" y="4600511"/>
                <a:ext cx="384175" cy="296862"/>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9" name="组合 58"/>
            <p:cNvGrpSpPr/>
            <p:nvPr/>
          </p:nvGrpSpPr>
          <p:grpSpPr>
            <a:xfrm>
              <a:off x="9023350" y="2850177"/>
              <a:ext cx="927100" cy="1030287"/>
              <a:chOff x="3995801" y="3994086"/>
              <a:chExt cx="927100" cy="1030287"/>
            </a:xfrm>
          </p:grpSpPr>
          <p:sp>
            <p:nvSpPr>
              <p:cNvPr id="60" name="object 7"/>
              <p:cNvSpPr/>
              <p:nvPr/>
            </p:nvSpPr>
            <p:spPr>
              <a:xfrm>
                <a:off x="3995801" y="3994086"/>
                <a:ext cx="927100" cy="1030287"/>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8"/>
              <p:cNvSpPr txBox="1"/>
              <p:nvPr/>
            </p:nvSpPr>
            <p:spPr>
              <a:xfrm>
                <a:off x="4570603" y="4266819"/>
                <a:ext cx="2514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Arial"/>
                    <a:cs typeface="Arial"/>
                  </a:rPr>
                  <a:t>2012</a:t>
                </a:r>
                <a:endParaRPr sz="800">
                  <a:latin typeface="Arial"/>
                  <a:cs typeface="Arial"/>
                </a:endParaRPr>
              </a:p>
            </p:txBody>
          </p:sp>
          <p:sp>
            <p:nvSpPr>
              <p:cNvPr id="62" name="object 9"/>
              <p:cNvSpPr/>
              <p:nvPr/>
            </p:nvSpPr>
            <p:spPr>
              <a:xfrm>
                <a:off x="4098925" y="4160837"/>
                <a:ext cx="323850" cy="322262"/>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3" name="组合 62"/>
            <p:cNvGrpSpPr/>
            <p:nvPr/>
          </p:nvGrpSpPr>
          <p:grpSpPr>
            <a:xfrm>
              <a:off x="10198100" y="2850177"/>
              <a:ext cx="887412" cy="1030287"/>
              <a:chOff x="5199126" y="3400425"/>
              <a:chExt cx="887412" cy="987425"/>
            </a:xfrm>
          </p:grpSpPr>
          <p:sp>
            <p:nvSpPr>
              <p:cNvPr id="64" name="object 12"/>
              <p:cNvSpPr/>
              <p:nvPr/>
            </p:nvSpPr>
            <p:spPr>
              <a:xfrm>
                <a:off x="5199126" y="3400425"/>
                <a:ext cx="887412" cy="987425"/>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13"/>
              <p:cNvSpPr txBox="1"/>
              <p:nvPr/>
            </p:nvSpPr>
            <p:spPr>
              <a:xfrm>
                <a:off x="5773928" y="3630041"/>
                <a:ext cx="2514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Arial"/>
                    <a:cs typeface="Arial"/>
                  </a:rPr>
                  <a:t>2013</a:t>
                </a:r>
                <a:endParaRPr sz="800">
                  <a:latin typeface="Arial"/>
                  <a:cs typeface="Arial"/>
                </a:endParaRPr>
              </a:p>
            </p:txBody>
          </p:sp>
          <p:sp>
            <p:nvSpPr>
              <p:cNvPr id="66" name="object 14"/>
              <p:cNvSpPr/>
              <p:nvPr/>
            </p:nvSpPr>
            <p:spPr>
              <a:xfrm>
                <a:off x="5334000" y="3549713"/>
                <a:ext cx="396875" cy="277812"/>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7" name="组合 66"/>
            <p:cNvGrpSpPr/>
            <p:nvPr/>
          </p:nvGrpSpPr>
          <p:grpSpPr>
            <a:xfrm>
              <a:off x="10210800" y="1869220"/>
              <a:ext cx="874712" cy="1030287"/>
              <a:chOff x="6945376" y="3798823"/>
              <a:chExt cx="874712" cy="974725"/>
            </a:xfrm>
          </p:grpSpPr>
          <p:sp>
            <p:nvSpPr>
              <p:cNvPr id="68" name="object 16"/>
              <p:cNvSpPr/>
              <p:nvPr/>
            </p:nvSpPr>
            <p:spPr>
              <a:xfrm>
                <a:off x="6945376" y="3798823"/>
                <a:ext cx="874712" cy="974725"/>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17"/>
              <p:cNvSpPr txBox="1"/>
              <p:nvPr/>
            </p:nvSpPr>
            <p:spPr>
              <a:xfrm>
                <a:off x="7501508" y="4023867"/>
                <a:ext cx="251460" cy="13398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pPr>
                <a:r>
                  <a:rPr sz="800" b="1" spc="-5">
                    <a:latin typeface="Arial"/>
                    <a:cs typeface="Arial"/>
                  </a:rPr>
                  <a:t>2013</a:t>
                </a:r>
                <a:endParaRPr sz="800">
                  <a:latin typeface="Arial"/>
                  <a:cs typeface="Arial"/>
                </a:endParaRPr>
              </a:p>
            </p:txBody>
          </p:sp>
          <p:sp>
            <p:nvSpPr>
              <p:cNvPr id="70" name="object 18"/>
              <p:cNvSpPr/>
              <p:nvPr/>
            </p:nvSpPr>
            <p:spPr>
              <a:xfrm>
                <a:off x="7066026" y="3990911"/>
                <a:ext cx="395287" cy="211137"/>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19"/>
              <p:cNvSpPr/>
              <p:nvPr/>
            </p:nvSpPr>
            <p:spPr>
              <a:xfrm>
                <a:off x="7061200" y="3986212"/>
                <a:ext cx="405130" cy="220979"/>
              </a:xfrm>
              <a:custGeom>
                <a:rect l="l" t="t" r="r" b="b"/>
                <a:pathLst>
                  <a:path w="405129" h="220977">
                    <a:moveTo>
                      <a:pt x="0" y="220662"/>
                    </a:moveTo>
                    <a:lnTo>
                      <a:pt x="404812" y="220662"/>
                    </a:lnTo>
                    <a:lnTo>
                      <a:pt x="404812" y="0"/>
                    </a:lnTo>
                    <a:lnTo>
                      <a:pt x="0" y="0"/>
                    </a:lnTo>
                    <a:lnTo>
                      <a:pt x="0" y="220662"/>
                    </a:lnTo>
                    <a:close/>
                  </a:path>
                </a:pathLst>
              </a:custGeom>
              <a:ln w="9525">
                <a:solidFill>
                  <a:srgbClr val="C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sp>
        <p:nvSpPr>
          <p:cNvPr id="73" name="object 5"/>
          <p:cNvSpPr txBox="1"/>
          <p:nvPr/>
        </p:nvSpPr>
        <p:spPr>
          <a:xfrm>
            <a:off x="2743200" y="360934"/>
            <a:ext cx="8677782" cy="861774"/>
          </a:xfrm>
          <a:prstGeom prst="rect">
            <a:avLst/>
          </a:prstGeom>
        </p:spPr>
        <p:txBody>
          <a:bodyPr vert="horz" wrap="square" lIns="0" tIns="0" rIns="0" bIns="0" rtlCol="0">
            <a:spAutoFit/>
          </a:bodyPr>
          <a:lstStyle>
            <a:defPPr>
              <a:defRPr lang="zh-CN"/>
            </a:defPPr>
            <a:lvl1pPr marL="0" algn="l" defTabSz="914400" rtl="0" eaLnBrk="1" latinLnBrk="0" hangingPunct="1">
              <a:defRPr sz="28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lang="zh-CN" altLang="en-US" kern="0" spc="-5" smtClean="0">
                <a:latin typeface="微软雅黑" panose="020b0503020204020204" pitchFamily="34" charset="-122"/>
                <a:ea typeface="微软雅黑" panose="020b0503020204020204" pitchFamily="34" charset="-122"/>
              </a:rPr>
              <a:t>拓纳的应用技术配置与能力以服务欧洲大客户为主，对</a:t>
            </a:r>
            <a:r>
              <a:rPr lang="en-US" altLang="zh-CN" kern="0" spc="-5" smtClean="0">
                <a:latin typeface="微软雅黑" panose="020b0503020204020204" pitchFamily="34" charset="-122"/>
                <a:ea typeface="微软雅黑" panose="020b0503020204020204" pitchFamily="34" charset="-122"/>
              </a:rPr>
              <a:t>APAC</a:t>
            </a:r>
            <a:r>
              <a:rPr lang="zh-CN" altLang="en-US" kern="0" spc="-5" smtClean="0">
                <a:latin typeface="微软雅黑" panose="020b0503020204020204" pitchFamily="34" charset="-122"/>
                <a:ea typeface="微软雅黑" panose="020b0503020204020204" pitchFamily="34" charset="-122"/>
              </a:rPr>
              <a:t>地区多客户、快反应的适应能力较弱</a:t>
            </a:r>
            <a:endParaRPr lang="zh-CN" altLang="en-US" kern="0" spc="-5">
              <a:latin typeface="微软雅黑" panose="020b0503020204020204" pitchFamily="34" charset="-122"/>
              <a:ea typeface="微软雅黑" panose="020b0503020204020204" pitchFamily="34" charset="-122"/>
            </a:endParaRPr>
          </a:p>
        </p:txBody>
      </p:sp>
      <p:sp>
        <p:nvSpPr>
          <p:cNvPr id="33"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29</a:t>
            </a:fld>
            <a:endParaRPr lang="zh-CN" altLang="en-US" b="1">
              <a:solidFill>
                <a:schemeClr val="tx1"/>
              </a:solidFill>
            </a:endParaRPr>
          </a:p>
        </p:txBody>
      </p:sp>
    </p:spTree>
    <p:extLst>
      <p:ext uri="{BB962C8B-B14F-4D97-AF65-F5344CB8AC3E}">
        <p14:creationId xmlns:p14="http://schemas.microsoft.com/office/powerpoint/2010/main" xmlns="" val="3179212874"/>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a:spLocks noGrp="1"/>
          </p:cNvSpPr>
          <p:nvPr>
            <p:ph type="title"/>
          </p:nvPr>
        </p:nvSpPr>
        <p:spPr>
          <a:xfrm>
            <a:off x="2590800" y="360934"/>
            <a:ext cx="8830182" cy="861774"/>
          </a:xfrm>
          <a:prstGeom prst="rect">
            <a:avLst/>
          </a:prstGeom>
        </p:spPr>
        <p:txBody>
          <a:bodyPr vert="horz" wrap="square" lIns="0" tIns="0" rIns="0" bIns="0" rtlCol="0">
            <a:spAutoFit/>
          </a:bodyPr>
          <a:lstStyle/>
          <a:p>
            <a:pPr marL="12700" marR="5080">
              <a:lnSpc>
                <a:spcPct val="100000"/>
              </a:lnSpc>
            </a:pPr>
            <a:r>
              <a:rPr lang="zh-CN" altLang="en-US" spc="-5" smtClean="0">
                <a:latin typeface="微软雅黑" panose="020b0503020204020204" pitchFamily="34" charset="-122"/>
                <a:ea typeface="微软雅黑" panose="020b0503020204020204" pitchFamily="34" charset="-122"/>
              </a:rPr>
              <a:t>拓纳</a:t>
            </a:r>
            <a:r>
              <a:rPr lang="zh-CN" altLang="en-US" spc="-5">
                <a:latin typeface="微软雅黑" panose="020b0503020204020204" pitchFamily="34" charset="-122"/>
                <a:ea typeface="微软雅黑" panose="020b0503020204020204" pitchFamily="34" charset="-122"/>
              </a:rPr>
              <a:t>采</a:t>
            </a:r>
            <a:r>
              <a:rPr lang="zh-CN" altLang="en-US" spc="-5" smtClean="0">
                <a:latin typeface="微软雅黑" panose="020b0503020204020204" pitchFamily="34" charset="-122"/>
                <a:ea typeface="微软雅黑" panose="020b0503020204020204" pitchFamily="34" charset="-122"/>
              </a:rPr>
              <a:t>用前拉策略，通过与品牌终端大客户联合开发合作的商业</a:t>
            </a:r>
            <a:r>
              <a:rPr lang="zh-CN" altLang="en-US" spc="-5">
                <a:latin typeface="微软雅黑" panose="020b0503020204020204" pitchFamily="34" charset="-122"/>
                <a:ea typeface="微软雅黑" panose="020b0503020204020204" pitchFamily="34" charset="-122"/>
              </a:rPr>
              <a:t>模式</a:t>
            </a:r>
            <a:r>
              <a:rPr lang="zh-CN" altLang="en-US" spc="-5" smtClean="0">
                <a:latin typeface="微软雅黑" panose="020b0503020204020204" pitchFamily="34" charset="-122"/>
                <a:ea typeface="微软雅黑" panose="020b0503020204020204" pitchFamily="34" charset="-122"/>
              </a:rPr>
              <a:t>，确保与客户的长期合作关系</a:t>
            </a:r>
            <a:endParaRPr lang="zh-CN" altLang="en-US" spc="-5">
              <a:latin typeface="微软雅黑" panose="020b0503020204020204" pitchFamily="34" charset="-122"/>
              <a:ea typeface="微软雅黑" panose="020b0503020204020204" pitchFamily="34" charset="-122"/>
            </a:endParaRPr>
          </a:p>
        </p:txBody>
      </p:sp>
      <p:grpSp>
        <p:nvGrpSpPr>
          <p:cNvPr id="18" name="组合 17"/>
          <p:cNvGrpSpPr/>
          <p:nvPr/>
        </p:nvGrpSpPr>
        <p:grpSpPr>
          <a:xfrm>
            <a:off x="1219200" y="1944596"/>
            <a:ext cx="4800600" cy="4380004"/>
            <a:chOff x="1580313" y="1462680"/>
            <a:chExt cx="4440233" cy="4333781"/>
          </a:xfrm>
        </p:grpSpPr>
        <p:sp>
          <p:nvSpPr>
            <p:cNvPr id="9" name="object 12"/>
            <p:cNvSpPr txBox="1"/>
            <p:nvPr/>
          </p:nvSpPr>
          <p:spPr>
            <a:xfrm>
              <a:off x="1580313" y="1462680"/>
              <a:ext cx="4440233" cy="286353"/>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345" smtClean="0"/>
                <a:t>营销案例</a:t>
              </a:r>
              <a:r>
                <a:rPr lang="en-US" altLang="zh-CN" spc="345"/>
                <a:t>:</a:t>
              </a:r>
              <a:r>
                <a:rPr lang="zh-CN" altLang="en-US" spc="-229"/>
                <a:t> </a:t>
              </a:r>
              <a:r>
                <a:rPr lang="en-US" altLang="zh-CN" spc="330" err="1"/>
                <a:t>Autoliv</a:t>
              </a:r>
              <a:endParaRPr/>
            </a:p>
          </p:txBody>
        </p:sp>
        <p:sp>
          <p:nvSpPr>
            <p:cNvPr id="6" name="矩形 5"/>
            <p:cNvSpPr/>
            <p:nvPr/>
          </p:nvSpPr>
          <p:spPr>
            <a:xfrm>
              <a:off x="1580313" y="1828800"/>
              <a:ext cx="4440233" cy="22839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Clr>
                  <a:srgbClr val="FF0000"/>
                </a:buClr>
                <a:buFont typeface="Wingdings" pitchFamily="2" charset="2"/>
                <a:buChar char="l"/>
              </a:pPr>
              <a:r>
                <a:rPr lang="en-US" altLang="zh-CN" sz="1200" err="1">
                  <a:latin typeface="微软雅黑" panose="020b0503020204020204" pitchFamily="34" charset="-122"/>
                  <a:ea typeface="微软雅黑" panose="020b0503020204020204" pitchFamily="34" charset="-122"/>
                </a:rPr>
                <a:t>Autoliv</a:t>
              </a:r>
              <a:r>
                <a:rPr lang="zh-CN" altLang="zh-CN" sz="1200">
                  <a:latin typeface="微软雅黑" panose="020b0503020204020204" pitchFamily="34" charset="-122"/>
                  <a:ea typeface="微软雅黑" panose="020b0503020204020204" pitchFamily="34" charset="-122"/>
                </a:rPr>
                <a:t>是为全球主要汽车生产商制造安全带的</a:t>
              </a:r>
              <a:r>
                <a:rPr lang="zh-CN" altLang="zh-CN" sz="1200" smtClean="0">
                  <a:latin typeface="微软雅黑" panose="020b0503020204020204" pitchFamily="34" charset="-122"/>
                  <a:ea typeface="微软雅黑" panose="020b0503020204020204" pitchFamily="34" charset="-122"/>
                </a:rPr>
                <a:t>厂商</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en-US" altLang="zh-CN" sz="1200" err="1">
                  <a:latin typeface="微软雅黑" panose="020b0503020204020204" pitchFamily="34" charset="-122"/>
                  <a:ea typeface="微软雅黑" panose="020b0503020204020204" pitchFamily="34" charset="-122"/>
                </a:rPr>
                <a:t>Tanatex </a:t>
              </a:r>
              <a:r>
                <a:rPr lang="zh-CN" altLang="zh-CN" sz="1200">
                  <a:latin typeface="微软雅黑" panose="020b0503020204020204" pitchFamily="34" charset="-122"/>
                  <a:ea typeface="微软雅黑" panose="020b0503020204020204" pitchFamily="34" charset="-122"/>
                </a:rPr>
                <a:t>与 </a:t>
              </a:r>
              <a:r>
                <a:rPr lang="en-US" altLang="zh-CN" sz="1200" err="1">
                  <a:latin typeface="微软雅黑" panose="020b0503020204020204" pitchFamily="34" charset="-122"/>
                  <a:ea typeface="微软雅黑" panose="020b0503020204020204" pitchFamily="34" charset="-122"/>
                </a:rPr>
                <a:t>Autoliv </a:t>
              </a:r>
              <a:r>
                <a:rPr lang="zh-CN" altLang="zh-CN" sz="1200">
                  <a:latin typeface="微软雅黑" panose="020b0503020204020204" pitchFamily="34" charset="-122"/>
                  <a:ea typeface="微软雅黑" panose="020b0503020204020204" pitchFamily="34" charset="-122"/>
                </a:rPr>
                <a:t>的合作关系在</a:t>
              </a:r>
              <a:r>
                <a:rPr lang="en-US" altLang="zh-CN" sz="1200">
                  <a:latin typeface="微软雅黑" panose="020b0503020204020204" pitchFamily="34" charset="-122"/>
                  <a:ea typeface="微软雅黑" panose="020b0503020204020204" pitchFamily="34" charset="-122"/>
                </a:rPr>
                <a:t>9</a:t>
              </a:r>
              <a:r>
                <a:rPr lang="zh-CN" altLang="zh-CN" sz="1200">
                  <a:latin typeface="微软雅黑" panose="020b0503020204020204" pitchFamily="34" charset="-122"/>
                  <a:ea typeface="微软雅黑" panose="020b0503020204020204" pitchFamily="34" charset="-122"/>
                </a:rPr>
                <a:t>年前始于荷兰，通过开发一个独特的产品组合使得</a:t>
              </a:r>
              <a:r>
                <a:rPr lang="en-US" altLang="zh-CN" sz="1200" err="1">
                  <a:latin typeface="微软雅黑" panose="020b0503020204020204" pitchFamily="34" charset="-122"/>
                  <a:ea typeface="微软雅黑" panose="020b0503020204020204" pitchFamily="34" charset="-122"/>
                </a:rPr>
                <a:t>Autoliv</a:t>
              </a:r>
              <a:r>
                <a:rPr lang="zh-CN" altLang="zh-CN" sz="1200">
                  <a:latin typeface="微软雅黑" panose="020b0503020204020204" pitchFamily="34" charset="-122"/>
                  <a:ea typeface="微软雅黑" panose="020b0503020204020204" pitchFamily="34" charset="-122"/>
                </a:rPr>
                <a:t>的安全带拥有防静电，防水防污，柔软耐磨等</a:t>
              </a:r>
              <a:r>
                <a:rPr lang="zh-CN" altLang="zh-CN" sz="1200" smtClean="0">
                  <a:latin typeface="微软雅黑" panose="020b0503020204020204" pitchFamily="34" charset="-122"/>
                  <a:ea typeface="微软雅黑" panose="020b0503020204020204" pitchFamily="34" charset="-122"/>
                </a:rPr>
                <a:t>特性</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en-US" altLang="zh-CN" sz="1200" err="1">
                  <a:latin typeface="微软雅黑" panose="020b0503020204020204" pitchFamily="34" charset="-122"/>
                  <a:ea typeface="微软雅黑" panose="020b0503020204020204" pitchFamily="34" charset="-122"/>
                </a:rPr>
                <a:t>Tanatex </a:t>
              </a:r>
              <a:r>
                <a:rPr lang="zh-CN" altLang="zh-CN" sz="1200">
                  <a:latin typeface="微软雅黑" panose="020b0503020204020204" pitchFamily="34" charset="-122"/>
                  <a:ea typeface="微软雅黑" panose="020b0503020204020204" pitchFamily="34" charset="-122"/>
                </a:rPr>
                <a:t>以它在汽车市场的产品取得了市场领先并且与</a:t>
              </a:r>
              <a:r>
                <a:rPr lang="en-US" altLang="zh-CN" sz="1200" err="1">
                  <a:latin typeface="微软雅黑" panose="020b0503020204020204" pitchFamily="34" charset="-122"/>
                  <a:ea typeface="微软雅黑" panose="020b0503020204020204" pitchFamily="34" charset="-122"/>
                </a:rPr>
                <a:t>Autoliv</a:t>
              </a:r>
              <a:r>
                <a:rPr lang="zh-CN" altLang="zh-CN" sz="1200">
                  <a:latin typeface="微软雅黑" panose="020b0503020204020204" pitchFamily="34" charset="-122"/>
                  <a:ea typeface="微软雅黑" panose="020b0503020204020204" pitchFamily="34" charset="-122"/>
                </a:rPr>
                <a:t>进一步密切合作开发出了新</a:t>
              </a:r>
              <a:r>
                <a:rPr lang="zh-CN" altLang="zh-CN" sz="1200" smtClean="0">
                  <a:latin typeface="微软雅黑" panose="020b0503020204020204" pitchFamily="34" charset="-122"/>
                  <a:ea typeface="微软雅黑" panose="020b0503020204020204" pitchFamily="34" charset="-122"/>
                </a:rPr>
                <a:t>的</a:t>
              </a:r>
              <a:r>
                <a:rPr lang="zh-CN" altLang="en-US" sz="1200">
                  <a:latin typeface="微软雅黑" panose="020b0503020204020204" pitchFamily="34" charset="-122"/>
                  <a:ea typeface="微软雅黑" panose="020b0503020204020204" pitchFamily="34" charset="-122"/>
                </a:rPr>
                <a:t>涂层</a:t>
              </a:r>
              <a:r>
                <a:rPr lang="zh-CN" altLang="zh-CN" sz="1200" smtClean="0">
                  <a:latin typeface="微软雅黑" panose="020b0503020204020204" pitchFamily="34" charset="-122"/>
                  <a:ea typeface="微软雅黑" panose="020b0503020204020204" pitchFamily="34" charset="-122"/>
                </a:rPr>
                <a:t>产品</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en-US" altLang="zh-CN" sz="1200" err="1">
                  <a:latin typeface="微软雅黑" panose="020b0503020204020204" pitchFamily="34" charset="-122"/>
                  <a:ea typeface="微软雅黑" panose="020b0503020204020204" pitchFamily="34" charset="-122"/>
                </a:rPr>
                <a:t>Tanatex </a:t>
              </a:r>
              <a:r>
                <a:rPr lang="zh-CN" altLang="zh-CN" sz="1200">
                  <a:latin typeface="微软雅黑" panose="020b0503020204020204" pitchFamily="34" charset="-122"/>
                  <a:ea typeface="微软雅黑" panose="020b0503020204020204" pitchFamily="34" charset="-122"/>
                </a:rPr>
                <a:t>目前为</a:t>
              </a:r>
              <a:r>
                <a:rPr lang="en-US" altLang="zh-CN" sz="1200" err="1">
                  <a:latin typeface="微软雅黑" panose="020b0503020204020204" pitchFamily="34" charset="-122"/>
                  <a:ea typeface="微软雅黑" panose="020b0503020204020204" pitchFamily="34" charset="-122"/>
                </a:rPr>
                <a:t>Autoliv</a:t>
              </a:r>
              <a:r>
                <a:rPr lang="zh-CN" altLang="zh-CN" sz="1200">
                  <a:latin typeface="微软雅黑" panose="020b0503020204020204" pitchFamily="34" charset="-122"/>
                  <a:ea typeface="微软雅黑" panose="020b0503020204020204" pitchFamily="34" charset="-122"/>
                </a:rPr>
                <a:t>在荷兰，罗马尼亚，印度，加拿大及中国的工厂提供产品</a:t>
              </a:r>
              <a:r>
                <a:rPr lang="zh-CN" altLang="zh-CN"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p:txBody>
        </p:sp>
        <p:sp>
          <p:nvSpPr>
            <p:cNvPr id="12" name="object 8"/>
            <p:cNvSpPr/>
            <p:nvPr/>
          </p:nvSpPr>
          <p:spPr>
            <a:xfrm>
              <a:off x="1580313" y="4112764"/>
              <a:ext cx="2220116" cy="1683697"/>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9"/>
            <p:cNvSpPr/>
            <p:nvPr/>
          </p:nvSpPr>
          <p:spPr>
            <a:xfrm>
              <a:off x="3886200" y="4112764"/>
              <a:ext cx="2134346" cy="1683697"/>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组合 16"/>
          <p:cNvGrpSpPr/>
          <p:nvPr/>
        </p:nvGrpSpPr>
        <p:grpSpPr>
          <a:xfrm>
            <a:off x="6324600" y="1944595"/>
            <a:ext cx="4648200" cy="4456202"/>
            <a:chOff x="6532566" y="1462680"/>
            <a:chExt cx="4440234" cy="4402805"/>
          </a:xfrm>
        </p:grpSpPr>
        <p:sp>
          <p:nvSpPr>
            <p:cNvPr id="10" name="object 12"/>
            <p:cNvSpPr txBox="1"/>
            <p:nvPr/>
          </p:nvSpPr>
          <p:spPr>
            <a:xfrm>
              <a:off x="6532567" y="1462680"/>
              <a:ext cx="4440233" cy="286353"/>
            </a:xfrm>
            <a:prstGeom prst="rect">
              <a:avLst/>
            </a:prstGeom>
            <a:solidFill>
              <a:srgbClr val="2CADB4"/>
            </a:solidFill>
          </p:spPr>
          <p:txBody>
            <a:bodyPr vert="horz" wrap="square" lIns="0" tIns="38735" rIns="0" bIns="0" rtlCol="0" anchor="ctr">
              <a:spAutoFit/>
            </a:bodyPr>
            <a:lstStyle>
              <a:defPPr>
                <a:defRPr lang="zh-CN"/>
              </a:defPPr>
              <a:lvl1pPr marL="1270" algn="ctr" defTabSz="914400" rtl="0" eaLnBrk="1" latinLnBrk="0" hangingPunct="1">
                <a:spcBef>
                  <a:spcPts val="305"/>
                </a:spcBef>
                <a:defRPr sz="1800" b="1" kern="1200">
                  <a:solidFill>
                    <a:srgbClr val="FFFFFF"/>
                  </a:solidFill>
                  <a:latin typeface="微软雅黑" panose="020b0503020204020204" pitchFamily="34" charset="-122"/>
                  <a:ea typeface="微软雅黑" panose="020b0503020204020204" pitchFamily="34" charset="-122"/>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345"/>
                <a:t>营销</a:t>
              </a:r>
              <a:r>
                <a:rPr lang="zh-CN" altLang="en-US" spc="345" smtClean="0"/>
                <a:t>案例</a:t>
              </a:r>
              <a:r>
                <a:rPr lang="en-US" altLang="zh-CN" spc="345"/>
                <a:t>:</a:t>
              </a:r>
              <a:r>
                <a:rPr lang="zh-CN" altLang="en-US" spc="-130"/>
                <a:t> </a:t>
              </a:r>
              <a:r>
                <a:rPr lang="en-US" altLang="zh-CN" spc="305" err="1"/>
                <a:t>Beiersdorf</a:t>
              </a:r>
              <a:r>
                <a:rPr lang="en-US" altLang="zh-CN" spc="-130"/>
                <a:t> </a:t>
              </a:r>
              <a:r>
                <a:rPr lang="en-US" altLang="zh-CN" spc="434"/>
                <a:t>-</a:t>
              </a:r>
              <a:r>
                <a:rPr lang="en-US" altLang="zh-CN" spc="-150"/>
                <a:t> </a:t>
              </a:r>
              <a:r>
                <a:rPr lang="en-US" altLang="zh-CN" spc="285"/>
                <a:t>Nivea</a:t>
              </a:r>
              <a:endParaRPr/>
            </a:p>
          </p:txBody>
        </p:sp>
        <p:sp>
          <p:nvSpPr>
            <p:cNvPr id="14" name="矩形 13"/>
            <p:cNvSpPr/>
            <p:nvPr/>
          </p:nvSpPr>
          <p:spPr>
            <a:xfrm>
              <a:off x="6532566" y="1828800"/>
              <a:ext cx="4440234" cy="209101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Clr>
                  <a:srgbClr val="FF0000"/>
                </a:buClr>
                <a:buFont typeface="Wingdings" pitchFamily="2" charset="2"/>
                <a:buChar char="l"/>
              </a:pPr>
              <a:r>
                <a:rPr lang="en-US" altLang="zh-CN" sz="1200" err="1">
                  <a:latin typeface="微软雅黑" panose="020b0503020204020204" pitchFamily="34" charset="-122"/>
                  <a:ea typeface="微软雅黑" panose="020b0503020204020204" pitchFamily="34" charset="-122"/>
                </a:rPr>
                <a:t>Tanatex </a:t>
              </a:r>
              <a:r>
                <a:rPr lang="zh-CN" altLang="zh-CN" sz="1200">
                  <a:latin typeface="微软雅黑" panose="020b0503020204020204" pitchFamily="34" charset="-122"/>
                  <a:ea typeface="微软雅黑" panose="020b0503020204020204" pitchFamily="34" charset="-122"/>
                </a:rPr>
                <a:t>帮助</a:t>
              </a:r>
              <a:r>
                <a:rPr lang="en-US" altLang="zh-CN" sz="1200" err="1">
                  <a:latin typeface="微软雅黑" panose="020b0503020204020204" pitchFamily="34" charset="-122"/>
                  <a:ea typeface="微软雅黑" panose="020b0503020204020204" pitchFamily="34" charset="-122"/>
                </a:rPr>
                <a:t>Beidersdorf–Nivea</a:t>
              </a:r>
              <a:r>
                <a:rPr lang="zh-CN" altLang="zh-CN" sz="1200">
                  <a:latin typeface="微软雅黑" panose="020b0503020204020204" pitchFamily="34" charset="-122"/>
                  <a:ea typeface="微软雅黑" panose="020b0503020204020204" pitchFamily="34" charset="-122"/>
                </a:rPr>
                <a:t>开发了</a:t>
              </a:r>
              <a:r>
                <a:rPr lang="en-US" altLang="zh-CN" sz="1200">
                  <a:latin typeface="微软雅黑" panose="020b0503020204020204" pitchFamily="34" charset="-122"/>
                  <a:ea typeface="微软雅黑" panose="020b0503020204020204" pitchFamily="34" charset="-122"/>
                </a:rPr>
                <a:t>NIVEA Q10 </a:t>
              </a:r>
              <a:r>
                <a:rPr lang="zh-CN" altLang="zh-CN" sz="1200">
                  <a:latin typeface="微软雅黑" panose="020b0503020204020204" pitchFamily="34" charset="-122"/>
                  <a:ea typeface="微软雅黑" panose="020b0503020204020204" pitchFamily="34" charset="-122"/>
                </a:rPr>
                <a:t>紧身塑性</a:t>
              </a:r>
              <a:r>
                <a:rPr lang="zh-CN" altLang="zh-CN" sz="1200" smtClean="0">
                  <a:latin typeface="微软雅黑" panose="020b0503020204020204" pitchFamily="34" charset="-122"/>
                  <a:ea typeface="微软雅黑" panose="020b0503020204020204" pitchFamily="34" charset="-122"/>
                </a:rPr>
                <a:t>短裤</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en-US" altLang="zh-CN" sz="1200">
                  <a:latin typeface="微软雅黑" panose="020b0503020204020204" pitchFamily="34" charset="-122"/>
                  <a:ea typeface="微软雅黑" panose="020b0503020204020204" pitchFamily="34" charset="-122"/>
                </a:rPr>
                <a:t>‘Shorty</a:t>
              </a:r>
              <a:r>
                <a:rPr lang="en-US" altLang="zh-CN" sz="1200" smtClean="0">
                  <a:latin typeface="微软雅黑" panose="020b0503020204020204" pitchFamily="34" charset="-122"/>
                  <a:ea typeface="微软雅黑" panose="020b0503020204020204" pitchFamily="34" charset="-122"/>
                </a:rPr>
                <a:t>’</a:t>
              </a:r>
              <a:r>
                <a:rPr lang="zh-CN" altLang="zh-CN" sz="1200" smtClean="0">
                  <a:latin typeface="微软雅黑" panose="020b0503020204020204" pitchFamily="34" charset="-122"/>
                  <a:ea typeface="微软雅黑" panose="020b0503020204020204" pitchFamily="34" charset="-122"/>
                </a:rPr>
                <a:t>是</a:t>
              </a:r>
              <a:r>
                <a:rPr lang="en-US" altLang="zh-CN" sz="1200">
                  <a:latin typeface="微软雅黑" panose="020b0503020204020204" pitchFamily="34" charset="-122"/>
                  <a:ea typeface="微软雅黑" panose="020b0503020204020204" pitchFamily="34" charset="-122"/>
                </a:rPr>
                <a:t>NIVEA</a:t>
              </a:r>
              <a:r>
                <a:rPr lang="zh-CN" altLang="zh-CN" sz="1200">
                  <a:latin typeface="微软雅黑" panose="020b0503020204020204" pitchFamily="34" charset="-122"/>
                  <a:ea typeface="微软雅黑" panose="020b0503020204020204" pitchFamily="34" charset="-122"/>
                </a:rPr>
                <a:t>和</a:t>
              </a:r>
              <a:r>
                <a:rPr lang="en-US" altLang="zh-CN" sz="1200">
                  <a:latin typeface="微软雅黑" panose="020b0503020204020204" pitchFamily="34" charset="-122"/>
                  <a:ea typeface="微软雅黑" panose="020b0503020204020204" pitchFamily="34" charset="-122"/>
                </a:rPr>
                <a:t>TANATEX</a:t>
              </a:r>
              <a:r>
                <a:rPr lang="zh-CN" altLang="zh-CN" sz="1200">
                  <a:latin typeface="微软雅黑" panose="020b0503020204020204" pitchFamily="34" charset="-122"/>
                  <a:ea typeface="微软雅黑" panose="020b0503020204020204" pitchFamily="34" charset="-122"/>
                </a:rPr>
                <a:t>化学成功合作的产物，该产品配备了来自</a:t>
              </a:r>
              <a:r>
                <a:rPr lang="en-US" altLang="zh-CN" sz="1200">
                  <a:latin typeface="微软雅黑" panose="020b0503020204020204" pitchFamily="34" charset="-122"/>
                  <a:ea typeface="微软雅黑" panose="020b0503020204020204" pitchFamily="34" charset="-122"/>
                </a:rPr>
                <a:t>TANATEX</a:t>
              </a:r>
              <a:r>
                <a:rPr lang="zh-CN" altLang="zh-CN" sz="1200">
                  <a:latin typeface="微软雅黑" panose="020b0503020204020204" pitchFamily="34" charset="-122"/>
                  <a:ea typeface="微软雅黑" panose="020b0503020204020204" pitchFamily="34" charset="-122"/>
                </a:rPr>
                <a:t>化学的</a:t>
              </a:r>
              <a:r>
                <a:rPr lang="en-US" altLang="zh-CN" sz="1200">
                  <a:latin typeface="微软雅黑" panose="020b0503020204020204" pitchFamily="34" charset="-122"/>
                  <a:ea typeface="微软雅黑" panose="020b0503020204020204" pitchFamily="34" charset="-122"/>
                </a:rPr>
                <a:t>TANA®CARE Q10+Care</a:t>
              </a:r>
              <a:r>
                <a:rPr lang="zh-CN" altLang="zh-CN" sz="1200">
                  <a:latin typeface="微软雅黑" panose="020b0503020204020204" pitchFamily="34" charset="-122"/>
                  <a:ea typeface="微软雅黑" panose="020b0503020204020204" pitchFamily="34" charset="-122"/>
                </a:rPr>
                <a:t>微胶囊技术，其中封装了</a:t>
              </a:r>
              <a:r>
                <a:rPr lang="en-US" altLang="zh-CN" sz="1200">
                  <a:latin typeface="微软雅黑" panose="020b0503020204020204" pitchFamily="34" charset="-122"/>
                  <a:ea typeface="微软雅黑" panose="020b0503020204020204" pitchFamily="34" charset="-122"/>
                </a:rPr>
                <a:t>Q10</a:t>
              </a:r>
              <a:r>
                <a:rPr lang="zh-CN" altLang="zh-CN" sz="1200">
                  <a:latin typeface="微软雅黑" panose="020b0503020204020204" pitchFamily="34" charset="-122"/>
                  <a:ea typeface="微软雅黑" panose="020b0503020204020204" pitchFamily="34" charset="-122"/>
                </a:rPr>
                <a:t>，甜杏仁油和</a:t>
              </a:r>
              <a:r>
                <a:rPr lang="zh-CN" altLang="zh-CN" sz="1200" smtClean="0">
                  <a:latin typeface="微软雅黑" panose="020b0503020204020204" pitchFamily="34" charset="-122"/>
                  <a:ea typeface="微软雅黑" panose="020b0503020204020204" pitchFamily="34" charset="-122"/>
                </a:rPr>
                <a:t>芦荟</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zh-CN" altLang="zh-CN" sz="1200">
                  <a:latin typeface="微软雅黑" panose="020b0503020204020204" pitchFamily="34" charset="-122"/>
                  <a:ea typeface="微软雅黑" panose="020b0503020204020204" pitchFamily="34" charset="-122"/>
                </a:rPr>
                <a:t>本产品中的微胶囊结合到了纤维当中并在穿着时</a:t>
              </a:r>
              <a:r>
                <a:rPr lang="zh-CN" altLang="zh-CN" sz="1200" smtClean="0">
                  <a:latin typeface="微软雅黑" panose="020b0503020204020204" pitchFamily="34" charset="-122"/>
                  <a:ea typeface="微软雅黑" panose="020b0503020204020204" pitchFamily="34" charset="-122"/>
                </a:rPr>
                <a:t>释放</a:t>
              </a:r>
              <a:r>
                <a:rPr lang="zh-CN" altLang="en-US" sz="1200" smtClean="0">
                  <a:latin typeface="微软雅黑" panose="020b0503020204020204" pitchFamily="34" charset="-122"/>
                  <a:ea typeface="微软雅黑" panose="020b0503020204020204" pitchFamily="34" charset="-122"/>
                </a:rPr>
                <a:t>；</a:t>
              </a:r>
              <a:endParaRPr lang="zh-CN" altLang="zh-CN" sz="1200">
                <a:latin typeface="微软雅黑" panose="020b0503020204020204" pitchFamily="34" charset="-122"/>
                <a:ea typeface="微软雅黑" panose="020b0503020204020204" pitchFamily="34" charset="-122"/>
              </a:endParaRPr>
            </a:p>
            <a:p>
              <a:pPr marL="171450" indent="-171450">
                <a:lnSpc>
                  <a:spcPct val="150000"/>
                </a:lnSpc>
                <a:buClr>
                  <a:srgbClr val="FF0000"/>
                </a:buClr>
                <a:buFont typeface="Wingdings" pitchFamily="2" charset="2"/>
                <a:buChar char="l"/>
              </a:pPr>
              <a:r>
                <a:rPr lang="en-US" altLang="zh-CN" sz="1200">
                  <a:latin typeface="微软雅黑" panose="020b0503020204020204" pitchFamily="34" charset="-122"/>
                  <a:ea typeface="微软雅黑" panose="020b0503020204020204" pitchFamily="34" charset="-122"/>
                </a:rPr>
                <a:t>Shorty </a:t>
              </a:r>
              <a:r>
                <a:rPr lang="zh-CN" altLang="zh-CN" sz="1200">
                  <a:latin typeface="微软雅黑" panose="020b0503020204020204" pitchFamily="34" charset="-122"/>
                  <a:ea typeface="微软雅黑" panose="020b0503020204020204" pitchFamily="34" charset="-122"/>
                </a:rPr>
                <a:t>目前在荷兰有售，但早在三年前该产品已经被引入了欧洲其他</a:t>
              </a:r>
              <a:r>
                <a:rPr lang="zh-CN" altLang="zh-CN" sz="1200" smtClean="0">
                  <a:latin typeface="微软雅黑" panose="020b0503020204020204" pitchFamily="34" charset="-122"/>
                  <a:ea typeface="微软雅黑" panose="020b0503020204020204" pitchFamily="34" charset="-122"/>
                </a:rPr>
                <a:t>国家</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 </a:t>
              </a:r>
              <a:endParaRPr lang="zh-CN" altLang="zh-CN" sz="1200">
                <a:latin typeface="微软雅黑" panose="020b0503020204020204" pitchFamily="34" charset="-122"/>
                <a:ea typeface="微软雅黑" panose="020b0503020204020204" pitchFamily="34" charset="-122"/>
              </a:endParaRPr>
            </a:p>
          </p:txBody>
        </p:sp>
        <p:sp>
          <p:nvSpPr>
            <p:cNvPr id="15" name="object 8"/>
            <p:cNvSpPr/>
            <p:nvPr/>
          </p:nvSpPr>
          <p:spPr>
            <a:xfrm>
              <a:off x="6532567" y="4108935"/>
              <a:ext cx="2220115" cy="1756550"/>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9"/>
            <p:cNvSpPr/>
            <p:nvPr/>
          </p:nvSpPr>
          <p:spPr>
            <a:xfrm>
              <a:off x="8839200" y="4133889"/>
              <a:ext cx="2133600" cy="1701078"/>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9" name="object 7"/>
          <p:cNvSpPr txBox="1"/>
          <p:nvPr/>
        </p:nvSpPr>
        <p:spPr>
          <a:xfrm>
            <a:off x="1143001" y="14364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zh-CN" altLang="en-US" b="1" spc="-5">
                <a:solidFill>
                  <a:schemeClr val="bg1"/>
                </a:solidFill>
                <a:latin typeface="微软雅黑" panose="020b0503020204020204" pitchFamily="34" charset="-122"/>
                <a:ea typeface="微软雅黑" panose="020b0503020204020204" pitchFamily="34" charset="-122"/>
              </a:rPr>
              <a:t>业务尽调</a:t>
            </a:r>
            <a:r>
              <a:rPr lang="zh-CN" altLang="en-US" b="1" spc="-5" smtClean="0">
                <a:solidFill>
                  <a:schemeClr val="bg1"/>
                </a:solidFill>
                <a:latin typeface="微软雅黑" panose="020b0503020204020204" pitchFamily="34" charset="-122"/>
                <a:ea typeface="微软雅黑" panose="020b0503020204020204" pitchFamily="34" charset="-122"/>
              </a:rPr>
              <a:t>之产品技术</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应用技术案例</a:t>
            </a:r>
            <a:endParaRPr b="1">
              <a:solidFill>
                <a:schemeClr val="bg1"/>
              </a:solidFill>
              <a:latin typeface="微软雅黑" panose="020b0503020204020204" pitchFamily="34" charset="-122"/>
              <a:ea typeface="微软雅黑" panose="020b0503020204020204" pitchFamily="34" charset="-122"/>
              <a:cs typeface="微软雅黑"/>
            </a:endParaRPr>
          </a:p>
        </p:txBody>
      </p:sp>
      <p:sp>
        <p:nvSpPr>
          <p:cNvPr id="20"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30</a:t>
            </a:fld>
            <a:endParaRPr lang="zh-CN" altLang="en-US" b="1">
              <a:solidFill>
                <a:schemeClr val="tx1"/>
              </a:solidFill>
            </a:endParaRPr>
          </a:p>
        </p:txBody>
      </p:sp>
    </p:spTree>
    <p:extLst>
      <p:ext uri="{BB962C8B-B14F-4D97-AF65-F5344CB8AC3E}">
        <p14:creationId xmlns:p14="http://schemas.microsoft.com/office/powerpoint/2010/main" xmlns="" val="2892204465"/>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1143001" y="14364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3.1.3 </a:t>
            </a:r>
            <a:r>
              <a:rPr lang="zh-CN" altLang="en-US" b="1" spc="-5" smtClean="0">
                <a:solidFill>
                  <a:schemeClr val="bg1"/>
                </a:solidFill>
                <a:latin typeface="微软雅黑" panose="020b0503020204020204" pitchFamily="34" charset="-122"/>
                <a:ea typeface="微软雅黑" panose="020b0503020204020204" pitchFamily="34" charset="-122"/>
              </a:rPr>
              <a:t>业务</a:t>
            </a:r>
            <a:r>
              <a:rPr lang="zh-CN" altLang="en-US" b="1" spc="-5">
                <a:solidFill>
                  <a:schemeClr val="bg1"/>
                </a:solidFill>
                <a:latin typeface="微软雅黑" panose="020b0503020204020204" pitchFamily="34" charset="-122"/>
                <a:ea typeface="微软雅黑" panose="020b0503020204020204" pitchFamily="34" charset="-122"/>
              </a:rPr>
              <a:t>尽调</a:t>
            </a:r>
            <a:r>
              <a:rPr lang="zh-CN" altLang="en-US" b="1" spc="-5" smtClean="0">
                <a:solidFill>
                  <a:schemeClr val="bg1"/>
                </a:solidFill>
                <a:latin typeface="微软雅黑" panose="020b0503020204020204" pitchFamily="34" charset="-122"/>
                <a:ea typeface="微软雅黑" panose="020b0503020204020204" pitchFamily="34" charset="-122"/>
              </a:rPr>
              <a:t>之供应链分析</a:t>
            </a:r>
            <a:endParaRPr b="1">
              <a:solidFill>
                <a:schemeClr val="bg1"/>
              </a:solidFill>
              <a:latin typeface="微软雅黑" panose="020b0503020204020204" pitchFamily="34" charset="-122"/>
              <a:ea typeface="微软雅黑" panose="020b0503020204020204" pitchFamily="34" charset="-122"/>
              <a:cs typeface="微软雅黑"/>
            </a:endParaRPr>
          </a:p>
        </p:txBody>
      </p:sp>
      <p:grpSp>
        <p:nvGrpSpPr>
          <p:cNvPr id="19" name="组合 18"/>
          <p:cNvGrpSpPr/>
          <p:nvPr/>
        </p:nvGrpSpPr>
        <p:grpSpPr>
          <a:xfrm>
            <a:off x="1143001" y="1828800"/>
            <a:ext cx="10079989" cy="1838519"/>
            <a:chOff x="1143001" y="1905000"/>
            <a:chExt cx="10079989" cy="1838519"/>
          </a:xfrm>
        </p:grpSpPr>
        <p:grpSp>
          <p:nvGrpSpPr>
            <p:cNvPr id="5" name="组合 4"/>
            <p:cNvGrpSpPr/>
            <p:nvPr/>
          </p:nvGrpSpPr>
          <p:grpSpPr>
            <a:xfrm>
              <a:off x="1143001" y="1905000"/>
              <a:ext cx="4952999" cy="1838518"/>
              <a:chOff x="1143001" y="1978595"/>
              <a:chExt cx="5592789" cy="1869506"/>
            </a:xfrm>
          </p:grpSpPr>
          <p:sp>
            <p:nvSpPr>
              <p:cNvPr id="10" name="object 5"/>
              <p:cNvSpPr/>
              <p:nvPr/>
            </p:nvSpPr>
            <p:spPr>
              <a:xfrm>
                <a:off x="3932265" y="1978595"/>
                <a:ext cx="2803525" cy="1865376"/>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4"/>
              <p:cNvSpPr/>
              <p:nvPr/>
            </p:nvSpPr>
            <p:spPr>
              <a:xfrm>
                <a:off x="1143001" y="1982725"/>
                <a:ext cx="2743200" cy="1865376"/>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组合 14"/>
            <p:cNvGrpSpPr/>
            <p:nvPr/>
          </p:nvGrpSpPr>
          <p:grpSpPr>
            <a:xfrm>
              <a:off x="6400800" y="1905000"/>
              <a:ext cx="4822190" cy="1838519"/>
              <a:chOff x="5867400" y="1978595"/>
              <a:chExt cx="5355590" cy="1838519"/>
            </a:xfrm>
          </p:grpSpPr>
          <p:sp>
            <p:nvSpPr>
              <p:cNvPr id="12" name="object 6"/>
              <p:cNvSpPr/>
              <p:nvPr/>
            </p:nvSpPr>
            <p:spPr>
              <a:xfrm>
                <a:off x="8610599" y="1978595"/>
                <a:ext cx="2612391" cy="1838518"/>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2"/>
              <p:cNvSpPr/>
              <p:nvPr/>
            </p:nvSpPr>
            <p:spPr>
              <a:xfrm>
                <a:off x="5867400" y="1978595"/>
                <a:ext cx="2667000" cy="1838519"/>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sp>
        <p:nvSpPr>
          <p:cNvPr id="18" name="object 17"/>
          <p:cNvSpPr txBox="1"/>
          <p:nvPr/>
        </p:nvSpPr>
        <p:spPr>
          <a:xfrm>
            <a:off x="1095339" y="3949243"/>
            <a:ext cx="10127651" cy="2246769"/>
          </a:xfrm>
          <a:prstGeom prst="rect">
            <a:avLst/>
          </a:prstGeom>
        </p:spPr>
        <p:txBody>
          <a:bodyPr vert="horz"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246379" indent="-171450">
              <a:lnSpc>
                <a:spcPct val="150000"/>
              </a:lnSpc>
              <a:spcBef>
                <a:spcPts val="615"/>
              </a:spcBef>
              <a:buClr>
                <a:srgbClr val="FF0000"/>
              </a:buClr>
              <a:buFont typeface="Wingdings" pitchFamily="2" charset="2"/>
              <a:buChar char="l"/>
            </a:pPr>
            <a:r>
              <a:rPr lang="zh-CN" altLang="en-US" sz="1200" spc="15">
                <a:latin typeface="微软雅黑" panose="020b0503020204020204" pitchFamily="34" charset="-122"/>
                <a:ea typeface="微软雅黑" panose="020b0503020204020204" pitchFamily="34" charset="-122"/>
                <a:cs typeface="Verdana"/>
              </a:rPr>
              <a:t>荷兰与泰国的生产是根据全球市场需求来分类的，不仅仅只针对周边地区配套供货，部分核心的产品还是在荷兰与德国（原</a:t>
            </a:r>
            <a:r>
              <a:rPr lang="en-US" altLang="zh-CN" sz="1200" spc="15">
                <a:latin typeface="微软雅黑" panose="020b0503020204020204" pitchFamily="34" charset="-122"/>
                <a:ea typeface="微软雅黑" panose="020b0503020204020204" pitchFamily="34" charset="-122"/>
                <a:cs typeface="Verdana"/>
              </a:rPr>
              <a:t>Bayer</a:t>
            </a:r>
            <a:r>
              <a:rPr lang="zh-CN" altLang="en-US" sz="1200" spc="15">
                <a:latin typeface="微软雅黑" panose="020b0503020204020204" pitchFamily="34" charset="-122"/>
                <a:ea typeface="微软雅黑" panose="020b0503020204020204" pitchFamily="34" charset="-122"/>
                <a:cs typeface="Verdana"/>
              </a:rPr>
              <a:t>）工厂生产，泰国工厂主要是稀释复配，泰国工厂配置了销售与研发职能，主要为应对东南亚客户快速反应的需求。</a:t>
            </a: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拓纳生产自动化程度较高，管理规范；比较重视安全、环保，以及法律法规的符合性。</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拓纳生产运营的信息化程度比较高，计划性较强。</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在服务亚洲市场的产品生产方面传化与</a:t>
            </a:r>
            <a:r>
              <a:rPr lang="zh-CN" altLang="en-US" sz="1200" spc="15">
                <a:latin typeface="微软雅黑" panose="020b0503020204020204" pitchFamily="34" charset="-122"/>
                <a:ea typeface="微软雅黑" panose="020b0503020204020204" pitchFamily="34" charset="-122"/>
                <a:cs typeface="Verdana"/>
              </a:rPr>
              <a:t>拓纳</a:t>
            </a:r>
            <a:r>
              <a:rPr lang="zh-CN" altLang="en-US" sz="1200" spc="15" smtClean="0">
                <a:latin typeface="微软雅黑" panose="020b0503020204020204" pitchFamily="34" charset="-122"/>
                <a:ea typeface="微软雅黑" panose="020b0503020204020204" pitchFamily="34" charset="-122"/>
                <a:cs typeface="Verdana"/>
              </a:rPr>
              <a:t>之间有一定的优化空间（传化代加工</a:t>
            </a:r>
            <a:r>
              <a:rPr lang="zh-CN" altLang="en-US" sz="1200" spc="15">
                <a:latin typeface="微软雅黑" panose="020b0503020204020204" pitchFamily="34" charset="-122"/>
                <a:ea typeface="微软雅黑" panose="020b0503020204020204" pitchFamily="34" charset="-122"/>
                <a:cs typeface="Verdana"/>
              </a:rPr>
              <a:t>拓纳</a:t>
            </a:r>
            <a:r>
              <a:rPr lang="zh-CN" altLang="en-US" sz="1200" spc="15" smtClean="0">
                <a:latin typeface="微软雅黑" panose="020b0503020204020204" pitchFamily="34" charset="-122"/>
                <a:ea typeface="微软雅黑" panose="020b0503020204020204" pitchFamily="34" charset="-122"/>
                <a:cs typeface="Verdana"/>
              </a:rPr>
              <a:t>销售中国市场的产品、</a:t>
            </a:r>
            <a:r>
              <a:rPr lang="zh-CN" altLang="en-US" sz="1200" spc="15">
                <a:latin typeface="微软雅黑" panose="020b0503020204020204" pitchFamily="34" charset="-122"/>
                <a:ea typeface="微软雅黑" panose="020b0503020204020204" pitchFamily="34" charset="-122"/>
                <a:cs typeface="Verdana"/>
              </a:rPr>
              <a:t>拓纳</a:t>
            </a:r>
            <a:r>
              <a:rPr lang="zh-CN" altLang="en-US" sz="1200" spc="15" smtClean="0">
                <a:latin typeface="微软雅黑" panose="020b0503020204020204" pitchFamily="34" charset="-122"/>
                <a:ea typeface="微软雅黑" panose="020b0503020204020204" pitchFamily="34" charset="-122"/>
                <a:cs typeface="Verdana"/>
              </a:rPr>
              <a:t>泰国工厂代加工传化销售东南亚市场的产品）。</a:t>
            </a:r>
            <a:endParaRPr lang="en-US" altLang="zh-CN" sz="1200" spc="15" smtClean="0">
              <a:latin typeface="微软雅黑" panose="020b0503020204020204" pitchFamily="34" charset="-122"/>
              <a:ea typeface="微软雅黑" panose="020b0503020204020204" pitchFamily="34" charset="-122"/>
              <a:cs typeface="Verdana"/>
            </a:endParaRPr>
          </a:p>
          <a:p>
            <a:pPr marL="184150" marR="246379" indent="-171450">
              <a:lnSpc>
                <a:spcPct val="150000"/>
              </a:lnSpc>
              <a:spcBef>
                <a:spcPts val="615"/>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聚氨酯分散液（德国工厂委托生产）是</a:t>
            </a:r>
            <a:r>
              <a:rPr lang="zh-CN" altLang="en-US" sz="1200" spc="15">
                <a:latin typeface="微软雅黑" panose="020b0503020204020204" pitchFamily="34" charset="-122"/>
                <a:ea typeface="微软雅黑" panose="020b0503020204020204" pitchFamily="34" charset="-122"/>
                <a:cs typeface="Verdana"/>
              </a:rPr>
              <a:t>拓纳</a:t>
            </a:r>
            <a:r>
              <a:rPr lang="zh-CN" altLang="en-US" sz="1200" spc="15" smtClean="0">
                <a:latin typeface="微软雅黑" panose="020b0503020204020204" pitchFamily="34" charset="-122"/>
                <a:ea typeface="微软雅黑" panose="020b0503020204020204" pitchFamily="34" charset="-122"/>
                <a:cs typeface="Verdana"/>
              </a:rPr>
              <a:t>的核心系列产品之一，维持与德国工厂的良好合作关系是将来生产管理的很重要的一项工作。</a:t>
            </a:r>
            <a:endParaRPr lang="en-US" altLang="zh-CN" sz="1200" spc="15" smtClean="0">
              <a:latin typeface="微软雅黑" panose="020b0503020204020204" pitchFamily="34" charset="-122"/>
              <a:ea typeface="微软雅黑" panose="020b0503020204020204" pitchFamily="34" charset="-122"/>
              <a:cs typeface="Verdana"/>
            </a:endParaRPr>
          </a:p>
        </p:txBody>
      </p:sp>
      <p:sp>
        <p:nvSpPr>
          <p:cNvPr id="20" name="object 5"/>
          <p:cNvSpPr txBox="1">
            <a:spLocks noGrp="1"/>
          </p:cNvSpPr>
          <p:nvPr>
            <p:ph type="title"/>
          </p:nvPr>
        </p:nvSpPr>
        <p:spPr>
          <a:xfrm>
            <a:off x="2590800" y="360934"/>
            <a:ext cx="8830182" cy="861774"/>
          </a:xfrm>
          <a:prstGeom prst="rect">
            <a:avLst/>
          </a:prstGeom>
        </p:spPr>
        <p:txBody>
          <a:bodyPr vert="horz" wrap="square" lIns="0" tIns="0" rIns="0" bIns="0" rtlCol="0">
            <a:spAutoFit/>
          </a:bodyPr>
          <a:lstStyle/>
          <a:p>
            <a:pPr marL="12700" marR="5080">
              <a:lnSpc>
                <a:spcPct val="100000"/>
              </a:lnSpc>
            </a:pPr>
            <a:r>
              <a:rPr lang="zh-CN" altLang="en-US" spc="-5">
                <a:latin typeface="微软雅黑" panose="020b0503020204020204" pitchFamily="34" charset="-122"/>
                <a:ea typeface="微软雅黑" panose="020b0503020204020204" pitchFamily="34" charset="-122"/>
              </a:rPr>
              <a:t>拓</a:t>
            </a:r>
            <a:r>
              <a:rPr lang="zh-CN" altLang="en-US" spc="-5" smtClean="0">
                <a:latin typeface="微软雅黑" panose="020b0503020204020204" pitchFamily="34" charset="-122"/>
                <a:ea typeface="微软雅黑" panose="020b0503020204020204" pitchFamily="34" charset="-122"/>
              </a:rPr>
              <a:t>纳生产整体比较规范，泰国地区存在产能扩展空间，传化可与拓纳在</a:t>
            </a:r>
            <a:r>
              <a:rPr lang="en-US" altLang="zh-CN" spc="-5" smtClean="0">
                <a:latin typeface="微软雅黑" panose="020b0503020204020204" pitchFamily="34" charset="-122"/>
                <a:ea typeface="微软雅黑" panose="020b0503020204020204" pitchFamily="34" charset="-122"/>
              </a:rPr>
              <a:t>APAC</a:t>
            </a:r>
            <a:r>
              <a:rPr lang="zh-CN" altLang="en-US" spc="-5" smtClean="0">
                <a:latin typeface="微软雅黑" panose="020b0503020204020204" pitchFamily="34" charset="-122"/>
                <a:ea typeface="微软雅黑" panose="020b0503020204020204" pitchFamily="34" charset="-122"/>
              </a:rPr>
              <a:t>地区的生产做较好的优化协同</a:t>
            </a:r>
            <a:endParaRPr lang="zh-CN" altLang="en-US" spc="-5">
              <a:latin typeface="微软雅黑" panose="020b0503020204020204" pitchFamily="34" charset="-122"/>
              <a:ea typeface="微软雅黑" panose="020b0503020204020204" pitchFamily="34" charset="-122"/>
            </a:endParaRPr>
          </a:p>
        </p:txBody>
      </p:sp>
      <p:sp>
        <p:nvSpPr>
          <p:cNvPr id="16"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31</a:t>
            </a:fld>
            <a:endParaRPr lang="zh-CN" altLang="en-US" b="1">
              <a:solidFill>
                <a:schemeClr val="tx1"/>
              </a:solidFill>
            </a:endParaRPr>
          </a:p>
        </p:txBody>
      </p:sp>
    </p:spTree>
    <p:extLst>
      <p:ext uri="{BB962C8B-B14F-4D97-AF65-F5344CB8AC3E}">
        <p14:creationId xmlns:p14="http://schemas.microsoft.com/office/powerpoint/2010/main" xmlns="" val="2598651624"/>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362" name="组合 4"/>
          <p:cNvGrpSpPr/>
          <p:nvPr/>
        </p:nvGrpSpPr>
        <p:grpSpPr>
          <a:xfrm>
            <a:off x="637658" y="1447800"/>
            <a:ext cx="10868542" cy="915987"/>
            <a:chOff x="625771" y="1484784"/>
            <a:chExt cx="10873210" cy="915476"/>
          </a:xfrm>
        </p:grpSpPr>
        <p:sp>
          <p:nvSpPr>
            <p:cNvPr id="7" name="Rectangle 8"/>
            <p:cNvSpPr/>
            <p:nvPr/>
          </p:nvSpPr>
          <p:spPr>
            <a:xfrm>
              <a:off x="625771" y="1700564"/>
              <a:ext cx="10873210" cy="699696"/>
            </a:xfrm>
            <a:prstGeom prst="rect">
              <a:avLst/>
            </a:prstGeom>
            <a:noFill/>
            <a:ln>
              <a:solidFill>
                <a:srgbClr val="27AEB4"/>
              </a:solidFill>
            </a:ln>
          </p:spPr>
          <p:style>
            <a:lnRef idx="2">
              <a:schemeClr val="accent1">
                <a:shade val="50000"/>
              </a:schemeClr>
            </a:lnRef>
            <a:fillRef idx="1">
              <a:schemeClr val="accent1"/>
            </a:fillRef>
            <a:effectRef idx="0">
              <a:schemeClr val="accent1"/>
            </a:effectRef>
            <a:fontRef idx="minor">
              <a:schemeClr val="lt1"/>
            </a:fontRef>
          </p:style>
          <p:txBody>
            <a:bodyPr lIns="91364" tIns="45681" rIns="91364" bIns="45681"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buFont typeface="Arial" pitchFamily="34" charset="0"/>
                <a:buNone/>
                <a:defRPr/>
              </a:pPr>
              <a:endParaRPr lang="en-US">
                <a:latin typeface="Segoe UI" pitchFamily="34" charset="0"/>
              </a:endParaRPr>
            </a:p>
          </p:txBody>
        </p:sp>
        <p:sp>
          <p:nvSpPr>
            <p:cNvPr id="15365" name="TextBox 7"/>
            <p:cNvSpPr txBox="1">
              <a:spLocks noChangeArrowheads="1"/>
            </p:cNvSpPr>
            <p:nvPr/>
          </p:nvSpPr>
          <p:spPr bwMode="auto">
            <a:xfrm>
              <a:off x="625773" y="1737751"/>
              <a:ext cx="10873208" cy="522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398" tIns="45699" rIns="91398" bIns="45699">
              <a:spAutoFit/>
            </a:bodyPr>
            <a:lstStyle>
              <a:defPPr>
                <a:defRPr lang="zh-CN"/>
              </a:defPPr>
              <a:lvl1pPr marL="0" algn="l" defTabSz="912813" rtl="0" eaLnBrk="1" latinLnBrk="0" hangingPunct="1">
                <a:defRPr sz="1800" kern="1200">
                  <a:solidFill>
                    <a:schemeClr val="tx1"/>
                  </a:solidFill>
                  <a:latin typeface="Arial" pitchFamily="34" charset="0"/>
                  <a:ea typeface="宋体" pitchFamily="2" charset="-122"/>
                  <a:cs typeface="+mn-cs"/>
                </a:defRPr>
              </a:lvl1pPr>
              <a:lvl2pPr marL="742950" indent="-285750" algn="l" defTabSz="912813" rtl="0" eaLnBrk="1" latinLnBrk="0" hangingPunct="1">
                <a:defRPr sz="1800" kern="1200">
                  <a:solidFill>
                    <a:schemeClr val="tx1"/>
                  </a:solidFill>
                  <a:latin typeface="Arial" pitchFamily="34" charset="0"/>
                  <a:ea typeface="宋体" pitchFamily="2" charset="-122"/>
                  <a:cs typeface="+mn-cs"/>
                </a:defRPr>
              </a:lvl2pPr>
              <a:lvl3pPr marL="1143000" indent="-228600" algn="l" defTabSz="912813" rtl="0" eaLnBrk="1" latinLnBrk="0" hangingPunct="1">
                <a:defRPr sz="1800" kern="1200">
                  <a:solidFill>
                    <a:schemeClr val="tx1"/>
                  </a:solidFill>
                  <a:latin typeface="Arial" pitchFamily="34" charset="0"/>
                  <a:ea typeface="宋体" pitchFamily="2" charset="-122"/>
                  <a:cs typeface="+mn-cs"/>
                </a:defRPr>
              </a:lvl3pPr>
              <a:lvl4pPr marL="1600200" indent="-228600" algn="l" defTabSz="912813" rtl="0" eaLnBrk="1" latinLnBrk="0" hangingPunct="1">
                <a:defRPr sz="1800" kern="1200">
                  <a:solidFill>
                    <a:schemeClr val="tx1"/>
                  </a:solidFill>
                  <a:latin typeface="Arial" pitchFamily="34" charset="0"/>
                  <a:ea typeface="宋体" pitchFamily="2" charset="-122"/>
                  <a:cs typeface="+mn-cs"/>
                </a:defRPr>
              </a:lvl4pPr>
              <a:lvl5pPr marL="2057400" indent="-228600" algn="l" defTabSz="912813" rtl="0" eaLnBrk="1" latinLnBrk="0" hangingPunct="1">
                <a:defRPr sz="1800" kern="1200">
                  <a:solidFill>
                    <a:schemeClr val="tx1"/>
                  </a:solidFill>
                  <a:latin typeface="Arial" pitchFamily="34" charset="0"/>
                  <a:ea typeface="宋体" pitchFamily="2" charset="-122"/>
                  <a:cs typeface="+mn-cs"/>
                </a:defRPr>
              </a:lvl5pPr>
              <a:lvl6pPr marL="25146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2813"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algn="ctr"/>
              <a:r>
                <a:rPr lang="en-US" altLang="zh-CN" sz="2800" b="1" smtClean="0">
                  <a:latin typeface="微软雅黑" panose="020b0503020204020204" pitchFamily="34" charset="-122"/>
                  <a:ea typeface="微软雅黑" panose="020b0503020204020204" pitchFamily="34" charset="-122"/>
                </a:rPr>
                <a:t>3.2 </a:t>
              </a:r>
              <a:r>
                <a:rPr lang="zh-CN" altLang="en-US" sz="2800" b="1" smtClean="0">
                  <a:latin typeface="微软雅黑" panose="020b0503020204020204" pitchFamily="34" charset="-122"/>
                  <a:ea typeface="微软雅黑" panose="020b0503020204020204" pitchFamily="34" charset="-122"/>
                </a:rPr>
                <a:t>财务尽职调查情况</a:t>
              </a:r>
              <a:endParaRPr lang="zh-CN" altLang="en-US" sz="2800" b="1">
                <a:latin typeface="微软雅黑" panose="020b0503020204020204" pitchFamily="34" charset="-122"/>
                <a:ea typeface="微软雅黑" panose="020b0503020204020204" pitchFamily="34" charset="-122"/>
              </a:endParaRPr>
            </a:p>
          </p:txBody>
        </p:sp>
        <p:sp>
          <p:nvSpPr>
            <p:cNvPr id="10" name="Rectangle 9"/>
            <p:cNvSpPr/>
            <p:nvPr/>
          </p:nvSpPr>
          <p:spPr>
            <a:xfrm>
              <a:off x="625771" y="1484784"/>
              <a:ext cx="10873210" cy="201500"/>
            </a:xfrm>
            <a:prstGeom prst="rect">
              <a:avLst/>
            </a:prstGeom>
            <a:solidFill>
              <a:srgbClr val="27AEB4"/>
            </a:solidFill>
            <a:ln>
              <a:noFill/>
            </a:ln>
          </p:spPr>
          <p:style>
            <a:lnRef idx="2">
              <a:schemeClr val="accent1">
                <a:shade val="50000"/>
              </a:schemeClr>
            </a:lnRef>
            <a:fillRef idx="1">
              <a:schemeClr val="accent1"/>
            </a:fillRef>
            <a:effectRef idx="0">
              <a:schemeClr val="accent1"/>
            </a:effectRef>
            <a:fontRef idx="minor">
              <a:schemeClr val="lt1"/>
            </a:fontRef>
          </p:style>
          <p:txBody>
            <a:bodyPr lIns="91364" tIns="45681" rIns="91364" bIns="45681"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buFont typeface="Arial" pitchFamily="34" charset="0"/>
                <a:buNone/>
                <a:defRPr/>
              </a:pPr>
              <a:endParaRPr lang="en-US">
                <a:latin typeface="Segoe UI" pitchFamily="34" charset="0"/>
              </a:endParaRPr>
            </a:p>
          </p:txBody>
        </p:sp>
      </p:grpSp>
      <p:sp>
        <p:nvSpPr>
          <p:cNvPr id="8" name="object 4"/>
          <p:cNvSpPr/>
          <p:nvPr/>
        </p:nvSpPr>
        <p:spPr>
          <a:xfrm>
            <a:off x="91439" y="178307"/>
            <a:ext cx="2397252" cy="844296"/>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 name="组合 1"/>
          <p:cNvGrpSpPr/>
          <p:nvPr/>
        </p:nvGrpSpPr>
        <p:grpSpPr>
          <a:xfrm>
            <a:off x="2799061" y="2514600"/>
            <a:ext cx="6509766" cy="3429000"/>
            <a:chOff x="2799061" y="2514600"/>
            <a:chExt cx="6509766" cy="3429000"/>
          </a:xfrm>
        </p:grpSpPr>
        <p:sp>
          <p:nvSpPr>
            <p:cNvPr id="11" name="object 6"/>
            <p:cNvSpPr/>
            <p:nvPr/>
          </p:nvSpPr>
          <p:spPr>
            <a:xfrm>
              <a:off x="2799061" y="394831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3.2.3 </a:t>
              </a:r>
              <a:r>
                <a:rPr lang="zh-CN" altLang="en-US" sz="2000" b="1" smtClean="0">
                  <a:solidFill>
                    <a:schemeClr val="bg1"/>
                  </a:solidFill>
                  <a:latin typeface="微软雅黑" panose="020b0503020204020204" pitchFamily="34" charset="-122"/>
                  <a:ea typeface="微软雅黑" panose="020b0503020204020204" pitchFamily="34" charset="-122"/>
                </a:rPr>
                <a:t>盈利能力分析</a:t>
              </a:r>
              <a:endParaRPr sz="2000" b="1">
                <a:solidFill>
                  <a:schemeClr val="bg1"/>
                </a:solidFill>
                <a:latin typeface="微软雅黑" panose="020b0503020204020204" pitchFamily="34" charset="-122"/>
                <a:ea typeface="微软雅黑" panose="020b0503020204020204" pitchFamily="34" charset="-122"/>
              </a:endParaRPr>
            </a:p>
          </p:txBody>
        </p:sp>
        <p:sp>
          <p:nvSpPr>
            <p:cNvPr id="12" name="object 7"/>
            <p:cNvSpPr/>
            <p:nvPr/>
          </p:nvSpPr>
          <p:spPr>
            <a:xfrm>
              <a:off x="2799061" y="394831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3" name="object 8"/>
            <p:cNvSpPr/>
            <p:nvPr/>
          </p:nvSpPr>
          <p:spPr>
            <a:xfrm>
              <a:off x="2799061" y="4671754"/>
              <a:ext cx="6509766" cy="546865"/>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3.2.4 </a:t>
              </a:r>
              <a:r>
                <a:rPr lang="zh-CN" altLang="en-US" sz="2000" b="1" smtClean="0">
                  <a:solidFill>
                    <a:schemeClr val="bg1"/>
                  </a:solidFill>
                  <a:latin typeface="微软雅黑" panose="020b0503020204020204" pitchFamily="34" charset="-122"/>
                  <a:ea typeface="微软雅黑" panose="020b0503020204020204" pitchFamily="34" charset="-122"/>
                </a:rPr>
                <a:t>经营效率分析</a:t>
              </a:r>
              <a:endParaRPr sz="2000" b="1">
                <a:solidFill>
                  <a:schemeClr val="bg1"/>
                </a:solidFill>
                <a:latin typeface="微软雅黑" panose="020b0503020204020204" pitchFamily="34" charset="-122"/>
                <a:ea typeface="微软雅黑" panose="020b0503020204020204" pitchFamily="34" charset="-122"/>
              </a:endParaRPr>
            </a:p>
          </p:txBody>
        </p:sp>
        <p:sp>
          <p:nvSpPr>
            <p:cNvPr id="14" name="object 9"/>
            <p:cNvSpPr/>
            <p:nvPr/>
          </p:nvSpPr>
          <p:spPr>
            <a:xfrm>
              <a:off x="2799061" y="4671754"/>
              <a:ext cx="6509766" cy="546865"/>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5" name="object 10"/>
            <p:cNvSpPr/>
            <p:nvPr/>
          </p:nvSpPr>
          <p:spPr>
            <a:xfrm>
              <a:off x="2799061" y="5397833"/>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3.2.5 </a:t>
              </a:r>
              <a:r>
                <a:rPr lang="zh-CN" altLang="en-US" sz="2000" b="1">
                  <a:solidFill>
                    <a:schemeClr val="bg1"/>
                  </a:solidFill>
                  <a:latin typeface="微软雅黑" panose="020b0503020204020204" pitchFamily="34" charset="-122"/>
                  <a:ea typeface="微软雅黑" panose="020b0503020204020204" pitchFamily="34" charset="-122"/>
                </a:rPr>
                <a:t>其他</a:t>
              </a:r>
              <a:r>
                <a:rPr lang="zh-CN" altLang="en-US" sz="2000" b="1" smtClean="0">
                  <a:solidFill>
                    <a:schemeClr val="bg1"/>
                  </a:solidFill>
                  <a:latin typeface="微软雅黑" panose="020b0503020204020204" pitchFamily="34" charset="-122"/>
                  <a:ea typeface="微软雅黑" panose="020b0503020204020204" pitchFamily="34" charset="-122"/>
                </a:rPr>
                <a:t>影响分析</a:t>
              </a:r>
              <a:endParaRPr sz="2000" b="1">
                <a:solidFill>
                  <a:schemeClr val="bg1"/>
                </a:solidFill>
                <a:latin typeface="微软雅黑" panose="020b0503020204020204" pitchFamily="34" charset="-122"/>
                <a:ea typeface="微软雅黑" panose="020b0503020204020204" pitchFamily="34" charset="-122"/>
              </a:endParaRPr>
            </a:p>
          </p:txBody>
        </p:sp>
        <p:sp>
          <p:nvSpPr>
            <p:cNvPr id="16" name="object 11"/>
            <p:cNvSpPr/>
            <p:nvPr/>
          </p:nvSpPr>
          <p:spPr>
            <a:xfrm>
              <a:off x="2799061" y="5397833"/>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7" name="object 12"/>
            <p:cNvSpPr/>
            <p:nvPr/>
          </p:nvSpPr>
          <p:spPr>
            <a:xfrm>
              <a:off x="2799061" y="2514600"/>
              <a:ext cx="6509766" cy="545767"/>
            </a:xfrm>
            <a:custGeom>
              <a:rect l="l" t="t" r="r" b="b"/>
              <a:pathLst>
                <a:path w="9118600" h="631189">
                  <a:moveTo>
                    <a:pt x="9118092" y="0"/>
                  </a:moveTo>
                  <a:lnTo>
                    <a:pt x="333501" y="0"/>
                  </a:lnTo>
                  <a:lnTo>
                    <a:pt x="0" y="630936"/>
                  </a:lnTo>
                  <a:lnTo>
                    <a:pt x="8784590" y="630936"/>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3.2.1 </a:t>
              </a:r>
              <a:r>
                <a:rPr lang="zh-CN" altLang="en-US" sz="2000" b="1" smtClean="0">
                  <a:solidFill>
                    <a:schemeClr val="bg1"/>
                  </a:solidFill>
                  <a:latin typeface="微软雅黑" panose="020b0503020204020204" pitchFamily="34" charset="-122"/>
                  <a:ea typeface="微软雅黑" panose="020b0503020204020204" pitchFamily="34" charset="-122"/>
                </a:rPr>
                <a:t>整体财务体系</a:t>
              </a:r>
              <a:endParaRPr sz="2000" b="1">
                <a:solidFill>
                  <a:schemeClr val="bg1"/>
                </a:solidFill>
                <a:latin typeface="微软雅黑" panose="020b0503020204020204" pitchFamily="34" charset="-122"/>
                <a:ea typeface="微软雅黑" panose="020b0503020204020204" pitchFamily="34" charset="-122"/>
              </a:endParaRPr>
            </a:p>
          </p:txBody>
        </p:sp>
        <p:sp>
          <p:nvSpPr>
            <p:cNvPr id="18" name="object 13"/>
            <p:cNvSpPr/>
            <p:nvPr/>
          </p:nvSpPr>
          <p:spPr>
            <a:xfrm>
              <a:off x="2799061" y="2514600"/>
              <a:ext cx="6509766" cy="545767"/>
            </a:xfrm>
            <a:custGeom>
              <a:rect l="l" t="t" r="r" b="b"/>
              <a:pathLst>
                <a:path w="9118600" h="631189">
                  <a:moveTo>
                    <a:pt x="0" y="630936"/>
                  </a:moveTo>
                  <a:lnTo>
                    <a:pt x="333501" y="0"/>
                  </a:lnTo>
                  <a:lnTo>
                    <a:pt x="9118092" y="0"/>
                  </a:lnTo>
                  <a:lnTo>
                    <a:pt x="8784590" y="630936"/>
                  </a:lnTo>
                  <a:lnTo>
                    <a:pt x="0" y="630936"/>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19" name="object 14"/>
            <p:cNvSpPr/>
            <p:nvPr/>
          </p:nvSpPr>
          <p:spPr>
            <a:xfrm>
              <a:off x="2799061" y="3238044"/>
              <a:ext cx="6509766" cy="546865"/>
            </a:xfrm>
            <a:custGeom>
              <a:rect l="l" t="t" r="r" b="b"/>
              <a:pathLst>
                <a:path w="9118600" h="632460">
                  <a:moveTo>
                    <a:pt x="9118092" y="0"/>
                  </a:moveTo>
                  <a:lnTo>
                    <a:pt x="334390" y="0"/>
                  </a:lnTo>
                  <a:lnTo>
                    <a:pt x="0" y="632460"/>
                  </a:lnTo>
                  <a:lnTo>
                    <a:pt x="8783701" y="632460"/>
                  </a:lnTo>
                  <a:lnTo>
                    <a:pt x="9118092" y="0"/>
                  </a:lnTo>
                  <a:close/>
                </a:path>
              </a:pathLst>
            </a:custGeom>
            <a:solidFill>
              <a:srgbClr val="2CADB4"/>
            </a:solid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smtClean="0">
                  <a:solidFill>
                    <a:schemeClr val="bg1"/>
                  </a:solidFill>
                  <a:latin typeface="微软雅黑" panose="020b0503020204020204" pitchFamily="34" charset="-122"/>
                  <a:ea typeface="微软雅黑" panose="020b0503020204020204" pitchFamily="34" charset="-122"/>
                </a:rPr>
                <a:t>3.2.2 </a:t>
              </a:r>
              <a:r>
                <a:rPr lang="zh-CN" altLang="en-US" sz="2000" b="1" smtClean="0">
                  <a:solidFill>
                    <a:schemeClr val="bg1"/>
                  </a:solidFill>
                  <a:latin typeface="微软雅黑" panose="020b0503020204020204" pitchFamily="34" charset="-122"/>
                  <a:ea typeface="微软雅黑" panose="020b0503020204020204" pitchFamily="34" charset="-122"/>
                </a:rPr>
                <a:t>资产质量分析</a:t>
              </a:r>
              <a:endParaRPr sz="2000" b="1">
                <a:solidFill>
                  <a:schemeClr val="bg1"/>
                </a:solidFill>
                <a:latin typeface="微软雅黑" panose="020b0503020204020204" pitchFamily="34" charset="-122"/>
                <a:ea typeface="微软雅黑" panose="020b0503020204020204" pitchFamily="34" charset="-122"/>
              </a:endParaRPr>
            </a:p>
          </p:txBody>
        </p:sp>
        <p:sp>
          <p:nvSpPr>
            <p:cNvPr id="20" name="object 15"/>
            <p:cNvSpPr/>
            <p:nvPr/>
          </p:nvSpPr>
          <p:spPr>
            <a:xfrm>
              <a:off x="2799061" y="3238044"/>
              <a:ext cx="6509766" cy="546865"/>
            </a:xfrm>
            <a:custGeom>
              <a:rect l="l" t="t" r="r" b="b"/>
              <a:pathLst>
                <a:path w="9118600" h="632460">
                  <a:moveTo>
                    <a:pt x="0" y="632460"/>
                  </a:moveTo>
                  <a:lnTo>
                    <a:pt x="334390" y="0"/>
                  </a:lnTo>
                  <a:lnTo>
                    <a:pt x="9118092" y="0"/>
                  </a:lnTo>
                  <a:lnTo>
                    <a:pt x="8783701" y="632460"/>
                  </a:lnTo>
                  <a:lnTo>
                    <a:pt x="0" y="632460"/>
                  </a:lnTo>
                  <a:close/>
                </a:path>
              </a:pathLst>
            </a:custGeom>
            <a:ln w="6096">
              <a:solidFill>
                <a:srgbClr val="9FB8C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grpSp>
      <p:sp>
        <p:nvSpPr>
          <p:cNvPr id="21"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32</a:t>
            </a:fld>
            <a:endParaRPr lang="zh-CN" altLang="en-US" b="1">
              <a:solidFill>
                <a:schemeClr val="tx1"/>
              </a:solidFill>
            </a:endParaRPr>
          </a:p>
        </p:txBody>
      </p:sp>
    </p:spTree>
    <p:extLst>
      <p:ext uri="{BB962C8B-B14F-4D97-AF65-F5344CB8AC3E}">
        <p14:creationId xmlns:p14="http://schemas.microsoft.com/office/powerpoint/2010/main" xmlns="" val="3433521581"/>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a:spLocks noGrp="1"/>
          </p:cNvSpPr>
          <p:nvPr>
            <p:ph type="title"/>
          </p:nvPr>
        </p:nvSpPr>
        <p:spPr>
          <a:xfrm>
            <a:off x="2743200" y="360934"/>
            <a:ext cx="8677782" cy="861774"/>
          </a:xfrm>
          <a:prstGeom prst="rect">
            <a:avLst/>
          </a:prstGeom>
        </p:spPr>
        <p:txBody>
          <a:bodyPr vert="horz" wrap="square" lIns="0" tIns="0" rIns="0" bIns="0" rtlCol="0">
            <a:spAutoFit/>
          </a:bodyPr>
          <a:lstStyle/>
          <a:p>
            <a:pPr marL="12700" marR="5080">
              <a:lnSpc>
                <a:spcPct val="100000"/>
              </a:lnSpc>
            </a:pPr>
            <a:r>
              <a:rPr lang="zh-CN" altLang="en-US" spc="-5" smtClean="0">
                <a:latin typeface="微软雅黑" panose="020b0503020204020204" pitchFamily="34" charset="-122"/>
                <a:ea typeface="微软雅黑" panose="020b0503020204020204" pitchFamily="34" charset="-122"/>
              </a:rPr>
              <a:t>拓纳化学具有健全的财务体系和强大的信息系统支持，关注运营绩效、强调财务管控、资金运营效率等</a:t>
            </a:r>
            <a:endParaRPr lang="zh-CN" altLang="en-US" spc="-5">
              <a:latin typeface="微软雅黑" panose="020b0503020204020204" pitchFamily="34" charset="-122"/>
              <a:ea typeface="微软雅黑" panose="020b0503020204020204" pitchFamily="34" charset="-122"/>
            </a:endParaRPr>
          </a:p>
        </p:txBody>
      </p:sp>
      <p:grpSp>
        <p:nvGrpSpPr>
          <p:cNvPr id="6" name="组合 5"/>
          <p:cNvGrpSpPr/>
          <p:nvPr/>
        </p:nvGrpSpPr>
        <p:grpSpPr>
          <a:xfrm>
            <a:off x="609600" y="1894598"/>
            <a:ext cx="11049000" cy="1316403"/>
            <a:chOff x="1577630" y="2078229"/>
            <a:chExt cx="9309182" cy="632113"/>
          </a:xfrm>
        </p:grpSpPr>
        <p:sp>
          <p:nvSpPr>
            <p:cNvPr id="8" name="object 3"/>
            <p:cNvSpPr/>
            <p:nvPr/>
          </p:nvSpPr>
          <p:spPr>
            <a:xfrm>
              <a:off x="1577630" y="2078229"/>
              <a:ext cx="9309182" cy="187947"/>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a:latin typeface="微软雅黑" panose="020b0503020204020204" pitchFamily="34" charset="-122"/>
                <a:ea typeface="微软雅黑" panose="020b0503020204020204" pitchFamily="34" charset="-122"/>
              </a:endParaRPr>
            </a:p>
          </p:txBody>
        </p:sp>
        <p:sp>
          <p:nvSpPr>
            <p:cNvPr id="10" name="object 4"/>
            <p:cNvSpPr/>
            <p:nvPr/>
          </p:nvSpPr>
          <p:spPr>
            <a:xfrm>
              <a:off x="1577630" y="2485408"/>
              <a:ext cx="9309182" cy="224934"/>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a:latin typeface="微软雅黑" panose="020b0503020204020204" pitchFamily="34" charset="-122"/>
                <a:ea typeface="微软雅黑" panose="020b0503020204020204" pitchFamily="34" charset="-122"/>
              </a:endParaRPr>
            </a:p>
          </p:txBody>
        </p:sp>
        <p:sp>
          <p:nvSpPr>
            <p:cNvPr id="11" name="object 5"/>
            <p:cNvSpPr/>
            <p:nvPr/>
          </p:nvSpPr>
          <p:spPr>
            <a:xfrm>
              <a:off x="1583534" y="2266176"/>
              <a:ext cx="9303278" cy="0"/>
            </a:xfrm>
            <a:custGeom>
              <a:rect l="l" t="t" r="r" b="b"/>
              <a:pathLst>
                <a:path w="8159750">
                  <a:moveTo>
                    <a:pt x="0" y="0"/>
                  </a:moveTo>
                  <a:lnTo>
                    <a:pt x="8159425" y="0"/>
                  </a:lnTo>
                </a:path>
              </a:pathLst>
            </a:custGeom>
            <a:ln w="13084">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a:latin typeface="微软雅黑" panose="020b0503020204020204" pitchFamily="34" charset="-122"/>
                <a:ea typeface="微软雅黑" panose="020b0503020204020204" pitchFamily="34" charset="-122"/>
              </a:endParaRPr>
            </a:p>
          </p:txBody>
        </p:sp>
        <p:sp>
          <p:nvSpPr>
            <p:cNvPr id="12" name="object 6"/>
            <p:cNvSpPr/>
            <p:nvPr/>
          </p:nvSpPr>
          <p:spPr>
            <a:xfrm>
              <a:off x="1580315" y="2705254"/>
              <a:ext cx="9303278" cy="0"/>
            </a:xfrm>
            <a:custGeom>
              <a:rect l="l" t="t" r="r" b="b"/>
              <a:pathLst>
                <a:path w="8159750">
                  <a:moveTo>
                    <a:pt x="0" y="0"/>
                  </a:moveTo>
                  <a:lnTo>
                    <a:pt x="8159425" y="0"/>
                  </a:lnTo>
                </a:path>
              </a:pathLst>
            </a:custGeom>
            <a:ln w="13084">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a:latin typeface="微软雅黑" panose="020b0503020204020204" pitchFamily="34" charset="-122"/>
                <a:ea typeface="微软雅黑" panose="020b0503020204020204" pitchFamily="34" charset="-122"/>
              </a:endParaRPr>
            </a:p>
          </p:txBody>
        </p:sp>
      </p:grpSp>
      <p:sp>
        <p:nvSpPr>
          <p:cNvPr id="29" name="object 24"/>
          <p:cNvSpPr txBox="1"/>
          <p:nvPr/>
        </p:nvSpPr>
        <p:spPr>
          <a:xfrm>
            <a:off x="4582883" y="3970607"/>
            <a:ext cx="2884717" cy="830997"/>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57480" indent="-171450">
              <a:lnSpc>
                <a:spcPct val="150000"/>
              </a:lnSpc>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聚焦</a:t>
            </a:r>
            <a:r>
              <a:rPr lang="en-US" altLang="zh-CN" sz="1200" spc="10" smtClean="0">
                <a:latin typeface="微软雅黑" panose="020b0503020204020204" pitchFamily="34" charset="-122"/>
                <a:ea typeface="微软雅黑" panose="020b0503020204020204" pitchFamily="34" charset="-122"/>
                <a:cs typeface="Verdana"/>
              </a:rPr>
              <a:t>KPI</a:t>
            </a:r>
            <a:r>
              <a:rPr lang="zh-CN" altLang="en-US" sz="1200" spc="10" smtClean="0">
                <a:latin typeface="微软雅黑" panose="020b0503020204020204" pitchFamily="34" charset="-122"/>
                <a:ea typeface="微软雅黑" panose="020b0503020204020204" pitchFamily="34" charset="-122"/>
                <a:cs typeface="Verdana"/>
              </a:rPr>
              <a:t>，关注价值和结果</a:t>
            </a:r>
            <a:endParaRPr lang="en-US" altLang="zh-CN" sz="1200" spc="10" smtClean="0">
              <a:latin typeface="微软雅黑" panose="020b0503020204020204" pitchFamily="34" charset="-122"/>
              <a:ea typeface="微软雅黑" panose="020b0503020204020204" pitchFamily="34" charset="-122"/>
              <a:cs typeface="Verdana"/>
            </a:endParaRPr>
          </a:p>
          <a:p>
            <a:pPr marL="184150" marR="157480" indent="-171450">
              <a:lnSpc>
                <a:spcPct val="150000"/>
              </a:lnSpc>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关注营运资本效率和现金流</a:t>
            </a:r>
            <a:endParaRPr lang="en-US" altLang="zh-CN" sz="1200" spc="10" smtClean="0">
              <a:latin typeface="微软雅黑" panose="020b0503020204020204" pitchFamily="34" charset="-122"/>
              <a:ea typeface="微软雅黑" panose="020b0503020204020204" pitchFamily="34" charset="-122"/>
              <a:cs typeface="Verdana"/>
            </a:endParaRPr>
          </a:p>
          <a:p>
            <a:pPr marL="184150" marR="157480" indent="-171450">
              <a:lnSpc>
                <a:spcPct val="150000"/>
              </a:lnSpc>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关注风险和全球内控体系</a:t>
            </a:r>
            <a:endParaRPr sz="1200">
              <a:latin typeface="微软雅黑" panose="020b0503020204020204" pitchFamily="34" charset="-122"/>
              <a:ea typeface="微软雅黑" panose="020b0503020204020204" pitchFamily="34" charset="-122"/>
              <a:cs typeface="Verdana"/>
            </a:endParaRPr>
          </a:p>
        </p:txBody>
      </p:sp>
      <p:grpSp>
        <p:nvGrpSpPr>
          <p:cNvPr id="39" name="组合 38"/>
          <p:cNvGrpSpPr/>
          <p:nvPr/>
        </p:nvGrpSpPr>
        <p:grpSpPr>
          <a:xfrm>
            <a:off x="8915400" y="3733800"/>
            <a:ext cx="2791738" cy="2362200"/>
            <a:chOff x="8660656" y="3902697"/>
            <a:chExt cx="2207442" cy="1688451"/>
          </a:xfrm>
        </p:grpSpPr>
        <p:sp>
          <p:nvSpPr>
            <p:cNvPr id="30" name="object 25"/>
            <p:cNvSpPr/>
            <p:nvPr/>
          </p:nvSpPr>
          <p:spPr>
            <a:xfrm>
              <a:off x="8664245" y="4713573"/>
              <a:ext cx="1397257" cy="873525"/>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1" name="object 26"/>
            <p:cNvSpPr/>
            <p:nvPr/>
          </p:nvSpPr>
          <p:spPr>
            <a:xfrm>
              <a:off x="8660656" y="4710721"/>
              <a:ext cx="1402370" cy="880427"/>
            </a:xfrm>
            <a:custGeom>
              <a:rect l="l" t="t" r="r" b="b"/>
              <a:pathLst>
                <a:path w="1229995" h="970914">
                  <a:moveTo>
                    <a:pt x="1229448" y="970369"/>
                  </a:moveTo>
                  <a:lnTo>
                    <a:pt x="1229448" y="0"/>
                  </a:lnTo>
                  <a:lnTo>
                    <a:pt x="0" y="0"/>
                  </a:lnTo>
                  <a:lnTo>
                    <a:pt x="0" y="970369"/>
                  </a:lnTo>
                  <a:lnTo>
                    <a:pt x="1570" y="970369"/>
                  </a:lnTo>
                  <a:lnTo>
                    <a:pt x="1570" y="3140"/>
                  </a:lnTo>
                  <a:lnTo>
                    <a:pt x="3140" y="1570"/>
                  </a:lnTo>
                  <a:lnTo>
                    <a:pt x="3140" y="3140"/>
                  </a:lnTo>
                  <a:lnTo>
                    <a:pt x="1226295" y="3140"/>
                  </a:lnTo>
                  <a:lnTo>
                    <a:pt x="1226295" y="1570"/>
                  </a:lnTo>
                  <a:lnTo>
                    <a:pt x="1227865" y="3140"/>
                  </a:lnTo>
                  <a:lnTo>
                    <a:pt x="1227865" y="970369"/>
                  </a:lnTo>
                  <a:lnTo>
                    <a:pt x="1229448" y="970369"/>
                  </a:lnTo>
                  <a:close/>
                </a:path>
                <a:path w="1229995" h="970914">
                  <a:moveTo>
                    <a:pt x="3140" y="3140"/>
                  </a:moveTo>
                  <a:lnTo>
                    <a:pt x="3140" y="1570"/>
                  </a:lnTo>
                  <a:lnTo>
                    <a:pt x="1570" y="3140"/>
                  </a:lnTo>
                  <a:lnTo>
                    <a:pt x="3140" y="3140"/>
                  </a:lnTo>
                  <a:close/>
                </a:path>
                <a:path w="1229995" h="970914">
                  <a:moveTo>
                    <a:pt x="3140" y="966444"/>
                  </a:moveTo>
                  <a:lnTo>
                    <a:pt x="3140" y="3140"/>
                  </a:lnTo>
                  <a:lnTo>
                    <a:pt x="1570" y="3140"/>
                  </a:lnTo>
                  <a:lnTo>
                    <a:pt x="1570" y="966444"/>
                  </a:lnTo>
                  <a:lnTo>
                    <a:pt x="3140" y="966444"/>
                  </a:lnTo>
                  <a:close/>
                </a:path>
                <a:path w="1229995" h="970914">
                  <a:moveTo>
                    <a:pt x="1227865" y="966444"/>
                  </a:moveTo>
                  <a:lnTo>
                    <a:pt x="1570" y="966444"/>
                  </a:lnTo>
                  <a:lnTo>
                    <a:pt x="3140" y="968799"/>
                  </a:lnTo>
                  <a:lnTo>
                    <a:pt x="3140" y="970369"/>
                  </a:lnTo>
                  <a:lnTo>
                    <a:pt x="1226295" y="970369"/>
                  </a:lnTo>
                  <a:lnTo>
                    <a:pt x="1226295" y="968799"/>
                  </a:lnTo>
                  <a:lnTo>
                    <a:pt x="1227865" y="966444"/>
                  </a:lnTo>
                  <a:close/>
                </a:path>
                <a:path w="1229995" h="970914">
                  <a:moveTo>
                    <a:pt x="3140" y="970369"/>
                  </a:moveTo>
                  <a:lnTo>
                    <a:pt x="3140" y="968799"/>
                  </a:lnTo>
                  <a:lnTo>
                    <a:pt x="1570" y="966444"/>
                  </a:lnTo>
                  <a:lnTo>
                    <a:pt x="1570" y="970369"/>
                  </a:lnTo>
                  <a:lnTo>
                    <a:pt x="3140" y="970369"/>
                  </a:lnTo>
                  <a:close/>
                </a:path>
                <a:path w="1229995" h="970914">
                  <a:moveTo>
                    <a:pt x="1227865" y="3140"/>
                  </a:moveTo>
                  <a:lnTo>
                    <a:pt x="1226295" y="1570"/>
                  </a:lnTo>
                  <a:lnTo>
                    <a:pt x="1226295" y="3140"/>
                  </a:lnTo>
                  <a:lnTo>
                    <a:pt x="1227865" y="3140"/>
                  </a:lnTo>
                  <a:close/>
                </a:path>
                <a:path w="1229995" h="970914">
                  <a:moveTo>
                    <a:pt x="1227865" y="966444"/>
                  </a:moveTo>
                  <a:lnTo>
                    <a:pt x="1227865" y="3140"/>
                  </a:lnTo>
                  <a:lnTo>
                    <a:pt x="1226295" y="3140"/>
                  </a:lnTo>
                  <a:lnTo>
                    <a:pt x="1226295" y="966444"/>
                  </a:lnTo>
                  <a:lnTo>
                    <a:pt x="1227865" y="966444"/>
                  </a:lnTo>
                  <a:close/>
                </a:path>
                <a:path w="1229995" h="970914">
                  <a:moveTo>
                    <a:pt x="1227865" y="970369"/>
                  </a:moveTo>
                  <a:lnTo>
                    <a:pt x="1227865" y="966444"/>
                  </a:lnTo>
                  <a:lnTo>
                    <a:pt x="1226295" y="968799"/>
                  </a:lnTo>
                  <a:lnTo>
                    <a:pt x="1226295" y="970369"/>
                  </a:lnTo>
                  <a:lnTo>
                    <a:pt x="1227865" y="970369"/>
                  </a:lnTo>
                  <a:close/>
                </a:path>
              </a:pathLst>
            </a:custGeom>
            <a:solidFill>
              <a:srgbClr val="00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2" name="object 27"/>
            <p:cNvSpPr/>
            <p:nvPr/>
          </p:nvSpPr>
          <p:spPr>
            <a:xfrm>
              <a:off x="8713468" y="4025855"/>
              <a:ext cx="1941500" cy="810875"/>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3" name="object 28"/>
            <p:cNvSpPr/>
            <p:nvPr/>
          </p:nvSpPr>
          <p:spPr>
            <a:xfrm>
              <a:off x="8823775" y="4829790"/>
              <a:ext cx="1796939" cy="699638"/>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4" name="object 29"/>
            <p:cNvSpPr/>
            <p:nvPr/>
          </p:nvSpPr>
          <p:spPr>
            <a:xfrm>
              <a:off x="8707196" y="4020876"/>
              <a:ext cx="1953326" cy="1513251"/>
            </a:xfrm>
            <a:custGeom>
              <a:rect l="l" t="t" r="r" b="b"/>
              <a:pathLst>
                <a:path w="1713229" h="1668779">
                  <a:moveTo>
                    <a:pt x="1713063" y="851821"/>
                  </a:moveTo>
                  <a:lnTo>
                    <a:pt x="661829" y="0"/>
                  </a:lnTo>
                  <a:lnTo>
                    <a:pt x="0" y="815707"/>
                  </a:lnTo>
                  <a:lnTo>
                    <a:pt x="3925" y="818888"/>
                  </a:lnTo>
                  <a:lnTo>
                    <a:pt x="3925" y="814136"/>
                  </a:lnTo>
                  <a:lnTo>
                    <a:pt x="5077" y="815070"/>
                  </a:lnTo>
                  <a:lnTo>
                    <a:pt x="661044" y="6045"/>
                  </a:lnTo>
                  <a:lnTo>
                    <a:pt x="661044" y="3140"/>
                  </a:lnTo>
                  <a:lnTo>
                    <a:pt x="663399" y="3140"/>
                  </a:lnTo>
                  <a:lnTo>
                    <a:pt x="663399" y="5049"/>
                  </a:lnTo>
                  <a:lnTo>
                    <a:pt x="1708770" y="852457"/>
                  </a:lnTo>
                  <a:lnTo>
                    <a:pt x="1709923" y="851036"/>
                  </a:lnTo>
                  <a:lnTo>
                    <a:pt x="1709923" y="855699"/>
                  </a:lnTo>
                  <a:lnTo>
                    <a:pt x="1713063" y="851821"/>
                  </a:lnTo>
                  <a:close/>
                </a:path>
                <a:path w="1713229" h="1668779">
                  <a:moveTo>
                    <a:pt x="5077" y="815070"/>
                  </a:moveTo>
                  <a:lnTo>
                    <a:pt x="3925" y="814136"/>
                  </a:lnTo>
                  <a:lnTo>
                    <a:pt x="3925" y="816492"/>
                  </a:lnTo>
                  <a:lnTo>
                    <a:pt x="5077" y="815070"/>
                  </a:lnTo>
                  <a:close/>
                </a:path>
                <a:path w="1713229" h="1668779">
                  <a:moveTo>
                    <a:pt x="1051382" y="1663235"/>
                  </a:moveTo>
                  <a:lnTo>
                    <a:pt x="5077" y="815070"/>
                  </a:lnTo>
                  <a:lnTo>
                    <a:pt x="3925" y="816492"/>
                  </a:lnTo>
                  <a:lnTo>
                    <a:pt x="3925" y="818888"/>
                  </a:lnTo>
                  <a:lnTo>
                    <a:pt x="1050448" y="1667040"/>
                  </a:lnTo>
                  <a:lnTo>
                    <a:pt x="1050448" y="1664387"/>
                  </a:lnTo>
                  <a:lnTo>
                    <a:pt x="1051382" y="1663235"/>
                  </a:lnTo>
                  <a:close/>
                </a:path>
                <a:path w="1713229" h="1668779">
                  <a:moveTo>
                    <a:pt x="663399" y="3140"/>
                  </a:moveTo>
                  <a:lnTo>
                    <a:pt x="661044" y="3140"/>
                  </a:lnTo>
                  <a:lnTo>
                    <a:pt x="662465" y="4292"/>
                  </a:lnTo>
                  <a:lnTo>
                    <a:pt x="663399" y="3140"/>
                  </a:lnTo>
                  <a:close/>
                </a:path>
                <a:path w="1713229" h="1668779">
                  <a:moveTo>
                    <a:pt x="662465" y="4292"/>
                  </a:moveTo>
                  <a:lnTo>
                    <a:pt x="661044" y="3140"/>
                  </a:lnTo>
                  <a:lnTo>
                    <a:pt x="661044" y="6045"/>
                  </a:lnTo>
                  <a:lnTo>
                    <a:pt x="662465" y="4292"/>
                  </a:lnTo>
                  <a:close/>
                </a:path>
                <a:path w="1713229" h="1668779">
                  <a:moveTo>
                    <a:pt x="663399" y="5049"/>
                  </a:moveTo>
                  <a:lnTo>
                    <a:pt x="663399" y="3140"/>
                  </a:lnTo>
                  <a:lnTo>
                    <a:pt x="662465" y="4292"/>
                  </a:lnTo>
                  <a:lnTo>
                    <a:pt x="663399" y="5049"/>
                  </a:lnTo>
                  <a:close/>
                </a:path>
                <a:path w="1713229" h="1668779">
                  <a:moveTo>
                    <a:pt x="1052803" y="1664387"/>
                  </a:moveTo>
                  <a:lnTo>
                    <a:pt x="1051382" y="1663235"/>
                  </a:lnTo>
                  <a:lnTo>
                    <a:pt x="1050448" y="1664387"/>
                  </a:lnTo>
                  <a:lnTo>
                    <a:pt x="1052803" y="1664387"/>
                  </a:lnTo>
                  <a:close/>
                </a:path>
                <a:path w="1713229" h="1668779">
                  <a:moveTo>
                    <a:pt x="1052803" y="1667343"/>
                  </a:moveTo>
                  <a:lnTo>
                    <a:pt x="1052803" y="1664387"/>
                  </a:lnTo>
                  <a:lnTo>
                    <a:pt x="1050448" y="1664387"/>
                  </a:lnTo>
                  <a:lnTo>
                    <a:pt x="1050448" y="1667040"/>
                  </a:lnTo>
                  <a:lnTo>
                    <a:pt x="1052018" y="1668313"/>
                  </a:lnTo>
                  <a:lnTo>
                    <a:pt x="1052803" y="1667343"/>
                  </a:lnTo>
                  <a:close/>
                </a:path>
                <a:path w="1713229" h="1668779">
                  <a:moveTo>
                    <a:pt x="1709923" y="855699"/>
                  </a:moveTo>
                  <a:lnTo>
                    <a:pt x="1709923" y="853391"/>
                  </a:lnTo>
                  <a:lnTo>
                    <a:pt x="1708770" y="852457"/>
                  </a:lnTo>
                  <a:lnTo>
                    <a:pt x="1051382" y="1663235"/>
                  </a:lnTo>
                  <a:lnTo>
                    <a:pt x="1052803" y="1664387"/>
                  </a:lnTo>
                  <a:lnTo>
                    <a:pt x="1052803" y="1667343"/>
                  </a:lnTo>
                  <a:lnTo>
                    <a:pt x="1709923" y="855699"/>
                  </a:lnTo>
                  <a:close/>
                </a:path>
                <a:path w="1713229" h="1668779">
                  <a:moveTo>
                    <a:pt x="1709923" y="853391"/>
                  </a:moveTo>
                  <a:lnTo>
                    <a:pt x="1709923" y="851036"/>
                  </a:lnTo>
                  <a:lnTo>
                    <a:pt x="1708770" y="852457"/>
                  </a:lnTo>
                  <a:lnTo>
                    <a:pt x="1709923" y="853391"/>
                  </a:lnTo>
                  <a:close/>
                </a:path>
              </a:pathLst>
            </a:custGeom>
            <a:solidFill>
              <a:srgbClr val="00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5" name="object 30"/>
            <p:cNvSpPr/>
            <p:nvPr/>
          </p:nvSpPr>
          <p:spPr>
            <a:xfrm>
              <a:off x="9046449" y="3910436"/>
              <a:ext cx="1814393" cy="1508644"/>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6" name="object 31"/>
            <p:cNvSpPr/>
            <p:nvPr/>
          </p:nvSpPr>
          <p:spPr>
            <a:xfrm>
              <a:off x="9039298" y="3902697"/>
              <a:ext cx="1828800" cy="1520737"/>
            </a:xfrm>
            <a:custGeom>
              <a:rect l="l" t="t" r="r" b="b"/>
              <a:pathLst>
                <a:path w="1604009" h="1677035">
                  <a:moveTo>
                    <a:pt x="1603936" y="1082637"/>
                  </a:moveTo>
                  <a:lnTo>
                    <a:pt x="790584" y="0"/>
                  </a:lnTo>
                  <a:lnTo>
                    <a:pt x="0" y="593526"/>
                  </a:lnTo>
                  <a:lnTo>
                    <a:pt x="3140" y="597710"/>
                  </a:lnTo>
                  <a:lnTo>
                    <a:pt x="3140" y="593526"/>
                  </a:lnTo>
                  <a:lnTo>
                    <a:pt x="4271" y="595031"/>
                  </a:lnTo>
                  <a:lnTo>
                    <a:pt x="789014" y="4911"/>
                  </a:lnTo>
                  <a:lnTo>
                    <a:pt x="789014" y="3140"/>
                  </a:lnTo>
                  <a:lnTo>
                    <a:pt x="791369" y="3140"/>
                  </a:lnTo>
                  <a:lnTo>
                    <a:pt x="791369" y="6274"/>
                  </a:lnTo>
                  <a:lnTo>
                    <a:pt x="1599664" y="1081916"/>
                  </a:lnTo>
                  <a:lnTo>
                    <a:pt x="1600795" y="1081067"/>
                  </a:lnTo>
                  <a:lnTo>
                    <a:pt x="1600795" y="1084997"/>
                  </a:lnTo>
                  <a:lnTo>
                    <a:pt x="1603936" y="1082637"/>
                  </a:lnTo>
                  <a:close/>
                </a:path>
                <a:path w="1604009" h="1677035">
                  <a:moveTo>
                    <a:pt x="4271" y="595031"/>
                  </a:moveTo>
                  <a:lnTo>
                    <a:pt x="3140" y="593526"/>
                  </a:lnTo>
                  <a:lnTo>
                    <a:pt x="3140" y="595882"/>
                  </a:lnTo>
                  <a:lnTo>
                    <a:pt x="4271" y="595031"/>
                  </a:lnTo>
                  <a:close/>
                </a:path>
                <a:path w="1604009" h="1677035">
                  <a:moveTo>
                    <a:pt x="813695" y="1672176"/>
                  </a:moveTo>
                  <a:lnTo>
                    <a:pt x="4271" y="595031"/>
                  </a:lnTo>
                  <a:lnTo>
                    <a:pt x="3140" y="595882"/>
                  </a:lnTo>
                  <a:lnTo>
                    <a:pt x="3140" y="597710"/>
                  </a:lnTo>
                  <a:lnTo>
                    <a:pt x="812566" y="1675903"/>
                  </a:lnTo>
                  <a:lnTo>
                    <a:pt x="812566" y="1673023"/>
                  </a:lnTo>
                  <a:lnTo>
                    <a:pt x="813695" y="1672176"/>
                  </a:lnTo>
                  <a:close/>
                </a:path>
                <a:path w="1604009" h="1677035">
                  <a:moveTo>
                    <a:pt x="791369" y="3140"/>
                  </a:moveTo>
                  <a:lnTo>
                    <a:pt x="789014" y="3140"/>
                  </a:lnTo>
                  <a:lnTo>
                    <a:pt x="789864" y="4272"/>
                  </a:lnTo>
                  <a:lnTo>
                    <a:pt x="791369" y="3140"/>
                  </a:lnTo>
                  <a:close/>
                </a:path>
                <a:path w="1604009" h="1677035">
                  <a:moveTo>
                    <a:pt x="789864" y="4272"/>
                  </a:moveTo>
                  <a:lnTo>
                    <a:pt x="789014" y="3140"/>
                  </a:lnTo>
                  <a:lnTo>
                    <a:pt x="789014" y="4911"/>
                  </a:lnTo>
                  <a:lnTo>
                    <a:pt x="789864" y="4272"/>
                  </a:lnTo>
                  <a:close/>
                </a:path>
                <a:path w="1604009" h="1677035">
                  <a:moveTo>
                    <a:pt x="791369" y="6274"/>
                  </a:moveTo>
                  <a:lnTo>
                    <a:pt x="791369" y="3140"/>
                  </a:lnTo>
                  <a:lnTo>
                    <a:pt x="789864" y="4272"/>
                  </a:lnTo>
                  <a:lnTo>
                    <a:pt x="791369" y="6274"/>
                  </a:lnTo>
                  <a:close/>
                </a:path>
                <a:path w="1604009" h="1677035">
                  <a:moveTo>
                    <a:pt x="814921" y="1673808"/>
                  </a:moveTo>
                  <a:lnTo>
                    <a:pt x="813695" y="1672176"/>
                  </a:lnTo>
                  <a:lnTo>
                    <a:pt x="812566" y="1673023"/>
                  </a:lnTo>
                  <a:lnTo>
                    <a:pt x="814921" y="1673808"/>
                  </a:lnTo>
                  <a:close/>
                </a:path>
                <a:path w="1604009" h="1677035">
                  <a:moveTo>
                    <a:pt x="814921" y="1675768"/>
                  </a:moveTo>
                  <a:lnTo>
                    <a:pt x="814921" y="1673808"/>
                  </a:lnTo>
                  <a:lnTo>
                    <a:pt x="812566" y="1673023"/>
                  </a:lnTo>
                  <a:lnTo>
                    <a:pt x="812566" y="1675903"/>
                  </a:lnTo>
                  <a:lnTo>
                    <a:pt x="813351" y="1676949"/>
                  </a:lnTo>
                  <a:lnTo>
                    <a:pt x="814921" y="1675768"/>
                  </a:lnTo>
                  <a:close/>
                </a:path>
                <a:path w="1604009" h="1677035">
                  <a:moveTo>
                    <a:pt x="1600795" y="1084997"/>
                  </a:moveTo>
                  <a:lnTo>
                    <a:pt x="1600795" y="1083422"/>
                  </a:lnTo>
                  <a:lnTo>
                    <a:pt x="1599664" y="1081916"/>
                  </a:lnTo>
                  <a:lnTo>
                    <a:pt x="813695" y="1672176"/>
                  </a:lnTo>
                  <a:lnTo>
                    <a:pt x="814921" y="1673808"/>
                  </a:lnTo>
                  <a:lnTo>
                    <a:pt x="814921" y="1675768"/>
                  </a:lnTo>
                  <a:lnTo>
                    <a:pt x="1600795" y="1084997"/>
                  </a:lnTo>
                  <a:close/>
                </a:path>
                <a:path w="1604009" h="1677035">
                  <a:moveTo>
                    <a:pt x="1600795" y="1083422"/>
                  </a:moveTo>
                  <a:lnTo>
                    <a:pt x="1600795" y="1081067"/>
                  </a:lnTo>
                  <a:lnTo>
                    <a:pt x="1599664" y="1081916"/>
                  </a:lnTo>
                  <a:lnTo>
                    <a:pt x="1600795" y="1083422"/>
                  </a:lnTo>
                  <a:close/>
                </a:path>
              </a:pathLst>
            </a:custGeom>
            <a:solidFill>
              <a:srgbClr val="00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7" name="object 32"/>
            <p:cNvSpPr/>
            <p:nvPr/>
          </p:nvSpPr>
          <p:spPr>
            <a:xfrm>
              <a:off x="9864593" y="4724963"/>
              <a:ext cx="225161" cy="201537"/>
            </a:xfrm>
            <a:custGeom>
              <a:rect l="l" t="t" r="r" b="b"/>
              <a:pathLst>
                <a:path w="197484" h="222250">
                  <a:moveTo>
                    <a:pt x="197057" y="171149"/>
                  </a:moveTo>
                  <a:lnTo>
                    <a:pt x="67517" y="0"/>
                  </a:lnTo>
                  <a:lnTo>
                    <a:pt x="0" y="50245"/>
                  </a:lnTo>
                  <a:lnTo>
                    <a:pt x="129539" y="222180"/>
                  </a:lnTo>
                  <a:lnTo>
                    <a:pt x="197057" y="171149"/>
                  </a:lnTo>
                  <a:close/>
                </a:path>
              </a:pathLst>
            </a:custGeom>
            <a:solidFill>
              <a:srgbClr val="AA003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sp>
          <p:nvSpPr>
            <p:cNvPr id="38" name="object 33"/>
            <p:cNvSpPr/>
            <p:nvPr/>
          </p:nvSpPr>
          <p:spPr>
            <a:xfrm>
              <a:off x="9902189" y="4759847"/>
              <a:ext cx="146970" cy="130711"/>
            </a:xfrm>
            <a:custGeom>
              <a:rect l="l" t="t" r="r" b="b"/>
              <a:pathLst>
                <a:path w="128904" h="144145">
                  <a:moveTo>
                    <a:pt x="38469" y="32973"/>
                  </a:moveTo>
                  <a:lnTo>
                    <a:pt x="38469" y="19627"/>
                  </a:lnTo>
                  <a:lnTo>
                    <a:pt x="37684" y="21197"/>
                  </a:lnTo>
                  <a:lnTo>
                    <a:pt x="32973" y="23552"/>
                  </a:lnTo>
                  <a:lnTo>
                    <a:pt x="30618" y="23552"/>
                  </a:lnTo>
                  <a:lnTo>
                    <a:pt x="29048" y="24337"/>
                  </a:lnTo>
                  <a:lnTo>
                    <a:pt x="26693" y="24337"/>
                  </a:lnTo>
                  <a:lnTo>
                    <a:pt x="23552" y="23552"/>
                  </a:lnTo>
                  <a:lnTo>
                    <a:pt x="21197" y="23552"/>
                  </a:lnTo>
                  <a:lnTo>
                    <a:pt x="8635" y="20412"/>
                  </a:lnTo>
                  <a:lnTo>
                    <a:pt x="5495" y="18842"/>
                  </a:lnTo>
                  <a:lnTo>
                    <a:pt x="0" y="23552"/>
                  </a:lnTo>
                  <a:lnTo>
                    <a:pt x="15701" y="44085"/>
                  </a:lnTo>
                  <a:lnTo>
                    <a:pt x="15701" y="29833"/>
                  </a:lnTo>
                  <a:lnTo>
                    <a:pt x="16486" y="30618"/>
                  </a:lnTo>
                  <a:lnTo>
                    <a:pt x="18057" y="30618"/>
                  </a:lnTo>
                  <a:lnTo>
                    <a:pt x="19627" y="31403"/>
                  </a:lnTo>
                  <a:lnTo>
                    <a:pt x="21982" y="32188"/>
                  </a:lnTo>
                  <a:lnTo>
                    <a:pt x="24337" y="32188"/>
                  </a:lnTo>
                  <a:lnTo>
                    <a:pt x="26693" y="32973"/>
                  </a:lnTo>
                  <a:lnTo>
                    <a:pt x="30618" y="33758"/>
                  </a:lnTo>
                  <a:lnTo>
                    <a:pt x="33758" y="33758"/>
                  </a:lnTo>
                  <a:lnTo>
                    <a:pt x="36114" y="32973"/>
                  </a:lnTo>
                  <a:lnTo>
                    <a:pt x="38469" y="32973"/>
                  </a:lnTo>
                  <a:close/>
                </a:path>
                <a:path w="128904" h="144145">
                  <a:moveTo>
                    <a:pt x="26693" y="45535"/>
                  </a:moveTo>
                  <a:lnTo>
                    <a:pt x="15701" y="29833"/>
                  </a:lnTo>
                  <a:lnTo>
                    <a:pt x="15701" y="44085"/>
                  </a:lnTo>
                  <a:lnTo>
                    <a:pt x="20412" y="50245"/>
                  </a:lnTo>
                  <a:lnTo>
                    <a:pt x="26693" y="45535"/>
                  </a:lnTo>
                  <a:close/>
                </a:path>
                <a:path w="128904" h="144145">
                  <a:moveTo>
                    <a:pt x="48675" y="24337"/>
                  </a:moveTo>
                  <a:lnTo>
                    <a:pt x="48675" y="17271"/>
                  </a:lnTo>
                  <a:lnTo>
                    <a:pt x="47105" y="13346"/>
                  </a:lnTo>
                  <a:lnTo>
                    <a:pt x="43964" y="9421"/>
                  </a:lnTo>
                  <a:lnTo>
                    <a:pt x="42394" y="7065"/>
                  </a:lnTo>
                  <a:lnTo>
                    <a:pt x="36899" y="1570"/>
                  </a:lnTo>
                  <a:lnTo>
                    <a:pt x="34543" y="785"/>
                  </a:lnTo>
                  <a:lnTo>
                    <a:pt x="33758" y="0"/>
                  </a:lnTo>
                  <a:lnTo>
                    <a:pt x="25907" y="5495"/>
                  </a:lnTo>
                  <a:lnTo>
                    <a:pt x="26693" y="6280"/>
                  </a:lnTo>
                  <a:lnTo>
                    <a:pt x="28263" y="7065"/>
                  </a:lnTo>
                  <a:lnTo>
                    <a:pt x="30618" y="7850"/>
                  </a:lnTo>
                  <a:lnTo>
                    <a:pt x="32188" y="8635"/>
                  </a:lnTo>
                  <a:lnTo>
                    <a:pt x="33758" y="10206"/>
                  </a:lnTo>
                  <a:lnTo>
                    <a:pt x="35328" y="10991"/>
                  </a:lnTo>
                  <a:lnTo>
                    <a:pt x="36114" y="12561"/>
                  </a:lnTo>
                  <a:lnTo>
                    <a:pt x="37684" y="14131"/>
                  </a:lnTo>
                  <a:lnTo>
                    <a:pt x="38469" y="16486"/>
                  </a:lnTo>
                  <a:lnTo>
                    <a:pt x="38469" y="32973"/>
                  </a:lnTo>
                  <a:lnTo>
                    <a:pt x="39254" y="32973"/>
                  </a:lnTo>
                  <a:lnTo>
                    <a:pt x="41609" y="32188"/>
                  </a:lnTo>
                  <a:lnTo>
                    <a:pt x="43964" y="29833"/>
                  </a:lnTo>
                  <a:lnTo>
                    <a:pt x="47105" y="27478"/>
                  </a:lnTo>
                  <a:lnTo>
                    <a:pt x="48675" y="24337"/>
                  </a:lnTo>
                  <a:close/>
                </a:path>
                <a:path w="128904" h="144145">
                  <a:moveTo>
                    <a:pt x="73798" y="54956"/>
                  </a:moveTo>
                  <a:lnTo>
                    <a:pt x="73798" y="52600"/>
                  </a:lnTo>
                  <a:lnTo>
                    <a:pt x="73013" y="50245"/>
                  </a:lnTo>
                  <a:lnTo>
                    <a:pt x="73013" y="47890"/>
                  </a:lnTo>
                  <a:lnTo>
                    <a:pt x="58881" y="35328"/>
                  </a:lnTo>
                  <a:lnTo>
                    <a:pt x="54171" y="35328"/>
                  </a:lnTo>
                  <a:lnTo>
                    <a:pt x="49460" y="36899"/>
                  </a:lnTo>
                  <a:lnTo>
                    <a:pt x="47105" y="38469"/>
                  </a:lnTo>
                  <a:lnTo>
                    <a:pt x="43964" y="40039"/>
                  </a:lnTo>
                  <a:lnTo>
                    <a:pt x="40824" y="42394"/>
                  </a:lnTo>
                  <a:lnTo>
                    <a:pt x="38469" y="43964"/>
                  </a:lnTo>
                  <a:lnTo>
                    <a:pt x="33758" y="48675"/>
                  </a:lnTo>
                  <a:lnTo>
                    <a:pt x="30618" y="53386"/>
                  </a:lnTo>
                  <a:lnTo>
                    <a:pt x="30618" y="54956"/>
                  </a:lnTo>
                  <a:lnTo>
                    <a:pt x="29833" y="57311"/>
                  </a:lnTo>
                  <a:lnTo>
                    <a:pt x="29833" y="62022"/>
                  </a:lnTo>
                  <a:lnTo>
                    <a:pt x="30618" y="64377"/>
                  </a:lnTo>
                  <a:lnTo>
                    <a:pt x="32188" y="66732"/>
                  </a:lnTo>
                  <a:lnTo>
                    <a:pt x="33758" y="69872"/>
                  </a:lnTo>
                  <a:lnTo>
                    <a:pt x="37684" y="73798"/>
                  </a:lnTo>
                  <a:lnTo>
                    <a:pt x="38469" y="74321"/>
                  </a:lnTo>
                  <a:lnTo>
                    <a:pt x="38469" y="61236"/>
                  </a:lnTo>
                  <a:lnTo>
                    <a:pt x="40039" y="58881"/>
                  </a:lnTo>
                  <a:lnTo>
                    <a:pt x="40824" y="56526"/>
                  </a:lnTo>
                  <a:lnTo>
                    <a:pt x="43964" y="54171"/>
                  </a:lnTo>
                  <a:lnTo>
                    <a:pt x="51815" y="47890"/>
                  </a:lnTo>
                  <a:lnTo>
                    <a:pt x="54956" y="46320"/>
                  </a:lnTo>
                  <a:lnTo>
                    <a:pt x="59666" y="44750"/>
                  </a:lnTo>
                  <a:lnTo>
                    <a:pt x="62022" y="45535"/>
                  </a:lnTo>
                  <a:lnTo>
                    <a:pt x="63592" y="47890"/>
                  </a:lnTo>
                  <a:lnTo>
                    <a:pt x="64377" y="49460"/>
                  </a:lnTo>
                  <a:lnTo>
                    <a:pt x="65162" y="51815"/>
                  </a:lnTo>
                  <a:lnTo>
                    <a:pt x="65162" y="68302"/>
                  </a:lnTo>
                  <a:lnTo>
                    <a:pt x="67517" y="65947"/>
                  </a:lnTo>
                  <a:lnTo>
                    <a:pt x="69087" y="63592"/>
                  </a:lnTo>
                  <a:lnTo>
                    <a:pt x="71443" y="62022"/>
                  </a:lnTo>
                  <a:lnTo>
                    <a:pt x="73798" y="54956"/>
                  </a:lnTo>
                  <a:close/>
                </a:path>
                <a:path w="128904" h="144145">
                  <a:moveTo>
                    <a:pt x="65162" y="68302"/>
                  </a:moveTo>
                  <a:lnTo>
                    <a:pt x="65162" y="51815"/>
                  </a:lnTo>
                  <a:lnTo>
                    <a:pt x="63592" y="53386"/>
                  </a:lnTo>
                  <a:lnTo>
                    <a:pt x="62807" y="55741"/>
                  </a:lnTo>
                  <a:lnTo>
                    <a:pt x="59666" y="58096"/>
                  </a:lnTo>
                  <a:lnTo>
                    <a:pt x="51815" y="64377"/>
                  </a:lnTo>
                  <a:lnTo>
                    <a:pt x="48675" y="66732"/>
                  </a:lnTo>
                  <a:lnTo>
                    <a:pt x="46320" y="66732"/>
                  </a:lnTo>
                  <a:lnTo>
                    <a:pt x="43179" y="67517"/>
                  </a:lnTo>
                  <a:lnTo>
                    <a:pt x="41609" y="66732"/>
                  </a:lnTo>
                  <a:lnTo>
                    <a:pt x="40039" y="65162"/>
                  </a:lnTo>
                  <a:lnTo>
                    <a:pt x="38469" y="62807"/>
                  </a:lnTo>
                  <a:lnTo>
                    <a:pt x="38469" y="74321"/>
                  </a:lnTo>
                  <a:lnTo>
                    <a:pt x="42394" y="76938"/>
                  </a:lnTo>
                  <a:lnTo>
                    <a:pt x="51815" y="76938"/>
                  </a:lnTo>
                  <a:lnTo>
                    <a:pt x="54171" y="75368"/>
                  </a:lnTo>
                  <a:lnTo>
                    <a:pt x="56526" y="74583"/>
                  </a:lnTo>
                  <a:lnTo>
                    <a:pt x="59666" y="72228"/>
                  </a:lnTo>
                  <a:lnTo>
                    <a:pt x="62807" y="70657"/>
                  </a:lnTo>
                  <a:lnTo>
                    <a:pt x="65162" y="68302"/>
                  </a:lnTo>
                  <a:close/>
                </a:path>
                <a:path w="128904" h="144145">
                  <a:moveTo>
                    <a:pt x="80864" y="94603"/>
                  </a:moveTo>
                  <a:lnTo>
                    <a:pt x="80864" y="80864"/>
                  </a:lnTo>
                  <a:lnTo>
                    <a:pt x="62807" y="94210"/>
                  </a:lnTo>
                  <a:lnTo>
                    <a:pt x="57311" y="87144"/>
                  </a:lnTo>
                  <a:lnTo>
                    <a:pt x="51815" y="91855"/>
                  </a:lnTo>
                  <a:lnTo>
                    <a:pt x="69087" y="114622"/>
                  </a:lnTo>
                  <a:lnTo>
                    <a:pt x="69872" y="113950"/>
                  </a:lnTo>
                  <a:lnTo>
                    <a:pt x="69872" y="102846"/>
                  </a:lnTo>
                  <a:lnTo>
                    <a:pt x="80864" y="94603"/>
                  </a:lnTo>
                  <a:close/>
                </a:path>
                <a:path w="128904" h="144145">
                  <a:moveTo>
                    <a:pt x="74583" y="109912"/>
                  </a:moveTo>
                  <a:lnTo>
                    <a:pt x="69872" y="102846"/>
                  </a:lnTo>
                  <a:lnTo>
                    <a:pt x="69872" y="113950"/>
                  </a:lnTo>
                  <a:lnTo>
                    <a:pt x="74583" y="109912"/>
                  </a:lnTo>
                  <a:close/>
                </a:path>
                <a:path w="128904" h="144145">
                  <a:moveTo>
                    <a:pt x="98136" y="81649"/>
                  </a:moveTo>
                  <a:lnTo>
                    <a:pt x="91855" y="73798"/>
                  </a:lnTo>
                  <a:lnTo>
                    <a:pt x="90285" y="75368"/>
                  </a:lnTo>
                  <a:lnTo>
                    <a:pt x="88715" y="75368"/>
                  </a:lnTo>
                  <a:lnTo>
                    <a:pt x="87144" y="74583"/>
                  </a:lnTo>
                  <a:lnTo>
                    <a:pt x="86359" y="74583"/>
                  </a:lnTo>
                  <a:lnTo>
                    <a:pt x="82434" y="70657"/>
                  </a:lnTo>
                  <a:lnTo>
                    <a:pt x="81649" y="69087"/>
                  </a:lnTo>
                  <a:lnTo>
                    <a:pt x="75368" y="73798"/>
                  </a:lnTo>
                  <a:lnTo>
                    <a:pt x="80864" y="80864"/>
                  </a:lnTo>
                  <a:lnTo>
                    <a:pt x="80864" y="94603"/>
                  </a:lnTo>
                  <a:lnTo>
                    <a:pt x="98136" y="81649"/>
                  </a:lnTo>
                  <a:close/>
                </a:path>
                <a:path w="128904" h="144145">
                  <a:moveTo>
                    <a:pt x="102061" y="142886"/>
                  </a:moveTo>
                  <a:lnTo>
                    <a:pt x="102061" y="127969"/>
                  </a:lnTo>
                  <a:lnTo>
                    <a:pt x="101276" y="128754"/>
                  </a:lnTo>
                  <a:lnTo>
                    <a:pt x="101276" y="130324"/>
                  </a:lnTo>
                  <a:lnTo>
                    <a:pt x="98921" y="132679"/>
                  </a:lnTo>
                  <a:lnTo>
                    <a:pt x="97350" y="132679"/>
                  </a:lnTo>
                  <a:lnTo>
                    <a:pt x="96565" y="133465"/>
                  </a:lnTo>
                  <a:lnTo>
                    <a:pt x="95780" y="133465"/>
                  </a:lnTo>
                  <a:lnTo>
                    <a:pt x="94995" y="132679"/>
                  </a:lnTo>
                  <a:lnTo>
                    <a:pt x="93425" y="132679"/>
                  </a:lnTo>
                  <a:lnTo>
                    <a:pt x="91855" y="131109"/>
                  </a:lnTo>
                  <a:lnTo>
                    <a:pt x="90285" y="130324"/>
                  </a:lnTo>
                  <a:lnTo>
                    <a:pt x="89500" y="129539"/>
                  </a:lnTo>
                  <a:lnTo>
                    <a:pt x="87929" y="126399"/>
                  </a:lnTo>
                  <a:lnTo>
                    <a:pt x="86359" y="124829"/>
                  </a:lnTo>
                  <a:lnTo>
                    <a:pt x="86359" y="123258"/>
                  </a:lnTo>
                  <a:lnTo>
                    <a:pt x="84789" y="118548"/>
                  </a:lnTo>
                  <a:lnTo>
                    <a:pt x="84789" y="116978"/>
                  </a:lnTo>
                  <a:lnTo>
                    <a:pt x="84004" y="116193"/>
                  </a:lnTo>
                  <a:lnTo>
                    <a:pt x="76153" y="121688"/>
                  </a:lnTo>
                  <a:lnTo>
                    <a:pt x="77723" y="124829"/>
                  </a:lnTo>
                  <a:lnTo>
                    <a:pt x="79293" y="129539"/>
                  </a:lnTo>
                  <a:lnTo>
                    <a:pt x="80864" y="131894"/>
                  </a:lnTo>
                  <a:lnTo>
                    <a:pt x="83219" y="135035"/>
                  </a:lnTo>
                  <a:lnTo>
                    <a:pt x="84789" y="137390"/>
                  </a:lnTo>
                  <a:lnTo>
                    <a:pt x="86359" y="138960"/>
                  </a:lnTo>
                  <a:lnTo>
                    <a:pt x="88715" y="140530"/>
                  </a:lnTo>
                  <a:lnTo>
                    <a:pt x="90285" y="142101"/>
                  </a:lnTo>
                  <a:lnTo>
                    <a:pt x="92640" y="142886"/>
                  </a:lnTo>
                  <a:lnTo>
                    <a:pt x="94995" y="142886"/>
                  </a:lnTo>
                  <a:lnTo>
                    <a:pt x="96565" y="143671"/>
                  </a:lnTo>
                  <a:lnTo>
                    <a:pt x="98921" y="143671"/>
                  </a:lnTo>
                  <a:lnTo>
                    <a:pt x="101276" y="142886"/>
                  </a:lnTo>
                  <a:lnTo>
                    <a:pt x="102061" y="142886"/>
                  </a:lnTo>
                  <a:close/>
                </a:path>
                <a:path w="128904" h="144145">
                  <a:moveTo>
                    <a:pt x="128754" y="122473"/>
                  </a:moveTo>
                  <a:lnTo>
                    <a:pt x="109912" y="98136"/>
                  </a:lnTo>
                  <a:lnTo>
                    <a:pt x="91070" y="112267"/>
                  </a:lnTo>
                  <a:lnTo>
                    <a:pt x="91855" y="113837"/>
                  </a:lnTo>
                  <a:lnTo>
                    <a:pt x="93425" y="115408"/>
                  </a:lnTo>
                  <a:lnTo>
                    <a:pt x="94995" y="116193"/>
                  </a:lnTo>
                  <a:lnTo>
                    <a:pt x="95780" y="117763"/>
                  </a:lnTo>
                  <a:lnTo>
                    <a:pt x="97350" y="118548"/>
                  </a:lnTo>
                  <a:lnTo>
                    <a:pt x="98136" y="120118"/>
                  </a:lnTo>
                  <a:lnTo>
                    <a:pt x="98921" y="120903"/>
                  </a:lnTo>
                  <a:lnTo>
                    <a:pt x="99706" y="122473"/>
                  </a:lnTo>
                  <a:lnTo>
                    <a:pt x="100491" y="123258"/>
                  </a:lnTo>
                  <a:lnTo>
                    <a:pt x="101276" y="124829"/>
                  </a:lnTo>
                  <a:lnTo>
                    <a:pt x="101276" y="127184"/>
                  </a:lnTo>
                  <a:lnTo>
                    <a:pt x="102061" y="127969"/>
                  </a:lnTo>
                  <a:lnTo>
                    <a:pt x="102061" y="142886"/>
                  </a:lnTo>
                  <a:lnTo>
                    <a:pt x="102846" y="142886"/>
                  </a:lnTo>
                  <a:lnTo>
                    <a:pt x="104416" y="142362"/>
                  </a:lnTo>
                  <a:lnTo>
                    <a:pt x="104416" y="115408"/>
                  </a:lnTo>
                  <a:lnTo>
                    <a:pt x="109912" y="111482"/>
                  </a:lnTo>
                  <a:lnTo>
                    <a:pt x="121688" y="127184"/>
                  </a:lnTo>
                  <a:lnTo>
                    <a:pt x="128754" y="122473"/>
                  </a:lnTo>
                  <a:close/>
                </a:path>
                <a:path w="128904" h="144145">
                  <a:moveTo>
                    <a:pt x="112267" y="131894"/>
                  </a:moveTo>
                  <a:lnTo>
                    <a:pt x="112267" y="129539"/>
                  </a:lnTo>
                  <a:lnTo>
                    <a:pt x="111482" y="127969"/>
                  </a:lnTo>
                  <a:lnTo>
                    <a:pt x="111482" y="126399"/>
                  </a:lnTo>
                  <a:lnTo>
                    <a:pt x="110697" y="124829"/>
                  </a:lnTo>
                  <a:lnTo>
                    <a:pt x="109912" y="122473"/>
                  </a:lnTo>
                  <a:lnTo>
                    <a:pt x="108342" y="120903"/>
                  </a:lnTo>
                  <a:lnTo>
                    <a:pt x="107557" y="119333"/>
                  </a:lnTo>
                  <a:lnTo>
                    <a:pt x="105986" y="117763"/>
                  </a:lnTo>
                  <a:lnTo>
                    <a:pt x="105986" y="116978"/>
                  </a:lnTo>
                  <a:lnTo>
                    <a:pt x="105201" y="116193"/>
                  </a:lnTo>
                  <a:lnTo>
                    <a:pt x="104416" y="116193"/>
                  </a:lnTo>
                  <a:lnTo>
                    <a:pt x="104416" y="142362"/>
                  </a:lnTo>
                  <a:lnTo>
                    <a:pt x="105201" y="142101"/>
                  </a:lnTo>
                  <a:lnTo>
                    <a:pt x="106772" y="140530"/>
                  </a:lnTo>
                  <a:lnTo>
                    <a:pt x="109127" y="138960"/>
                  </a:lnTo>
                  <a:lnTo>
                    <a:pt x="109912" y="137390"/>
                  </a:lnTo>
                  <a:lnTo>
                    <a:pt x="110697" y="135035"/>
                  </a:lnTo>
                  <a:lnTo>
                    <a:pt x="112267" y="13189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00">
                <a:latin typeface="微软雅黑" panose="020b0503020204020204" pitchFamily="34" charset="-122"/>
                <a:ea typeface="微软雅黑" panose="020b0503020204020204" pitchFamily="34" charset="-122"/>
              </a:endParaRPr>
            </a:p>
          </p:txBody>
        </p:sp>
      </p:grpSp>
      <p:sp>
        <p:nvSpPr>
          <p:cNvPr id="40" name="object 9"/>
          <p:cNvSpPr txBox="1"/>
          <p:nvPr/>
        </p:nvSpPr>
        <p:spPr>
          <a:xfrm>
            <a:off x="3886200" y="1981199"/>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会计准则</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41" name="object 10"/>
          <p:cNvSpPr txBox="1"/>
          <p:nvPr/>
        </p:nvSpPr>
        <p:spPr>
          <a:xfrm>
            <a:off x="4876800" y="1981199"/>
            <a:ext cx="2962688"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zh-CN" altLang="en-US" sz="1400" smtClean="0">
                <a:latin typeface="微软雅黑" panose="020b0503020204020204" pitchFamily="34" charset="-122"/>
                <a:ea typeface="微软雅黑" panose="020b0503020204020204" pitchFamily="34" charset="-122"/>
                <a:cs typeface="Verdana"/>
              </a:rPr>
              <a:t>采用荷兰会计准则编制合并报表</a:t>
            </a:r>
            <a:endParaRPr sz="1400">
              <a:latin typeface="微软雅黑" panose="020b0503020204020204" pitchFamily="34" charset="-122"/>
              <a:ea typeface="微软雅黑" panose="020b0503020204020204" pitchFamily="34" charset="-122"/>
              <a:cs typeface="Verdana"/>
            </a:endParaRPr>
          </a:p>
        </p:txBody>
      </p:sp>
      <p:sp>
        <p:nvSpPr>
          <p:cNvPr id="44" name="object 9"/>
          <p:cNvSpPr txBox="1"/>
          <p:nvPr/>
        </p:nvSpPr>
        <p:spPr>
          <a:xfrm>
            <a:off x="685800" y="1981199"/>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会计年度</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45" name="object 10"/>
          <p:cNvSpPr txBox="1"/>
          <p:nvPr/>
        </p:nvSpPr>
        <p:spPr>
          <a:xfrm>
            <a:off x="1824520" y="1981199"/>
            <a:ext cx="1970858"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zh-CN" altLang="en-US" sz="1400" smtClean="0">
                <a:latin typeface="微软雅黑" panose="020b0503020204020204" pitchFamily="34" charset="-122"/>
                <a:ea typeface="微软雅黑" panose="020b0503020204020204" pitchFamily="34" charset="-122"/>
                <a:cs typeface="Verdana"/>
              </a:rPr>
              <a:t>公历</a:t>
            </a:r>
            <a:r>
              <a:rPr lang="en-US" altLang="zh-CN" sz="1400" smtClean="0">
                <a:latin typeface="微软雅黑" panose="020b0503020204020204" pitchFamily="34" charset="-122"/>
                <a:ea typeface="微软雅黑" panose="020b0503020204020204" pitchFamily="34" charset="-122"/>
                <a:cs typeface="Verdana"/>
              </a:rPr>
              <a:t>1</a:t>
            </a:r>
            <a:r>
              <a:rPr lang="zh-CN" altLang="en-US" sz="1400" smtClean="0">
                <a:latin typeface="微软雅黑" panose="020b0503020204020204" pitchFamily="34" charset="-122"/>
                <a:ea typeface="微软雅黑" panose="020b0503020204020204" pitchFamily="34" charset="-122"/>
                <a:cs typeface="Verdana"/>
              </a:rPr>
              <a:t>月</a:t>
            </a:r>
            <a:r>
              <a:rPr lang="en-US" altLang="zh-CN" sz="1400" smtClean="0">
                <a:latin typeface="微软雅黑" panose="020b0503020204020204" pitchFamily="34" charset="-122"/>
                <a:ea typeface="微软雅黑" panose="020b0503020204020204" pitchFamily="34" charset="-122"/>
                <a:cs typeface="Verdana"/>
              </a:rPr>
              <a:t>1</a:t>
            </a:r>
            <a:r>
              <a:rPr lang="zh-CN" altLang="en-US" sz="1400" smtClean="0">
                <a:latin typeface="微软雅黑" panose="020b0503020204020204" pitchFamily="34" charset="-122"/>
                <a:ea typeface="微软雅黑" panose="020b0503020204020204" pitchFamily="34" charset="-122"/>
                <a:cs typeface="Verdana"/>
              </a:rPr>
              <a:t>日</a:t>
            </a:r>
            <a:r>
              <a:rPr lang="en-US" altLang="zh-CN" sz="1400" smtClean="0">
                <a:latin typeface="微软雅黑" panose="020b0503020204020204" pitchFamily="34" charset="-122"/>
                <a:ea typeface="微软雅黑" panose="020b0503020204020204" pitchFamily="34" charset="-122"/>
                <a:cs typeface="Verdana"/>
              </a:rPr>
              <a:t>-12</a:t>
            </a:r>
            <a:r>
              <a:rPr lang="zh-CN" altLang="en-US" sz="1400" smtClean="0">
                <a:latin typeface="微软雅黑" panose="020b0503020204020204" pitchFamily="34" charset="-122"/>
                <a:ea typeface="微软雅黑" panose="020b0503020204020204" pitchFamily="34" charset="-122"/>
                <a:cs typeface="Verdana"/>
              </a:rPr>
              <a:t>月</a:t>
            </a:r>
            <a:r>
              <a:rPr lang="en-US" altLang="zh-CN" sz="1400" smtClean="0">
                <a:latin typeface="微软雅黑" panose="020b0503020204020204" pitchFamily="34" charset="-122"/>
                <a:ea typeface="微软雅黑" panose="020b0503020204020204" pitchFamily="34" charset="-122"/>
                <a:cs typeface="Verdana"/>
              </a:rPr>
              <a:t>31</a:t>
            </a:r>
            <a:r>
              <a:rPr lang="zh-CN" altLang="en-US" sz="1400" smtClean="0">
                <a:latin typeface="微软雅黑" panose="020b0503020204020204" pitchFamily="34" charset="-122"/>
                <a:ea typeface="微软雅黑" panose="020b0503020204020204" pitchFamily="34" charset="-122"/>
                <a:cs typeface="Verdana"/>
              </a:rPr>
              <a:t>日</a:t>
            </a:r>
            <a:endParaRPr sz="1400">
              <a:latin typeface="微软雅黑" panose="020b0503020204020204" pitchFamily="34" charset="-122"/>
              <a:ea typeface="微软雅黑" panose="020b0503020204020204" pitchFamily="34" charset="-122"/>
              <a:cs typeface="Verdana"/>
            </a:endParaRPr>
          </a:p>
        </p:txBody>
      </p:sp>
      <p:sp>
        <p:nvSpPr>
          <p:cNvPr id="46" name="object 9"/>
          <p:cNvSpPr txBox="1"/>
          <p:nvPr/>
        </p:nvSpPr>
        <p:spPr>
          <a:xfrm>
            <a:off x="3886200" y="2445080"/>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信息系统</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47" name="object 10"/>
          <p:cNvSpPr txBox="1"/>
          <p:nvPr/>
        </p:nvSpPr>
        <p:spPr>
          <a:xfrm>
            <a:off x="4860424" y="2476820"/>
            <a:ext cx="6798176" cy="19018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en-US" altLang="zh-CN" sz="1200" smtClean="0">
                <a:latin typeface="微软雅黑" panose="020b0503020204020204" pitchFamily="34" charset="-122"/>
                <a:ea typeface="微软雅黑" panose="020b0503020204020204" pitchFamily="34" charset="-122"/>
                <a:cs typeface="Verdana"/>
              </a:rPr>
              <a:t>SAP</a:t>
            </a:r>
            <a:r>
              <a:rPr lang="zh-CN" altLang="en-US" sz="1200" smtClean="0">
                <a:latin typeface="微软雅黑" panose="020b0503020204020204" pitchFamily="34" charset="-122"/>
                <a:ea typeface="微软雅黑" panose="020b0503020204020204" pitchFamily="34" charset="-122"/>
                <a:cs typeface="Verdana"/>
              </a:rPr>
              <a:t>（除印度和阿根廷公司），</a:t>
            </a:r>
            <a:r>
              <a:rPr lang="en-US" altLang="zh-CN" sz="1200" smtClean="0">
                <a:latin typeface="微软雅黑" panose="020b0503020204020204" pitchFamily="34" charset="-122"/>
                <a:ea typeface="微软雅黑" panose="020b0503020204020204" pitchFamily="34" charset="-122"/>
                <a:cs typeface="Verdana"/>
              </a:rPr>
              <a:t>Hyperion</a:t>
            </a:r>
            <a:r>
              <a:rPr lang="zh-CN" altLang="en-US" sz="1200" smtClean="0">
                <a:latin typeface="微软雅黑" panose="020b0503020204020204" pitchFamily="34" charset="-122"/>
                <a:ea typeface="微软雅黑" panose="020b0503020204020204" pitchFamily="34" charset="-122"/>
                <a:cs typeface="Verdana"/>
              </a:rPr>
              <a:t>、</a:t>
            </a:r>
            <a:r>
              <a:rPr lang="en-US" altLang="zh-CN" sz="1200" err="1" smtClean="0">
                <a:latin typeface="微软雅黑" panose="020b0503020204020204" pitchFamily="34" charset="-122"/>
                <a:ea typeface="微软雅黑" panose="020b0503020204020204" pitchFamily="34" charset="-122"/>
                <a:cs typeface="Verdana"/>
              </a:rPr>
              <a:t>QlikView</a:t>
            </a:r>
            <a:endParaRPr lang="en-US" altLang="zh-CN" sz="1200">
              <a:latin typeface="微软雅黑" panose="020b0503020204020204" pitchFamily="34" charset="-122"/>
              <a:ea typeface="微软雅黑" panose="020b0503020204020204" pitchFamily="34" charset="-122"/>
              <a:cs typeface="Verdana"/>
            </a:endParaRPr>
          </a:p>
        </p:txBody>
      </p:sp>
      <p:sp>
        <p:nvSpPr>
          <p:cNvPr id="50" name="object 9"/>
          <p:cNvSpPr txBox="1"/>
          <p:nvPr/>
        </p:nvSpPr>
        <p:spPr>
          <a:xfrm>
            <a:off x="685800" y="2445080"/>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a:solidFill>
                  <a:srgbClr val="FF0000"/>
                </a:solidFill>
                <a:latin typeface="微软雅黑" panose="020b0503020204020204" pitchFamily="34" charset="-122"/>
                <a:ea typeface="微软雅黑" panose="020b0503020204020204" pitchFamily="34" charset="-122"/>
                <a:cs typeface="Arial"/>
              </a:rPr>
              <a:t>管理模式</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51" name="object 10"/>
          <p:cNvSpPr txBox="1"/>
          <p:nvPr/>
        </p:nvSpPr>
        <p:spPr>
          <a:xfrm>
            <a:off x="1824520" y="2445080"/>
            <a:ext cx="1970858"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zh-CN" altLang="en-US" sz="1400" smtClean="0">
                <a:latin typeface="微软雅黑" panose="020b0503020204020204" pitchFamily="34" charset="-122"/>
                <a:ea typeface="微软雅黑" panose="020b0503020204020204" pitchFamily="34" charset="-122"/>
                <a:cs typeface="Verdana"/>
              </a:rPr>
              <a:t>垂直条线</a:t>
            </a:r>
            <a:r>
              <a:rPr lang="en-US" altLang="zh-CN" sz="1400" smtClean="0">
                <a:latin typeface="微软雅黑" panose="020b0503020204020204" pitchFamily="34" charset="-122"/>
                <a:ea typeface="微软雅黑" panose="020b0503020204020204" pitchFamily="34" charset="-122"/>
                <a:cs typeface="Verdana"/>
              </a:rPr>
              <a:t>&amp;</a:t>
            </a:r>
            <a:r>
              <a:rPr lang="zh-CN" altLang="en-US" sz="1400" smtClean="0">
                <a:latin typeface="微软雅黑" panose="020b0503020204020204" pitchFamily="34" charset="-122"/>
                <a:ea typeface="微软雅黑" panose="020b0503020204020204" pitchFamily="34" charset="-122"/>
                <a:cs typeface="Verdana"/>
              </a:rPr>
              <a:t>集</a:t>
            </a:r>
            <a:r>
              <a:rPr lang="zh-CN" altLang="en-US" sz="1400">
                <a:latin typeface="微软雅黑" panose="020b0503020204020204" pitchFamily="34" charset="-122"/>
                <a:ea typeface="微软雅黑" panose="020b0503020204020204" pitchFamily="34" charset="-122"/>
                <a:cs typeface="Verdana"/>
              </a:rPr>
              <a:t>权</a:t>
            </a:r>
            <a:r>
              <a:rPr lang="zh-CN" altLang="en-US" sz="1400" smtClean="0">
                <a:latin typeface="微软雅黑" panose="020b0503020204020204" pitchFamily="34" charset="-122"/>
                <a:ea typeface="微软雅黑" panose="020b0503020204020204" pitchFamily="34" charset="-122"/>
                <a:cs typeface="Verdana"/>
              </a:rPr>
              <a:t>管理</a:t>
            </a:r>
            <a:endParaRPr sz="1400">
              <a:latin typeface="微软雅黑" panose="020b0503020204020204" pitchFamily="34" charset="-122"/>
              <a:ea typeface="微软雅黑" panose="020b0503020204020204" pitchFamily="34" charset="-122"/>
              <a:cs typeface="Verdana"/>
            </a:endParaRPr>
          </a:p>
        </p:txBody>
      </p:sp>
      <p:sp>
        <p:nvSpPr>
          <p:cNvPr id="52" name="object 9"/>
          <p:cNvSpPr txBox="1"/>
          <p:nvPr/>
        </p:nvSpPr>
        <p:spPr>
          <a:xfrm>
            <a:off x="726143" y="2908756"/>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记账本位币</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53" name="object 10"/>
          <p:cNvSpPr txBox="1"/>
          <p:nvPr/>
        </p:nvSpPr>
        <p:spPr>
          <a:xfrm>
            <a:off x="1779108" y="2908756"/>
            <a:ext cx="1970858" cy="22192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3000"/>
              </a:lnSpc>
            </a:pPr>
            <a:r>
              <a:rPr lang="zh-CN" altLang="en-US" sz="1400" smtClean="0">
                <a:latin typeface="微软雅黑" panose="020b0503020204020204" pitchFamily="34" charset="-122"/>
                <a:ea typeface="微软雅黑" panose="020b0503020204020204" pitchFamily="34" charset="-122"/>
                <a:cs typeface="Verdana"/>
              </a:rPr>
              <a:t>欧元（</a:t>
            </a:r>
            <a:r>
              <a:rPr lang="en-US" altLang="zh-CN" sz="1400" smtClean="0">
                <a:latin typeface="微软雅黑" panose="020b0503020204020204" pitchFamily="34" charset="-122"/>
                <a:ea typeface="微软雅黑" panose="020b0503020204020204" pitchFamily="34" charset="-122"/>
                <a:cs typeface="Verdana"/>
              </a:rPr>
              <a:t>EUR</a:t>
            </a:r>
            <a:r>
              <a:rPr lang="zh-CN" altLang="en-US" sz="1400" smtClean="0">
                <a:latin typeface="微软雅黑" panose="020b0503020204020204" pitchFamily="34" charset="-122"/>
                <a:ea typeface="微软雅黑" panose="020b0503020204020204" pitchFamily="34" charset="-122"/>
                <a:cs typeface="Verdana"/>
              </a:rPr>
              <a:t>）</a:t>
            </a:r>
            <a:endParaRPr sz="1400">
              <a:latin typeface="微软雅黑" panose="020b0503020204020204" pitchFamily="34" charset="-122"/>
              <a:ea typeface="微软雅黑" panose="020b0503020204020204" pitchFamily="34" charset="-122"/>
              <a:cs typeface="Verdana"/>
            </a:endParaRPr>
          </a:p>
        </p:txBody>
      </p:sp>
      <p:sp>
        <p:nvSpPr>
          <p:cNvPr id="56" name="object 9"/>
          <p:cNvSpPr txBox="1"/>
          <p:nvPr/>
        </p:nvSpPr>
        <p:spPr>
          <a:xfrm>
            <a:off x="3886200" y="2909177"/>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财务报表</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57" name="object 10"/>
          <p:cNvSpPr txBox="1"/>
          <p:nvPr/>
        </p:nvSpPr>
        <p:spPr>
          <a:xfrm>
            <a:off x="4860424" y="2826298"/>
            <a:ext cx="6798176" cy="380361"/>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3000"/>
              </a:lnSpc>
            </a:pPr>
            <a:r>
              <a:rPr lang="en-US" altLang="zh-CN" sz="1200" smtClean="0">
                <a:latin typeface="微软雅黑" panose="020b0503020204020204" pitchFamily="34" charset="-122"/>
                <a:ea typeface="微软雅黑" panose="020b0503020204020204" pitchFamily="34" charset="-122"/>
                <a:cs typeface="Verdana"/>
              </a:rPr>
              <a:t>S</a:t>
            </a:r>
            <a:r>
              <a:rPr lang="zh-CN" altLang="en-US" sz="1200" smtClean="0">
                <a:latin typeface="微软雅黑" panose="020b0503020204020204" pitchFamily="34" charset="-122"/>
                <a:ea typeface="微软雅黑" panose="020b0503020204020204" pitchFamily="34" charset="-122"/>
                <a:cs typeface="Verdana"/>
              </a:rPr>
              <a:t>年报（</a:t>
            </a:r>
            <a:r>
              <a:rPr lang="en-US" altLang="zh-CN" sz="1200" spc="10">
                <a:latin typeface="微软雅黑" panose="020b0503020204020204" pitchFamily="34" charset="-122"/>
                <a:ea typeface="微软雅黑" panose="020b0503020204020204" pitchFamily="34" charset="-122"/>
                <a:cs typeface="Verdana"/>
              </a:rPr>
              <a:t>2010 - 2014 Deloitte </a:t>
            </a:r>
            <a:r>
              <a:rPr lang="en-US" altLang="zh-CN" sz="1200" spc="15">
                <a:latin typeface="微软雅黑" panose="020b0503020204020204" pitchFamily="34" charset="-122"/>
                <a:ea typeface="微软雅黑" panose="020b0503020204020204" pitchFamily="34" charset="-122"/>
                <a:cs typeface="Verdana"/>
              </a:rPr>
              <a:t>Accounts B.V. </a:t>
            </a:r>
            <a:r>
              <a:rPr lang="zh-CN" altLang="en-US" sz="1200" spc="10">
                <a:latin typeface="微软雅黑" panose="020b0503020204020204" pitchFamily="34" charset="-122"/>
                <a:ea typeface="微软雅黑" panose="020b0503020204020204" pitchFamily="34" charset="-122"/>
                <a:cs typeface="Verdana"/>
              </a:rPr>
              <a:t>审计</a:t>
            </a:r>
            <a:r>
              <a:rPr lang="en-US" altLang="zh-CN" sz="1200" spc="10">
                <a:latin typeface="微软雅黑" panose="020b0503020204020204" pitchFamily="34" charset="-122"/>
                <a:ea typeface="微软雅黑" panose="020b0503020204020204" pitchFamily="34" charset="-122"/>
                <a:cs typeface="Verdana"/>
              </a:rPr>
              <a:t>. 2015</a:t>
            </a:r>
            <a:r>
              <a:rPr lang="zh-CN" altLang="en-US" sz="1200" spc="10">
                <a:latin typeface="微软雅黑" panose="020b0503020204020204" pitchFamily="34" charset="-122"/>
                <a:ea typeface="微软雅黑" panose="020b0503020204020204" pitchFamily="34" charset="-122"/>
                <a:cs typeface="Verdana"/>
              </a:rPr>
              <a:t>始</a:t>
            </a:r>
            <a:r>
              <a:rPr lang="en-US" altLang="zh-CN" sz="1200" spc="20">
                <a:latin typeface="微软雅黑" panose="020b0503020204020204" pitchFamily="34" charset="-122"/>
                <a:ea typeface="微软雅黑" panose="020b0503020204020204" pitchFamily="34" charset="-122"/>
                <a:cs typeface="Verdana"/>
              </a:rPr>
              <a:t>BDO </a:t>
            </a:r>
            <a:r>
              <a:rPr lang="en-US" altLang="zh-CN" sz="1200" spc="-210">
                <a:latin typeface="微软雅黑" panose="020b0503020204020204" pitchFamily="34" charset="-122"/>
                <a:ea typeface="微软雅黑" panose="020b0503020204020204" pitchFamily="34" charset="-122"/>
                <a:cs typeface="Verdana"/>
              </a:rPr>
              <a:t> </a:t>
            </a:r>
            <a:r>
              <a:rPr lang="en-US" altLang="zh-CN" sz="1200" spc="15">
                <a:latin typeface="微软雅黑" panose="020b0503020204020204" pitchFamily="34" charset="-122"/>
                <a:ea typeface="微软雅黑" panose="020b0503020204020204" pitchFamily="34" charset="-122"/>
                <a:cs typeface="Verdana"/>
              </a:rPr>
              <a:t>Audit </a:t>
            </a:r>
            <a:r>
              <a:rPr lang="en-US" altLang="zh-CN" sz="1200" spc="20">
                <a:latin typeface="微软雅黑" panose="020b0503020204020204" pitchFamily="34" charset="-122"/>
                <a:ea typeface="微软雅黑" panose="020b0503020204020204" pitchFamily="34" charset="-122"/>
                <a:cs typeface="Verdana"/>
              </a:rPr>
              <a:t>&amp; </a:t>
            </a:r>
            <a:r>
              <a:rPr lang="en-US" altLang="zh-CN" sz="1200" spc="15">
                <a:latin typeface="微软雅黑" panose="020b0503020204020204" pitchFamily="34" charset="-122"/>
                <a:ea typeface="微软雅黑" panose="020b0503020204020204" pitchFamily="34" charset="-122"/>
                <a:cs typeface="Verdana"/>
              </a:rPr>
              <a:t>Assurance B.V</a:t>
            </a:r>
            <a:r>
              <a:rPr lang="zh-CN" altLang="en-US" sz="1200" spc="15" smtClean="0">
                <a:latin typeface="微软雅黑" panose="020b0503020204020204" pitchFamily="34" charset="-122"/>
                <a:ea typeface="微软雅黑" panose="020b0503020204020204" pitchFamily="34" charset="-122"/>
                <a:cs typeface="Verdana"/>
              </a:rPr>
              <a:t>审计</a:t>
            </a:r>
            <a:r>
              <a:rPr lang="zh-CN" altLang="en-US" sz="1200" smtClean="0">
                <a:latin typeface="微软雅黑" panose="020b0503020204020204" pitchFamily="34" charset="-122"/>
                <a:ea typeface="微软雅黑" panose="020b0503020204020204" pitchFamily="34" charset="-122"/>
                <a:cs typeface="Verdana"/>
              </a:rPr>
              <a:t>），季度运营报告，月度运营报告，日报（销售、资金和债务）</a:t>
            </a:r>
            <a:endParaRPr sz="1200">
              <a:latin typeface="微软雅黑" panose="020b0503020204020204" pitchFamily="34" charset="-122"/>
              <a:ea typeface="微软雅黑" panose="020b0503020204020204" pitchFamily="34" charset="-122"/>
              <a:cs typeface="Verdana"/>
            </a:endParaRPr>
          </a:p>
        </p:txBody>
      </p:sp>
      <p:sp>
        <p:nvSpPr>
          <p:cNvPr id="60" name="object 6"/>
          <p:cNvSpPr/>
          <p:nvPr/>
        </p:nvSpPr>
        <p:spPr>
          <a:xfrm>
            <a:off x="609937" y="2743200"/>
            <a:ext cx="11041993" cy="0"/>
          </a:xfrm>
          <a:custGeom>
            <a:rect l="l" t="t" r="r" b="b"/>
            <a:pathLst>
              <a:path w="8159750">
                <a:moveTo>
                  <a:pt x="0" y="0"/>
                </a:moveTo>
                <a:lnTo>
                  <a:pt x="8159425" y="0"/>
                </a:lnTo>
              </a:path>
            </a:pathLst>
          </a:custGeom>
          <a:ln w="13084">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200">
              <a:latin typeface="微软雅黑" panose="020b0503020204020204" pitchFamily="34" charset="-122"/>
              <a:ea typeface="微软雅黑" panose="020b0503020204020204" pitchFamily="34" charset="-122"/>
            </a:endParaRPr>
          </a:p>
        </p:txBody>
      </p:sp>
      <p:sp>
        <p:nvSpPr>
          <p:cNvPr id="63" name="object 9"/>
          <p:cNvSpPr txBox="1"/>
          <p:nvPr/>
        </p:nvSpPr>
        <p:spPr>
          <a:xfrm>
            <a:off x="7772400" y="1981200"/>
            <a:ext cx="1046524" cy="215444"/>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ctr">
              <a:lnSpc>
                <a:spcPct val="100000"/>
              </a:lnSpc>
            </a:pPr>
            <a:r>
              <a:rPr lang="zh-CN" altLang="en-US" sz="1400" smtClean="0">
                <a:solidFill>
                  <a:srgbClr val="FF0000"/>
                </a:solidFill>
                <a:latin typeface="微软雅黑" panose="020b0503020204020204" pitchFamily="34" charset="-122"/>
                <a:ea typeface="微软雅黑" panose="020b0503020204020204" pitchFamily="34" charset="-122"/>
                <a:cs typeface="Arial"/>
              </a:rPr>
              <a:t>财务人数</a:t>
            </a:r>
            <a:endParaRPr sz="1400">
              <a:solidFill>
                <a:srgbClr val="FF0000"/>
              </a:solidFill>
              <a:latin typeface="微软雅黑" panose="020b0503020204020204" pitchFamily="34" charset="-122"/>
              <a:ea typeface="微软雅黑" panose="020b0503020204020204" pitchFamily="34" charset="-122"/>
              <a:cs typeface="Arial"/>
            </a:endParaRPr>
          </a:p>
        </p:txBody>
      </p:sp>
      <p:sp>
        <p:nvSpPr>
          <p:cNvPr id="64" name="object 10"/>
          <p:cNvSpPr txBox="1"/>
          <p:nvPr/>
        </p:nvSpPr>
        <p:spPr>
          <a:xfrm>
            <a:off x="8763000" y="1981200"/>
            <a:ext cx="2962688" cy="209160"/>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3000"/>
              </a:lnSpc>
            </a:pPr>
            <a:r>
              <a:rPr lang="en-US" altLang="zh-CN" sz="1400" smtClean="0">
                <a:latin typeface="微软雅黑" panose="020b0503020204020204" pitchFamily="34" charset="-122"/>
                <a:ea typeface="微软雅黑" panose="020b0503020204020204" pitchFamily="34" charset="-122"/>
                <a:cs typeface="Verdana"/>
              </a:rPr>
              <a:t>42/260</a:t>
            </a:r>
            <a:r>
              <a:rPr lang="zh-CN" altLang="en-US" sz="1400" smtClean="0">
                <a:latin typeface="微软雅黑" panose="020b0503020204020204" pitchFamily="34" charset="-122"/>
                <a:ea typeface="微软雅黑" panose="020b0503020204020204" pitchFamily="34" charset="-122"/>
                <a:cs typeface="Verdana"/>
              </a:rPr>
              <a:t>（</a:t>
            </a:r>
            <a:r>
              <a:rPr lang="en-US" altLang="zh-CN" sz="1400" smtClean="0">
                <a:latin typeface="微软雅黑" panose="020b0503020204020204" pitchFamily="34" charset="-122"/>
                <a:ea typeface="微软雅黑" panose="020b0503020204020204" pitchFamily="34" charset="-122"/>
                <a:cs typeface="Verdana"/>
              </a:rPr>
              <a:t>2015</a:t>
            </a:r>
            <a:r>
              <a:rPr lang="zh-CN" altLang="en-US" sz="1400" smtClean="0">
                <a:latin typeface="微软雅黑" panose="020b0503020204020204" pitchFamily="34" charset="-122"/>
                <a:ea typeface="微软雅黑" panose="020b0503020204020204" pitchFamily="34" charset="-122"/>
                <a:cs typeface="Verdana"/>
              </a:rPr>
              <a:t>年底，含</a:t>
            </a:r>
            <a:r>
              <a:rPr lang="en-US" altLang="zh-CN" sz="1400" smtClean="0">
                <a:latin typeface="微软雅黑" panose="020b0503020204020204" pitchFamily="34" charset="-122"/>
                <a:ea typeface="微软雅黑" panose="020b0503020204020204" pitchFamily="34" charset="-122"/>
                <a:cs typeface="Verdana"/>
              </a:rPr>
              <a:t>HR</a:t>
            </a:r>
            <a:r>
              <a:rPr lang="zh-CN" altLang="en-US" sz="1400" smtClean="0">
                <a:latin typeface="微软雅黑" panose="020b0503020204020204" pitchFamily="34" charset="-122"/>
                <a:ea typeface="微软雅黑" panose="020b0503020204020204" pitchFamily="34" charset="-122"/>
                <a:cs typeface="Verdana"/>
              </a:rPr>
              <a:t>、</a:t>
            </a:r>
            <a:r>
              <a:rPr lang="en-US" altLang="zh-CN" sz="1400" smtClean="0">
                <a:latin typeface="微软雅黑" panose="020b0503020204020204" pitchFamily="34" charset="-122"/>
                <a:ea typeface="微软雅黑" panose="020b0503020204020204" pitchFamily="34" charset="-122"/>
                <a:cs typeface="Verdana"/>
              </a:rPr>
              <a:t>IT)</a:t>
            </a:r>
            <a:endParaRPr sz="1400">
              <a:latin typeface="微软雅黑" panose="020b0503020204020204" pitchFamily="34" charset="-122"/>
              <a:ea typeface="微软雅黑" panose="020b0503020204020204" pitchFamily="34" charset="-122"/>
              <a:cs typeface="Verdana"/>
            </a:endParaRPr>
          </a:p>
        </p:txBody>
      </p:sp>
      <p:sp>
        <p:nvSpPr>
          <p:cNvPr id="65" name="object 7"/>
          <p:cNvSpPr txBox="1"/>
          <p:nvPr/>
        </p:nvSpPr>
        <p:spPr>
          <a:xfrm>
            <a:off x="609600" y="3570088"/>
            <a:ext cx="29718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7020" indent="-285750">
              <a:spcBef>
                <a:spcPts val="305"/>
              </a:spcBef>
              <a:buFont typeface="Wingdings" pitchFamily="2" charset="2"/>
              <a:buChar char="ü"/>
            </a:pPr>
            <a:r>
              <a:rPr lang="zh-CN" altLang="en-US" smtClean="0">
                <a:solidFill>
                  <a:srgbClr val="FFFFFF"/>
                </a:solidFill>
                <a:latin typeface="微软雅黑" panose="020b0503020204020204" pitchFamily="34" charset="-122"/>
                <a:ea typeface="微软雅黑" panose="020b0503020204020204" pitchFamily="34" charset="-122"/>
                <a:cs typeface="微软雅黑"/>
              </a:rPr>
              <a:t>财务管理基本架构</a:t>
            </a:r>
            <a:endParaRPr>
              <a:solidFill>
                <a:srgbClr val="FFFFFF"/>
              </a:solidFill>
              <a:latin typeface="微软雅黑" panose="020b0503020204020204" pitchFamily="34" charset="-122"/>
              <a:ea typeface="微软雅黑" panose="020b0503020204020204" pitchFamily="34" charset="-122"/>
              <a:cs typeface="微软雅黑"/>
            </a:endParaRPr>
          </a:p>
        </p:txBody>
      </p:sp>
      <p:pic>
        <p:nvPicPr>
          <p:cNvPr id="9" name="图片 8"/>
          <p:cNvPicPr>
            <a:picLocks noChangeAspect="1"/>
          </p:cNvPicPr>
          <p:nvPr/>
        </p:nvPicPr>
        <p:blipFill>
          <a:blip r:embed="rId12">
            <a:extLst>
              <a:ext uri="{28A0092B-C50C-407E-A947-70E740481C1C}">
                <a14:useLocalDpi xmlns:a14="http://schemas.microsoft.com/office/drawing/2010/main" xmlns="" val="0"/>
              </a:ext>
            </a:extLst>
          </a:blip>
          <a:stretch>
            <a:fillRect/>
          </a:stretch>
        </p:blipFill>
        <p:spPr>
          <a:xfrm>
            <a:off x="609600" y="4199686"/>
            <a:ext cx="3411887" cy="1809604"/>
          </a:xfrm>
          <a:prstGeom prst="rect">
            <a:avLst/>
          </a:prstGeom>
        </p:spPr>
      </p:pic>
      <p:sp>
        <p:nvSpPr>
          <p:cNvPr id="14" name="矩形 13"/>
          <p:cNvSpPr/>
          <p:nvPr/>
        </p:nvSpPr>
        <p:spPr>
          <a:xfrm>
            <a:off x="1249708" y="4320923"/>
            <a:ext cx="1474471" cy="454181"/>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95000"/>
              </a:lnSpc>
            </a:pPr>
            <a:r>
              <a:rPr lang="zh-CN" altLang="en-US" sz="1100" b="1" smtClean="0">
                <a:latin typeface="Arial Unicode MS" pitchFamily="34" charset="-122"/>
                <a:ea typeface="Arial Unicode MS" pitchFamily="34" charset="-122"/>
                <a:cs typeface="Arial Unicode MS" pitchFamily="34" charset="-122"/>
              </a:rPr>
              <a:t>首席执行官</a:t>
            </a:r>
            <a:endParaRPr lang="en-US" altLang="zh-CN" sz="1100" b="1" smtClean="0">
              <a:latin typeface="Arial Unicode MS" pitchFamily="34" charset="-122"/>
              <a:ea typeface="Arial Unicode MS" pitchFamily="34" charset="-122"/>
              <a:cs typeface="Arial Unicode MS" pitchFamily="34" charset="-122"/>
            </a:endParaRPr>
          </a:p>
          <a:p>
            <a:pPr algn="ctr">
              <a:lnSpc>
                <a:spcPct val="95000"/>
              </a:lnSpc>
            </a:pPr>
            <a:r>
              <a:rPr lang="en-US" altLang="zh-CN" sz="1100" b="1" smtClean="0">
                <a:latin typeface="Arial Unicode MS" pitchFamily="34" charset="-122"/>
                <a:ea typeface="Arial Unicode MS" pitchFamily="34" charset="-122"/>
                <a:cs typeface="Arial Unicode MS" pitchFamily="34" charset="-122"/>
              </a:rPr>
              <a:t>Marco de koning</a:t>
            </a:r>
            <a:endParaRPr lang="zh-CN" altLang="en-US" sz="1100" b="1">
              <a:latin typeface="Arial Unicode MS" pitchFamily="34" charset="-122"/>
              <a:ea typeface="Arial Unicode MS" pitchFamily="34" charset="-122"/>
              <a:cs typeface="Arial Unicode MS" pitchFamily="34" charset="-122"/>
            </a:endParaRPr>
          </a:p>
        </p:txBody>
      </p:sp>
      <p:sp>
        <p:nvSpPr>
          <p:cNvPr id="66" name="矩形 65"/>
          <p:cNvSpPr/>
          <p:nvPr/>
        </p:nvSpPr>
        <p:spPr>
          <a:xfrm>
            <a:off x="2362200" y="4884178"/>
            <a:ext cx="990600" cy="44271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90000"/>
              </a:lnSpc>
            </a:pPr>
            <a:r>
              <a:rPr lang="zh-CN" altLang="en-US" sz="1100" b="1">
                <a:latin typeface="Arial Unicode MS" pitchFamily="34" charset="-122"/>
                <a:ea typeface="Arial Unicode MS" pitchFamily="34" charset="-122"/>
                <a:cs typeface="Arial Unicode MS" pitchFamily="34" charset="-122"/>
              </a:rPr>
              <a:t>首席财务</a:t>
            </a:r>
            <a:r>
              <a:rPr lang="zh-CN" altLang="en-US" sz="1100" b="1" smtClean="0">
                <a:latin typeface="Arial Unicode MS" pitchFamily="34" charset="-122"/>
                <a:ea typeface="Arial Unicode MS" pitchFamily="34" charset="-122"/>
                <a:cs typeface="Arial Unicode MS" pitchFamily="34" charset="-122"/>
              </a:rPr>
              <a:t>官（</a:t>
            </a:r>
            <a:r>
              <a:rPr lang="en-US" altLang="zh-CN" sz="1100" b="1" smtClean="0">
                <a:latin typeface="Arial Unicode MS" pitchFamily="34" charset="-122"/>
                <a:ea typeface="Arial Unicode MS" pitchFamily="34" charset="-122"/>
                <a:cs typeface="Arial Unicode MS" pitchFamily="34" charset="-122"/>
              </a:rPr>
              <a:t>Arthur</a:t>
            </a:r>
            <a:r>
              <a:rPr lang="zh-CN" altLang="en-US" sz="1100" b="1" smtClean="0">
                <a:latin typeface="Arial Unicode MS" pitchFamily="34" charset="-122"/>
                <a:ea typeface="Arial Unicode MS" pitchFamily="34" charset="-122"/>
                <a:cs typeface="Arial Unicode MS" pitchFamily="34" charset="-122"/>
              </a:rPr>
              <a:t>）</a:t>
            </a:r>
            <a:endParaRPr lang="zh-CN" altLang="en-US" sz="1100" b="1">
              <a:latin typeface="Arial Unicode MS" pitchFamily="34" charset="-122"/>
              <a:ea typeface="Arial Unicode MS" pitchFamily="34" charset="-122"/>
              <a:cs typeface="Arial Unicode MS" pitchFamily="34" charset="-122"/>
            </a:endParaRPr>
          </a:p>
        </p:txBody>
      </p:sp>
      <p:sp>
        <p:nvSpPr>
          <p:cNvPr id="21" name="矩形 20"/>
          <p:cNvSpPr/>
          <p:nvPr/>
        </p:nvSpPr>
        <p:spPr>
          <a:xfrm>
            <a:off x="1523999" y="5472353"/>
            <a:ext cx="791543" cy="536937"/>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100" b="1" smtClean="0">
                <a:latin typeface="微软雅黑" panose="020b0503020204020204" pitchFamily="34" charset="-122"/>
                <a:ea typeface="微软雅黑" panose="020b0503020204020204" pitchFamily="34" charset="-122"/>
                <a:cs typeface="Arial Unicode MS" pitchFamily="34" charset="-122"/>
              </a:rPr>
              <a:t>全球财务管控</a:t>
            </a:r>
            <a:endParaRPr lang="zh-CN" altLang="en-US" sz="1100" b="1">
              <a:latin typeface="微软雅黑" panose="020b0503020204020204" pitchFamily="34" charset="-122"/>
              <a:ea typeface="微软雅黑" panose="020b0503020204020204" pitchFamily="34" charset="-122"/>
              <a:cs typeface="Arial Unicode MS" pitchFamily="34" charset="-122"/>
            </a:endParaRPr>
          </a:p>
        </p:txBody>
      </p:sp>
      <p:sp>
        <p:nvSpPr>
          <p:cNvPr id="67" name="矩形 66"/>
          <p:cNvSpPr/>
          <p:nvPr/>
        </p:nvSpPr>
        <p:spPr>
          <a:xfrm>
            <a:off x="2362200" y="5461843"/>
            <a:ext cx="791543" cy="547447"/>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100" b="1" smtClean="0">
                <a:latin typeface="微软雅黑" panose="020b0503020204020204" pitchFamily="34" charset="-122"/>
                <a:ea typeface="微软雅黑" panose="020b0503020204020204" pitchFamily="34" charset="-122"/>
                <a:cs typeface="Arial Unicode MS" pitchFamily="34" charset="-122"/>
              </a:rPr>
              <a:t>全球信息化</a:t>
            </a:r>
            <a:endParaRPr lang="zh-CN" altLang="en-US" sz="1100" b="1">
              <a:latin typeface="微软雅黑" panose="020b0503020204020204" pitchFamily="34" charset="-122"/>
              <a:ea typeface="微软雅黑" panose="020b0503020204020204" pitchFamily="34" charset="-122"/>
              <a:cs typeface="Arial Unicode MS" pitchFamily="34" charset="-122"/>
            </a:endParaRPr>
          </a:p>
        </p:txBody>
      </p:sp>
      <p:sp>
        <p:nvSpPr>
          <p:cNvPr id="68" name="矩形 67"/>
          <p:cNvSpPr/>
          <p:nvPr/>
        </p:nvSpPr>
        <p:spPr>
          <a:xfrm>
            <a:off x="3247057" y="5472353"/>
            <a:ext cx="791543" cy="547447"/>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100" b="1" smtClean="0">
                <a:latin typeface="微软雅黑" panose="020b0503020204020204" pitchFamily="34" charset="-122"/>
                <a:ea typeface="微软雅黑" panose="020b0503020204020204" pitchFamily="34" charset="-122"/>
                <a:cs typeface="Arial Unicode MS" pitchFamily="34" charset="-122"/>
              </a:rPr>
              <a:t>地区财务总监</a:t>
            </a:r>
            <a:endParaRPr lang="zh-CN" altLang="en-US" sz="1100" b="1">
              <a:latin typeface="微软雅黑" panose="020b0503020204020204" pitchFamily="34" charset="-122"/>
              <a:ea typeface="微软雅黑" panose="020b0503020204020204" pitchFamily="34" charset="-122"/>
              <a:cs typeface="Arial Unicode MS" pitchFamily="34" charset="-122"/>
            </a:endParaRPr>
          </a:p>
        </p:txBody>
      </p:sp>
      <p:sp>
        <p:nvSpPr>
          <p:cNvPr id="69" name="object 7"/>
          <p:cNvSpPr txBox="1"/>
          <p:nvPr/>
        </p:nvSpPr>
        <p:spPr>
          <a:xfrm>
            <a:off x="4495800" y="3570088"/>
            <a:ext cx="29718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7020" indent="-285750">
              <a:spcBef>
                <a:spcPts val="305"/>
              </a:spcBef>
              <a:buFont typeface="Wingdings" pitchFamily="2" charset="2"/>
              <a:buChar char="ü"/>
            </a:pPr>
            <a:r>
              <a:rPr lang="zh-CN" altLang="en-US" smtClean="0">
                <a:solidFill>
                  <a:srgbClr val="FFFFFF"/>
                </a:solidFill>
                <a:latin typeface="微软雅黑" panose="020b0503020204020204" pitchFamily="34" charset="-122"/>
                <a:ea typeface="微软雅黑" panose="020b0503020204020204" pitchFamily="34" charset="-122"/>
                <a:cs typeface="微软雅黑"/>
              </a:rPr>
              <a:t>财务重点关注点</a:t>
            </a:r>
            <a:endParaRPr>
              <a:solidFill>
                <a:srgbClr val="FFFFFF"/>
              </a:solidFill>
              <a:latin typeface="微软雅黑" panose="020b0503020204020204" pitchFamily="34" charset="-122"/>
              <a:ea typeface="微软雅黑" panose="020b0503020204020204" pitchFamily="34" charset="-122"/>
              <a:cs typeface="微软雅黑"/>
            </a:endParaRPr>
          </a:p>
        </p:txBody>
      </p:sp>
      <p:sp>
        <p:nvSpPr>
          <p:cNvPr id="70" name="object 24"/>
          <p:cNvSpPr txBox="1"/>
          <p:nvPr/>
        </p:nvSpPr>
        <p:spPr>
          <a:xfrm>
            <a:off x="4572000" y="5489218"/>
            <a:ext cx="6855091" cy="759182"/>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indent="-171450">
              <a:spcBef>
                <a:spcPts val="760"/>
              </a:spcBef>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核心</a:t>
            </a:r>
            <a:r>
              <a:rPr lang="en-US" altLang="zh-CN" sz="1200" spc="10" smtClean="0">
                <a:latin typeface="微软雅黑" panose="020b0503020204020204" pitchFamily="34" charset="-122"/>
                <a:ea typeface="微软雅黑" panose="020b0503020204020204" pitchFamily="34" charset="-122"/>
                <a:cs typeface="Verdana"/>
              </a:rPr>
              <a:t>ERP</a:t>
            </a:r>
            <a:r>
              <a:rPr lang="zh-CN" altLang="en-US" sz="1200" spc="10" smtClean="0">
                <a:latin typeface="微软雅黑" panose="020b0503020204020204" pitchFamily="34" charset="-122"/>
                <a:ea typeface="微软雅黑" panose="020b0503020204020204" pitchFamily="34" charset="-122"/>
                <a:cs typeface="Verdana"/>
              </a:rPr>
              <a:t>和合并报表：</a:t>
            </a:r>
            <a:r>
              <a:rPr sz="1200" spc="20" smtClean="0">
                <a:latin typeface="微软雅黑" panose="020b0503020204020204" pitchFamily="34" charset="-122"/>
                <a:ea typeface="微软雅黑" panose="020b0503020204020204" pitchFamily="34" charset="-122"/>
                <a:cs typeface="Verdana"/>
              </a:rPr>
              <a:t>SAP</a:t>
            </a:r>
            <a:r>
              <a:rPr sz="1200" smtClean="0">
                <a:latin typeface="微软雅黑" panose="020b0503020204020204" pitchFamily="34" charset="-122"/>
                <a:ea typeface="微软雅黑" panose="020b0503020204020204" pitchFamily="34" charset="-122"/>
                <a:cs typeface="Verdana"/>
              </a:rPr>
              <a:t> </a:t>
            </a:r>
            <a:r>
              <a:rPr sz="1200" spc="15" smtClean="0">
                <a:latin typeface="微软雅黑" panose="020b0503020204020204" pitchFamily="34" charset="-122"/>
                <a:ea typeface="微软雅黑" panose="020b0503020204020204" pitchFamily="34" charset="-122"/>
                <a:cs typeface="Verdana"/>
              </a:rPr>
              <a:t>(</a:t>
            </a:r>
            <a:r>
              <a:rPr lang="zh-CN" altLang="en-US" sz="1200" spc="15" smtClean="0">
                <a:latin typeface="微软雅黑" panose="020b0503020204020204" pitchFamily="34" charset="-122"/>
                <a:ea typeface="微软雅黑" panose="020b0503020204020204" pitchFamily="34" charset="-122"/>
                <a:cs typeface="Verdana"/>
              </a:rPr>
              <a:t>除了印度和阿根廷</a:t>
            </a:r>
            <a:r>
              <a:rPr sz="1200" spc="15" smtClean="0">
                <a:latin typeface="微软雅黑" panose="020b0503020204020204" pitchFamily="34" charset="-122"/>
                <a:ea typeface="微软雅黑" panose="020b0503020204020204" pitchFamily="34" charset="-122"/>
                <a:cs typeface="Verdana"/>
              </a:rPr>
              <a:t>) </a:t>
            </a:r>
            <a:r>
              <a:rPr sz="1200" spc="-270" smtClean="0">
                <a:latin typeface="微软雅黑" panose="020b0503020204020204" pitchFamily="34" charset="-122"/>
                <a:ea typeface="微软雅黑" panose="020b0503020204020204" pitchFamily="34" charset="-122"/>
                <a:cs typeface="Verdana"/>
              </a:rPr>
              <a:t> </a:t>
            </a:r>
            <a:endParaRPr lang="en-US" sz="1200" spc="-270">
              <a:latin typeface="微软雅黑" panose="020b0503020204020204" pitchFamily="34" charset="-122"/>
              <a:ea typeface="微软雅黑" panose="020b0503020204020204" pitchFamily="34" charset="-122"/>
              <a:cs typeface="Verdana"/>
            </a:endParaRPr>
          </a:p>
          <a:p>
            <a:pPr marL="184150" indent="-171450">
              <a:spcBef>
                <a:spcPts val="760"/>
              </a:spcBef>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整合数据：</a:t>
            </a:r>
            <a:r>
              <a:rPr sz="1200" spc="10" smtClean="0">
                <a:latin typeface="微软雅黑" panose="020b0503020204020204" pitchFamily="34" charset="-122"/>
                <a:ea typeface="微软雅黑" panose="020b0503020204020204" pitchFamily="34" charset="-122"/>
                <a:cs typeface="Verdana"/>
              </a:rPr>
              <a:t>Hyperion </a:t>
            </a:r>
            <a:r>
              <a:rPr sz="1200" spc="15" smtClean="0">
                <a:latin typeface="微软雅黑" panose="020b0503020204020204" pitchFamily="34" charset="-122"/>
                <a:ea typeface="微软雅黑" panose="020b0503020204020204" pitchFamily="34" charset="-122"/>
                <a:cs typeface="Verdana"/>
              </a:rPr>
              <a:t>(</a:t>
            </a:r>
            <a:r>
              <a:rPr lang="en-US" altLang="zh-CN" sz="1200" err="1">
                <a:latin typeface="微软雅黑" panose="020b0503020204020204" pitchFamily="34" charset="-122"/>
                <a:ea typeface="微软雅黑" panose="020b0503020204020204" pitchFamily="34" charset="-122"/>
                <a:cs typeface="Verdana"/>
              </a:rPr>
              <a:t>Orcale</a:t>
            </a:r>
            <a:r>
              <a:rPr lang="zh-CN" altLang="en-US" sz="1200">
                <a:latin typeface="微软雅黑" panose="020b0503020204020204" pitchFamily="34" charset="-122"/>
                <a:ea typeface="微软雅黑" panose="020b0503020204020204" pitchFamily="34" charset="-122"/>
                <a:cs typeface="Verdana"/>
              </a:rPr>
              <a:t>的业务分析、预算系统</a:t>
            </a:r>
            <a:r>
              <a:rPr sz="1200" spc="5" smtClean="0">
                <a:latin typeface="微软雅黑" panose="020b0503020204020204" pitchFamily="34" charset="-122"/>
                <a:ea typeface="微软雅黑" panose="020b0503020204020204" pitchFamily="34" charset="-122"/>
                <a:cs typeface="Verdana"/>
              </a:rPr>
              <a:t>)</a:t>
            </a:r>
            <a:endParaRPr lang="en-US" sz="1200">
              <a:latin typeface="微软雅黑" panose="020b0503020204020204" pitchFamily="34" charset="-122"/>
              <a:ea typeface="微软雅黑" panose="020b0503020204020204" pitchFamily="34" charset="-122"/>
              <a:cs typeface="Verdana"/>
            </a:endParaRPr>
          </a:p>
          <a:p>
            <a:pPr marL="184150" indent="-171450">
              <a:spcBef>
                <a:spcPts val="760"/>
              </a:spcBef>
              <a:buClr>
                <a:srgbClr val="FF0000"/>
              </a:buClr>
              <a:buFont typeface="Wingdings" pitchFamily="2" charset="2"/>
              <a:buChar char="l"/>
            </a:pPr>
            <a:r>
              <a:rPr lang="zh-CN" altLang="en-US" sz="1200" spc="10" smtClean="0">
                <a:latin typeface="微软雅黑" panose="020b0503020204020204" pitchFamily="34" charset="-122"/>
                <a:ea typeface="微软雅黑" panose="020b0503020204020204" pitchFamily="34" charset="-122"/>
                <a:cs typeface="Verdana"/>
              </a:rPr>
              <a:t>业务分析：</a:t>
            </a:r>
            <a:r>
              <a:rPr sz="1200" spc="15" err="1" smtClean="0">
                <a:latin typeface="微软雅黑" panose="020b0503020204020204" pitchFamily="34" charset="-122"/>
                <a:ea typeface="微软雅黑" panose="020b0503020204020204" pitchFamily="34" charset="-122"/>
                <a:cs typeface="Verdana"/>
              </a:rPr>
              <a:t>QlikView (</a:t>
            </a:r>
            <a:r>
              <a:rPr lang="en-US" altLang="zh-CN" sz="1200">
                <a:latin typeface="微软雅黑" panose="020b0503020204020204" pitchFamily="34" charset="-122"/>
                <a:ea typeface="微软雅黑" panose="020b0503020204020204" pitchFamily="34" charset="-122"/>
                <a:cs typeface="Verdana"/>
              </a:rPr>
              <a:t>BI</a:t>
            </a:r>
            <a:r>
              <a:rPr lang="zh-CN" altLang="en-US" sz="1200">
                <a:latin typeface="微软雅黑" panose="020b0503020204020204" pitchFamily="34" charset="-122"/>
                <a:ea typeface="微软雅黑" panose="020b0503020204020204" pitchFamily="34" charset="-122"/>
                <a:cs typeface="Verdana"/>
              </a:rPr>
              <a:t>智能分析</a:t>
            </a:r>
            <a:r>
              <a:rPr sz="1200" spc="5" smtClean="0">
                <a:latin typeface="微软雅黑" panose="020b0503020204020204" pitchFamily="34" charset="-122"/>
                <a:ea typeface="微软雅黑" panose="020b0503020204020204" pitchFamily="34" charset="-122"/>
                <a:cs typeface="Verdana"/>
              </a:rPr>
              <a:t>)</a:t>
            </a:r>
            <a:endParaRPr sz="1200">
              <a:latin typeface="微软雅黑" panose="020b0503020204020204" pitchFamily="34" charset="-122"/>
              <a:ea typeface="微软雅黑" panose="020b0503020204020204" pitchFamily="34" charset="-122"/>
              <a:cs typeface="Verdana"/>
            </a:endParaRPr>
          </a:p>
        </p:txBody>
      </p:sp>
      <p:sp>
        <p:nvSpPr>
          <p:cNvPr id="71" name="object 7"/>
          <p:cNvSpPr txBox="1"/>
          <p:nvPr/>
        </p:nvSpPr>
        <p:spPr>
          <a:xfrm>
            <a:off x="4495800" y="5017888"/>
            <a:ext cx="29718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7020" indent="-285750">
              <a:spcBef>
                <a:spcPts val="305"/>
              </a:spcBef>
              <a:buFont typeface="Wingdings" pitchFamily="2" charset="2"/>
              <a:buChar char="ü"/>
            </a:pPr>
            <a:r>
              <a:rPr lang="zh-CN" altLang="en-US" smtClean="0">
                <a:solidFill>
                  <a:srgbClr val="FFFFFF"/>
                </a:solidFill>
                <a:latin typeface="微软雅黑" panose="020b0503020204020204" pitchFamily="34" charset="-122"/>
                <a:ea typeface="微软雅黑" panose="020b0503020204020204" pitchFamily="34" charset="-122"/>
                <a:cs typeface="微软雅黑"/>
              </a:rPr>
              <a:t>领先的财务信息系统</a:t>
            </a:r>
            <a:endParaRPr>
              <a:solidFill>
                <a:srgbClr val="FFFFFF"/>
              </a:solidFill>
              <a:latin typeface="微软雅黑" panose="020b0503020204020204" pitchFamily="34" charset="-122"/>
              <a:ea typeface="微软雅黑" panose="020b0503020204020204" pitchFamily="34" charset="-122"/>
              <a:cs typeface="微软雅黑"/>
            </a:endParaRPr>
          </a:p>
        </p:txBody>
      </p:sp>
      <p:sp>
        <p:nvSpPr>
          <p:cNvPr id="48" name="object 7"/>
          <p:cNvSpPr txBox="1"/>
          <p:nvPr/>
        </p:nvSpPr>
        <p:spPr>
          <a:xfrm>
            <a:off x="609600" y="1447800"/>
            <a:ext cx="110490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3.2.1 </a:t>
            </a:r>
            <a:r>
              <a:rPr lang="zh-CN" altLang="en-US" b="1" spc="-5">
                <a:solidFill>
                  <a:schemeClr val="bg1"/>
                </a:solidFill>
                <a:latin typeface="微软雅黑" panose="020b0503020204020204" pitchFamily="34" charset="-122"/>
                <a:ea typeface="微软雅黑" panose="020b0503020204020204" pitchFamily="34" charset="-122"/>
              </a:rPr>
              <a:t>财务</a:t>
            </a:r>
            <a:r>
              <a:rPr lang="zh-CN" altLang="en-US" b="1" spc="-5" smtClean="0">
                <a:solidFill>
                  <a:schemeClr val="bg1"/>
                </a:solidFill>
                <a:latin typeface="微软雅黑" panose="020b0503020204020204" pitchFamily="34" charset="-122"/>
                <a:ea typeface="微软雅黑" panose="020b0503020204020204" pitchFamily="34" charset="-122"/>
              </a:rPr>
              <a:t>尽</a:t>
            </a:r>
            <a:r>
              <a:rPr lang="zh-CN" altLang="en-US" b="1" spc="-5">
                <a:solidFill>
                  <a:schemeClr val="bg1"/>
                </a:solidFill>
                <a:latin typeface="微软雅黑" panose="020b0503020204020204" pitchFamily="34" charset="-122"/>
                <a:ea typeface="微软雅黑" panose="020b0503020204020204" pitchFamily="34" charset="-122"/>
              </a:rPr>
              <a:t>调</a:t>
            </a:r>
            <a:r>
              <a:rPr lang="zh-CN" altLang="en-US" b="1" spc="-5" smtClean="0">
                <a:solidFill>
                  <a:schemeClr val="bg1"/>
                </a:solidFill>
                <a:latin typeface="微软雅黑" panose="020b0503020204020204" pitchFamily="34" charset="-122"/>
                <a:ea typeface="微软雅黑" panose="020b0503020204020204" pitchFamily="34" charset="-122"/>
              </a:rPr>
              <a:t>之整体财务体系</a:t>
            </a:r>
            <a:endParaRPr lang="zh-CN" altLang="en-US" b="1">
              <a:solidFill>
                <a:schemeClr val="bg1"/>
              </a:solidFill>
              <a:latin typeface="微软雅黑" panose="020b0503020204020204" pitchFamily="34" charset="-122"/>
              <a:ea typeface="微软雅黑" panose="020b0503020204020204" pitchFamily="34" charset="-122"/>
              <a:cs typeface="微软雅黑"/>
            </a:endParaRPr>
          </a:p>
        </p:txBody>
      </p:sp>
      <p:sp>
        <p:nvSpPr>
          <p:cNvPr id="49"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33</a:t>
            </a:fld>
            <a:endParaRPr lang="zh-CN" altLang="en-US" b="1">
              <a:solidFill>
                <a:schemeClr val="tx1"/>
              </a:solidFill>
            </a:endParaRPr>
          </a:p>
        </p:txBody>
      </p:sp>
    </p:spTree>
    <p:extLst>
      <p:ext uri="{BB962C8B-B14F-4D97-AF65-F5344CB8AC3E}">
        <p14:creationId xmlns:p14="http://schemas.microsoft.com/office/powerpoint/2010/main" xmlns="" val="2177004608"/>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a:spLocks noGrp="1"/>
          </p:cNvSpPr>
          <p:nvPr>
            <p:ph type="title"/>
          </p:nvPr>
        </p:nvSpPr>
        <p:spPr>
          <a:xfrm>
            <a:off x="2743200" y="360934"/>
            <a:ext cx="8677782" cy="861774"/>
          </a:xfrm>
          <a:prstGeom prst="rect">
            <a:avLst/>
          </a:prstGeom>
        </p:spPr>
        <p:txBody>
          <a:bodyPr vert="horz" wrap="square" lIns="0" tIns="0" rIns="0" bIns="0" rtlCol="0">
            <a:spAutoFit/>
          </a:bodyPr>
          <a:lstStyle/>
          <a:p>
            <a:pPr marL="12700" marR="5080">
              <a:lnSpc>
                <a:spcPct val="100000"/>
              </a:lnSpc>
            </a:pPr>
            <a:r>
              <a:rPr lang="zh-CN" altLang="en-US" spc="-5">
                <a:latin typeface="微软雅黑" panose="020b0503020204020204" pitchFamily="34" charset="-122"/>
                <a:ea typeface="微软雅黑" panose="020b0503020204020204" pitchFamily="34" charset="-122"/>
              </a:rPr>
              <a:t>据近三年报表来看，资产以流动资产为主、质量相对稳定，财务杠杆运用充分，营运资金使用效率逐年提升</a:t>
            </a:r>
          </a:p>
        </p:txBody>
      </p:sp>
      <p:sp>
        <p:nvSpPr>
          <p:cNvPr id="41" name="TextBox 40"/>
          <p:cNvSpPr txBox="1"/>
          <p:nvPr/>
        </p:nvSpPr>
        <p:spPr>
          <a:xfrm>
            <a:off x="5191768" y="1819561"/>
            <a:ext cx="6695432" cy="12003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Bef>
                <a:spcPct val="0"/>
              </a:spcBef>
              <a:spcAft>
                <a:spcPct val="0"/>
              </a:spcAft>
              <a:defRPr/>
            </a:pPr>
            <a:r>
              <a:rPr lang="zh-CN" altLang="en-US" sz="1200" b="1">
                <a:solidFill>
                  <a:schemeClr val="accent6">
                    <a:lumMod val="75000"/>
                  </a:schemeClr>
                </a:solidFill>
                <a:latin typeface="微软雅黑" panose="020b0503020204020204" pitchFamily="34" charset="-122"/>
                <a:ea typeface="微软雅黑" panose="020b0503020204020204" pitchFamily="34" charset="-122"/>
              </a:rPr>
              <a:t>非流动资产：</a:t>
            </a:r>
            <a:endParaRPr lang="en-US" altLang="zh-CN" sz="1200" b="1">
              <a:solidFill>
                <a:schemeClr val="accent6">
                  <a:lumMod val="75000"/>
                </a:schemeClr>
              </a:solidFill>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a:latin typeface="微软雅黑" panose="020b0503020204020204" pitchFamily="34" charset="-122"/>
                <a:ea typeface="微软雅黑" panose="020b0503020204020204" pitchFamily="34" charset="-122"/>
              </a:rPr>
              <a:t>固定资产主要来自荷兰和泰国工厂，截至</a:t>
            </a:r>
            <a:r>
              <a:rPr lang="en-US" altLang="zh-CN" sz="1200" smtClean="0">
                <a:latin typeface="微软雅黑" panose="020b0503020204020204" pitchFamily="34" charset="-122"/>
                <a:ea typeface="微软雅黑" panose="020b0503020204020204" pitchFamily="34" charset="-122"/>
              </a:rPr>
              <a:t>2016</a:t>
            </a:r>
            <a:r>
              <a:rPr lang="zh-CN" altLang="en-US" sz="1200" smtClean="0">
                <a:latin typeface="微软雅黑" panose="020b0503020204020204" pitchFamily="34" charset="-122"/>
                <a:ea typeface="微软雅黑" panose="020b0503020204020204" pitchFamily="34" charset="-122"/>
              </a:rPr>
              <a:t>年</a:t>
            </a:r>
            <a:r>
              <a:rPr lang="en-US" altLang="zh-CN" sz="1200" smtClean="0">
                <a:latin typeface="微软雅黑" panose="020b0503020204020204" pitchFamily="34" charset="-122"/>
                <a:ea typeface="微软雅黑" panose="020b0503020204020204" pitchFamily="34" charset="-122"/>
              </a:rPr>
              <a:t>6</a:t>
            </a:r>
            <a:r>
              <a:rPr lang="zh-CN" altLang="en-US" sz="1200" smtClean="0">
                <a:latin typeface="微软雅黑" panose="020b0503020204020204" pitchFamily="34" charset="-122"/>
                <a:ea typeface="微软雅黑" panose="020b0503020204020204" pitchFamily="34" charset="-122"/>
              </a:rPr>
              <a:t>月底</a:t>
            </a:r>
            <a:r>
              <a:rPr lang="zh-CN" altLang="en-US" sz="1200">
                <a:latin typeface="微软雅黑" panose="020b0503020204020204" pitchFamily="34" charset="-122"/>
                <a:ea typeface="微软雅黑" panose="020b0503020204020204" pitchFamily="34" charset="-122"/>
              </a:rPr>
              <a:t>，固定资产：</a:t>
            </a:r>
            <a:r>
              <a:rPr lang="en-US" altLang="zh-CN" sz="1200">
                <a:latin typeface="微软雅黑" panose="020b0503020204020204" pitchFamily="34" charset="-122"/>
                <a:ea typeface="微软雅黑" panose="020b0503020204020204" pitchFamily="34" charset="-122"/>
              </a:rPr>
              <a:t>9.5m</a:t>
            </a:r>
            <a:r>
              <a:rPr lang="zh-CN" altLang="en-US" sz="1200">
                <a:latin typeface="微软雅黑" panose="020b0503020204020204" pitchFamily="34" charset="-122"/>
                <a:ea typeface="微软雅黑" panose="020b0503020204020204" pitchFamily="34" charset="-122"/>
              </a:rPr>
              <a:t>为房屋土地，</a:t>
            </a:r>
            <a:r>
              <a:rPr lang="en-US" altLang="zh-CN" sz="1200">
                <a:latin typeface="微软雅黑" panose="020b0503020204020204" pitchFamily="34" charset="-122"/>
                <a:ea typeface="微软雅黑" panose="020b0503020204020204" pitchFamily="34" charset="-122"/>
              </a:rPr>
              <a:t>3.7m</a:t>
            </a:r>
            <a:r>
              <a:rPr lang="zh-CN" altLang="en-US" sz="1200">
                <a:latin typeface="微软雅黑" panose="020b0503020204020204" pitchFamily="34" charset="-122"/>
                <a:ea typeface="微软雅黑" panose="020b0503020204020204" pitchFamily="34" charset="-122"/>
              </a:rPr>
              <a:t>为生产设备；</a:t>
            </a:r>
            <a:endParaRPr lang="en-US" altLang="zh-CN" sz="1200">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smtClean="0">
                <a:latin typeface="微软雅黑" panose="020b0503020204020204" pitchFamily="34" charset="-122"/>
                <a:ea typeface="微软雅黑" panose="020b0503020204020204" pitchFamily="34" charset="-122"/>
              </a:rPr>
              <a:t>无形</a:t>
            </a:r>
            <a:r>
              <a:rPr lang="zh-CN" altLang="en-US" sz="1200">
                <a:latin typeface="微软雅黑" panose="020b0503020204020204" pitchFamily="34" charset="-122"/>
                <a:ea typeface="微软雅黑" panose="020b0503020204020204" pitchFamily="34" charset="-122"/>
              </a:rPr>
              <a:t>资产主要为软件</a:t>
            </a:r>
            <a:r>
              <a:rPr lang="en-US" altLang="zh-CN" sz="1200">
                <a:latin typeface="微软雅黑" panose="020b0503020204020204" pitchFamily="34" charset="-122"/>
                <a:ea typeface="微软雅黑" panose="020b0503020204020204" pitchFamily="34" charset="-122"/>
              </a:rPr>
              <a:t>0.8m, </a:t>
            </a:r>
            <a:r>
              <a:rPr lang="zh-CN" altLang="en-US" sz="1200">
                <a:latin typeface="微软雅黑" panose="020b0503020204020204" pitchFamily="34" charset="-122"/>
                <a:ea typeface="微软雅黑" panose="020b0503020204020204" pitchFamily="34" charset="-122"/>
              </a:rPr>
              <a:t>商誉</a:t>
            </a:r>
            <a:r>
              <a:rPr lang="en-US" altLang="zh-CN" sz="1200">
                <a:latin typeface="微软雅黑" panose="020b0503020204020204" pitchFamily="34" charset="-122"/>
                <a:ea typeface="微软雅黑" panose="020b0503020204020204" pitchFamily="34" charset="-122"/>
              </a:rPr>
              <a:t>0.3m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06</a:t>
            </a:r>
            <a:r>
              <a:rPr lang="zh-CN" altLang="en-US" sz="1200">
                <a:latin typeface="微软雅黑" panose="020b0503020204020204" pitchFamily="34" charset="-122"/>
                <a:ea typeface="微软雅黑" panose="020b0503020204020204" pitchFamily="34" charset="-122"/>
              </a:rPr>
              <a:t>年管理层收购）</a:t>
            </a:r>
            <a:endParaRPr lang="en-US" altLang="zh-CN" sz="1200">
              <a:latin typeface="微软雅黑" panose="020b0503020204020204" pitchFamily="34" charset="-122"/>
              <a:ea typeface="微软雅黑" panose="020b0503020204020204" pitchFamily="34" charset="-122"/>
            </a:endParaRPr>
          </a:p>
        </p:txBody>
      </p:sp>
      <p:sp>
        <p:nvSpPr>
          <p:cNvPr id="43" name="TextBox 42"/>
          <p:cNvSpPr txBox="1"/>
          <p:nvPr/>
        </p:nvSpPr>
        <p:spPr>
          <a:xfrm>
            <a:off x="5181600" y="2997875"/>
            <a:ext cx="6629399" cy="175432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Bef>
                <a:spcPct val="0"/>
              </a:spcBef>
              <a:spcAft>
                <a:spcPct val="0"/>
              </a:spcAft>
              <a:defRPr/>
            </a:pPr>
            <a:r>
              <a:rPr lang="zh-CN" altLang="en-US" sz="1200" b="1">
                <a:solidFill>
                  <a:schemeClr val="accent6">
                    <a:lumMod val="75000"/>
                  </a:schemeClr>
                </a:solidFill>
                <a:latin typeface="微软雅黑" panose="020b0503020204020204" pitchFamily="34" charset="-122"/>
                <a:ea typeface="微软雅黑" panose="020b0503020204020204" pitchFamily="34" charset="-122"/>
              </a:rPr>
              <a:t>流动资产及负债：</a:t>
            </a:r>
            <a:endParaRPr lang="en-US" altLang="zh-CN" sz="1200" b="1">
              <a:solidFill>
                <a:schemeClr val="accent6">
                  <a:lumMod val="75000"/>
                </a:schemeClr>
              </a:solidFill>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a:latin typeface="微软雅黑" panose="020b0503020204020204" pitchFamily="34" charset="-122"/>
                <a:ea typeface="微软雅黑" panose="020b0503020204020204" pitchFamily="34" charset="-122"/>
              </a:rPr>
              <a:t>存货、应收账款绝对额变化不大，关于资产质量目前难以判断、需要审计核定（含跌价准备）。其他流动资产主要预付款增加了</a:t>
            </a:r>
            <a:r>
              <a:rPr lang="en-US" altLang="zh-CN" sz="1200">
                <a:latin typeface="微软雅黑" panose="020b0503020204020204" pitchFamily="34" charset="-122"/>
                <a:ea typeface="微软雅黑" panose="020b0503020204020204" pitchFamily="34" charset="-122"/>
              </a:rPr>
              <a:t>1.2m</a:t>
            </a:r>
            <a:r>
              <a:rPr lang="zh-CN" altLang="en-US" sz="1200">
                <a:latin typeface="微软雅黑" panose="020b0503020204020204" pitchFamily="34" charset="-122"/>
                <a:ea typeface="微软雅黑" panose="020b0503020204020204" pitchFamily="34" charset="-122"/>
              </a:rPr>
              <a:t>；</a:t>
            </a:r>
            <a:endParaRPr lang="en-US" altLang="zh-CN" sz="1200">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en-US" altLang="zh-CN" sz="1200">
                <a:latin typeface="微软雅黑" panose="020b0503020204020204" pitchFamily="34" charset="-122"/>
                <a:ea typeface="微软雅黑" panose="020b0503020204020204" pitchFamily="34" charset="-122"/>
              </a:rPr>
              <a:t>2016</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6</a:t>
            </a:r>
            <a:r>
              <a:rPr lang="zh-CN" altLang="en-US" sz="1200">
                <a:latin typeface="微软雅黑" panose="020b0503020204020204" pitchFamily="34" charset="-122"/>
                <a:ea typeface="微软雅黑" panose="020b0503020204020204" pitchFamily="34" charset="-122"/>
              </a:rPr>
              <a:t>月底的负债率为</a:t>
            </a:r>
            <a:r>
              <a:rPr lang="en-US" altLang="zh-CN" sz="1200">
                <a:latin typeface="微软雅黑" panose="020b0503020204020204" pitchFamily="34" charset="-122"/>
                <a:ea typeface="微软雅黑" panose="020b0503020204020204" pitchFamily="34" charset="-122"/>
              </a:rPr>
              <a:t>66.08%</a:t>
            </a:r>
            <a:r>
              <a:rPr lang="zh-CN" altLang="en-US" sz="1200">
                <a:latin typeface="微软雅黑" panose="020b0503020204020204" pitchFamily="34" charset="-122"/>
                <a:ea typeface="微软雅黑" panose="020b0503020204020204" pitchFamily="34" charset="-122"/>
              </a:rPr>
              <a:t>；</a:t>
            </a:r>
            <a:endParaRPr lang="en-US" altLang="zh-CN" sz="1200">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en-US" altLang="zh-CN" sz="1200">
                <a:latin typeface="微软雅黑" panose="020b0503020204020204" pitchFamily="34" charset="-122"/>
                <a:ea typeface="微软雅黑" panose="020b0503020204020204" pitchFamily="34" charset="-122"/>
              </a:rPr>
              <a:t>2014</a:t>
            </a:r>
            <a:r>
              <a:rPr lang="zh-CN" altLang="en-US" sz="1200">
                <a:latin typeface="微软雅黑" panose="020b0503020204020204" pitchFamily="34" charset="-122"/>
                <a:ea typeface="微软雅黑" panose="020b0503020204020204" pitchFamily="34" charset="-122"/>
              </a:rPr>
              <a:t>年有</a:t>
            </a:r>
            <a:r>
              <a:rPr lang="en-US" altLang="zh-CN" sz="1200">
                <a:latin typeface="微软雅黑" panose="020b0503020204020204" pitchFamily="34" charset="-122"/>
                <a:ea typeface="微软雅黑" panose="020b0503020204020204" pitchFamily="34" charset="-122"/>
              </a:rPr>
              <a:t>130</a:t>
            </a:r>
            <a:r>
              <a:rPr lang="zh-CN" altLang="en-US" sz="1200">
                <a:latin typeface="微软雅黑" panose="020b0503020204020204" pitchFamily="34" charset="-122"/>
                <a:ea typeface="微软雅黑" panose="020b0503020204020204" pitchFamily="34" charset="-122"/>
              </a:rPr>
              <a:t>万污染准备金结转进其他运营费用，</a:t>
            </a:r>
            <a:r>
              <a:rPr lang="en-US" altLang="zh-CN" sz="1200">
                <a:latin typeface="微软雅黑" panose="020b0503020204020204" pitchFamily="34" charset="-122"/>
                <a:ea typeface="微软雅黑" panose="020b0503020204020204" pitchFamily="34" charset="-122"/>
              </a:rPr>
              <a:t>2016</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3</a:t>
            </a:r>
            <a:r>
              <a:rPr lang="zh-CN" altLang="en-US" sz="1200">
                <a:latin typeface="微软雅黑" panose="020b0503020204020204" pitchFamily="34" charset="-122"/>
                <a:ea typeface="微软雅黑" panose="020b0503020204020204" pitchFamily="34" charset="-122"/>
              </a:rPr>
              <a:t>月有</a:t>
            </a:r>
            <a:r>
              <a:rPr lang="en-US" altLang="zh-CN" sz="1200">
                <a:latin typeface="微软雅黑" panose="020b0503020204020204" pitchFamily="34" charset="-122"/>
                <a:ea typeface="微软雅黑" panose="020b0503020204020204" pitchFamily="34" charset="-122"/>
              </a:rPr>
              <a:t>30</a:t>
            </a:r>
            <a:r>
              <a:rPr lang="zh-CN" altLang="en-US" sz="1200">
                <a:latin typeface="微软雅黑" panose="020b0503020204020204" pitchFamily="34" charset="-122"/>
                <a:ea typeface="微软雅黑" panose="020b0503020204020204" pitchFamily="34" charset="-122"/>
              </a:rPr>
              <a:t>万预提的污染准备金，后续预计要结转进费用。准备金近年来同比</a:t>
            </a:r>
            <a:r>
              <a:rPr lang="en-US" altLang="zh-CN" sz="1200">
                <a:latin typeface="微软雅黑" panose="020b0503020204020204" pitchFamily="34" charset="-122"/>
                <a:ea typeface="微软雅黑" panose="020b0503020204020204" pitchFamily="34" charset="-122"/>
              </a:rPr>
              <a:t>2013</a:t>
            </a:r>
            <a:r>
              <a:rPr lang="zh-CN" altLang="en-US" sz="1200">
                <a:latin typeface="微软雅黑" panose="020b0503020204020204" pitchFamily="34" charset="-122"/>
                <a:ea typeface="微软雅黑" panose="020b0503020204020204" pitchFamily="34" charset="-122"/>
              </a:rPr>
              <a:t>年下降明显，需要进一步关注；</a:t>
            </a:r>
            <a:endParaRPr lang="en-US" altLang="zh-CN" sz="1200">
              <a:latin typeface="微软雅黑" panose="020b0503020204020204" pitchFamily="34" charset="-122"/>
              <a:ea typeface="微软雅黑" panose="020b0503020204020204" pitchFamily="34" charset="-122"/>
            </a:endParaRPr>
          </a:p>
        </p:txBody>
      </p:sp>
      <p:sp>
        <p:nvSpPr>
          <p:cNvPr id="44" name="TextBox 43"/>
          <p:cNvSpPr txBox="1"/>
          <p:nvPr/>
        </p:nvSpPr>
        <p:spPr>
          <a:xfrm>
            <a:off x="5181600" y="4800600"/>
            <a:ext cx="6629399" cy="14773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Bef>
                <a:spcPct val="0"/>
              </a:spcBef>
              <a:spcAft>
                <a:spcPct val="0"/>
              </a:spcAft>
              <a:defRPr/>
            </a:pPr>
            <a:r>
              <a:rPr lang="zh-CN" altLang="en-US" sz="1200" b="1">
                <a:solidFill>
                  <a:schemeClr val="accent6">
                    <a:lumMod val="75000"/>
                  </a:schemeClr>
                </a:solidFill>
                <a:latin typeface="微软雅黑" panose="020b0503020204020204" pitchFamily="34" charset="-122"/>
                <a:ea typeface="微软雅黑" panose="020b0503020204020204" pitchFamily="34" charset="-122"/>
              </a:rPr>
              <a:t>表外信息</a:t>
            </a:r>
            <a:r>
              <a:rPr lang="en-US" altLang="zh-CN" sz="1200" b="1">
                <a:solidFill>
                  <a:schemeClr val="accent6">
                    <a:lumMod val="75000"/>
                  </a:schemeClr>
                </a:solidFill>
                <a:latin typeface="微软雅黑" panose="020b0503020204020204" pitchFamily="34" charset="-122"/>
                <a:ea typeface="微软雅黑" panose="020b0503020204020204" pitchFamily="34" charset="-122"/>
              </a:rPr>
              <a:t>&amp;</a:t>
            </a:r>
            <a:r>
              <a:rPr lang="zh-CN" altLang="en-US" sz="1200" b="1">
                <a:solidFill>
                  <a:schemeClr val="accent6">
                    <a:lumMod val="75000"/>
                  </a:schemeClr>
                </a:solidFill>
                <a:latin typeface="微软雅黑" panose="020b0503020204020204" pitchFamily="34" charset="-122"/>
                <a:ea typeface="微软雅黑" panose="020b0503020204020204" pitchFamily="34" charset="-122"/>
              </a:rPr>
              <a:t>或有事项：</a:t>
            </a:r>
            <a:endParaRPr lang="en-US" altLang="zh-CN" sz="1200" b="1">
              <a:solidFill>
                <a:schemeClr val="accent6">
                  <a:lumMod val="75000"/>
                </a:schemeClr>
              </a:solidFill>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smtClean="0">
                <a:latin typeface="微软雅黑" panose="020b0503020204020204" pitchFamily="34" charset="-122"/>
                <a:ea typeface="微软雅黑" panose="020b0503020204020204" pitchFamily="34" charset="-122"/>
              </a:rPr>
              <a:t>显示</a:t>
            </a:r>
            <a:r>
              <a:rPr lang="en-US" altLang="zh-CN" sz="1200" smtClean="0">
                <a:latin typeface="微软雅黑" panose="020b0503020204020204" pitchFamily="34" charset="-122"/>
                <a:ea typeface="微软雅黑" panose="020b0503020204020204" pitchFamily="34" charset="-122"/>
              </a:rPr>
              <a:t>2015</a:t>
            </a:r>
            <a:r>
              <a:rPr lang="zh-CN" altLang="en-US" sz="1200" smtClean="0">
                <a:latin typeface="微软雅黑" panose="020b0503020204020204" pitchFamily="34" charset="-122"/>
                <a:ea typeface="微软雅黑" panose="020b0503020204020204" pitchFamily="34" charset="-122"/>
              </a:rPr>
              <a:t>年办公</a:t>
            </a:r>
            <a:r>
              <a:rPr lang="zh-CN" altLang="en-US" sz="1200">
                <a:latin typeface="微软雅黑" panose="020b0503020204020204" pitchFamily="34" charset="-122"/>
                <a:ea typeface="微软雅黑" panose="020b0503020204020204" pitchFamily="34" charset="-122"/>
              </a:rPr>
              <a:t>房租赁费</a:t>
            </a:r>
            <a:r>
              <a:rPr lang="en-US" altLang="zh-CN" sz="1200">
                <a:latin typeface="微软雅黑" panose="020b0503020204020204" pitchFamily="34" charset="-122"/>
                <a:ea typeface="微软雅黑" panose="020b0503020204020204" pitchFamily="34" charset="-122"/>
              </a:rPr>
              <a:t>(0.8m)</a:t>
            </a:r>
            <a:r>
              <a:rPr lang="zh-CN" altLang="en-US" sz="1200">
                <a:latin typeface="微软雅黑" panose="020b0503020204020204" pitchFamily="34" charset="-122"/>
                <a:ea typeface="微软雅黑" panose="020b0503020204020204" pitchFamily="34" charset="-122"/>
              </a:rPr>
              <a:t>和汽车长期租赁</a:t>
            </a:r>
            <a:r>
              <a:rPr lang="en-US" altLang="zh-CN" sz="1200">
                <a:latin typeface="微软雅黑" panose="020b0503020204020204" pitchFamily="34" charset="-122"/>
                <a:ea typeface="微软雅黑" panose="020b0503020204020204" pitchFamily="34" charset="-122"/>
              </a:rPr>
              <a:t>(0.5m)</a:t>
            </a:r>
            <a:r>
              <a:rPr lang="zh-CN" altLang="en-US" sz="1200">
                <a:latin typeface="微软雅黑" panose="020b0503020204020204" pitchFamily="34" charset="-122"/>
                <a:ea typeface="微软雅黑" panose="020b0503020204020204" pitchFamily="34" charset="-122"/>
              </a:rPr>
              <a:t>；</a:t>
            </a:r>
            <a:endParaRPr lang="en-US" altLang="zh-CN" sz="1200">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a:latin typeface="微软雅黑" panose="020b0503020204020204" pitchFamily="34" charset="-122"/>
                <a:ea typeface="微软雅黑" panose="020b0503020204020204" pitchFamily="34" charset="-122"/>
              </a:rPr>
              <a:t>与</a:t>
            </a:r>
            <a:r>
              <a:rPr lang="en-US" altLang="zh-CN" sz="1200">
                <a:latin typeface="微软雅黑" panose="020b0503020204020204" pitchFamily="34" charset="-122"/>
                <a:ea typeface="微软雅黑" panose="020b0503020204020204" pitchFamily="34" charset="-122"/>
              </a:rPr>
              <a:t>ING</a:t>
            </a:r>
            <a:r>
              <a:rPr lang="zh-CN" altLang="en-US" sz="1200">
                <a:latin typeface="微软雅黑" panose="020b0503020204020204" pitchFamily="34" charset="-122"/>
                <a:ea typeface="微软雅黑" panose="020b0503020204020204" pitchFamily="34" charset="-122"/>
              </a:rPr>
              <a:t>银行做保理业务，</a:t>
            </a:r>
            <a:r>
              <a:rPr lang="en-US" altLang="zh-CN" sz="1200">
                <a:latin typeface="微软雅黑" panose="020b0503020204020204" pitchFamily="34" charset="-122"/>
                <a:ea typeface="微软雅黑" panose="020b0503020204020204" pitchFamily="34" charset="-122"/>
              </a:rPr>
              <a:t>75%-90%</a:t>
            </a:r>
            <a:r>
              <a:rPr lang="zh-CN" altLang="en-US" sz="1200">
                <a:latin typeface="微软雅黑" panose="020b0503020204020204" pitchFamily="34" charset="-122"/>
                <a:ea typeface="微软雅黑" panose="020b0503020204020204" pitchFamily="34" charset="-122"/>
              </a:rPr>
              <a:t>的应收账款融资上限为</a:t>
            </a:r>
            <a:r>
              <a:rPr lang="en-US" altLang="zh-CN" sz="1200">
                <a:latin typeface="微软雅黑" panose="020b0503020204020204" pitchFamily="34" charset="-122"/>
                <a:ea typeface="微软雅黑" panose="020b0503020204020204" pitchFamily="34" charset="-122"/>
              </a:rPr>
              <a:t>6.5m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40%</a:t>
            </a:r>
            <a:r>
              <a:rPr lang="zh-CN" altLang="en-US" sz="1200">
                <a:latin typeface="微软雅黑" panose="020b0503020204020204" pitchFamily="34" charset="-122"/>
                <a:ea typeface="微软雅黑" panose="020b0503020204020204" pitchFamily="34" charset="-122"/>
              </a:rPr>
              <a:t>的存货融资上限为</a:t>
            </a:r>
            <a:r>
              <a:rPr lang="en-US" altLang="zh-CN" sz="1200">
                <a:latin typeface="微软雅黑" panose="020b0503020204020204" pitchFamily="34" charset="-122"/>
                <a:ea typeface="微软雅黑" panose="020b0503020204020204" pitchFamily="34" charset="-122"/>
              </a:rPr>
              <a:t>3.5m</a:t>
            </a:r>
            <a:r>
              <a:rPr lang="zh-CN" altLang="en-US" sz="1200">
                <a:latin typeface="微软雅黑" panose="020b0503020204020204" pitchFamily="34" charset="-122"/>
                <a:ea typeface="微软雅黑" panose="020b0503020204020204" pitchFamily="34" charset="-122"/>
              </a:rPr>
              <a:t>；</a:t>
            </a:r>
            <a:endParaRPr lang="en-US" altLang="zh-CN" sz="1200">
              <a:latin typeface="微软雅黑" panose="020b0503020204020204" pitchFamily="34" charset="-122"/>
              <a:ea typeface="微软雅黑" panose="020b0503020204020204" pitchFamily="34" charset="-122"/>
            </a:endParaRPr>
          </a:p>
          <a:p>
            <a:pPr marL="179388" indent="-179388" fontAlgn="auto">
              <a:lnSpc>
                <a:spcPct val="150000"/>
              </a:lnSpc>
              <a:spcBef>
                <a:spcPct val="0"/>
              </a:spcBef>
              <a:spcAft>
                <a:spcPct val="0"/>
              </a:spcAft>
              <a:buFont typeface="Arial" pitchFamily="34" charset="0"/>
              <a:buChar char="•"/>
              <a:defRPr/>
            </a:pPr>
            <a:r>
              <a:rPr lang="zh-CN" altLang="en-US" sz="1200">
                <a:latin typeface="微软雅黑" panose="020b0503020204020204" pitchFamily="34" charset="-122"/>
                <a:ea typeface="微软雅黑" panose="020b0503020204020204" pitchFamily="34" charset="-122"/>
              </a:rPr>
              <a:t>其他担保、诉讼等或有事项，需要法律意见支持，现有资料难以发现。</a:t>
            </a:r>
            <a:endParaRPr lang="en-US" altLang="zh-CN" sz="1200">
              <a:latin typeface="微软雅黑" panose="020b0503020204020204" pitchFamily="34" charset="-122"/>
              <a:ea typeface="微软雅黑" panose="020b0503020204020204" pitchFamily="34" charset="-122"/>
            </a:endParaRPr>
          </a:p>
        </p:txBody>
      </p:sp>
      <p:sp>
        <p:nvSpPr>
          <p:cNvPr id="12" name="object 7"/>
          <p:cNvSpPr txBox="1"/>
          <p:nvPr/>
        </p:nvSpPr>
        <p:spPr>
          <a:xfrm>
            <a:off x="685800" y="1436488"/>
            <a:ext cx="109728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smtClean="0">
                <a:solidFill>
                  <a:schemeClr val="bg1"/>
                </a:solidFill>
                <a:latin typeface="微软雅黑" panose="020b0503020204020204" pitchFamily="34" charset="-122"/>
                <a:ea typeface="微软雅黑" panose="020b0503020204020204" pitchFamily="34" charset="-122"/>
              </a:rPr>
              <a:t>3.2.2 </a:t>
            </a:r>
            <a:r>
              <a:rPr lang="zh-CN" altLang="en-US" b="1" spc="-5">
                <a:solidFill>
                  <a:schemeClr val="bg1"/>
                </a:solidFill>
                <a:latin typeface="微软雅黑" panose="020b0503020204020204" pitchFamily="34" charset="-122"/>
                <a:ea typeface="微软雅黑" panose="020b0503020204020204" pitchFamily="34" charset="-122"/>
              </a:rPr>
              <a:t>财务尽调</a:t>
            </a:r>
            <a:r>
              <a:rPr lang="zh-CN" altLang="en-US" b="1" spc="-5" smtClean="0">
                <a:solidFill>
                  <a:schemeClr val="bg1"/>
                </a:solidFill>
                <a:latin typeface="微软雅黑" panose="020b0503020204020204" pitchFamily="34" charset="-122"/>
                <a:ea typeface="微软雅黑" panose="020b0503020204020204" pitchFamily="34" charset="-122"/>
              </a:rPr>
              <a:t>之资产质量分析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spc="-5" smtClean="0">
                <a:solidFill>
                  <a:schemeClr val="bg1"/>
                </a:solidFill>
                <a:latin typeface="微软雅黑" panose="020b0503020204020204" pitchFamily="34" charset="-122"/>
                <a:ea typeface="微软雅黑" panose="020b0503020204020204" pitchFamily="34" charset="-122"/>
              </a:rPr>
              <a:t>资产负债表</a:t>
            </a:r>
            <a:endParaRPr lang="zh-CN" altLang="en-US" b="1">
              <a:solidFill>
                <a:schemeClr val="bg1"/>
              </a:solidFill>
              <a:latin typeface="微软雅黑" panose="020b0503020204020204" pitchFamily="34" charset="-122"/>
              <a:ea typeface="微软雅黑" panose="020b0503020204020204" pitchFamily="34" charset="-122"/>
              <a:cs typeface="微软雅黑"/>
            </a:endParaRPr>
          </a:p>
        </p:txBody>
      </p:sp>
      <p:sp>
        <p:nvSpPr>
          <p:cNvPr id="13"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34</a:t>
            </a:fld>
            <a:endParaRPr lang="zh-CN" altLang="en-US" b="1">
              <a:solidFill>
                <a:schemeClr val="tx1"/>
              </a:solidFill>
            </a:endParaRPr>
          </a:p>
        </p:txBody>
      </p:sp>
      <p:graphicFrame>
        <p:nvGraphicFramePr>
          <p:cNvPr id="14" name="表格 13"/>
          <p:cNvGraphicFramePr>
            <a:graphicFrameLocks noGrp="1"/>
          </p:cNvGraphicFramePr>
          <p:nvPr>
            <p:extLst>
              <p:ext uri="{D42A27DB-BD31-4B8C-83A1-F6EECF244321}">
                <p14:modId xmlns:p14="http://schemas.microsoft.com/office/powerpoint/2010/main" xmlns="" val="3146011618"/>
              </p:ext>
            </p:extLst>
          </p:nvPr>
        </p:nvGraphicFramePr>
        <p:xfrm>
          <a:off x="685800" y="1828800"/>
          <a:ext cx="4343400" cy="4571997"/>
        </p:xfrm>
        <a:graphic>
          <a:graphicData uri="http://schemas.openxmlformats.org/drawingml/2006/table">
            <a:tbl>
              <a:tblPr/>
              <a:tblGrid>
                <a:gridCol w="1390955"/>
                <a:gridCol w="787319"/>
                <a:gridCol w="721708"/>
                <a:gridCol w="656099"/>
                <a:gridCol w="787319"/>
              </a:tblGrid>
              <a:tr h="297147">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endParaRPr kumimoji="0" lang="en-US" altLang="zh-CN" sz="1200" b="1" i="0" u="none" strike="noStrike" cap="none" normalizeH="0" baseline="0" smtClean="0">
                        <a:ln>
                          <a:noFill/>
                        </a:ln>
                        <a:solidFill>
                          <a:srgbClr val="FFFFFF"/>
                        </a:solidFill>
                        <a:effectLst/>
                        <a:latin typeface="微软雅黑" panose="020b0503020204020204" pitchFamily="34" charset="-122"/>
                        <a:ea typeface="微软雅黑" panose="020b0503020204020204" pitchFamily="34" charset="-122"/>
                      </a:endParaRPr>
                    </a:p>
                  </a:txBody>
                  <a:tcPr marL="0" marR="0" marT="0" marB="0" anchor="ctr" horzOverflow="overflow">
                    <a:lnL>
                      <a:noFill/>
                    </a:lnL>
                    <a:lnR w="6350" cap="flat" cmpd="sng" algn="ctr">
                      <a:solidFill>
                        <a:srgbClr val="FFFFFF"/>
                      </a:solidFill>
                      <a:prstDash val="solid"/>
                      <a:round/>
                      <a:headEnd type="none" w="med" len="med"/>
                      <a:tailEnd type="none" w="med" len="med"/>
                    </a:lnR>
                    <a:lnT>
                      <a:noFill/>
                    </a:lnT>
                    <a:lnB>
                      <a:noFill/>
                    </a:lnB>
                    <a:lnTlToBr>
                      <a:noFill/>
                    </a:lnTlToBr>
                    <a:lnBlToTr>
                      <a:noFill/>
                    </a:lnBlToTr>
                    <a:solidFill>
                      <a:srgbClr val="27AEB4"/>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FFFFFF"/>
                          </a:solidFill>
                          <a:effectLst/>
                          <a:latin typeface="Verdana" pitchFamily="34" charset="0"/>
                          <a:ea typeface="宋体" pitchFamily="2" charset="-122"/>
                        </a:rPr>
                        <a:t>2013</a:t>
                      </a:r>
                      <a:endParaRPr kumimoji="0" lang="zh-CN" altLang="en-US" sz="1200" b="1" i="0" u="none" strike="noStrike" cap="none" normalizeH="0" baseline="0" smtClean="0">
                        <a:ln>
                          <a:noFill/>
                        </a:ln>
                        <a:solidFill>
                          <a:srgbClr val="FFFFFF"/>
                        </a:solidFill>
                        <a:effectLst/>
                        <a:latin typeface="Verdana" pitchFamily="34" charset="0"/>
                        <a:ea typeface="等线"/>
                        <a:cs typeface="Verdana" pitchFamily="34" charset="0"/>
                      </a:endParaRPr>
                    </a:p>
                  </a:txBody>
                  <a:tcPr marL="0" marR="0" marT="0" marB="0" anchor="ctr" horzOverflow="overflow">
                    <a:lnL w="63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27AEB4"/>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FFFFFF"/>
                          </a:solidFill>
                          <a:effectLst/>
                          <a:latin typeface="Verdana" pitchFamily="34" charset="0"/>
                          <a:ea typeface="宋体" pitchFamily="2" charset="-122"/>
                        </a:rPr>
                        <a:t>2014</a:t>
                      </a:r>
                      <a:endParaRPr kumimoji="0" lang="zh-CN" altLang="en-US" sz="1200" b="1" i="0" u="none" strike="noStrike" cap="none" normalizeH="0" baseline="0" smtClean="0">
                        <a:ln>
                          <a:noFill/>
                        </a:ln>
                        <a:solidFill>
                          <a:srgbClr val="FFFFFF"/>
                        </a:solidFill>
                        <a:effectLst/>
                        <a:latin typeface="Verdana" pitchFamily="34" charset="0"/>
                        <a:ea typeface="等线"/>
                        <a:cs typeface="Verdana" pitchFamily="34" charset="0"/>
                      </a:endParaRPr>
                    </a:p>
                  </a:txBody>
                  <a:tcPr marL="0" marR="0"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27AEB4"/>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FFFFFF"/>
                          </a:solidFill>
                          <a:effectLst/>
                          <a:latin typeface="Verdana" pitchFamily="34" charset="0"/>
                          <a:ea typeface="宋体" pitchFamily="2" charset="-122"/>
                        </a:rPr>
                        <a:t>2015</a:t>
                      </a:r>
                      <a:endParaRPr kumimoji="0" lang="zh-CN" altLang="en-US" sz="1200" b="1" i="0" u="none" strike="noStrike" cap="none" normalizeH="0" baseline="0" smtClean="0">
                        <a:ln>
                          <a:noFill/>
                        </a:ln>
                        <a:solidFill>
                          <a:srgbClr val="FFFFFF"/>
                        </a:solidFill>
                        <a:effectLst/>
                        <a:latin typeface="Verdana" pitchFamily="34" charset="0"/>
                        <a:ea typeface="等线"/>
                        <a:cs typeface="Verdana" pitchFamily="34" charset="0"/>
                      </a:endParaRPr>
                    </a:p>
                  </a:txBody>
                  <a:tcPr marL="0" marR="0"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27AEB4"/>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FFFFFF"/>
                          </a:solidFill>
                          <a:effectLst/>
                          <a:latin typeface="Verdana" pitchFamily="34" charset="0"/>
                          <a:ea typeface="宋体" pitchFamily="2" charset="-122"/>
                        </a:rPr>
                        <a:t>2016-6</a:t>
                      </a:r>
                    </a:p>
                  </a:txBody>
                  <a:tcPr marL="0" marR="0"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27AEB4"/>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有形固定资产</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14.01</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13.94</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13.74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13.61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无形固定资产</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1.62</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1.54</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1.32</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1.06</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金融资产</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2.33 </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0.53</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0.51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0.48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30544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固定资产合计</a:t>
                      </a:r>
                    </a:p>
                  </a:txBody>
                  <a:tcPr marL="0" marR="0"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17.96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16.01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15.58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15.14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净存货</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16.44 </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12.44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11.62</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12.73</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净应收账款</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20.18 </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17.27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17.61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18.67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其他流动资产</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1.78</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3.67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2.14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4.47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207504">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货币资金</a:t>
                      </a:r>
                    </a:p>
                  </a:txBody>
                  <a:tcPr marL="342936" marR="0" marT="0" marB="0" anchor="ctr"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4.01</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3.78</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2.33</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3.11</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2F2F2"/>
                    </a:solidFill>
                  </a:tcPr>
                </a:tc>
              </a:tr>
              <a:tr h="30544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流动资产合计</a:t>
                      </a:r>
                    </a:p>
                  </a:txBody>
                  <a:tcPr marL="0" marR="0" marT="0" marB="0" anchor="ctr" horzOverflow="overflow">
                    <a:lnL>
                      <a:noFill/>
                    </a:lnL>
                    <a:lnR>
                      <a:noFill/>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42.41</a:t>
                      </a:r>
                    </a:p>
                  </a:txBody>
                  <a:tcPr marL="72008" marR="72008" marT="0" marB="0" anchor="ctr" horzOverflow="overflow">
                    <a:lnL>
                      <a:noFill/>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37.16</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33.70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38.98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a:noFill/>
                    </a:lnT>
                    <a:lnB>
                      <a:noFill/>
                    </a:lnB>
                    <a:lnTlToBr>
                      <a:noFill/>
                    </a:lnTlToBr>
                    <a:lnBlToTr>
                      <a:noFill/>
                    </a:lnBlToTr>
                    <a:solidFill>
                      <a:srgbClr val="FDE9D9"/>
                    </a:solidFill>
                  </a:tcPr>
                </a:tc>
              </a:tr>
              <a:tr h="325366">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200" b="1" i="0" u="sng"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资产总计</a:t>
                      </a:r>
                    </a:p>
                  </a:txBody>
                  <a:tcPr marL="0" marR="0" marT="0" marB="0" anchor="ctr" horzOverflow="overflow">
                    <a:lnL>
                      <a:noFill/>
                    </a:lnL>
                    <a:lnR>
                      <a:noFill/>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60.37</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53.17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49.28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54.10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r>
              <a:tr h="236308">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         </a:t>
                      </a: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银行借款</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15.20</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24.26</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15.75</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18.78</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r>
              <a:tr h="18908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         </a:t>
                      </a: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应付账款</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9.79</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9.18</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7.79</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9.91</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r>
              <a:tr h="18908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         </a:t>
                      </a:r>
                      <a:r>
                        <a:rPr kumimoji="0" lang="zh-CN" altLang="en-US" sz="12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其他负债</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8.94</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7.82</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6.27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0" i="0" u="none" strike="noStrike" cap="none" normalizeH="0" baseline="0" smtClean="0">
                          <a:ln>
                            <a:noFill/>
                          </a:ln>
                          <a:solidFill>
                            <a:srgbClr val="000000"/>
                          </a:solidFill>
                          <a:effectLst/>
                          <a:latin typeface="微软雅黑" panose="020b0503020204020204" pitchFamily="34" charset="-122"/>
                          <a:ea typeface="等线"/>
                          <a:cs typeface="等线"/>
                        </a:rPr>
                        <a:t>7.07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chemeClr val="bg1">
                        <a:lumMod val="95000"/>
                      </a:schemeClr>
                    </a:solidFill>
                  </a:tcPr>
                </a:tc>
              </a:tr>
              <a:tr h="31540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合  债合计</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33.93</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41.22</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29.81</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35.75</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r>
              <a:tr h="31540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准备金 合计</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10.70</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0.41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0.51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0.50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DE9D9"/>
                    </a:solidFill>
                  </a:tcPr>
                </a:tc>
              </a:tr>
              <a:tr h="315406">
                <a:tc>
                  <a:txBody>
                    <a:bodyPr vert="horz" wrap="square"/>
                    <a:lstStyle/>
                    <a:p>
                      <a:pPr marL="0" marR="0" lvl="0" indent="0" algn="l" defTabSz="914400" rtl="0" eaLnBrk="1" fontAlgn="ctr"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净资产（权益）合计</a:t>
                      </a:r>
                    </a:p>
                  </a:txBody>
                  <a:tcPr marL="0" marR="0" marT="0" marB="0" anchor="ctr" horzOverflow="overflow">
                    <a:lnL>
                      <a:noFill/>
                    </a:lnL>
                    <a:lnR>
                      <a:noFill/>
                    </a:lnR>
                    <a:lnT w="19050" cap="flat" cmpd="sng" algn="ctr">
                      <a:solidFill>
                        <a:srgbClr val="FFFFFF"/>
                      </a:solidFill>
                      <a:prstDash val="solid"/>
                      <a:round/>
                      <a:headEnd type="none" w="med" len="med"/>
                      <a:tailEnd type="none" w="med" len="med"/>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15.74</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11.54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18.96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a:noFill/>
                    </a:lnB>
                    <a:lnTlToBr>
                      <a:noFill/>
                    </a:lnTlToBr>
                    <a:lnBlToTr>
                      <a:noFill/>
                    </a:lnBlToTr>
                    <a:solidFill>
                      <a:srgbClr val="FDE9D9"/>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none" strike="noStrike" cap="none" normalizeH="0" baseline="0" smtClean="0">
                          <a:ln>
                            <a:noFill/>
                          </a:ln>
                          <a:solidFill>
                            <a:srgbClr val="000000"/>
                          </a:solidFill>
                          <a:effectLst/>
                          <a:latin typeface="微软雅黑" panose="020b0503020204020204" pitchFamily="34" charset="-122"/>
                          <a:ea typeface="等线"/>
                          <a:cs typeface="等线"/>
                        </a:rPr>
                        <a:t>17.87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a:noFill/>
                    </a:lnB>
                    <a:lnTlToBr>
                      <a:noFill/>
                    </a:lnTlToBr>
                    <a:lnBlToTr>
                      <a:noFill/>
                    </a:lnBlToTr>
                    <a:solidFill>
                      <a:srgbClr val="FDE9D9"/>
                    </a:solidFill>
                  </a:tcPr>
                </a:tc>
              </a:tr>
              <a:tr h="325366">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200" b="1" i="0" u="sng"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rPr>
                        <a:t>权益与负债总计</a:t>
                      </a:r>
                    </a:p>
                  </a:txBody>
                  <a:tcPr marL="0" marR="0" marT="0" marB="0" anchor="ctr" horzOverflow="overflow">
                    <a:lnL>
                      <a:noFill/>
                    </a:lnL>
                    <a:lnR>
                      <a:noFill/>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60.37</a:t>
                      </a:r>
                    </a:p>
                  </a:txBody>
                  <a:tcPr marL="72008" marR="72008" marT="0" marB="0" anchor="ctr" horzOverflow="overflow">
                    <a:lnL>
                      <a:noFill/>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53.17</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49.28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c>
                  <a:txBody>
                    <a:bodyPr vert="horz" wrap="square"/>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200" b="1" i="0" u="sng" strike="noStrike" cap="none" normalizeH="0" baseline="0" smtClean="0">
                          <a:ln>
                            <a:noFill/>
                          </a:ln>
                          <a:solidFill>
                            <a:srgbClr val="000000"/>
                          </a:solidFill>
                          <a:effectLst/>
                          <a:latin typeface="微软雅黑" panose="020b0503020204020204" pitchFamily="34" charset="-122"/>
                          <a:ea typeface="等线"/>
                          <a:cs typeface="等线"/>
                        </a:rPr>
                        <a:t>54.10 </a:t>
                      </a:r>
                    </a:p>
                  </a:txBody>
                  <a:tcPr marL="72008" marR="72008" marT="0" marB="0" anchor="ctr" horzOverflow="overflow">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noFill/>
                      <a:prstDash val="solid"/>
                      <a:round/>
                      <a:headEnd type="none" w="med" len="med"/>
                      <a:tailEnd type="none" w="med" len="med"/>
                    </a:lnT>
                    <a:lnB w="19050" cap="flat" cmpd="sng" algn="ctr">
                      <a:solidFill>
                        <a:srgbClr val="FFFFFF"/>
                      </a:solidFill>
                      <a:prstDash val="solid"/>
                      <a:round/>
                      <a:headEnd type="none" w="med" len="med"/>
                      <a:tailEnd type="none" w="med" len="med"/>
                    </a:lnB>
                    <a:lnTlToBr>
                      <a:noFill/>
                    </a:lnTlToBr>
                    <a:lnBlToTr>
                      <a:noFill/>
                    </a:lnBlToTr>
                    <a:solidFill>
                      <a:srgbClr val="FABF8F"/>
                    </a:solidFill>
                  </a:tcPr>
                </a:tc>
              </a:tr>
            </a:tbl>
          </a:graphicData>
        </a:graphic>
      </p:graphicFrame>
      <p:sp>
        <p:nvSpPr>
          <p:cNvPr id="15" name="TextBox 14"/>
          <p:cNvSpPr txBox="1"/>
          <p:nvPr/>
        </p:nvSpPr>
        <p:spPr>
          <a:xfrm>
            <a:off x="685800" y="1879600"/>
            <a:ext cx="1397000" cy="25400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1050" b="1">
                <a:solidFill>
                  <a:schemeClr val="bg1"/>
                </a:solidFill>
                <a:latin typeface="微软雅黑" panose="020b0503020204020204" pitchFamily="34" charset="-122"/>
                <a:ea typeface="微软雅黑" panose="020b0503020204020204" pitchFamily="34" charset="-122"/>
              </a:rPr>
              <a:t>金额单位：百万欧元</a:t>
            </a:r>
          </a:p>
        </p:txBody>
      </p:sp>
    </p:spTree>
    <p:extLst>
      <p:ext uri="{BB962C8B-B14F-4D97-AF65-F5344CB8AC3E}">
        <p14:creationId xmlns:p14="http://schemas.microsoft.com/office/powerpoint/2010/main" xmlns="" val="553432618"/>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70" name="TextBox 1"/>
          <p:cNvSpPr txBox="1">
            <a:spLocks noChangeArrowheads="1"/>
          </p:cNvSpPr>
          <p:nvPr/>
        </p:nvSpPr>
        <p:spPr bwMode="auto">
          <a:xfrm>
            <a:off x="6705600" y="4343400"/>
            <a:ext cx="4953000"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Calibri" pitchFamily="34" charset="0"/>
                <a:ea typeface="宋体" pitchFamily="2" charset="-122"/>
                <a:cs typeface="+mn-cs"/>
              </a:defRPr>
            </a:lvl1pPr>
            <a:lvl2pPr marL="742950" indent="-285750" algn="l" defTabSz="914400" rtl="0" eaLnBrk="0" latinLnBrk="0" hangingPunct="0">
              <a:defRPr sz="1800" kern="1200">
                <a:solidFill>
                  <a:schemeClr val="tx1"/>
                </a:solidFill>
                <a:latin typeface="Calibri" pitchFamily="34" charset="0"/>
                <a:ea typeface="宋体" pitchFamily="2" charset="-122"/>
                <a:cs typeface="+mn-cs"/>
              </a:defRPr>
            </a:lvl2pPr>
            <a:lvl3pPr marL="1143000" indent="-228600" algn="l" defTabSz="914400" rtl="0" eaLnBrk="0" latinLnBrk="0" hangingPunct="0">
              <a:defRPr sz="1800" kern="1200">
                <a:solidFill>
                  <a:schemeClr val="tx1"/>
                </a:solidFill>
                <a:latin typeface="Calibri" pitchFamily="34" charset="0"/>
                <a:ea typeface="宋体" pitchFamily="2" charset="-122"/>
                <a:cs typeface="+mn-cs"/>
              </a:defRPr>
            </a:lvl3pPr>
            <a:lvl4pPr marL="1600200" indent="-228600" algn="l" defTabSz="914400" rtl="0" eaLnBrk="0" latinLnBrk="0" hangingPunct="0">
              <a:defRPr sz="1800" kern="1200">
                <a:solidFill>
                  <a:schemeClr val="tx1"/>
                </a:solidFill>
                <a:latin typeface="Calibri" pitchFamily="34" charset="0"/>
                <a:ea typeface="宋体" pitchFamily="2" charset="-122"/>
                <a:cs typeface="+mn-cs"/>
              </a:defRPr>
            </a:lvl4pPr>
            <a:lvl5pPr marL="2057400" indent="-228600" algn="l" defTabSz="914400" rtl="0" eaLnBrk="0" latinLnBrk="0" hangingPunct="0">
              <a:defRPr sz="1800" kern="1200">
                <a:solidFill>
                  <a:schemeClr val="tx1"/>
                </a:solidFill>
                <a:latin typeface="Calibri" pitchFamily="34" charset="0"/>
                <a:ea typeface="宋体"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itchFamily="34" charset="0"/>
                <a:ea typeface="宋体"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itchFamily="34" charset="0"/>
                <a:ea typeface="宋体"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itchFamily="34" charset="0"/>
                <a:ea typeface="宋体"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itchFamily="34" charset="0"/>
                <a:ea typeface="宋体" pitchFamily="2" charset="-122"/>
                <a:cs typeface="+mn-cs"/>
              </a:defRPr>
            </a:lvl9pPr>
          </a:lstStyle>
          <a:p>
            <a:pPr eaLnBrk="1" hangingPunct="1">
              <a:lnSpc>
                <a:spcPct val="150000"/>
              </a:lnSpc>
            </a:pPr>
            <a:r>
              <a:rPr lang="en-US" altLang="zh-CN" sz="1200">
                <a:latin typeface="微软雅黑" panose="020b0503020204020204" pitchFamily="34" charset="-122"/>
                <a:ea typeface="微软雅黑" panose="020b0503020204020204" pitchFamily="34" charset="-122"/>
              </a:rPr>
              <a:t>1</a:t>
            </a:r>
            <a:r>
              <a:rPr lang="zh-CN" altLang="en-US" sz="1200">
                <a:latin typeface="微软雅黑" panose="020b0503020204020204" pitchFamily="34" charset="-122"/>
                <a:ea typeface="微软雅黑" panose="020b0503020204020204" pitchFamily="34" charset="-122"/>
              </a:rPr>
              <a:t>）按</a:t>
            </a:r>
            <a:r>
              <a:rPr lang="en-US" altLang="zh-CN" sz="1200">
                <a:latin typeface="微软雅黑" panose="020b0503020204020204" pitchFamily="34" charset="-122"/>
                <a:ea typeface="微软雅黑" panose="020b0503020204020204" pitchFamily="34" charset="-122"/>
              </a:rPr>
              <a:t>2016</a:t>
            </a:r>
            <a:r>
              <a:rPr lang="zh-CN" altLang="en-US" sz="1200">
                <a:latin typeface="微软雅黑" panose="020b0503020204020204" pitchFamily="34" charset="-122"/>
                <a:ea typeface="微软雅黑" panose="020b0503020204020204" pitchFamily="34" charset="-122"/>
              </a:rPr>
              <a:t>年预算汇率折算，则</a:t>
            </a:r>
            <a:r>
              <a:rPr lang="en-US" altLang="zh-CN" sz="1200">
                <a:latin typeface="微软雅黑" panose="020b0503020204020204" pitchFamily="34" charset="-122"/>
                <a:ea typeface="微软雅黑" panose="020b0503020204020204" pitchFamily="34" charset="-122"/>
              </a:rPr>
              <a:t>2013</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-2016</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EBITDA</a:t>
            </a:r>
            <a:r>
              <a:rPr lang="zh-CN" altLang="en-US" sz="1200">
                <a:latin typeface="微软雅黑" panose="020b0503020204020204" pitchFamily="34" charset="-122"/>
                <a:ea typeface="微软雅黑" panose="020b0503020204020204" pitchFamily="34" charset="-122"/>
              </a:rPr>
              <a:t>分别为</a:t>
            </a:r>
            <a:r>
              <a:rPr lang="en-US" altLang="zh-CN" sz="1200">
                <a:latin typeface="微软雅黑" panose="020b0503020204020204" pitchFamily="34" charset="-122"/>
                <a:ea typeface="微软雅黑" panose="020b0503020204020204" pitchFamily="34" charset="-122"/>
              </a:rPr>
              <a:t>9.9m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10.6m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10.1m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13.5m</a:t>
            </a:r>
            <a:r>
              <a:rPr lang="zh-CN" altLang="en-US" sz="1200">
                <a:latin typeface="微软雅黑" panose="020b0503020204020204" pitchFamily="34" charset="-122"/>
                <a:ea typeface="微软雅黑" panose="020b0503020204020204" pitchFamily="34" charset="-122"/>
              </a:rPr>
              <a:t>；</a:t>
            </a:r>
            <a:endParaRPr lang="en-US" altLang="zh-CN" sz="1200">
              <a:latin typeface="微软雅黑" panose="020b0503020204020204" pitchFamily="34" charset="-122"/>
              <a:ea typeface="微软雅黑" panose="020b0503020204020204" pitchFamily="34" charset="-122"/>
            </a:endParaRPr>
          </a:p>
          <a:p>
            <a:pPr eaLnBrk="1" hangingPunct="1">
              <a:lnSpc>
                <a:spcPct val="150000"/>
              </a:lnSpc>
            </a:pPr>
            <a:r>
              <a:rPr lang="en-US" altLang="zh-CN" sz="1200">
                <a:latin typeface="微软雅黑" panose="020b0503020204020204" pitchFamily="34" charset="-122"/>
                <a:ea typeface="微软雅黑" panose="020b0503020204020204" pitchFamily="34" charset="-122"/>
              </a:rPr>
              <a:t>2</a:t>
            </a:r>
            <a:r>
              <a:rPr lang="zh-CN" altLang="en-US" sz="1200">
                <a:latin typeface="微软雅黑" panose="020b0503020204020204" pitchFamily="34" charset="-122"/>
                <a:ea typeface="微软雅黑" panose="020b0503020204020204" pitchFamily="34" charset="-122"/>
              </a:rPr>
              <a:t>）按</a:t>
            </a:r>
            <a:r>
              <a:rPr lang="en-US" altLang="zh-CN" sz="1200">
                <a:latin typeface="微软雅黑" panose="020b0503020204020204" pitchFamily="34" charset="-122"/>
                <a:ea typeface="微软雅黑" panose="020b0503020204020204" pitchFamily="34" charset="-122"/>
              </a:rPr>
              <a:t>2015</a:t>
            </a:r>
            <a:r>
              <a:rPr lang="zh-CN" altLang="en-US" sz="1200">
                <a:latin typeface="微软雅黑" panose="020b0503020204020204" pitchFamily="34" charset="-122"/>
                <a:ea typeface="微软雅黑" panose="020b0503020204020204" pitchFamily="34" charset="-122"/>
              </a:rPr>
              <a:t>年平均汇率折算，则</a:t>
            </a:r>
            <a:r>
              <a:rPr lang="en-US" altLang="zh-CN" sz="1200">
                <a:latin typeface="微软雅黑" panose="020b0503020204020204" pitchFamily="34" charset="-122"/>
                <a:ea typeface="微软雅黑" panose="020b0503020204020204" pitchFamily="34" charset="-122"/>
              </a:rPr>
              <a:t>2013</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-2016</a:t>
            </a:r>
            <a:r>
              <a:rPr lang="zh-CN" altLang="en-US" sz="1200">
                <a:latin typeface="微软雅黑" panose="020b0503020204020204" pitchFamily="34" charset="-122"/>
                <a:ea typeface="微软雅黑" panose="020b0503020204020204" pitchFamily="34" charset="-122"/>
              </a:rPr>
              <a:t>年</a:t>
            </a:r>
            <a:r>
              <a:rPr lang="en-US" altLang="zh-CN" sz="1200">
                <a:latin typeface="微软雅黑" panose="020b0503020204020204" pitchFamily="34" charset="-122"/>
                <a:ea typeface="微软雅黑" panose="020b0503020204020204" pitchFamily="34" charset="-122"/>
              </a:rPr>
              <a:t>EBITDA</a:t>
            </a:r>
            <a:r>
              <a:rPr lang="zh-CN" altLang="en-US" sz="1200">
                <a:latin typeface="微软雅黑" panose="020b0503020204020204" pitchFamily="34" charset="-122"/>
                <a:ea typeface="微软雅黑" panose="020b0503020204020204" pitchFamily="34" charset="-122"/>
              </a:rPr>
              <a:t>分别为</a:t>
            </a:r>
            <a:r>
              <a:rPr lang="en-US" altLang="zh-CN" sz="1200">
                <a:latin typeface="微软雅黑" panose="020b0503020204020204" pitchFamily="34" charset="-122"/>
                <a:ea typeface="微软雅黑" panose="020b0503020204020204" pitchFamily="34" charset="-122"/>
              </a:rPr>
              <a:t>11.4m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11.9m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11.3m</a:t>
            </a:r>
            <a:r>
              <a:rPr lang="zh-CN" altLang="en-US" sz="1200">
                <a:latin typeface="微软雅黑" panose="020b0503020204020204" pitchFamily="34" charset="-122"/>
                <a:ea typeface="微软雅黑" panose="020b0503020204020204" pitchFamily="34" charset="-122"/>
              </a:rPr>
              <a:t>、</a:t>
            </a:r>
            <a:r>
              <a:rPr lang="en-US" altLang="zh-CN" sz="1200">
                <a:latin typeface="微软雅黑" panose="020b0503020204020204" pitchFamily="34" charset="-122"/>
                <a:ea typeface="微软雅黑" panose="020b0503020204020204" pitchFamily="34" charset="-122"/>
              </a:rPr>
              <a:t>13.5m</a:t>
            </a:r>
            <a:r>
              <a:rPr lang="zh-CN" altLang="en-US" sz="1200">
                <a:latin typeface="微软雅黑" panose="020b0503020204020204" pitchFamily="34" charset="-122"/>
                <a:ea typeface="微软雅黑" panose="020b0503020204020204" pitchFamily="34" charset="-122"/>
              </a:rPr>
              <a:t>。</a:t>
            </a:r>
          </a:p>
        </p:txBody>
      </p:sp>
      <p:sp>
        <p:nvSpPr>
          <p:cNvPr id="2" name="圆角矩形 1"/>
          <p:cNvSpPr/>
          <p:nvPr/>
        </p:nvSpPr>
        <p:spPr>
          <a:xfrm>
            <a:off x="6705600" y="3733801"/>
            <a:ext cx="4114800" cy="457200"/>
          </a:xfrm>
          <a:prstGeom prst="roundRect">
            <a:avLst/>
          </a:prstGeom>
          <a:solidFill>
            <a:schemeClr val="accent5"/>
          </a:solidFill>
          <a:ln>
            <a:solidFill>
              <a:schemeClr val="accent5"/>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285750" indent="-285750">
              <a:spcBef>
                <a:spcPts val="300"/>
              </a:spcBef>
              <a:spcAft>
                <a:spcPts val="300"/>
              </a:spcAft>
              <a:buFont typeface="Wingdings" pitchFamily="2" charset="2"/>
              <a:buChar char="ü"/>
              <a:defRPr/>
            </a:pPr>
            <a:r>
              <a:rPr lang="zh-CN" altLang="en-US" sz="1400" b="1">
                <a:solidFill>
                  <a:schemeClr val="bg1"/>
                </a:solidFill>
                <a:latin typeface="微软雅黑" panose="020b0503020204020204" pitchFamily="34" charset="-122"/>
                <a:ea typeface="微软雅黑" panose="020b0503020204020204" pitchFamily="34" charset="-122"/>
              </a:rPr>
              <a:t>汇率</a:t>
            </a:r>
            <a:r>
              <a:rPr lang="zh-CN" altLang="en-US" sz="1400" b="1" smtClean="0">
                <a:solidFill>
                  <a:schemeClr val="bg1"/>
                </a:solidFill>
                <a:latin typeface="微软雅黑" panose="020b0503020204020204" pitchFamily="34" charset="-122"/>
                <a:ea typeface="微软雅黑" panose="020b0503020204020204" pitchFamily="34" charset="-122"/>
              </a:rPr>
              <a:t>对公司</a:t>
            </a:r>
            <a:r>
              <a:rPr lang="zh-CN" altLang="en-US" sz="1400" b="1">
                <a:solidFill>
                  <a:schemeClr val="bg1"/>
                </a:solidFill>
                <a:latin typeface="微软雅黑" panose="020b0503020204020204" pitchFamily="34" charset="-122"/>
                <a:ea typeface="微软雅黑" panose="020b0503020204020204" pitchFamily="34" charset="-122"/>
              </a:rPr>
              <a:t>盈利</a:t>
            </a:r>
            <a:r>
              <a:rPr lang="zh-CN" altLang="en-US" sz="1400" b="1" smtClean="0">
                <a:solidFill>
                  <a:schemeClr val="bg1"/>
                </a:solidFill>
                <a:latin typeface="微软雅黑" panose="020b0503020204020204" pitchFamily="34" charset="-122"/>
                <a:ea typeface="微软雅黑" panose="020b0503020204020204" pitchFamily="34" charset="-122"/>
              </a:rPr>
              <a:t>能力有明显的</a:t>
            </a:r>
            <a:r>
              <a:rPr lang="zh-CN" altLang="en-US" sz="1400" b="1">
                <a:solidFill>
                  <a:schemeClr val="bg1"/>
                </a:solidFill>
                <a:latin typeface="微软雅黑" panose="020b0503020204020204" pitchFamily="34" charset="-122"/>
                <a:ea typeface="微软雅黑" panose="020b0503020204020204" pitchFamily="34" charset="-122"/>
              </a:rPr>
              <a:t>影响：</a:t>
            </a:r>
          </a:p>
        </p:txBody>
      </p:sp>
      <p:sp>
        <p:nvSpPr>
          <p:cNvPr id="10" name="object 4"/>
          <p:cNvSpPr/>
          <p:nvPr/>
        </p:nvSpPr>
        <p:spPr>
          <a:xfrm>
            <a:off x="91439" y="178307"/>
            <a:ext cx="2397252" cy="844296"/>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5"/>
          <p:cNvSpPr txBox="1"/>
          <p:nvPr/>
        </p:nvSpPr>
        <p:spPr>
          <a:xfrm>
            <a:off x="2743200" y="360934"/>
            <a:ext cx="8677782" cy="861774"/>
          </a:xfrm>
          <a:prstGeom prst="rect">
            <a:avLst/>
          </a:prstGeom>
        </p:spPr>
        <p:txBody>
          <a:bodyPr vert="horz" wrap="square" lIns="0" tIns="0" rIns="0" bIns="0" rtlCol="0" anchor="b">
            <a:spAutoFit/>
          </a:bodyPr>
          <a:lstStyle>
            <a:defPPr>
              <a:defRPr lang="zh-CN"/>
            </a:defPPr>
            <a:lvl1pPr marL="0" algn="ctr" defTabSz="914400" rtl="0" eaLnBrk="1" latinLnBrk="0" hangingPunct="1">
              <a:defRPr sz="6000" b="1" i="0" kern="1200">
                <a:solidFill>
                  <a:schemeClr val="tx1"/>
                </a:solidFill>
                <a:latin typeface="微软雅黑"/>
                <a:ea typeface="+mj-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l"/>
            <a:r>
              <a:rPr lang="zh-CN" altLang="en-US" sz="2800" spc="-5" smtClean="0">
                <a:latin typeface="微软雅黑" panose="020b0503020204020204" pitchFamily="34" charset="-122"/>
                <a:ea typeface="微软雅黑" panose="020b0503020204020204" pitchFamily="34" charset="-122"/>
              </a:rPr>
              <a:t>从历史数据来看，盈利能力保持稳步提升且今年处于历史最好水平，盈利质量和经营效率较高</a:t>
            </a:r>
            <a:endParaRPr lang="zh-CN" altLang="en-US" sz="2800" spc="-5">
              <a:latin typeface="微软雅黑" panose="020b0503020204020204" pitchFamily="34" charset="-122"/>
              <a:ea typeface="微软雅黑" panose="020b0503020204020204" pitchFamily="34" charset="-122"/>
            </a:endParaRPr>
          </a:p>
        </p:txBody>
      </p:sp>
      <p:graphicFrame>
        <p:nvGraphicFramePr>
          <p:cNvPr id="4" name="表格 3"/>
          <p:cNvGraphicFramePr>
            <a:graphicFrameLocks noGrp="1"/>
          </p:cNvGraphicFramePr>
          <p:nvPr>
            <p:extLst>
              <p:ext uri="{D42A27DB-BD31-4B8C-83A1-F6EECF244321}">
                <p14:modId xmlns:p14="http://schemas.microsoft.com/office/powerpoint/2010/main" xmlns="" val="441985303"/>
              </p:ext>
            </p:extLst>
          </p:nvPr>
        </p:nvGraphicFramePr>
        <p:xfrm>
          <a:off x="685800" y="1966028"/>
          <a:ext cx="5867400" cy="4510967"/>
        </p:xfrm>
        <a:graphic>
          <a:graphicData uri="http://schemas.openxmlformats.org/drawingml/2006/table">
            <a:tbl>
              <a:tblPr firstRow="1" bandRow="1">
                <a:tableStyleId>{5C22544A-7EE6-4342-B048-85BDC9FD1C3A}</a:tableStyleId>
              </a:tblPr>
              <a:tblGrid>
                <a:gridCol w="2189480"/>
                <a:gridCol w="919480"/>
                <a:gridCol w="919480"/>
                <a:gridCol w="919480"/>
                <a:gridCol w="919480"/>
              </a:tblGrid>
              <a:tr h="265351">
                <a:tc>
                  <a:txBody>
                    <a:bodyPr vert="horz" wrap="square"/>
                    <a:lstStyle/>
                    <a:p>
                      <a:pPr algn="l" fontAlgn="ctr"/>
                      <a:r>
                        <a:rPr lang="zh-CN" altLang="en-US" sz="1200" b="1" i="0" u="none" strike="noStrike">
                          <a:solidFill>
                            <a:srgbClr val="FFFFFF"/>
                          </a:solidFill>
                          <a:effectLst/>
                          <a:latin typeface="微软雅黑" panose="020b0503020204020204" pitchFamily="34" charset="-122"/>
                          <a:ea typeface="微软雅黑" panose="020b0503020204020204" pitchFamily="34" charset="-122"/>
                        </a:rPr>
                        <a:t>　</a:t>
                      </a:r>
                    </a:p>
                  </a:txBody>
                  <a:tcPr marL="0" marR="0" marT="0" marB="0" anchor="ctr"/>
                </a:tc>
                <a:tc>
                  <a:txBody>
                    <a:bodyPr vert="horz" wrap="square"/>
                    <a:lstStyle/>
                    <a:p>
                      <a:pPr algn="ctr" fontAlgn="ctr"/>
                      <a:r>
                        <a:rPr lang="en-US" altLang="zh-CN" sz="1200" b="1" i="0" u="none" strike="noStrike">
                          <a:solidFill>
                            <a:srgbClr val="FFFFFF"/>
                          </a:solidFill>
                          <a:effectLst/>
                          <a:latin typeface="微软雅黑" panose="020b0503020204020204" pitchFamily="34" charset="-122"/>
                          <a:ea typeface="微软雅黑" panose="020b0503020204020204" pitchFamily="34" charset="-122"/>
                        </a:rPr>
                        <a:t>2013</a:t>
                      </a:r>
                    </a:p>
                  </a:txBody>
                  <a:tcPr marL="0" marR="0" marT="0" marB="0" anchor="ctr"/>
                </a:tc>
                <a:tc>
                  <a:txBody>
                    <a:bodyPr vert="horz" wrap="square"/>
                    <a:lstStyle/>
                    <a:p>
                      <a:pPr algn="ctr" fontAlgn="ctr"/>
                      <a:r>
                        <a:rPr lang="en-US" altLang="zh-CN" sz="1200" b="1" i="0" u="none" strike="noStrike">
                          <a:solidFill>
                            <a:srgbClr val="FFFFFF"/>
                          </a:solidFill>
                          <a:effectLst/>
                          <a:latin typeface="微软雅黑" panose="020b0503020204020204" pitchFamily="34" charset="-122"/>
                          <a:ea typeface="微软雅黑" panose="020b0503020204020204" pitchFamily="34" charset="-122"/>
                        </a:rPr>
                        <a:t>2014</a:t>
                      </a:r>
                    </a:p>
                  </a:txBody>
                  <a:tcPr marL="0" marR="0" marT="0" marB="0" anchor="ctr"/>
                </a:tc>
                <a:tc>
                  <a:txBody>
                    <a:bodyPr vert="horz" wrap="square"/>
                    <a:lstStyle/>
                    <a:p>
                      <a:pPr algn="ctr" fontAlgn="ctr"/>
                      <a:r>
                        <a:rPr lang="en-US" altLang="zh-CN" sz="1200" b="1" i="0" u="none" strike="noStrike">
                          <a:solidFill>
                            <a:srgbClr val="FFFFFF"/>
                          </a:solidFill>
                          <a:effectLst/>
                          <a:latin typeface="微软雅黑" panose="020b0503020204020204" pitchFamily="34" charset="-122"/>
                          <a:ea typeface="微软雅黑" panose="020b0503020204020204" pitchFamily="34" charset="-122"/>
                        </a:rPr>
                        <a:t>2015</a:t>
                      </a:r>
                    </a:p>
                  </a:txBody>
                  <a:tcPr marL="0" marR="0" marT="0" marB="0" anchor="ctr"/>
                </a:tc>
                <a:tc>
                  <a:txBody>
                    <a:bodyPr vert="horz" wrap="square"/>
                    <a:lstStyle/>
                    <a:p>
                      <a:pPr algn="ctr" fontAlgn="ctr"/>
                      <a:r>
                        <a:rPr lang="en-US" altLang="zh-CN" sz="1200" b="1" i="0" u="none" strike="noStrike" smtClean="0">
                          <a:solidFill>
                            <a:srgbClr val="FFFFFF"/>
                          </a:solidFill>
                          <a:effectLst/>
                          <a:latin typeface="微软雅黑" panose="020b0503020204020204" pitchFamily="34" charset="-122"/>
                          <a:ea typeface="微软雅黑" panose="020b0503020204020204" pitchFamily="34" charset="-122"/>
                        </a:rPr>
                        <a:t>2016E</a:t>
                      </a:r>
                      <a:endParaRPr lang="en-US" altLang="zh-CN" sz="1200" b="1" i="0" u="none" strike="noStrike">
                        <a:solidFill>
                          <a:srgbClr val="FFFFFF"/>
                        </a:solidFill>
                        <a:effectLst/>
                        <a:latin typeface="微软雅黑" panose="020b0503020204020204" pitchFamily="34" charset="-122"/>
                        <a:ea typeface="微软雅黑" panose="020b0503020204020204" pitchFamily="34" charset="-122"/>
                      </a:endParaRPr>
                    </a:p>
                  </a:txBody>
                  <a:tcPr marL="0" marR="0" marT="0" marB="0" anchor="ctr"/>
                </a:tc>
              </a:tr>
              <a:tr h="265351">
                <a:tc>
                  <a:txBody>
                    <a:bodyPr vert="horz" wrap="square"/>
                    <a:lstStyle/>
                    <a:p>
                      <a:pPr marL="173038" lvl="1" indent="0" algn="l" fontAlgn="ctr">
                        <a:tabLst>
                          <a:tab pos="173038"/>
                        </a:tabLst>
                      </a:pP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销售数量</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33.1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31.9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32.2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33.9 </a:t>
                      </a:r>
                    </a:p>
                  </a:txBody>
                  <a:tcPr marL="0" marR="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销售收入</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90.0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86.8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96.5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101.8 </a:t>
                      </a:r>
                    </a:p>
                  </a:txBody>
                  <a:tcPr marL="0" marR="0" marT="0" marB="0" anchor="ctr"/>
                </a:tc>
              </a:tr>
              <a:tr h="265351">
                <a:tc>
                  <a:txBody>
                    <a:bodyPr vert="horz" wrap="square"/>
                    <a:lstStyle/>
                    <a:p>
                      <a:pPr marL="173038" lvl="1" indent="0" algn="l" fontAlgn="ctr"/>
                      <a:r>
                        <a:rPr lang="zh-CN" altLang="en-US" sz="1200" b="1" i="0" u="none" strike="noStrike" smtClean="0">
                          <a:solidFill>
                            <a:srgbClr val="000000"/>
                          </a:solidFill>
                          <a:effectLst/>
                          <a:latin typeface="微软雅黑" panose="020b0503020204020204" pitchFamily="34" charset="-122"/>
                          <a:ea typeface="微软雅黑" panose="020b0503020204020204" pitchFamily="34" charset="-122"/>
                        </a:rPr>
                        <a:t>销售边际贡献</a:t>
                      </a:r>
                      <a:endParaRPr lang="zh-CN" altLang="en-US" sz="1200" b="1" i="0" u="none" strike="noStrike">
                        <a:solidFill>
                          <a:srgbClr val="000000"/>
                        </a:solidFill>
                        <a:effectLst/>
                        <a:latin typeface="微软雅黑" panose="020b0503020204020204" pitchFamily="34" charset="-122"/>
                        <a:ea typeface="微软雅黑" panose="020b0503020204020204" pitchFamily="34" charset="-122"/>
                      </a:endParaRP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26.3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24.2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29.3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32.8 </a:t>
                      </a:r>
                    </a:p>
                  </a:txBody>
                  <a:tcPr marL="0" marR="0" marT="0" marB="0" anchor="ctr"/>
                </a:tc>
              </a:tr>
              <a:tr h="265351">
                <a:tc>
                  <a:txBody>
                    <a:bodyPr vert="horz" wrap="square"/>
                    <a:lstStyle/>
                    <a:p>
                      <a:pPr marL="173038" lvl="1" indent="0" algn="l" fontAlgn="ctr"/>
                      <a:r>
                        <a:rPr lang="zh-CN" altLang="en-US" sz="1200" b="0" i="0" u="none" strike="noStrike" smtClean="0">
                          <a:solidFill>
                            <a:srgbClr val="000000"/>
                          </a:solidFill>
                          <a:effectLst/>
                          <a:latin typeface="微软雅黑" panose="020b0503020204020204" pitchFamily="34" charset="-122"/>
                          <a:ea typeface="微软雅黑" panose="020b0503020204020204" pitchFamily="34" charset="-122"/>
                        </a:rPr>
                        <a:t>销售边际贡献率</a:t>
                      </a:r>
                      <a:endParaRPr lang="zh-CN" altLang="en-US" sz="1200" b="0" i="0" u="none" strike="noStrike">
                        <a:solidFill>
                          <a:srgbClr val="000000"/>
                        </a:solidFill>
                        <a:effectLst/>
                        <a:latin typeface="微软雅黑" panose="020b0503020204020204" pitchFamily="34" charset="-122"/>
                        <a:ea typeface="微软雅黑" panose="020b0503020204020204" pitchFamily="34" charset="-122"/>
                      </a:endParaRPr>
                    </a:p>
                  </a:txBody>
                  <a:tcPr marL="0" marR="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29.2%</a:t>
                      </a:r>
                    </a:p>
                  </a:txBody>
                  <a:tcPr marL="36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27.9%</a:t>
                      </a:r>
                    </a:p>
                  </a:txBody>
                  <a:tcPr marL="36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30.4%</a:t>
                      </a:r>
                    </a:p>
                  </a:txBody>
                  <a:tcPr marL="36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32.2%</a:t>
                      </a:r>
                    </a:p>
                  </a:txBody>
                  <a:tcPr marL="36000" marR="7200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销售</a:t>
                      </a:r>
                      <a:r>
                        <a:rPr lang="zh-CN" altLang="en-US" sz="1200" b="1" i="0" u="none" strike="noStrike" smtClean="0">
                          <a:solidFill>
                            <a:srgbClr val="000000"/>
                          </a:solidFill>
                          <a:effectLst/>
                          <a:latin typeface="微软雅黑" panose="020b0503020204020204" pitchFamily="34" charset="-122"/>
                          <a:ea typeface="微软雅黑" panose="020b0503020204020204" pitchFamily="34" charset="-122"/>
                        </a:rPr>
                        <a:t>毛利</a:t>
                      </a:r>
                      <a:endParaRPr lang="zh-CN" altLang="en-US" sz="1200" b="1" i="0" u="none" strike="noStrike">
                        <a:solidFill>
                          <a:srgbClr val="000000"/>
                        </a:solidFill>
                        <a:effectLst/>
                        <a:latin typeface="微软雅黑" panose="020b0503020204020204" pitchFamily="34" charset="-122"/>
                        <a:ea typeface="微软雅黑" panose="020b0503020204020204" pitchFamily="34" charset="-122"/>
                      </a:endParaRP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24.5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23.7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29.1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32.7 </a:t>
                      </a:r>
                    </a:p>
                  </a:txBody>
                  <a:tcPr marL="0" marR="0" marT="0" marB="0" anchor="ctr"/>
                </a:tc>
              </a:tr>
              <a:tr h="265351">
                <a:tc>
                  <a:txBody>
                    <a:bodyPr vert="horz" wrap="square"/>
                    <a:lstStyle/>
                    <a:p>
                      <a:pPr marL="173038" lvl="1" indent="0" algn="l" fontAlgn="ctr"/>
                      <a:r>
                        <a:rPr lang="zh-CN" altLang="en-US" sz="1200" b="0" i="1" u="none" strike="noStrike" smtClean="0">
                          <a:solidFill>
                            <a:srgbClr val="000000"/>
                          </a:solidFill>
                          <a:effectLst/>
                          <a:latin typeface="微软雅黑" panose="020b0503020204020204" pitchFamily="34" charset="-122"/>
                          <a:ea typeface="微软雅黑" panose="020b0503020204020204" pitchFamily="34" charset="-122"/>
                        </a:rPr>
                        <a:t>销售毛利率</a:t>
                      </a:r>
                      <a:endParaRPr lang="zh-CN" altLang="en-US" sz="1200" b="0" i="1" u="none" strike="noStrike">
                        <a:solidFill>
                          <a:srgbClr val="000000"/>
                        </a:solidFill>
                        <a:effectLst/>
                        <a:latin typeface="微软雅黑" panose="020b0503020204020204" pitchFamily="34" charset="-122"/>
                        <a:ea typeface="微软雅黑" panose="020b0503020204020204" pitchFamily="34" charset="-122"/>
                      </a:endParaRPr>
                    </a:p>
                  </a:txBody>
                  <a:tcPr marL="0" marR="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27.2%</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27.3%</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30.1%</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32.1%</a:t>
                      </a:r>
                    </a:p>
                  </a:txBody>
                  <a:tcPr marL="72000" marR="72000" marT="0" marB="0" anchor="ctr"/>
                </a:tc>
              </a:tr>
              <a:tr h="265351">
                <a:tc>
                  <a:txBody>
                    <a:bodyPr vert="horz" wrap="square"/>
                    <a:lstStyle/>
                    <a:p>
                      <a:pPr marL="173038" lvl="1" indent="0" algn="l" fontAlgn="ctr"/>
                      <a:r>
                        <a:rPr lang="en-US" sz="1200" b="0" i="0" u="none" strike="noStrike" smtClean="0">
                          <a:solidFill>
                            <a:schemeClr val="tx1"/>
                          </a:solidFill>
                          <a:effectLst/>
                          <a:latin typeface="微软雅黑" panose="020b0503020204020204" pitchFamily="34" charset="-122"/>
                          <a:ea typeface="微软雅黑" panose="020b0503020204020204" pitchFamily="34" charset="-122"/>
                        </a:rPr>
                        <a:t>EBITDA</a:t>
                      </a:r>
                      <a:endParaRPr lang="en-US" sz="1200" b="0" i="0" u="none" strike="noStrike">
                        <a:solidFill>
                          <a:schemeClr val="tx1"/>
                        </a:solidFill>
                        <a:effectLst/>
                        <a:latin typeface="微软雅黑" panose="020b0503020204020204" pitchFamily="34" charset="-122"/>
                        <a:ea typeface="微软雅黑" panose="020b0503020204020204" pitchFamily="34" charset="-122"/>
                      </a:endParaRPr>
                    </a:p>
                  </a:txBody>
                  <a:tcPr marL="0" marR="0" marT="0" marB="0" anchor="ctr">
                    <a:solidFill>
                      <a:srgbClr val="FFC000"/>
                    </a:solidFill>
                  </a:tcPr>
                </a:tc>
                <a:tc>
                  <a:txBody>
                    <a:bodyPr vert="horz" wrap="square"/>
                    <a:lstStyle/>
                    <a:p>
                      <a:pPr algn="ctr" fontAlgn="ctr"/>
                      <a:r>
                        <a:rPr lang="zh-CN" altLang="en-US" sz="1200" b="0" i="0" u="none" strike="noStrike">
                          <a:solidFill>
                            <a:schemeClr val="tx1"/>
                          </a:solidFill>
                          <a:effectLst/>
                          <a:latin typeface="微软雅黑" panose="020b0503020204020204" pitchFamily="34" charset="-122"/>
                          <a:ea typeface="微软雅黑" panose="020b0503020204020204" pitchFamily="34" charset="-122"/>
                        </a:rPr>
                        <a:t>             </a:t>
                      </a:r>
                      <a:r>
                        <a:rPr lang="en-US" altLang="zh-CN" sz="1200" b="0" i="0" u="none" strike="noStrike">
                          <a:solidFill>
                            <a:schemeClr val="tx1"/>
                          </a:solidFill>
                          <a:effectLst/>
                          <a:latin typeface="微软雅黑" panose="020b0503020204020204" pitchFamily="34" charset="-122"/>
                          <a:ea typeface="微软雅黑" panose="020b0503020204020204" pitchFamily="34" charset="-122"/>
                        </a:rPr>
                        <a:t>8.0 </a:t>
                      </a:r>
                    </a:p>
                  </a:txBody>
                  <a:tcPr marL="0" marR="0" marT="0" marB="0" anchor="ctr">
                    <a:solidFill>
                      <a:srgbClr val="FFC000"/>
                    </a:solidFill>
                  </a:tcPr>
                </a:tc>
                <a:tc>
                  <a:txBody>
                    <a:bodyPr vert="horz" wrap="square"/>
                    <a:lstStyle/>
                    <a:p>
                      <a:pPr algn="ctr" fontAlgn="ctr"/>
                      <a:r>
                        <a:rPr lang="zh-CN" altLang="en-US" sz="1200" b="0" i="0" u="none" strike="noStrike">
                          <a:solidFill>
                            <a:schemeClr val="tx1"/>
                          </a:solidFill>
                          <a:effectLst/>
                          <a:latin typeface="微软雅黑" panose="020b0503020204020204" pitchFamily="34" charset="-122"/>
                          <a:ea typeface="微软雅黑" panose="020b0503020204020204" pitchFamily="34" charset="-122"/>
                        </a:rPr>
                        <a:t>             </a:t>
                      </a:r>
                      <a:r>
                        <a:rPr lang="en-US" altLang="zh-CN" sz="1200" b="0" i="0" u="none" strike="noStrike">
                          <a:solidFill>
                            <a:schemeClr val="tx1"/>
                          </a:solidFill>
                          <a:effectLst/>
                          <a:latin typeface="微软雅黑" panose="020b0503020204020204" pitchFamily="34" charset="-122"/>
                          <a:ea typeface="微软雅黑" panose="020b0503020204020204" pitchFamily="34" charset="-122"/>
                        </a:rPr>
                        <a:t>8.8 </a:t>
                      </a:r>
                    </a:p>
                  </a:txBody>
                  <a:tcPr marL="0" marR="0" marT="0" marB="0" anchor="ctr">
                    <a:solidFill>
                      <a:srgbClr val="FFC000"/>
                    </a:solidFill>
                  </a:tcPr>
                </a:tc>
                <a:tc>
                  <a:txBody>
                    <a:bodyPr vert="horz" wrap="square"/>
                    <a:lstStyle/>
                    <a:p>
                      <a:pPr algn="ctr" fontAlgn="ctr"/>
                      <a:r>
                        <a:rPr lang="zh-CN" altLang="en-US" sz="1200" b="0" i="0" u="none" strike="noStrike">
                          <a:solidFill>
                            <a:schemeClr val="tx1"/>
                          </a:solidFill>
                          <a:effectLst/>
                          <a:latin typeface="微软雅黑" panose="020b0503020204020204" pitchFamily="34" charset="-122"/>
                          <a:ea typeface="微软雅黑" panose="020b0503020204020204" pitchFamily="34" charset="-122"/>
                        </a:rPr>
                        <a:t>           </a:t>
                      </a:r>
                      <a:r>
                        <a:rPr lang="en-US" altLang="zh-CN" sz="1200" b="0" i="0" u="none" strike="noStrike">
                          <a:solidFill>
                            <a:schemeClr val="tx1"/>
                          </a:solidFill>
                          <a:effectLst/>
                          <a:latin typeface="微软雅黑" panose="020b0503020204020204" pitchFamily="34" charset="-122"/>
                          <a:ea typeface="微软雅黑" panose="020b0503020204020204" pitchFamily="34" charset="-122"/>
                        </a:rPr>
                        <a:t>11.3 </a:t>
                      </a:r>
                    </a:p>
                  </a:txBody>
                  <a:tcPr marL="0" marR="0" marT="0" marB="0" anchor="ctr">
                    <a:solidFill>
                      <a:srgbClr val="FFC000"/>
                    </a:solidFill>
                  </a:tcPr>
                </a:tc>
                <a:tc>
                  <a:txBody>
                    <a:bodyPr vert="horz" wrap="square"/>
                    <a:lstStyle/>
                    <a:p>
                      <a:pPr algn="ctr" fontAlgn="ctr"/>
                      <a:r>
                        <a:rPr lang="zh-CN" altLang="en-US" sz="1200" b="0" i="0" u="none" strike="noStrike">
                          <a:solidFill>
                            <a:schemeClr val="tx1"/>
                          </a:solidFill>
                          <a:effectLst/>
                          <a:latin typeface="微软雅黑" panose="020b0503020204020204" pitchFamily="34" charset="-122"/>
                          <a:ea typeface="微软雅黑" panose="020b0503020204020204" pitchFamily="34" charset="-122"/>
                        </a:rPr>
                        <a:t>           </a:t>
                      </a:r>
                      <a:r>
                        <a:rPr lang="en-US" altLang="zh-CN" sz="1200" b="0" i="0" u="none" strike="noStrike">
                          <a:solidFill>
                            <a:schemeClr val="tx1"/>
                          </a:solidFill>
                          <a:effectLst/>
                          <a:latin typeface="微软雅黑" panose="020b0503020204020204" pitchFamily="34" charset="-122"/>
                          <a:ea typeface="微软雅黑" panose="020b0503020204020204" pitchFamily="34" charset="-122"/>
                        </a:rPr>
                        <a:t>13.5 </a:t>
                      </a:r>
                    </a:p>
                  </a:txBody>
                  <a:tcPr marL="0" marR="0" marT="0" marB="0" anchor="ctr">
                    <a:solidFill>
                      <a:srgbClr val="FFC000"/>
                    </a:solidFill>
                  </a:tcPr>
                </a:tc>
              </a:tr>
              <a:tr h="265351">
                <a:tc>
                  <a:txBody>
                    <a:bodyPr vert="horz" wrap="square"/>
                    <a:lstStyle/>
                    <a:p>
                      <a:pPr marL="173038" lvl="1" indent="0" algn="l" fontAlgn="ctr"/>
                      <a:r>
                        <a:rPr lang="en-US" altLang="zh-CN" sz="1200" b="0" i="1" u="none" strike="noStrike" smtClean="0">
                          <a:solidFill>
                            <a:srgbClr val="000000"/>
                          </a:solidFill>
                          <a:effectLst/>
                          <a:latin typeface="微软雅黑" panose="020b0503020204020204" pitchFamily="34" charset="-122"/>
                          <a:ea typeface="微软雅黑" panose="020b0503020204020204" pitchFamily="34" charset="-122"/>
                        </a:rPr>
                        <a:t>EBITDA</a:t>
                      </a:r>
                      <a:r>
                        <a:rPr lang="zh-CN" altLang="en-US" sz="1200" b="0" i="1" u="none" strike="noStrike">
                          <a:solidFill>
                            <a:srgbClr val="000000"/>
                          </a:solidFill>
                          <a:effectLst/>
                          <a:latin typeface="微软雅黑" panose="020b0503020204020204" pitchFamily="34" charset="-122"/>
                          <a:ea typeface="微软雅黑" panose="020b0503020204020204" pitchFamily="34" charset="-122"/>
                        </a:rPr>
                        <a:t>占收入比</a:t>
                      </a:r>
                    </a:p>
                  </a:txBody>
                  <a:tcPr marL="0" marR="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8.9%</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10.1%</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11.7%</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13.3%</a:t>
                      </a:r>
                    </a:p>
                  </a:txBody>
                  <a:tcPr marL="72000" marR="72000" marT="0" marB="0" anchor="ctr"/>
                </a:tc>
              </a:tr>
              <a:tr h="265351">
                <a:tc>
                  <a:txBody>
                    <a:bodyPr vert="horz" wrap="square"/>
                    <a:lstStyle/>
                    <a:p>
                      <a:pPr marL="173038" lvl="1" indent="0" algn="l" fontAlgn="ctr"/>
                      <a:r>
                        <a:rPr lang="zh-CN" altLang="en-US" sz="1200" b="1" i="0" u="none" strike="noStrike" smtClean="0">
                          <a:solidFill>
                            <a:srgbClr val="000000"/>
                          </a:solidFill>
                          <a:effectLst/>
                          <a:latin typeface="微软雅黑" panose="020b0503020204020204" pitchFamily="34" charset="-122"/>
                          <a:ea typeface="微软雅黑" panose="020b0503020204020204" pitchFamily="34" charset="-122"/>
                        </a:rPr>
                        <a:t>利润总额</a:t>
                      </a:r>
                      <a:endParaRPr lang="en-US" sz="1200" b="1" i="0" u="none" strike="noStrike">
                        <a:solidFill>
                          <a:srgbClr val="000000"/>
                        </a:solidFill>
                        <a:effectLst/>
                        <a:latin typeface="微软雅黑" panose="020b0503020204020204" pitchFamily="34" charset="-122"/>
                        <a:ea typeface="微软雅黑" panose="020b0503020204020204" pitchFamily="34" charset="-122"/>
                      </a:endParaRPr>
                    </a:p>
                  </a:txBody>
                  <a:tcPr marL="0" marR="0" marT="0" marB="0" anchor="ctr">
                    <a:solidFill>
                      <a:srgbClr val="FFC000"/>
                    </a:solidFill>
                  </a:tcP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7.1 </a:t>
                      </a:r>
                    </a:p>
                  </a:txBody>
                  <a:tcPr marL="0" marR="0" marT="0" marB="0" anchor="ctr">
                    <a:solidFill>
                      <a:srgbClr val="FFC000"/>
                    </a:solidFill>
                  </a:tcP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7.8 </a:t>
                      </a:r>
                    </a:p>
                  </a:txBody>
                  <a:tcPr marL="0" marR="0" marT="0" marB="0" anchor="ctr">
                    <a:solidFill>
                      <a:srgbClr val="FFC000"/>
                    </a:solidFill>
                  </a:tcP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9.9 </a:t>
                      </a:r>
                    </a:p>
                  </a:txBody>
                  <a:tcPr marL="0" marR="0" marT="0" marB="0" anchor="ctr">
                    <a:solidFill>
                      <a:srgbClr val="FFC000"/>
                    </a:solidFill>
                  </a:tcP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12.0 </a:t>
                      </a:r>
                    </a:p>
                  </a:txBody>
                  <a:tcPr marL="0" marR="0" marT="0" marB="0" anchor="ctr">
                    <a:solidFill>
                      <a:srgbClr val="FFC000"/>
                    </a:solidFill>
                  </a:tcPr>
                </a:tc>
              </a:tr>
              <a:tr h="265351">
                <a:tc>
                  <a:txBody>
                    <a:bodyPr vert="horz" wrap="square"/>
                    <a:lstStyle/>
                    <a:p>
                      <a:pPr marL="173038" lvl="1" indent="0" algn="l" fontAlgn="ctr"/>
                      <a:r>
                        <a:rPr lang="zh-CN" altLang="en-US" sz="1200" b="0" i="1" u="none" strike="noStrike" smtClean="0">
                          <a:solidFill>
                            <a:srgbClr val="000000"/>
                          </a:solidFill>
                          <a:effectLst/>
                          <a:latin typeface="微软雅黑" panose="020b0503020204020204" pitchFamily="34" charset="-122"/>
                          <a:ea typeface="微软雅黑" panose="020b0503020204020204" pitchFamily="34" charset="-122"/>
                        </a:rPr>
                        <a:t>利润占</a:t>
                      </a:r>
                      <a:r>
                        <a:rPr lang="zh-CN" altLang="en-US" sz="1200" b="0" i="1" u="none" strike="noStrike">
                          <a:solidFill>
                            <a:srgbClr val="000000"/>
                          </a:solidFill>
                          <a:effectLst/>
                          <a:latin typeface="微软雅黑" panose="020b0503020204020204" pitchFamily="34" charset="-122"/>
                          <a:ea typeface="微软雅黑" panose="020b0503020204020204" pitchFamily="34" charset="-122"/>
                        </a:rPr>
                        <a:t>收入比</a:t>
                      </a:r>
                    </a:p>
                  </a:txBody>
                  <a:tcPr marL="0" marR="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7.9%</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9.0%</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10.3%</a:t>
                      </a:r>
                    </a:p>
                  </a:txBody>
                  <a:tcPr marL="7200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11.8%</a:t>
                      </a:r>
                    </a:p>
                  </a:txBody>
                  <a:tcPr marL="72000" marR="7200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息税前自由现金流</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6.5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2.0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9.3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12.9 </a:t>
                      </a:r>
                    </a:p>
                  </a:txBody>
                  <a:tcPr marL="0" marR="0" marT="0" marB="0" anchor="ctr"/>
                </a:tc>
              </a:tr>
              <a:tr h="265351">
                <a:tc>
                  <a:txBody>
                    <a:bodyPr vert="horz" wrap="square"/>
                    <a:lstStyle/>
                    <a:p>
                      <a:pPr marL="173038" lvl="1" indent="0" algn="l" fontAlgn="ctr"/>
                      <a:r>
                        <a:rPr lang="zh-CN" altLang="en-US" sz="1200" b="0" i="1" u="none" strike="noStrike">
                          <a:solidFill>
                            <a:srgbClr val="000000"/>
                          </a:solidFill>
                          <a:effectLst/>
                          <a:latin typeface="微软雅黑" panose="020b0503020204020204" pitchFamily="34" charset="-122"/>
                          <a:ea typeface="微软雅黑" panose="020b0503020204020204" pitchFamily="34" charset="-122"/>
                        </a:rPr>
                        <a:t>现金转化率</a:t>
                      </a:r>
                    </a:p>
                  </a:txBody>
                  <a:tcPr marL="0" marR="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81.2%</a:t>
                      </a:r>
                    </a:p>
                  </a:txBody>
                  <a:tcPr marL="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22.9%</a:t>
                      </a:r>
                    </a:p>
                  </a:txBody>
                  <a:tcPr marL="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82.6%</a:t>
                      </a:r>
                    </a:p>
                  </a:txBody>
                  <a:tcPr marL="0" marR="72000" marT="0" marB="0" anchor="ctr"/>
                </a:tc>
                <a:tc>
                  <a:txBody>
                    <a:bodyPr vert="horz" wrap="square"/>
                    <a:lstStyle/>
                    <a:p>
                      <a:pPr algn="r" fontAlgn="ctr"/>
                      <a:r>
                        <a:rPr lang="en-US" altLang="zh-CN" sz="1200" b="0" i="1" u="none" strike="noStrike">
                          <a:solidFill>
                            <a:srgbClr val="000000"/>
                          </a:solidFill>
                          <a:effectLst/>
                          <a:latin typeface="微软雅黑" panose="020b0503020204020204" pitchFamily="34" charset="-122"/>
                          <a:ea typeface="微软雅黑" panose="020b0503020204020204" pitchFamily="34" charset="-122"/>
                        </a:rPr>
                        <a:t>95.3%</a:t>
                      </a:r>
                    </a:p>
                  </a:txBody>
                  <a:tcPr marL="0" marR="7200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资本支出</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1.9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5.2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1.1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1.5 </a:t>
                      </a:r>
                    </a:p>
                  </a:txBody>
                  <a:tcPr marL="0" marR="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业务营运资本</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20.9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20.5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21.4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21.2 </a:t>
                      </a:r>
                    </a:p>
                  </a:txBody>
                  <a:tcPr marL="0" marR="0" marT="0" marB="0" anchor="ctr"/>
                </a:tc>
              </a:tr>
              <a:tr h="265351">
                <a:tc>
                  <a:txBody>
                    <a:bodyPr vert="horz" wrap="square"/>
                    <a:lstStyle/>
                    <a:p>
                      <a:pPr marL="173038" lvl="1" indent="0" algn="l"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净负债</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14.6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20.5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13.4 </a:t>
                      </a:r>
                    </a:p>
                  </a:txBody>
                  <a:tcPr marL="0" marR="0" marT="0" marB="0" anchor="ctr"/>
                </a:tc>
                <a:tc>
                  <a:txBody>
                    <a:bodyPr vert="horz" wrap="square"/>
                    <a:lstStyle/>
                    <a:p>
                      <a:pPr algn="ctr" fontAlgn="ctr"/>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             </a:t>
                      </a:r>
                      <a:r>
                        <a:rPr lang="en-US" altLang="zh-CN" sz="1200" b="1" i="0" u="none" strike="noStrike">
                          <a:solidFill>
                            <a:srgbClr val="000000"/>
                          </a:solidFill>
                          <a:effectLst/>
                          <a:latin typeface="微软雅黑" panose="020b0503020204020204" pitchFamily="34" charset="-122"/>
                          <a:ea typeface="微软雅黑" panose="020b0503020204020204" pitchFamily="34" charset="-122"/>
                        </a:rPr>
                        <a:t>9.7 </a:t>
                      </a:r>
                    </a:p>
                  </a:txBody>
                  <a:tcPr marL="0" marR="0" marT="0" marB="0" anchor="ctr"/>
                </a:tc>
              </a:tr>
              <a:tr h="265351">
                <a:tc>
                  <a:txBody>
                    <a:bodyPr vert="horz" wrap="square"/>
                    <a:lstStyle/>
                    <a:p>
                      <a:pPr marL="173038" lvl="1" indent="0" algn="l" fontAlgn="ctr"/>
                      <a:r>
                        <a:rPr lang="zh-CN" altLang="en-US" sz="1200" b="0" i="1" u="none" strike="noStrike">
                          <a:solidFill>
                            <a:srgbClr val="000000"/>
                          </a:solidFill>
                          <a:effectLst/>
                          <a:latin typeface="微软雅黑" panose="020b0503020204020204" pitchFamily="34" charset="-122"/>
                          <a:ea typeface="微软雅黑" panose="020b0503020204020204" pitchFamily="34" charset="-122"/>
                        </a:rPr>
                        <a:t>杠杠比率</a:t>
                      </a:r>
                    </a:p>
                  </a:txBody>
                  <a:tcPr marL="0" marR="0" marT="0" marB="0" anchor="ctr"/>
                </a:tc>
                <a:tc>
                  <a:txBody>
                    <a:bodyPr vert="horz" wrap="square"/>
                    <a:lstStyle/>
                    <a:p>
                      <a:pPr algn="r" fontAlgn="ctr"/>
                      <a:r>
                        <a:rPr lang="en-US" sz="1200" b="0" i="1" u="none" strike="noStrike">
                          <a:solidFill>
                            <a:srgbClr val="000000"/>
                          </a:solidFill>
                          <a:effectLst/>
                          <a:latin typeface="微软雅黑" panose="020b0503020204020204" pitchFamily="34" charset="-122"/>
                          <a:ea typeface="微软雅黑" panose="020b0503020204020204" pitchFamily="34" charset="-122"/>
                        </a:rPr>
                        <a:t>1.8x</a:t>
                      </a:r>
                    </a:p>
                  </a:txBody>
                  <a:tcPr marL="72000" marR="72000" marT="0" marB="0" anchor="ctr"/>
                </a:tc>
                <a:tc>
                  <a:txBody>
                    <a:bodyPr vert="horz" wrap="square"/>
                    <a:lstStyle/>
                    <a:p>
                      <a:pPr algn="r" fontAlgn="ctr"/>
                      <a:r>
                        <a:rPr lang="en-US" sz="1200" b="0" i="1" u="none" strike="noStrike">
                          <a:solidFill>
                            <a:srgbClr val="000000"/>
                          </a:solidFill>
                          <a:effectLst/>
                          <a:latin typeface="微软雅黑" panose="020b0503020204020204" pitchFamily="34" charset="-122"/>
                          <a:ea typeface="微软雅黑" panose="020b0503020204020204" pitchFamily="34" charset="-122"/>
                        </a:rPr>
                        <a:t>2.3x</a:t>
                      </a:r>
                    </a:p>
                  </a:txBody>
                  <a:tcPr marL="72000" marR="72000" marT="0" marB="0" anchor="ctr"/>
                </a:tc>
                <a:tc>
                  <a:txBody>
                    <a:bodyPr vert="horz" wrap="square"/>
                    <a:lstStyle/>
                    <a:p>
                      <a:pPr algn="r" fontAlgn="ctr"/>
                      <a:r>
                        <a:rPr lang="en-US" sz="1200" b="0" i="1" u="none" strike="noStrike">
                          <a:solidFill>
                            <a:srgbClr val="000000"/>
                          </a:solidFill>
                          <a:effectLst/>
                          <a:latin typeface="微软雅黑" panose="020b0503020204020204" pitchFamily="34" charset="-122"/>
                          <a:ea typeface="微软雅黑" panose="020b0503020204020204" pitchFamily="34" charset="-122"/>
                        </a:rPr>
                        <a:t>1.2x</a:t>
                      </a:r>
                    </a:p>
                  </a:txBody>
                  <a:tcPr marL="72000" marR="72000" marT="0" marB="0" anchor="ctr"/>
                </a:tc>
                <a:tc>
                  <a:txBody>
                    <a:bodyPr vert="horz" wrap="square"/>
                    <a:lstStyle/>
                    <a:p>
                      <a:pPr algn="r" fontAlgn="ctr"/>
                      <a:r>
                        <a:rPr lang="en-US" sz="1200" b="0" i="1" u="none" strike="noStrike">
                          <a:solidFill>
                            <a:srgbClr val="000000"/>
                          </a:solidFill>
                          <a:effectLst/>
                          <a:latin typeface="微软雅黑" panose="020b0503020204020204" pitchFamily="34" charset="-122"/>
                          <a:ea typeface="微软雅黑" panose="020b0503020204020204" pitchFamily="34" charset="-122"/>
                        </a:rPr>
                        <a:t>0.7x</a:t>
                      </a:r>
                    </a:p>
                  </a:txBody>
                  <a:tcPr marL="72000" marR="72000" marT="0" marB="0" anchor="ctr"/>
                </a:tc>
              </a:tr>
            </a:tbl>
          </a:graphicData>
        </a:graphic>
      </p:graphicFrame>
      <p:sp>
        <p:nvSpPr>
          <p:cNvPr id="16" name="圆角矩形 15"/>
          <p:cNvSpPr/>
          <p:nvPr/>
        </p:nvSpPr>
        <p:spPr>
          <a:xfrm>
            <a:off x="6705600" y="5638800"/>
            <a:ext cx="5257800" cy="457200"/>
          </a:xfrm>
          <a:prstGeom prst="roundRect">
            <a:avLst/>
          </a:prstGeom>
          <a:solidFill>
            <a:schemeClr val="accent5"/>
          </a:solidFill>
          <a:ln>
            <a:solidFill>
              <a:schemeClr val="accent5"/>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285750" indent="-285750">
              <a:lnSpc>
                <a:spcPct val="150000"/>
              </a:lnSpc>
              <a:spcBef>
                <a:spcPts val="300"/>
              </a:spcBef>
              <a:spcAft>
                <a:spcPts val="300"/>
              </a:spcAft>
              <a:buFont typeface="Wingdings" pitchFamily="2" charset="2"/>
              <a:buChar char="ü"/>
              <a:defRPr/>
            </a:pPr>
            <a:r>
              <a:rPr lang="zh-CN" altLang="en-US" sz="1400" b="1" smtClean="0">
                <a:solidFill>
                  <a:schemeClr val="bg1"/>
                </a:solidFill>
                <a:latin typeface="微软雅黑" panose="020b0503020204020204" pitchFamily="34" charset="-122"/>
                <a:ea typeface="微软雅黑" panose="020b0503020204020204" pitchFamily="34" charset="-122"/>
              </a:rPr>
              <a:t>经营活动现金流近三年保持较好，经营质量</a:t>
            </a:r>
            <a:r>
              <a:rPr lang="zh-CN" altLang="en-US" sz="1400" b="1">
                <a:solidFill>
                  <a:schemeClr val="bg1"/>
                </a:solidFill>
                <a:latin typeface="微软雅黑" panose="020b0503020204020204" pitchFamily="34" charset="-122"/>
                <a:ea typeface="微软雅黑" panose="020b0503020204020204" pitchFamily="34" charset="-122"/>
              </a:rPr>
              <a:t>、</a:t>
            </a:r>
            <a:r>
              <a:rPr lang="zh-CN" altLang="en-US" sz="1400" b="1" smtClean="0">
                <a:solidFill>
                  <a:schemeClr val="bg1"/>
                </a:solidFill>
                <a:latin typeface="微软雅黑" panose="020b0503020204020204" pitchFamily="34" charset="-122"/>
                <a:ea typeface="微软雅黑" panose="020b0503020204020204" pitchFamily="34" charset="-122"/>
              </a:rPr>
              <a:t>效率提升明显</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7" name="圆角矩形 16"/>
          <p:cNvSpPr/>
          <p:nvPr/>
        </p:nvSpPr>
        <p:spPr>
          <a:xfrm>
            <a:off x="6705600" y="1981200"/>
            <a:ext cx="5105400" cy="1447800"/>
          </a:xfrm>
          <a:prstGeom prst="roundRect">
            <a:avLst/>
          </a:prstGeom>
          <a:solidFill>
            <a:schemeClr val="accent5"/>
          </a:solidFill>
          <a:ln>
            <a:solidFill>
              <a:schemeClr val="accent5"/>
            </a:solidFill>
          </a:ln>
        </p:spPr>
        <p:style>
          <a:lnRef idx="3">
            <a:schemeClr val="lt1"/>
          </a:lnRef>
          <a:fillRef idx="1">
            <a:schemeClr val="accent4"/>
          </a:fillRef>
          <a:effectRef idx="1">
            <a:schemeClr val="accent4"/>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50000"/>
              </a:lnSpc>
              <a:spcBef>
                <a:spcPts val="300"/>
              </a:spcBef>
              <a:spcAft>
                <a:spcPts val="300"/>
              </a:spcAft>
              <a:buFont typeface="Wingdings" pitchFamily="2" charset="2"/>
              <a:buChar char="ü"/>
              <a:defRPr/>
            </a:pPr>
            <a:r>
              <a:rPr lang="zh-CN" altLang="en-US" sz="1400" b="1" smtClean="0">
                <a:solidFill>
                  <a:schemeClr val="bg1"/>
                </a:solidFill>
                <a:latin typeface="微软雅黑" panose="020b0503020204020204" pitchFamily="34" charset="-122"/>
                <a:ea typeface="微软雅黑" panose="020b0503020204020204" pitchFamily="34" charset="-122"/>
              </a:rPr>
              <a:t>目前盈利能力处于历史最好水平，管理层分析主要是产品结构调整（高毛利产品多销）的因素，但我们调研后认为：</a:t>
            </a:r>
            <a:endParaRPr lang="en-US" altLang="zh-CN" sz="1400" b="1" smtClean="0">
              <a:solidFill>
                <a:schemeClr val="bg1"/>
              </a:solidFill>
              <a:latin typeface="微软雅黑" panose="020b0503020204020204" pitchFamily="34" charset="-122"/>
              <a:ea typeface="微软雅黑" panose="020b0503020204020204" pitchFamily="34" charset="-122"/>
            </a:endParaRPr>
          </a:p>
          <a:p>
            <a:pPr>
              <a:lnSpc>
                <a:spcPct val="150000"/>
              </a:lnSpc>
              <a:spcBef>
                <a:spcPts val="300"/>
              </a:spcBef>
              <a:spcAft>
                <a:spcPts val="300"/>
              </a:spcAft>
              <a:defRPr/>
            </a:pPr>
            <a:r>
              <a:rPr lang="en-US" altLang="zh-CN" sz="1400" b="1">
                <a:solidFill>
                  <a:schemeClr val="bg1"/>
                </a:solidFill>
                <a:latin typeface="微软雅黑" panose="020b0503020204020204" pitchFamily="34" charset="-122"/>
                <a:ea typeface="微软雅黑" panose="020b0503020204020204" pitchFamily="34" charset="-122"/>
              </a:rPr>
              <a:t> </a:t>
            </a:r>
            <a:r>
              <a:rPr lang="en-US" altLang="zh-CN" sz="1400" b="1" smtClean="0">
                <a:solidFill>
                  <a:schemeClr val="bg1"/>
                </a:solidFill>
                <a:latin typeface="微软雅黑" panose="020b0503020204020204" pitchFamily="34" charset="-122"/>
                <a:ea typeface="微软雅黑" panose="020b0503020204020204" pitchFamily="34" charset="-122"/>
              </a:rPr>
              <a:t>---</a:t>
            </a:r>
            <a:r>
              <a:rPr lang="zh-CN" altLang="en-US" sz="1400" smtClean="0">
                <a:solidFill>
                  <a:schemeClr val="bg1"/>
                </a:solidFill>
                <a:latin typeface="微软雅黑" panose="020b0503020204020204" pitchFamily="34" charset="-122"/>
                <a:ea typeface="微软雅黑" panose="020b0503020204020204" pitchFamily="34" charset="-122"/>
              </a:rPr>
              <a:t>原料价格处于历史低位、汇率的影响等也是影响盈利能力保持较好的主要影响因素</a:t>
            </a:r>
            <a:endParaRPr lang="zh-CN" altLang="en-US" sz="1400">
              <a:solidFill>
                <a:schemeClr val="bg1"/>
              </a:solidFill>
              <a:latin typeface="微软雅黑" panose="020b0503020204020204" pitchFamily="34" charset="-122"/>
              <a:ea typeface="微软雅黑" panose="020b0503020204020204" pitchFamily="34" charset="-122"/>
            </a:endParaRPr>
          </a:p>
        </p:txBody>
      </p:sp>
      <p:sp>
        <p:nvSpPr>
          <p:cNvPr id="14" name="object 7"/>
          <p:cNvSpPr txBox="1"/>
          <p:nvPr/>
        </p:nvSpPr>
        <p:spPr>
          <a:xfrm>
            <a:off x="685800" y="1436488"/>
            <a:ext cx="1097280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a:solidFill>
                  <a:schemeClr val="bg1"/>
                </a:solidFill>
                <a:latin typeface="微软雅黑" panose="020b0503020204020204" pitchFamily="34" charset="-122"/>
                <a:ea typeface="微软雅黑" panose="020b0503020204020204" pitchFamily="34" charset="-122"/>
              </a:rPr>
              <a:t>3.2.3 </a:t>
            </a:r>
            <a:r>
              <a:rPr lang="zh-CN" altLang="en-US" b="1" spc="-5">
                <a:solidFill>
                  <a:schemeClr val="bg1"/>
                </a:solidFill>
                <a:latin typeface="微软雅黑" panose="020b0503020204020204" pitchFamily="34" charset="-122"/>
                <a:ea typeface="微软雅黑" panose="020b0503020204020204" pitchFamily="34" charset="-122"/>
              </a:rPr>
              <a:t>财务尽调之盈利能力分析</a:t>
            </a:r>
            <a:r>
              <a:rPr lang="en-US" altLang="zh-CN" b="1" spc="-5">
                <a:solidFill>
                  <a:schemeClr val="bg1"/>
                </a:solidFill>
                <a:latin typeface="微软雅黑" panose="020b0503020204020204" pitchFamily="34" charset="-122"/>
                <a:ea typeface="微软雅黑" panose="020b0503020204020204" pitchFamily="34" charset="-122"/>
              </a:rPr>
              <a:t>——</a:t>
            </a:r>
            <a:r>
              <a:rPr lang="zh-CN" altLang="en-US" b="1" spc="-5">
                <a:solidFill>
                  <a:schemeClr val="bg1"/>
                </a:solidFill>
                <a:latin typeface="微软雅黑" panose="020b0503020204020204" pitchFamily="34" charset="-122"/>
                <a:ea typeface="微软雅黑" panose="020b0503020204020204" pitchFamily="34" charset="-122"/>
              </a:rPr>
              <a:t>利润表</a:t>
            </a:r>
            <a:endParaRPr lang="zh-CN" altLang="en-US" b="1">
              <a:solidFill>
                <a:schemeClr val="bg1"/>
              </a:solidFill>
              <a:latin typeface="微软雅黑" panose="020b0503020204020204" pitchFamily="34" charset="-122"/>
              <a:ea typeface="微软雅黑" panose="020b0503020204020204" pitchFamily="34" charset="-122"/>
              <a:cs typeface="微软雅黑"/>
            </a:endParaRPr>
          </a:p>
        </p:txBody>
      </p:sp>
      <p:sp>
        <p:nvSpPr>
          <p:cNvPr id="15" name="TextBox 14"/>
          <p:cNvSpPr txBox="1"/>
          <p:nvPr/>
        </p:nvSpPr>
        <p:spPr>
          <a:xfrm>
            <a:off x="685800" y="1981200"/>
            <a:ext cx="2146742" cy="2308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900" b="1">
                <a:solidFill>
                  <a:schemeClr val="bg1"/>
                </a:solidFill>
                <a:latin typeface="微软雅黑" panose="020b0503020204020204" pitchFamily="34" charset="-122"/>
                <a:ea typeface="微软雅黑" panose="020b0503020204020204" pitchFamily="34" charset="-122"/>
              </a:rPr>
              <a:t>金额单位：百万</a:t>
            </a:r>
            <a:r>
              <a:rPr lang="zh-CN" altLang="en-US" sz="900" b="1" smtClean="0">
                <a:solidFill>
                  <a:schemeClr val="bg1"/>
                </a:solidFill>
                <a:latin typeface="微软雅黑" panose="020b0503020204020204" pitchFamily="34" charset="-122"/>
                <a:ea typeface="微软雅黑" panose="020b0503020204020204" pitchFamily="34" charset="-122"/>
              </a:rPr>
              <a:t>欧元；数量单位：千吨</a:t>
            </a:r>
            <a:endParaRPr lang="zh-CN" altLang="en-US" sz="900" b="1">
              <a:solidFill>
                <a:schemeClr val="bg1"/>
              </a:solidFill>
              <a:latin typeface="微软雅黑" panose="020b0503020204020204" pitchFamily="34" charset="-122"/>
              <a:ea typeface="微软雅黑" panose="020b0503020204020204" pitchFamily="34" charset="-122"/>
            </a:endParaRPr>
          </a:p>
        </p:txBody>
      </p:sp>
      <p:sp>
        <p:nvSpPr>
          <p:cNvPr id="12"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35</a:t>
            </a:fld>
            <a:endParaRPr lang="zh-CN" altLang="en-US" b="1">
              <a:solidFill>
                <a:schemeClr val="tx1"/>
              </a:solidFill>
            </a:endParaRPr>
          </a:p>
        </p:txBody>
      </p:sp>
    </p:spTree>
    <p:extLst>
      <p:ext uri="{BB962C8B-B14F-4D97-AF65-F5344CB8AC3E}">
        <p14:creationId xmlns:p14="http://schemas.microsoft.com/office/powerpoint/2010/main" xmlns="" val="1831938398"/>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6678167"/>
            <a:ext cx="12192000" cy="179832"/>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0" y="0"/>
            <a:ext cx="12192000" cy="10820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91439" y="178307"/>
            <a:ext cx="2397252" cy="844296"/>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a:spLocks noGrp="1"/>
          </p:cNvSpPr>
          <p:nvPr>
            <p:ph type="title"/>
          </p:nvPr>
        </p:nvSpPr>
        <p:spPr>
          <a:xfrm>
            <a:off x="2590800" y="360934"/>
            <a:ext cx="8830182" cy="861774"/>
          </a:xfrm>
          <a:prstGeom prst="rect">
            <a:avLst/>
          </a:prstGeom>
        </p:spPr>
        <p:txBody>
          <a:bodyPr vert="horz" wrap="square" lIns="0" tIns="0" rIns="0" bIns="0" rtlCol="0">
            <a:spAutoFit/>
          </a:bodyPr>
          <a:lstStyle/>
          <a:p>
            <a:pPr marL="12700" marR="5080">
              <a:lnSpc>
                <a:spcPct val="100000"/>
              </a:lnSpc>
            </a:pPr>
            <a:r>
              <a:rPr lang="zh-CN" altLang="en-US" spc="-5">
                <a:latin typeface="微软雅黑" panose="020b0503020204020204" pitchFamily="34" charset="-122"/>
                <a:ea typeface="微软雅黑" panose="020b0503020204020204" pitchFamily="34" charset="-122"/>
              </a:rPr>
              <a:t>拓纳</a:t>
            </a:r>
            <a:r>
              <a:rPr lang="en-US" altLang="zh-CN" spc="-5">
                <a:latin typeface="微软雅黑" panose="020b0503020204020204" pitchFamily="34" charset="-122"/>
                <a:ea typeface="微软雅黑" panose="020b0503020204020204" pitchFamily="34" charset="-122"/>
              </a:rPr>
              <a:t>2015</a:t>
            </a:r>
            <a:r>
              <a:rPr lang="zh-CN" altLang="en-US" spc="-5">
                <a:latin typeface="微软雅黑" panose="020b0503020204020204" pitchFamily="34" charset="-122"/>
                <a:ea typeface="微软雅黑" panose="020b0503020204020204" pitchFamily="34" charset="-122"/>
              </a:rPr>
              <a:t>财年的毛利率从 </a:t>
            </a:r>
            <a:r>
              <a:rPr lang="en-US" altLang="zh-CN" spc="-5">
                <a:latin typeface="微软雅黑" panose="020b0503020204020204" pitchFamily="34" charset="-122"/>
                <a:ea typeface="微软雅黑" panose="020b0503020204020204" pitchFamily="34" charset="-122"/>
              </a:rPr>
              <a:t>27%</a:t>
            </a:r>
            <a:r>
              <a:rPr lang="zh-CN" altLang="en-US" spc="-5">
                <a:latin typeface="微软雅黑" panose="020b0503020204020204" pitchFamily="34" charset="-122"/>
                <a:ea typeface="微软雅黑" panose="020b0503020204020204" pitchFamily="34" charset="-122"/>
              </a:rPr>
              <a:t>增长到了</a:t>
            </a:r>
            <a:r>
              <a:rPr lang="en-US" altLang="zh-CN" spc="-5">
                <a:latin typeface="微软雅黑" panose="020b0503020204020204" pitchFamily="34" charset="-122"/>
                <a:ea typeface="微软雅黑" panose="020b0503020204020204" pitchFamily="34" charset="-122"/>
              </a:rPr>
              <a:t>30%</a:t>
            </a:r>
            <a:r>
              <a:rPr lang="zh-CN" altLang="en-US" spc="-5">
                <a:latin typeface="微软雅黑" panose="020b0503020204020204" pitchFamily="34" charset="-122"/>
                <a:ea typeface="微软雅黑" panose="020b0503020204020204" pitchFamily="34" charset="-122"/>
              </a:rPr>
              <a:t>，</a:t>
            </a:r>
            <a:r>
              <a:rPr lang="en-US" altLang="zh-CN" spc="-5">
                <a:latin typeface="微软雅黑" panose="020b0503020204020204" pitchFamily="34" charset="-122"/>
                <a:ea typeface="微软雅黑" panose="020b0503020204020204" pitchFamily="34" charset="-122"/>
              </a:rPr>
              <a:t>2016</a:t>
            </a:r>
            <a:r>
              <a:rPr lang="zh-CN" altLang="en-US" spc="-5">
                <a:latin typeface="微软雅黑" panose="020b0503020204020204" pitchFamily="34" charset="-122"/>
                <a:ea typeface="微软雅黑" panose="020b0503020204020204" pitchFamily="34" charset="-122"/>
              </a:rPr>
              <a:t>年一季度继续上升，但预计已经到顶或可能会回落</a:t>
            </a:r>
          </a:p>
        </p:txBody>
      </p:sp>
      <p:sp>
        <p:nvSpPr>
          <p:cNvPr id="7" name="object 7"/>
          <p:cNvSpPr txBox="1"/>
          <p:nvPr/>
        </p:nvSpPr>
        <p:spPr>
          <a:xfrm>
            <a:off x="1143001" y="1436488"/>
            <a:ext cx="10079990" cy="316112"/>
          </a:xfrm>
          <a:prstGeom prst="rect">
            <a:avLst/>
          </a:prstGeom>
          <a:solidFill>
            <a:srgbClr val="2CADB4"/>
          </a:solidFill>
        </p:spPr>
        <p:txBody>
          <a:bodyPr vert="horz" wrap="square" lIns="0" tIns="387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spcBef>
                <a:spcPts val="305"/>
              </a:spcBef>
            </a:pPr>
            <a:r>
              <a:rPr lang="en-US" altLang="zh-CN" b="1" spc="-5">
                <a:solidFill>
                  <a:schemeClr val="bg1"/>
                </a:solidFill>
                <a:latin typeface="微软雅黑" panose="020b0503020204020204" pitchFamily="34" charset="-122"/>
                <a:ea typeface="微软雅黑" panose="020b0503020204020204" pitchFamily="34" charset="-122"/>
              </a:rPr>
              <a:t>3.2.3 </a:t>
            </a:r>
            <a:r>
              <a:rPr lang="zh-CN" altLang="en-US" b="1" spc="-5">
                <a:solidFill>
                  <a:schemeClr val="bg1"/>
                </a:solidFill>
                <a:latin typeface="微软雅黑" panose="020b0503020204020204" pitchFamily="34" charset="-122"/>
                <a:ea typeface="微软雅黑" panose="020b0503020204020204" pitchFamily="34" charset="-122"/>
              </a:rPr>
              <a:t>财务尽调之盈利能力分析</a:t>
            </a:r>
            <a:r>
              <a:rPr lang="en-US" altLang="zh-CN" b="1" spc="-5" smtClean="0">
                <a:solidFill>
                  <a:schemeClr val="bg1"/>
                </a:solidFill>
                <a:latin typeface="微软雅黑" panose="020b0503020204020204" pitchFamily="34" charset="-122"/>
                <a:ea typeface="微软雅黑" panose="020b0503020204020204" pitchFamily="34" charset="-122"/>
              </a:rPr>
              <a:t>——</a:t>
            </a:r>
            <a:r>
              <a:rPr lang="zh-CN" altLang="en-US" b="1">
                <a:solidFill>
                  <a:srgbClr val="FFFFFF"/>
                </a:solidFill>
                <a:latin typeface="微软雅黑" panose="020b0503020204020204" pitchFamily="34" charset="-122"/>
                <a:ea typeface="微软雅黑" panose="020b0503020204020204" pitchFamily="34" charset="-122"/>
                <a:cs typeface="微软雅黑"/>
              </a:rPr>
              <a:t>毛利润及</a:t>
            </a:r>
            <a:r>
              <a:rPr lang="zh-CN" altLang="en-US" b="1" smtClean="0">
                <a:solidFill>
                  <a:srgbClr val="FFFFFF"/>
                </a:solidFill>
                <a:latin typeface="微软雅黑" panose="020b0503020204020204" pitchFamily="34" charset="-122"/>
                <a:ea typeface="微软雅黑" panose="020b0503020204020204" pitchFamily="34" charset="-122"/>
                <a:cs typeface="微软雅黑"/>
              </a:rPr>
              <a:t>毛利率</a:t>
            </a:r>
            <a:endParaRPr lang="zh-CN" altLang="en-US" b="1">
              <a:solidFill>
                <a:srgbClr val="FFFFFF"/>
              </a:solidFill>
              <a:latin typeface="微软雅黑" panose="020b0503020204020204" pitchFamily="34" charset="-122"/>
              <a:ea typeface="微软雅黑" panose="020b0503020204020204" pitchFamily="34" charset="-122"/>
              <a:cs typeface="微软雅黑"/>
            </a:endParaRPr>
          </a:p>
        </p:txBody>
      </p:sp>
      <p:sp>
        <p:nvSpPr>
          <p:cNvPr id="125" name="灯片编号占位符 11"/>
          <p:cNvSpPr>
            <a:spLocks noGrp="1"/>
          </p:cNvSpPr>
          <p:nvPr>
            <p:ph type="sldNum" sz="quarter" idx="4294967295"/>
          </p:nvPr>
        </p:nvSpPr>
        <p:spPr>
          <a:xfrm>
            <a:off x="11125200" y="6377940"/>
            <a:ext cx="457200" cy="274320"/>
          </a:xfrm>
          <a:prstGeom prst="rect">
            <a:avLst/>
          </a:prstGeom>
        </p:spPr>
        <p:txBody>
          <a:bodyPr/>
          <a:lstStyle/>
          <a:p>
            <a:pPr algn="ctr"/>
            <a:fld id="{B6F15528-21DE-4FAA-801E-634DDDAF4B2B}" type="slidenum">
              <a:rPr lang="en-US" altLang="zh-CN" b="1" smtClean="0">
                <a:solidFill>
                  <a:schemeClr val="tx1"/>
                </a:solidFill>
              </a:rPr>
              <a:pPr algn="ctr"/>
              <a:t>36</a:t>
            </a:fld>
            <a:endParaRPr lang="zh-CN" altLang="en-US" b="1">
              <a:solidFill>
                <a:schemeClr val="tx1"/>
              </a:solidFill>
            </a:endParaRPr>
          </a:p>
        </p:txBody>
      </p:sp>
      <p:grpSp>
        <p:nvGrpSpPr>
          <p:cNvPr id="126" name="组合 125"/>
          <p:cNvGrpSpPr/>
          <p:nvPr/>
        </p:nvGrpSpPr>
        <p:grpSpPr>
          <a:xfrm>
            <a:off x="762000" y="1938294"/>
            <a:ext cx="5048507" cy="3904566"/>
            <a:chOff x="457199" y="1828800"/>
            <a:chExt cx="5353308" cy="3904566"/>
          </a:xfrm>
        </p:grpSpPr>
        <p:pic>
          <p:nvPicPr>
            <p:cNvPr id="127" name="图片 126"/>
            <p:cNvPicPr>
              <a:picLocks noChangeAspect="1"/>
            </p:cNvPicPr>
            <p:nvPr/>
          </p:nvPicPr>
          <p:blipFill>
            <a:blip r:embed="rId5">
              <a:extLst>
                <a:ext uri="{28A0092B-C50C-407E-A947-70E740481C1C}">
                  <a14:useLocalDpi xmlns:a14="http://schemas.microsoft.com/office/drawing/2010/main" xmlns="" val="0"/>
                </a:ext>
              </a:extLst>
            </a:blip>
            <a:stretch>
              <a:fillRect/>
            </a:stretch>
          </p:blipFill>
          <p:spPr>
            <a:xfrm>
              <a:off x="457199" y="1828800"/>
              <a:ext cx="5178377" cy="3904566"/>
            </a:xfrm>
            <a:prstGeom prst="rect">
              <a:avLst/>
            </a:prstGeom>
          </p:spPr>
        </p:pic>
        <p:sp>
          <p:nvSpPr>
            <p:cNvPr id="128" name="矩形 127"/>
            <p:cNvSpPr/>
            <p:nvPr/>
          </p:nvSpPr>
          <p:spPr>
            <a:xfrm>
              <a:off x="5144827" y="4706779"/>
              <a:ext cx="545662" cy="24622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spc="10" smtClean="0">
                  <a:latin typeface="微软雅黑" panose="020b0503020204020204" pitchFamily="34" charset="-122"/>
                  <a:ea typeface="微软雅黑" panose="020b0503020204020204" pitchFamily="34" charset="-122"/>
                  <a:cs typeface="Verdana"/>
                </a:rPr>
                <a:t>EMEA</a:t>
              </a:r>
              <a:endParaRPr lang="zh-CN" altLang="en-US" sz="1000">
                <a:latin typeface="微软雅黑" panose="020b0503020204020204" pitchFamily="34" charset="-122"/>
                <a:ea typeface="微软雅黑" panose="020b0503020204020204" pitchFamily="34" charset="-122"/>
              </a:endParaRPr>
            </a:p>
          </p:txBody>
        </p:sp>
        <p:sp>
          <p:nvSpPr>
            <p:cNvPr id="129" name="矩形 128"/>
            <p:cNvSpPr/>
            <p:nvPr/>
          </p:nvSpPr>
          <p:spPr>
            <a:xfrm>
              <a:off x="5144827" y="3944779"/>
              <a:ext cx="534442" cy="24622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spc="10" smtClean="0">
                  <a:latin typeface="微软雅黑" panose="020b0503020204020204" pitchFamily="34" charset="-122"/>
                  <a:ea typeface="微软雅黑" panose="020b0503020204020204" pitchFamily="34" charset="-122"/>
                  <a:cs typeface="Verdana"/>
                </a:rPr>
                <a:t>APAC</a:t>
              </a:r>
              <a:endParaRPr lang="zh-CN" altLang="en-US" sz="1000">
                <a:latin typeface="微软雅黑" panose="020b0503020204020204" pitchFamily="34" charset="-122"/>
                <a:ea typeface="微软雅黑" panose="020b0503020204020204" pitchFamily="34" charset="-122"/>
              </a:endParaRPr>
            </a:p>
          </p:txBody>
        </p:sp>
        <p:sp>
          <p:nvSpPr>
            <p:cNvPr id="130" name="矩形 129"/>
            <p:cNvSpPr/>
            <p:nvPr/>
          </p:nvSpPr>
          <p:spPr>
            <a:xfrm>
              <a:off x="5029203" y="3644356"/>
              <a:ext cx="781304" cy="24622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spc="5">
                  <a:latin typeface="Verdana"/>
                  <a:cs typeface="Verdana"/>
                </a:rPr>
                <a:t>Americas</a:t>
              </a:r>
              <a:endParaRPr lang="zh-CN" altLang="en-US" sz="1000">
                <a:latin typeface="微软雅黑" panose="020b0503020204020204" pitchFamily="34" charset="-122"/>
                <a:ea typeface="微软雅黑" panose="020b0503020204020204" pitchFamily="34" charset="-122"/>
              </a:endParaRPr>
            </a:p>
          </p:txBody>
        </p:sp>
        <p:sp>
          <p:nvSpPr>
            <p:cNvPr id="131" name="矩形 130"/>
            <p:cNvSpPr/>
            <p:nvPr/>
          </p:nvSpPr>
          <p:spPr>
            <a:xfrm>
              <a:off x="5144335" y="3398135"/>
              <a:ext cx="519694" cy="24622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spc="10">
                  <a:latin typeface="Verdana"/>
                  <a:cs typeface="Verdana"/>
                </a:rPr>
                <a:t>India</a:t>
              </a:r>
              <a:endParaRPr lang="zh-CN" altLang="en-US" sz="1000">
                <a:latin typeface="微软雅黑" panose="020b0503020204020204" pitchFamily="34" charset="-122"/>
                <a:ea typeface="微软雅黑" panose="020b0503020204020204" pitchFamily="34" charset="-122"/>
              </a:endParaRPr>
            </a:p>
          </p:txBody>
        </p:sp>
      </p:grpSp>
      <p:sp>
        <p:nvSpPr>
          <p:cNvPr id="132" name="object 175"/>
          <p:cNvSpPr txBox="1"/>
          <p:nvPr/>
        </p:nvSpPr>
        <p:spPr>
          <a:xfrm>
            <a:off x="6039614" y="2057400"/>
            <a:ext cx="5466586" cy="3898503"/>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5080" indent="-171450" fontAlgn="t">
              <a:lnSpc>
                <a:spcPct val="200000"/>
              </a:lnSpc>
              <a:spcBef>
                <a:spcPts val="830"/>
              </a:spcBef>
              <a:buClr>
                <a:srgbClr val="FF0000"/>
              </a:buClr>
              <a:buFont typeface="Wingdings" pitchFamily="2" charset="2"/>
              <a:buChar char="l"/>
            </a:pPr>
            <a:r>
              <a:rPr lang="zh-CN" altLang="en-US" sz="1200" spc="15">
                <a:latin typeface="微软雅黑" panose="020b0503020204020204" pitchFamily="34" charset="-122"/>
                <a:ea typeface="微软雅黑" panose="020b0503020204020204" pitchFamily="34" charset="-122"/>
                <a:cs typeface="Verdana"/>
              </a:rPr>
              <a:t>近</a:t>
            </a:r>
            <a:r>
              <a:rPr lang="zh-CN" altLang="en-US" sz="1200" spc="15" smtClean="0">
                <a:latin typeface="微软雅黑" panose="020b0503020204020204" pitchFamily="34" charset="-122"/>
                <a:ea typeface="微软雅黑" panose="020b0503020204020204" pitchFamily="34" charset="-122"/>
                <a:cs typeface="Verdana"/>
              </a:rPr>
              <a:t>三年拓纳的毛利率总体处于上升态势，从</a:t>
            </a:r>
            <a:r>
              <a:rPr lang="en-US" altLang="zh-CN" sz="1200" spc="15" smtClean="0">
                <a:latin typeface="微软雅黑" panose="020b0503020204020204" pitchFamily="34" charset="-122"/>
                <a:ea typeface="微软雅黑" panose="020b0503020204020204" pitchFamily="34" charset="-122"/>
                <a:cs typeface="Verdana"/>
              </a:rPr>
              <a:t>2013</a:t>
            </a:r>
            <a:r>
              <a:rPr lang="zh-CN" altLang="en-US" sz="1200" spc="15" smtClean="0">
                <a:latin typeface="微软雅黑" panose="020b0503020204020204" pitchFamily="34" charset="-122"/>
                <a:ea typeface="微软雅黑" panose="020b0503020204020204" pitchFamily="34" charset="-122"/>
                <a:cs typeface="Verdana"/>
              </a:rPr>
              <a:t>年</a:t>
            </a:r>
            <a:r>
              <a:rPr lang="en-US" altLang="zh-CN" sz="1200" spc="15" smtClean="0">
                <a:latin typeface="微软雅黑" panose="020b0503020204020204" pitchFamily="34" charset="-122"/>
                <a:ea typeface="微软雅黑" panose="020b0503020204020204" pitchFamily="34" charset="-122"/>
                <a:cs typeface="Verdana"/>
              </a:rPr>
              <a:t>27.2% </a:t>
            </a:r>
            <a:r>
              <a:rPr lang="zh-CN" altLang="en-US" sz="1200" spc="15">
                <a:latin typeface="微软雅黑" panose="020b0503020204020204" pitchFamily="34" charset="-122"/>
                <a:ea typeface="微软雅黑" panose="020b0503020204020204" pitchFamily="34" charset="-122"/>
                <a:cs typeface="Verdana"/>
              </a:rPr>
              <a:t>增长</a:t>
            </a:r>
            <a:r>
              <a:rPr lang="zh-CN" altLang="en-US" sz="1200" spc="15" smtClean="0">
                <a:latin typeface="微软雅黑" panose="020b0503020204020204" pitchFamily="34" charset="-122"/>
                <a:ea typeface="微软雅黑" panose="020b0503020204020204" pitchFamily="34" charset="-122"/>
                <a:cs typeface="Verdana"/>
              </a:rPr>
              <a:t>到</a:t>
            </a:r>
            <a:r>
              <a:rPr lang="en-US" altLang="zh-CN" sz="1200" spc="15" smtClean="0">
                <a:latin typeface="微软雅黑" panose="020b0503020204020204" pitchFamily="34" charset="-122"/>
                <a:ea typeface="微软雅黑" panose="020b0503020204020204" pitchFamily="34" charset="-122"/>
                <a:cs typeface="Verdana"/>
              </a:rPr>
              <a:t>2016</a:t>
            </a:r>
            <a:r>
              <a:rPr lang="zh-CN" altLang="en-US" sz="1200" spc="15" smtClean="0">
                <a:latin typeface="微软雅黑" panose="020b0503020204020204" pitchFamily="34" charset="-122"/>
                <a:ea typeface="微软雅黑" panose="020b0503020204020204" pitchFamily="34" charset="-122"/>
                <a:cs typeface="Verdana"/>
              </a:rPr>
              <a:t>年一季度的</a:t>
            </a:r>
            <a:r>
              <a:rPr lang="en-US" altLang="zh-CN" sz="1200" spc="15" smtClean="0">
                <a:latin typeface="微软雅黑" panose="020b0503020204020204" pitchFamily="34" charset="-122"/>
                <a:ea typeface="微软雅黑" panose="020b0503020204020204" pitchFamily="34" charset="-122"/>
                <a:cs typeface="Verdana"/>
              </a:rPr>
              <a:t>32.1%</a:t>
            </a:r>
            <a:r>
              <a:rPr lang="zh-CN" altLang="en-US" sz="1200" spc="15" smtClean="0">
                <a:latin typeface="微软雅黑" panose="020b0503020204020204" pitchFamily="34" charset="-122"/>
                <a:ea typeface="微软雅黑" panose="020b0503020204020204" pitchFamily="34" charset="-122"/>
                <a:cs typeface="Verdana"/>
              </a:rPr>
              <a:t>，主要</a:t>
            </a:r>
            <a:r>
              <a:rPr lang="zh-CN" altLang="zh-CN" sz="1200" spc="15" smtClean="0">
                <a:latin typeface="微软雅黑" panose="020b0503020204020204" pitchFamily="34" charset="-122"/>
                <a:ea typeface="微软雅黑" panose="020b0503020204020204" pitchFamily="34" charset="-122"/>
                <a:cs typeface="Verdana"/>
              </a:rPr>
              <a:t>是由于</a:t>
            </a:r>
            <a:r>
              <a:rPr lang="zh-CN" altLang="en-US" sz="1200" spc="15" smtClean="0">
                <a:latin typeface="微软雅黑" panose="020b0503020204020204" pitchFamily="34" charset="-122"/>
                <a:ea typeface="微软雅黑" panose="020b0503020204020204" pitchFamily="34" charset="-122"/>
                <a:cs typeface="Verdana"/>
              </a:rPr>
              <a:t>：</a:t>
            </a:r>
            <a:r>
              <a:rPr lang="zh-CN" altLang="zh-CN" sz="1200" spc="15" smtClean="0">
                <a:latin typeface="微软雅黑" panose="020b0503020204020204" pitchFamily="34" charset="-122"/>
                <a:ea typeface="微软雅黑" panose="020b0503020204020204" pitchFamily="34" charset="-122"/>
                <a:cs typeface="Verdana"/>
              </a:rPr>
              <a:t>欧元</a:t>
            </a:r>
            <a:r>
              <a:rPr lang="zh-CN" altLang="en-US" sz="1200" spc="15" smtClean="0">
                <a:latin typeface="微软雅黑" panose="020b0503020204020204" pitchFamily="34" charset="-122"/>
                <a:ea typeface="微软雅黑" panose="020b0503020204020204" pitchFamily="34" charset="-122"/>
                <a:cs typeface="Verdana"/>
              </a:rPr>
              <a:t>波动</a:t>
            </a:r>
            <a:r>
              <a:rPr lang="zh-CN" altLang="zh-CN" sz="1200" spc="15" smtClean="0">
                <a:latin typeface="微软雅黑" panose="020b0503020204020204" pitchFamily="34" charset="-122"/>
                <a:ea typeface="微软雅黑" panose="020b0503020204020204" pitchFamily="34" charset="-122"/>
                <a:cs typeface="Verdana"/>
              </a:rPr>
              <a:t>导致</a:t>
            </a:r>
            <a:r>
              <a:rPr lang="zh-CN" altLang="zh-CN" sz="1200" spc="15">
                <a:latin typeface="微软雅黑" panose="020b0503020204020204" pitchFamily="34" charset="-122"/>
                <a:ea typeface="微软雅黑" panose="020b0503020204020204" pitchFamily="34" charset="-122"/>
                <a:cs typeface="Verdana"/>
              </a:rPr>
              <a:t>汇率</a:t>
            </a:r>
            <a:r>
              <a:rPr lang="zh-CN" altLang="zh-CN" sz="1200" spc="15" smtClean="0">
                <a:latin typeface="微软雅黑" panose="020b0503020204020204" pitchFamily="34" charset="-122"/>
                <a:ea typeface="微软雅黑" panose="020b0503020204020204" pitchFamily="34" charset="-122"/>
                <a:cs typeface="Verdana"/>
              </a:rPr>
              <a:t>变动</a:t>
            </a:r>
            <a:r>
              <a:rPr lang="zh-CN" altLang="en-US" sz="1200" spc="15" smtClean="0">
                <a:latin typeface="微软雅黑" panose="020b0503020204020204" pitchFamily="34" charset="-122"/>
                <a:ea typeface="微软雅黑" panose="020b0503020204020204" pitchFamily="34" charset="-122"/>
                <a:cs typeface="Verdana"/>
              </a:rPr>
              <a:t>、汇兑损益</a:t>
            </a:r>
            <a:r>
              <a:rPr lang="zh-CN" altLang="zh-CN" sz="1200" spc="15" smtClean="0">
                <a:latin typeface="微软雅黑" panose="020b0503020204020204" pitchFamily="34" charset="-122"/>
                <a:ea typeface="微软雅黑" panose="020b0503020204020204" pitchFamily="34" charset="-122"/>
                <a:cs typeface="Verdana"/>
              </a:rPr>
              <a:t>的</a:t>
            </a:r>
            <a:r>
              <a:rPr lang="zh-CN" altLang="zh-CN" sz="1200" spc="15">
                <a:latin typeface="微软雅黑" panose="020b0503020204020204" pitchFamily="34" charset="-122"/>
                <a:ea typeface="微软雅黑" panose="020b0503020204020204" pitchFamily="34" charset="-122"/>
                <a:cs typeface="Verdana"/>
              </a:rPr>
              <a:t>影响</a:t>
            </a:r>
            <a:r>
              <a:rPr lang="zh-CN" altLang="zh-CN" sz="1200" spc="15" smtClean="0">
                <a:latin typeface="微软雅黑" panose="020b0503020204020204" pitchFamily="34" charset="-122"/>
                <a:ea typeface="微软雅黑" panose="020b0503020204020204" pitchFamily="34" charset="-122"/>
                <a:cs typeface="Verdana"/>
              </a:rPr>
              <a:t>，原材料成本</a:t>
            </a:r>
            <a:r>
              <a:rPr lang="zh-CN" altLang="en-US" sz="1200" spc="15" smtClean="0">
                <a:latin typeface="微软雅黑" panose="020b0503020204020204" pitchFamily="34" charset="-122"/>
                <a:ea typeface="微软雅黑" panose="020b0503020204020204" pitchFamily="34" charset="-122"/>
                <a:cs typeface="Verdana"/>
              </a:rPr>
              <a:t>近两年处于历史低位</a:t>
            </a:r>
            <a:r>
              <a:rPr lang="zh-CN" altLang="zh-CN" sz="1200" spc="15" smtClean="0">
                <a:latin typeface="微软雅黑" panose="020b0503020204020204" pitchFamily="34" charset="-122"/>
                <a:ea typeface="微软雅黑" panose="020b0503020204020204" pitchFamily="34" charset="-122"/>
                <a:cs typeface="Verdana"/>
              </a:rPr>
              <a:t>，</a:t>
            </a:r>
            <a:r>
              <a:rPr lang="zh-CN" altLang="en-US" sz="1200" spc="15" smtClean="0">
                <a:latin typeface="微软雅黑" panose="020b0503020204020204" pitchFamily="34" charset="-122"/>
                <a:ea typeface="微软雅黑" panose="020b0503020204020204" pitchFamily="34" charset="-122"/>
                <a:cs typeface="Verdana"/>
              </a:rPr>
              <a:t>产品结构调整向高</a:t>
            </a:r>
            <a:r>
              <a:rPr lang="zh-CN" altLang="zh-CN" sz="1200" spc="15" smtClean="0">
                <a:latin typeface="微软雅黑" panose="020b0503020204020204" pitchFamily="34" charset="-122"/>
                <a:ea typeface="微软雅黑" panose="020b0503020204020204" pitchFamily="34" charset="-122"/>
                <a:cs typeface="Verdana"/>
              </a:rPr>
              <a:t>端产品</a:t>
            </a:r>
            <a:r>
              <a:rPr lang="zh-CN" altLang="en-US" sz="1200" spc="15" smtClean="0">
                <a:latin typeface="微软雅黑" panose="020b0503020204020204" pitchFamily="34" charset="-122"/>
                <a:ea typeface="微软雅黑" panose="020b0503020204020204" pitchFamily="34" charset="-122"/>
                <a:cs typeface="Verdana"/>
              </a:rPr>
              <a:t>方向转移</a:t>
            </a:r>
            <a:r>
              <a:rPr lang="zh-CN" altLang="zh-CN" sz="1200" spc="15" smtClean="0">
                <a:latin typeface="微软雅黑" panose="020b0503020204020204" pitchFamily="34" charset="-122"/>
                <a:ea typeface="微软雅黑" panose="020b0503020204020204" pitchFamily="34" charset="-122"/>
                <a:cs typeface="Verdana"/>
              </a:rPr>
              <a:t>，</a:t>
            </a:r>
            <a:r>
              <a:rPr lang="zh-CN" altLang="zh-CN" sz="1200" spc="15">
                <a:latin typeface="微软雅黑" panose="020b0503020204020204" pitchFamily="34" charset="-122"/>
                <a:ea typeface="微软雅黑" panose="020b0503020204020204" pitchFamily="34" charset="-122"/>
                <a:cs typeface="Verdana"/>
              </a:rPr>
              <a:t>在泰国新工厂的</a:t>
            </a:r>
            <a:r>
              <a:rPr lang="zh-CN" altLang="zh-CN" sz="1200" spc="15" smtClean="0">
                <a:latin typeface="微软雅黑" panose="020b0503020204020204" pitchFamily="34" charset="-122"/>
                <a:ea typeface="微软雅黑" panose="020b0503020204020204" pitchFamily="34" charset="-122"/>
                <a:cs typeface="Verdana"/>
              </a:rPr>
              <a:t>开设</a:t>
            </a:r>
            <a:r>
              <a:rPr lang="zh-CN" altLang="en-US" sz="1200" spc="15" smtClean="0">
                <a:latin typeface="微软雅黑" panose="020b0503020204020204" pitchFamily="34" charset="-122"/>
                <a:ea typeface="微软雅黑" panose="020b0503020204020204" pitchFamily="34" charset="-122"/>
                <a:cs typeface="Verdana"/>
              </a:rPr>
              <a:t>及随着销量扩大而</a:t>
            </a:r>
            <a:r>
              <a:rPr lang="zh-CN" altLang="zh-CN" sz="1200" spc="15" smtClean="0">
                <a:latin typeface="微软雅黑" panose="020b0503020204020204" pitchFamily="34" charset="-122"/>
                <a:ea typeface="微软雅黑" panose="020b0503020204020204" pitchFamily="34" charset="-122"/>
                <a:cs typeface="Verdana"/>
              </a:rPr>
              <a:t>降低了</a:t>
            </a:r>
            <a:r>
              <a:rPr lang="en-US" altLang="zh-CN" sz="1200" spc="15" smtClean="0">
                <a:latin typeface="微软雅黑" panose="020b0503020204020204" pitchFamily="34" charset="-122"/>
                <a:ea typeface="微软雅黑" panose="020b0503020204020204" pitchFamily="34" charset="-122"/>
                <a:cs typeface="Verdana"/>
              </a:rPr>
              <a:t>2015</a:t>
            </a:r>
            <a:r>
              <a:rPr lang="zh-CN" altLang="zh-CN" sz="1200" spc="15" smtClean="0">
                <a:latin typeface="微软雅黑" panose="020b0503020204020204" pitchFamily="34" charset="-122"/>
                <a:ea typeface="微软雅黑" panose="020b0503020204020204" pitchFamily="34" charset="-122"/>
                <a:cs typeface="Verdana"/>
              </a:rPr>
              <a:t>年</a:t>
            </a:r>
            <a:r>
              <a:rPr lang="zh-CN" altLang="en-US" sz="1200" spc="15" smtClean="0">
                <a:latin typeface="微软雅黑" panose="020b0503020204020204" pitchFamily="34" charset="-122"/>
                <a:ea typeface="微软雅黑" panose="020b0503020204020204" pitchFamily="34" charset="-122"/>
                <a:cs typeface="Verdana"/>
              </a:rPr>
              <a:t>及今年</a:t>
            </a:r>
            <a:r>
              <a:rPr lang="en-US" altLang="zh-CN" sz="1200" spc="15" smtClean="0">
                <a:latin typeface="微软雅黑" panose="020b0503020204020204" pitchFamily="34" charset="-122"/>
                <a:ea typeface="微软雅黑" panose="020b0503020204020204" pitchFamily="34" charset="-122"/>
                <a:cs typeface="Verdana"/>
              </a:rPr>
              <a:t>1</a:t>
            </a:r>
            <a:r>
              <a:rPr lang="zh-CN" altLang="en-US" sz="1200" spc="15" smtClean="0">
                <a:latin typeface="微软雅黑" panose="020b0503020204020204" pitchFamily="34" charset="-122"/>
                <a:ea typeface="微软雅黑" panose="020b0503020204020204" pitchFamily="34" charset="-122"/>
                <a:cs typeface="Verdana"/>
              </a:rPr>
              <a:t>季度</a:t>
            </a:r>
            <a:r>
              <a:rPr lang="en-US" altLang="zh-CN" sz="1200" spc="15" smtClean="0">
                <a:latin typeface="微软雅黑" panose="020b0503020204020204" pitchFamily="34" charset="-122"/>
                <a:ea typeface="微软雅黑" panose="020b0503020204020204" pitchFamily="34" charset="-122"/>
                <a:cs typeface="Verdana"/>
              </a:rPr>
              <a:t>APAC</a:t>
            </a:r>
            <a:r>
              <a:rPr lang="zh-CN" altLang="zh-CN" sz="1200" spc="15">
                <a:latin typeface="微软雅黑" panose="020b0503020204020204" pitchFamily="34" charset="-122"/>
                <a:ea typeface="微软雅黑" panose="020b0503020204020204" pitchFamily="34" charset="-122"/>
                <a:cs typeface="Verdana"/>
              </a:rPr>
              <a:t>地区</a:t>
            </a:r>
            <a:r>
              <a:rPr lang="zh-CN" altLang="zh-CN" sz="1200" spc="15" smtClean="0">
                <a:latin typeface="微软雅黑" panose="020b0503020204020204" pitchFamily="34" charset="-122"/>
                <a:ea typeface="微软雅黑" panose="020b0503020204020204" pitchFamily="34" charset="-122"/>
                <a:cs typeface="Verdana"/>
              </a:rPr>
              <a:t>的</a:t>
            </a:r>
            <a:r>
              <a:rPr lang="zh-CN" altLang="en-US" sz="1200" spc="15" smtClean="0">
                <a:latin typeface="微软雅黑" panose="020b0503020204020204" pitchFamily="34" charset="-122"/>
                <a:ea typeface="微软雅黑" panose="020b0503020204020204" pitchFamily="34" charset="-122"/>
                <a:cs typeface="Verdana"/>
              </a:rPr>
              <a:t>物流成本、部分人工成本；</a:t>
            </a:r>
            <a:endParaRPr lang="zh-CN" altLang="zh-CN" sz="1200" spc="15">
              <a:latin typeface="微软雅黑" panose="020b0503020204020204" pitchFamily="34" charset="-122"/>
              <a:ea typeface="微软雅黑" panose="020b0503020204020204" pitchFamily="34" charset="-122"/>
              <a:cs typeface="Verdana"/>
            </a:endParaRPr>
          </a:p>
          <a:p>
            <a:pPr marL="184150" marR="5080" indent="-171450">
              <a:lnSpc>
                <a:spcPct val="200000"/>
              </a:lnSpc>
              <a:spcBef>
                <a:spcPts val="830"/>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从</a:t>
            </a:r>
            <a:r>
              <a:rPr sz="1200" spc="15" smtClean="0">
                <a:latin typeface="微软雅黑" panose="020b0503020204020204" pitchFamily="34" charset="-122"/>
                <a:ea typeface="微软雅黑" panose="020b0503020204020204" pitchFamily="34" charset="-122"/>
                <a:cs typeface="Verdana"/>
              </a:rPr>
              <a:t>2013</a:t>
            </a:r>
            <a:r>
              <a:rPr lang="zh-CN" altLang="en-US" sz="1200" spc="15" smtClean="0">
                <a:latin typeface="微软雅黑" panose="020b0503020204020204" pitchFamily="34" charset="-122"/>
                <a:ea typeface="微软雅黑" panose="020b0503020204020204" pitchFamily="34" charset="-122"/>
                <a:cs typeface="Verdana"/>
              </a:rPr>
              <a:t>到</a:t>
            </a:r>
            <a:r>
              <a:rPr sz="1200" spc="15" smtClean="0">
                <a:latin typeface="微软雅黑" panose="020b0503020204020204" pitchFamily="34" charset="-122"/>
                <a:ea typeface="微软雅黑" panose="020b0503020204020204" pitchFamily="34" charset="-122"/>
                <a:cs typeface="Verdana"/>
              </a:rPr>
              <a:t>2016LE</a:t>
            </a:r>
            <a:r>
              <a:rPr lang="zh-CN" altLang="en-US" sz="1200" spc="15" smtClean="0">
                <a:latin typeface="微软雅黑" panose="020b0503020204020204" pitchFamily="34" charset="-122"/>
                <a:ea typeface="微软雅黑" panose="020b0503020204020204" pitchFamily="34" charset="-122"/>
                <a:cs typeface="Verdana"/>
              </a:rPr>
              <a:t>，主营业务成本</a:t>
            </a:r>
            <a:r>
              <a:rPr lang="zh-CN" altLang="en-US" sz="1200" spc="20" smtClean="0">
                <a:latin typeface="微软雅黑" panose="020b0503020204020204" pitchFamily="34" charset="-122"/>
                <a:ea typeface="微软雅黑" panose="020b0503020204020204" pitchFamily="34" charset="-122"/>
                <a:cs typeface="Verdana"/>
              </a:rPr>
              <a:t>占收入的比重有所下降，未来</a:t>
            </a:r>
            <a:r>
              <a:rPr lang="zh-CN" altLang="en-US" sz="1200" spc="20">
                <a:latin typeface="微软雅黑" panose="020b0503020204020204" pitchFamily="34" charset="-122"/>
                <a:ea typeface="微软雅黑" panose="020b0503020204020204" pitchFamily="34" charset="-122"/>
                <a:cs typeface="Verdana"/>
              </a:rPr>
              <a:t>主营</a:t>
            </a:r>
            <a:r>
              <a:rPr lang="zh-CN" altLang="en-US" sz="1200" spc="20" smtClean="0">
                <a:latin typeface="微软雅黑" panose="020b0503020204020204" pitchFamily="34" charset="-122"/>
                <a:ea typeface="微软雅黑" panose="020b0503020204020204" pitchFamily="34" charset="-122"/>
                <a:cs typeface="Verdana"/>
              </a:rPr>
              <a:t>业务成本能否继续保持相对稳定关键受原料价格和汇率及产品价格的综合影响，另外泰国工厂产能的扩大及较低的人工成本，将也会对盈利能力产生积极作用；</a:t>
            </a:r>
            <a:endParaRPr lang="en-US" altLang="zh-CN" sz="1200" spc="20" smtClean="0">
              <a:latin typeface="微软雅黑" panose="020b0503020204020204" pitchFamily="34" charset="-122"/>
              <a:ea typeface="微软雅黑" panose="020b0503020204020204" pitchFamily="34" charset="-122"/>
              <a:cs typeface="Verdana"/>
            </a:endParaRPr>
          </a:p>
          <a:p>
            <a:pPr marL="184150" marR="5080" indent="-171450">
              <a:lnSpc>
                <a:spcPct val="200000"/>
              </a:lnSpc>
              <a:spcBef>
                <a:spcPts val="830"/>
              </a:spcBef>
              <a:buClr>
                <a:srgbClr val="FF0000"/>
              </a:buClr>
              <a:buFont typeface="Wingdings" pitchFamily="2" charset="2"/>
              <a:buChar char="l"/>
            </a:pPr>
            <a:r>
              <a:rPr lang="zh-CN" altLang="en-US" sz="1200" spc="15" smtClean="0">
                <a:latin typeface="微软雅黑" panose="020b0503020204020204" pitchFamily="34" charset="-122"/>
                <a:ea typeface="微软雅黑" panose="020b0503020204020204" pitchFamily="34" charset="-122"/>
                <a:cs typeface="Verdana"/>
              </a:rPr>
              <a:t>不管是过去还是将来，</a:t>
            </a:r>
            <a:r>
              <a:rPr lang="en-US" altLang="zh-CN" sz="1200" spc="15" smtClean="0">
                <a:latin typeface="微软雅黑" panose="020b0503020204020204" pitchFamily="34" charset="-122"/>
                <a:ea typeface="微软雅黑" panose="020b0503020204020204" pitchFamily="34" charset="-122"/>
                <a:cs typeface="Verdana"/>
              </a:rPr>
              <a:t>APAC</a:t>
            </a:r>
            <a:r>
              <a:rPr lang="zh-CN" altLang="en-US" sz="1200" spc="15">
                <a:latin typeface="微软雅黑" panose="020b0503020204020204" pitchFamily="34" charset="-122"/>
                <a:ea typeface="微软雅黑" panose="020b0503020204020204" pitchFamily="34" charset="-122"/>
                <a:cs typeface="Verdana"/>
              </a:rPr>
              <a:t>和</a:t>
            </a:r>
            <a:r>
              <a:rPr lang="en-US" altLang="zh-CN" sz="1200" spc="20" smtClean="0">
                <a:latin typeface="微软雅黑" panose="020b0503020204020204" pitchFamily="34" charset="-122"/>
                <a:ea typeface="微软雅黑" panose="020b0503020204020204" pitchFamily="34" charset="-122"/>
                <a:cs typeface="Verdana"/>
              </a:rPr>
              <a:t>EMEA</a:t>
            </a:r>
            <a:r>
              <a:rPr lang="zh-CN" altLang="en-US" sz="1200" spc="20" smtClean="0">
                <a:latin typeface="微软雅黑" panose="020b0503020204020204" pitchFamily="34" charset="-122"/>
                <a:ea typeface="微软雅黑" panose="020b0503020204020204" pitchFamily="34" charset="-122"/>
                <a:cs typeface="Verdana"/>
              </a:rPr>
              <a:t>依旧是</a:t>
            </a:r>
            <a:r>
              <a:rPr lang="zh-CN" altLang="en-US" sz="1200" spc="15" smtClean="0">
                <a:latin typeface="微软雅黑" panose="020b0503020204020204" pitchFamily="34" charset="-122"/>
                <a:ea typeface="微软雅黑" panose="020b0503020204020204" pitchFamily="34" charset="-122"/>
                <a:cs typeface="Verdana"/>
              </a:rPr>
              <a:t>拓纳的主要毛利贡献地区，这两个对未来的盈利能力将产生显著的影响</a:t>
            </a:r>
            <a:r>
              <a:rPr lang="zh-CN" altLang="en-US" sz="1200" spc="20" smtClean="0">
                <a:latin typeface="微软雅黑" panose="020b0503020204020204" pitchFamily="34" charset="-122"/>
                <a:ea typeface="微软雅黑" panose="020b0503020204020204" pitchFamily="34" charset="-122"/>
                <a:cs typeface="Verdana"/>
              </a:rPr>
              <a:t>；</a:t>
            </a:r>
            <a:endParaRPr lang="zh-CN" altLang="en-US" sz="1200">
              <a:latin typeface="微软雅黑" panose="020b0503020204020204" pitchFamily="34" charset="-122"/>
              <a:ea typeface="微软雅黑" panose="020b0503020204020204" pitchFamily="34" charset="-122"/>
              <a:cs typeface="Verdana"/>
            </a:endParaRPr>
          </a:p>
        </p:txBody>
      </p:sp>
    </p:spTree>
    <p:extLst>
      <p:ext uri="{BB962C8B-B14F-4D97-AF65-F5344CB8AC3E}">
        <p14:creationId xmlns:p14="http://schemas.microsoft.com/office/powerpoint/2010/main" xmlns="" val="382905283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https://d.book118.com/745322330323011101</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thinkcellActiveDocDoNotDelete"/>
</p:tagLst>
</file>

<file path=ppt/tags/tag3.xml><?xml version="1.0" encoding="utf-8"?>
<p:tagLst xmlns:p="http://schemas.openxmlformats.org/presentationml/2006/main">
  <p:tag name="THINKCELLSHAPEDONOTDELETE" val="thinkcellActiveDocDoNotDelete"/>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3rnr3xxWTda0tjLGk4j5GQ"/>
</p:tagLst>
</file>

<file path=ppt/tags/tag7.xml><?xml version="1.0" encoding="utf-8"?>
<p:tagLst xmlns:p="http://schemas.openxmlformats.org/presentationml/2006/main">
  <p:tag name="THINKCELLSHAPEDONOTDELETE" val="tzylGRL5ERGSiOsj8Ix8PJQ"/>
</p:tagLst>
</file>

<file path=ppt/tags/tag8.xml><?xml version="1.0" encoding="utf-8"?>
<p:tagLst xmlns:p="http://schemas.openxmlformats.org/presentationml/2006/main">
  <p:tag name="THINKCELLSHAPEDONOTDELETE" val="tsEXLZbLNRraOjah7U7P5Xw"/>
</p:tagLst>
</file>

<file path=ppt/tags/tag9.xml><?xml version="1.0" encoding="utf-8"?>
<p:tagLst xmlns:p="http://schemas.openxmlformats.org/presentationml/2006/main">
  <p:tag name="THINKCELLSHAPEDONOTDELETE" val="tpOm9r_i3Rau.zYTUMw2_0w"/>
</p:tagLst>
</file>

<file path=ppt/tags/tag10.xml><?xml version="1.0" encoding="utf-8"?>
<p:tagLst xmlns:p="http://schemas.openxmlformats.org/presentationml/2006/main">
  <p:tag name="THINKCELLSHAPEDONOTDELETE" val="tE.qvI1YoTLucs3gztJx_.g"/>
</p:tagLst>
</file>

<file path=ppt/tags/tag11.xml><?xml version="1.0" encoding="utf-8"?>
<p:tagLst xmlns:p="http://schemas.openxmlformats.org/presentationml/2006/main">
  <p:tag name="THINKCELLSHAPEDONOTDELETE" val="tiYCJgWoXQMKYdkAIej19YQ"/>
</p:tagLst>
</file>

<file path=ppt/tags/tag12.xml><?xml version="1.0" encoding="utf-8"?>
<p:tagLst xmlns:p="http://schemas.openxmlformats.org/presentationml/2006/main">
  <p:tag name="THINKCELLSHAPEDONOTDELETE" val="t0zGJkICuS2qlYsjUzRyOIA"/>
</p:tagLst>
</file>

<file path=ppt/tags/tag13.xml><?xml version="1.0" encoding="utf-8"?>
<p:tagLst xmlns:p="http://schemas.openxmlformats.org/presentationml/2006/main">
  <p:tag name="THINKCELLSHAPEDONOTDELETE" val="tUGo2O2EeRAiRPZqXUu.GFA"/>
</p:tagLst>
</file>

<file path=ppt/tags/tag14.xml><?xml version="1.0" encoding="utf-8"?>
<p:tagLst xmlns:p="http://schemas.openxmlformats.org/presentationml/2006/main">
  <p:tag name="THINKCELLSHAPEDONOTDELETE" val="t7BGl33wvThSzKGclLECXLQ"/>
</p:tagLst>
</file>

<file path=ppt/tags/tag15.xml><?xml version="1.0" encoding="utf-8"?>
<p:tagLst xmlns:p="http://schemas.openxmlformats.org/presentationml/2006/main">
  <p:tag name="THINKCELLSHAPEDONOTDELETE" val="tRzKEhxJLT2GX7R3laubhmA"/>
</p:tagLst>
</file>

<file path=ppt/tags/tag16.xml><?xml version="1.0" encoding="utf-8"?>
<p:tagLst xmlns:p="http://schemas.openxmlformats.org/presentationml/2006/main">
  <p:tag name="THINKCELLSHAPEDONOTDELETE" val="tG8GNrD84QJOJUW1B8gkhQw"/>
</p:tagLst>
</file>

<file path=ppt/tags/tag17.xml><?xml version="1.0" encoding="utf-8"?>
<p:tagLst xmlns:p="http://schemas.openxmlformats.org/presentationml/2006/main">
  <p:tag name="THINKCELLSHAPEDONOTDELETE" val="tH975unJsS5myFTN4dPTyiw"/>
</p:tagLst>
</file>

<file path=ppt/tags/tag18.xml><?xml version="1.0" encoding="utf-8"?>
<p:tagLst xmlns:p="http://schemas.openxmlformats.org/presentationml/2006/main">
  <p:tag name="THINKCELLSHAPEDONOTDELETE" val="t4onu.kdJSmCWaS3pgIQ2DA"/>
</p:tagLst>
</file>

<file path=ppt/tags/tag19.xml><?xml version="1.0" encoding="utf-8"?>
<p:tagLst xmlns:p="http://schemas.openxmlformats.org/presentationml/2006/main">
  <p:tag name="THINKCELLSHAPEDONOTDELETE" val="tq5rNtq.WQ8WGHoPeze4WAg"/>
</p:tagLst>
</file>

<file path=ppt/tags/tag20.xml><?xml version="1.0" encoding="utf-8"?>
<p:tagLst xmlns:p="http://schemas.openxmlformats.org/presentationml/2006/main">
  <p:tag name="THINKCELLSHAPEDONOTDELETE" val="t8.NkfgKGSZ6XEieyzss5ng"/>
</p:tagLst>
</file>

<file path=ppt/tags/tag21.xml><?xml version="1.0" encoding="utf-8"?>
<p:tagLst xmlns:p="http://schemas.openxmlformats.org/presentationml/2006/main">
  <p:tag name="THINKCELLSHAPEDONOTDELETE" val="t15Aea3hgQ1i_lRmdgCXtUg"/>
</p:tagLst>
</file>

<file path=ppt/tags/tag22.xml><?xml version="1.0" encoding="utf-8"?>
<p:tagLst xmlns:p="http://schemas.openxmlformats.org/presentationml/2006/main">
  <p:tag name="THINKCELLSHAPEDONOTDELETE" val="twM4Ct.bZReuJs5XMmSVlUg"/>
</p:tagLst>
</file>

<file path=ppt/tags/tag23.xml><?xml version="1.0" encoding="utf-8"?>
<p:tagLst xmlns:p="http://schemas.openxmlformats.org/presentationml/2006/main">
  <p:tag name="THINKCELLSHAPEDONOTDELETE" val="txg4RiEOETfm2b3UHoTJoNw"/>
</p:tagLst>
</file>

<file path=ppt/tags/tag24.xml><?xml version="1.0" encoding="utf-8"?>
<p:tagLst xmlns:p="http://schemas.openxmlformats.org/presentationml/2006/main">
  <p:tag name="THINKCELLSHAPEDONOTDELETE" val="tTce57PRQQ3iAJyd_Rr_Lvw"/>
</p:tagLst>
</file>

<file path=ppt/tags/tag25.xml><?xml version="1.0" encoding="utf-8"?>
<p:tagLst xmlns:p="http://schemas.openxmlformats.org/presentationml/2006/main">
  <p:tag name="THINKCELLSHAPEDONOTDELETE" val="tVLhLeH1sQu.U2Dp78CRTig"/>
</p:tagLst>
</file>

<file path=ppt/tags/tag26.xml><?xml version="1.0" encoding="utf-8"?>
<p:tagLst xmlns:p="http://schemas.openxmlformats.org/presentationml/2006/main">
  <p:tag name="THINKCELLSHAPEDONOTDELETE" val="t53l4I903Sk2q2vlwdgHvRQ"/>
</p:tagLst>
</file>

<file path=ppt/tags/tag27.xml><?xml version="1.0" encoding="utf-8"?>
<p:tagLst xmlns:p="http://schemas.openxmlformats.org/presentationml/2006/main">
  <p:tag name="THINKCELLSHAPEDONOTDELETE" val="tOuQk3sVIRd.gmxh63kTNVw"/>
</p:tagLst>
</file>

<file path=ppt/tags/tag28.xml><?xml version="1.0" encoding="utf-8"?>
<p:tagLst xmlns:p="http://schemas.openxmlformats.org/presentationml/2006/main">
  <p:tag name="THINKCELLSHAPEDONOTDELETE" val="tmHf7iPYZS8apyNWEQXxVkA"/>
</p:tagLst>
</file>

<file path=ppt/tags/tag29.xml><?xml version="1.0" encoding="utf-8"?>
<p:tagLst xmlns:p="http://schemas.openxmlformats.org/presentationml/2006/main">
  <p:tag name="THINKCELLSHAPEDONOTDELETE" val="tMmBnpab7R7mmyyPmyCBHkQ"/>
</p:tagLst>
</file>

<file path=ppt/tags/tag30.xml><?xml version="1.0" encoding="utf-8"?>
<p:tagLst xmlns:p="http://schemas.openxmlformats.org/presentationml/2006/main">
  <p:tag name="THINKCELLSHAPEDONOTDELETE" val="tTyTXrDz2Q5.DJC1roqsWXw"/>
</p:tagLst>
</file>

<file path=ppt/tags/tag31.xml><?xml version="1.0" encoding="utf-8"?>
<p:tagLst xmlns:p="http://schemas.openxmlformats.org/presentationml/2006/main">
  <p:tag name="THINKCELLSHAPEDONOTDELETE" val="twejZp7MoS4SkYDGB1fIQTg"/>
</p:tagLst>
</file>

<file path=ppt/tags/tag32.xml><?xml version="1.0" encoding="utf-8"?>
<p:tagLst xmlns:p="http://schemas.openxmlformats.org/presentationml/2006/main">
  <p:tag name="THINKCELLSHAPEDONOTDELETE" val="tOjIs6cGfTcKgDsSgKbHflA"/>
</p:tagLst>
</file>

<file path=ppt/tags/tag33.xml><?xml version="1.0" encoding="utf-8"?>
<p:tagLst xmlns:p="http://schemas.openxmlformats.org/presentationml/2006/main">
  <p:tag name="THINKCELLSHAPEDONOTDELETE" val="t_gnuY_L8SeyeiI9iq4Cqiw"/>
</p:tagLst>
</file>

<file path=ppt/tags/tag34.xml><?xml version="1.0" encoding="utf-8"?>
<p:tagLst xmlns:p="http://schemas.openxmlformats.org/presentationml/2006/main">
  <p:tag name="THINKCELLSHAPEDONOTDELETE" val="tgvZsUppRRlq7H_7cxDel0Q"/>
</p:tagLst>
</file>

<file path=ppt/tags/tag35.xml><?xml version="1.0" encoding="utf-8"?>
<p:tagLst xmlns:p="http://schemas.openxmlformats.org/presentationml/2006/main">
  <p:tag name="THINKCELLSHAPEDONOTDELETE" val="tAc_s8uhcT4mEN3TLbUnm0A"/>
</p:tagLst>
</file>

<file path=ppt/tags/tag36.xml><?xml version="1.0" encoding="utf-8"?>
<p:tagLst xmlns:p="http://schemas.openxmlformats.org/presentationml/2006/main">
  <p:tag name="THINKCELLSHAPEDONOTDELETE" val="tJwjuvjqUTkuQZnOLl3mfHA"/>
</p:tagLst>
</file>

<file path=ppt/tags/tag37.xml><?xml version="1.0" encoding="utf-8"?>
<p:tagLst xmlns:p="http://schemas.openxmlformats.org/presentationml/2006/main">
  <p:tag name="THINKCELLSHAPEDONOTDELETE" val="tiBwZVLiyTzyf5ejLpnWgpA"/>
</p:tagLst>
</file>

<file path=ppt/tags/tag38.xml><?xml version="1.0" encoding="utf-8"?>
<p:tagLst xmlns:p="http://schemas.openxmlformats.org/presentationml/2006/main">
  <p:tag name="THINKCELLSHAPEDONOTDELETE" val="tvFz0hMDqQ_G2tDC3RE0Lwg"/>
</p:tagLst>
</file>

<file path=ppt/tags/tag39.xml><?xml version="1.0" encoding="utf-8"?>
<p:tagLst xmlns:p="http://schemas.openxmlformats.org/presentationml/2006/main">
  <p:tag name="THINKCELLSHAPEDONOTDELETE" val="tO6yFa9aISV.73yCB_g5O4w"/>
</p:tagLst>
</file>

<file path=ppt/tags/tag40.xml><?xml version="1.0" encoding="utf-8"?>
<p:tagLst xmlns:p="http://schemas.openxmlformats.org/presentationml/2006/main">
  <p:tag name="THINKCELLSHAPEDONOTDELETE" val="t4nlbbhFdT3.NiH1liEMUpw"/>
</p:tagLst>
</file>

<file path=ppt/tags/tag41.xml><?xml version="1.0" encoding="utf-8"?>
<p:tagLst xmlns:p="http://schemas.openxmlformats.org/presentationml/2006/main">
  <p:tag name="THINKCELLSHAPEDONOTDELETE" val="tPE6AJYDiRUmEZL7dr073bg"/>
</p:tagLst>
</file>

<file path=ppt/tags/tag42.xml><?xml version="1.0" encoding="utf-8"?>
<p:tagLst xmlns:p="http://schemas.openxmlformats.org/presentationml/2006/main">
  <p:tag name="THINKCELLSHAPEDONOTDELETE" val="t1rxq8FqHQxuSuvzTCKB84A"/>
</p:tagLst>
</file>

<file path=ppt/tags/tag43.xml><?xml version="1.0" encoding="utf-8"?>
<p:tagLst xmlns:p="http://schemas.openxmlformats.org/presentationml/2006/main">
  <p:tag name="THINKCELLSHAPEDONOTDELETE" val="tB6gS7LaBSAePRliPntqQfg"/>
</p:tagLst>
</file>

<file path=ppt/tags/tag44.xml><?xml version="1.0" encoding="utf-8"?>
<p:tagLst xmlns:p="http://schemas.openxmlformats.org/presentationml/2006/main">
  <p:tag name="THINKCELLSHAPEDONOTDELETE" val="thinkcellActiveDocDoNotDelete"/>
</p:tagLst>
</file>

<file path=ppt/tags/tag45.xml><?xml version="1.0" encoding="utf-8"?>
<p:tagLst xmlns:p="http://schemas.openxmlformats.org/presentationml/2006/main">
  <p:tag name="THINKCELLSHAPEDONOTDELETE" val="t3rnr3xxWTda0tjLGk4j5GQ"/>
</p:tagLst>
</file>

<file path=ppt/tags/tag46.xml><?xml version="1.0" encoding="utf-8"?>
<p:tagLst xmlns:p="http://schemas.openxmlformats.org/presentationml/2006/main">
  <p:tag name="THINKCELLSHAPEDONOTDELETE" val="tYqQp.4ORSMqJnfkeH4yamA"/>
</p:tagLst>
</file>

<file path=ppt/tags/tag47.xml><?xml version="1.0" encoding="utf-8"?>
<p:tagLst xmlns:p="http://schemas.openxmlformats.org/presentationml/2006/main">
  <p:tag name="THINKCELLSHAPEDONOTDELETE" val="twwKVLWesSLmv1suJgypHhA"/>
</p:tagLst>
</file>

<file path=ppt/tags/tag48.xml><?xml version="1.0" encoding="utf-8"?>
<p:tagLst xmlns:p="http://schemas.openxmlformats.org/presentationml/2006/main">
  <p:tag name="THINKCELLSHAPEDONOTDELETE" val="tYcsomi5uQZC2SGtn2tcmng"/>
</p:tagLst>
</file>

<file path=ppt/tags/tag49.xml><?xml version="1.0" encoding="utf-8"?>
<p:tagLst xmlns:p="http://schemas.openxmlformats.org/presentationml/2006/main">
  <p:tag name="THINKCELLSHAPEDONOTDELETE" val="tx2Dsblw2QOm_sUhgfTHBFA"/>
</p:tagLst>
</file>

<file path=ppt/tags/tag50.xml><?xml version="1.0" encoding="utf-8"?>
<p:tagLst xmlns:p="http://schemas.openxmlformats.org/presentationml/2006/main">
  <p:tag name="THINKCELLSHAPEDONOTDELETE" val="tW1Nu39nuQUiABl9f6nl9ag"/>
</p:tagLst>
</file>

<file path=ppt/tags/tag51.xml><?xml version="1.0" encoding="utf-8"?>
<p:tagLst xmlns:p="http://schemas.openxmlformats.org/presentationml/2006/main">
  <p:tag name="THINKCELLSHAPEDONOTDELETE" val="t78ts8F4HTimZznvJypRfdw"/>
</p:tagLst>
</file>

<file path=ppt/tags/tag52.xml><?xml version="1.0" encoding="utf-8"?>
<p:tagLst xmlns:p="http://schemas.openxmlformats.org/presentationml/2006/main">
  <p:tag name="THINKCELLSHAPEDONOTDELETE" val="tiRc5PDxgQDOIshBf0rx3aQ"/>
</p:tagLst>
</file>

<file path=ppt/tags/tag53.xml><?xml version="1.0" encoding="utf-8"?>
<p:tagLst xmlns:p="http://schemas.openxmlformats.org/presentationml/2006/main">
  <p:tag name="THINKCELLSHAPEDONOTDELETE" val="t1wCVZ6OVRum7MmMNy6FeOQ"/>
</p:tagLst>
</file>

<file path=ppt/tags/tag54.xml><?xml version="1.0" encoding="utf-8"?>
<p:tagLst xmlns:p="http://schemas.openxmlformats.org/presentationml/2006/main">
  <p:tag name="THINKCELLSHAPEDONOTDELETE" val="tSKNeTWjTTWqbGg73rrGYPw"/>
</p:tagLst>
</file>

<file path=ppt/tags/tag55.xml><?xml version="1.0" encoding="utf-8"?>
<p:tagLst xmlns:p="http://schemas.openxmlformats.org/presentationml/2006/main">
  <p:tag name="THINKCELLSHAPEDONOTDELETE" val="te.kJjOoZQgG7QgT6AGUEVg"/>
</p:tagLst>
</file>

<file path=ppt/tags/tag56.xml><?xml version="1.0" encoding="utf-8"?>
<p:tagLst xmlns:p="http://schemas.openxmlformats.org/presentationml/2006/main">
  <p:tag name="THINKCELLSHAPEDONOTDELETE" val="ttN086O3UTaKbHwJkhD5ocg"/>
</p:tagLst>
</file>

<file path=ppt/tags/tag57.xml><?xml version="1.0" encoding="utf-8"?>
<p:tagLst xmlns:p="http://schemas.openxmlformats.org/presentationml/2006/main">
  <p:tag name="THINKCELLSHAPEDONOTDELETE" val="twxT6ghpxRnaRU4chaBKTww"/>
</p:tagLst>
</file>

<file path=ppt/tags/tag58.xml><?xml version="1.0" encoding="utf-8"?>
<p:tagLst xmlns:p="http://schemas.openxmlformats.org/presentationml/2006/main">
  <p:tag name="THINKCELLSHAPEDONOTDELETE" val="tUBeiAVjFQu.5k5reQGa2lg"/>
</p:tagLst>
</file>

<file path=ppt/tags/tag59.xml><?xml version="1.0" encoding="utf-8"?>
<p:tagLst xmlns:p="http://schemas.openxmlformats.org/presentationml/2006/main">
  <p:tag name="THINKCELLSHAPEDONOTDELETE" val="taOMzlvhjTtGC7wH0QogOmQ"/>
</p:tagLst>
</file>

<file path=ppt/tags/tag60.xml><?xml version="1.0" encoding="utf-8"?>
<p:tagLst xmlns:p="http://schemas.openxmlformats.org/presentationml/2006/main">
  <p:tag name="THINKCELLSHAPEDONOTDELETE" val="t3ba8OvpjRPmT45yWrRaI5A"/>
</p:tagLst>
</file>

<file path=ppt/tags/tag61.xml><?xml version="1.0" encoding="utf-8"?>
<p:tagLst xmlns:p="http://schemas.openxmlformats.org/presentationml/2006/main">
  <p:tag name="THINKCELLSHAPEDONOTDELETE" val="tNPvSb.DES62j89xxYgis7A"/>
</p:tagLst>
</file>

<file path=ppt/tags/tag62.xml><?xml version="1.0" encoding="utf-8"?>
<p:tagLst xmlns:p="http://schemas.openxmlformats.org/presentationml/2006/main">
  <p:tag name="THINKCELLSHAPEDONOTDELETE" val="tLpo2jrR7RNKWmZsLIYUVDQ"/>
</p:tagLst>
</file>

<file path=ppt/tags/tag63.xml><?xml version="1.0" encoding="utf-8"?>
<p:tagLst xmlns:p="http://schemas.openxmlformats.org/presentationml/2006/main">
  <p:tag name="THINKCELLSHAPEDONOTDELETE" val="to9eZr2mUSoSWqI0TZheMyQ"/>
</p:tagLst>
</file>

<file path=ppt/tags/tag64.xml><?xml version="1.0" encoding="utf-8"?>
<p:tagLst xmlns:p="http://schemas.openxmlformats.org/presentationml/2006/main">
  <p:tag name="THINKCELLSHAPEDONOTDELETE" val="tjwo3NXF7SZidl4gJJM2I5A"/>
</p:tagLst>
</file>

<file path=ppt/tags/tag65.xml><?xml version="1.0" encoding="utf-8"?>
<p:tagLst xmlns:p="http://schemas.openxmlformats.org/presentationml/2006/main">
  <p:tag name="THINKCELLSHAPEDONOTDELETE" val="tgFm3q.e2RfqnlPgrN4Idog"/>
</p:tagLst>
</file>

<file path=ppt/tags/tag66.xml><?xml version="1.0" encoding="utf-8"?>
<p:tagLst xmlns:p="http://schemas.openxmlformats.org/presentationml/2006/main">
  <p:tag name="THINKCELLSHAPEDONOTDELETE" val="tmJ330UnhS6eB8dyo0SW.nA"/>
</p:tagLst>
</file>

<file path=ppt/tags/tag67.xml><?xml version="1.0" encoding="utf-8"?>
<p:tagLst xmlns:p="http://schemas.openxmlformats.org/presentationml/2006/main">
  <p:tag name="THINKCELLSHAPEDONOTDELETE" val="tKVH7VzX2Tq.UzLlAz2I7Zw"/>
</p:tagLst>
</file>

<file path=ppt/tags/tag68.xml><?xml version="1.0" encoding="utf-8"?>
<p:tagLst xmlns:p="http://schemas.openxmlformats.org/presentationml/2006/main">
  <p:tag name="THINKCELLSHAPEDONOTDELETE" val="tMF5KcLJRTNqxRCi7DCUX0g"/>
</p:tagLst>
</file>

<file path=ppt/tags/tag69.xml><?xml version="1.0" encoding="utf-8"?>
<p:tagLst xmlns:p="http://schemas.openxmlformats.org/presentationml/2006/main">
  <p:tag name="THINKCELLSHAPEDONOTDELETE" val="t7HIY3xjzR526ngmHgFGELQ"/>
</p:tagLst>
</file>

<file path=ppt/tags/tag70.xml><?xml version="1.0" encoding="utf-8"?>
<p:tagLst xmlns:p="http://schemas.openxmlformats.org/presentationml/2006/main">
  <p:tag name="THINKCELLSHAPEDONOTDELETE" val="thinkcellActiveDocDoNotDelete"/>
</p:tagLst>
</file>

<file path=ppt/tags/tag71.xml><?xml version="1.0" encoding="utf-8"?>
<p:tagLst xmlns:p="http://schemas.openxmlformats.org/presentationml/2006/main">
  <p:tag name="THINKCELLSHAPEDONOTDELETE" val="t3rnr3xxWTda0tjLGk4j5GQ"/>
</p:tagLst>
</file>

<file path=ppt/tags/tag72.xml><?xml version="1.0" encoding="utf-8"?>
<p:tagLst xmlns:p="http://schemas.openxmlformats.org/presentationml/2006/main">
  <p:tag name="THINKCELLSHAPEDONOTDELETE" val="tdenDg3q3R0OvAuO70oirqw"/>
</p:tagLst>
</file>

<file path=ppt/tags/tag73.xml><?xml version="1.0" encoding="utf-8"?>
<p:tagLst xmlns:p="http://schemas.openxmlformats.org/presentationml/2006/main">
  <p:tag name="THINKCELLSHAPEDONOTDELETE" val="t4qsa_EkbQ5CxixJGwMDAqg"/>
</p:tagLst>
</file>

<file path=ppt/tags/tag74.xml><?xml version="1.0" encoding="utf-8"?>
<p:tagLst xmlns:p="http://schemas.openxmlformats.org/presentationml/2006/main">
  <p:tag name="THINKCELLSHAPEDONOTDELETE" val="tEuSGlwoHRvGnoChIBN7mIA"/>
</p:tagLst>
</file>

<file path=ppt/tags/tag75.xml><?xml version="1.0" encoding="utf-8"?>
<p:tagLst xmlns:p="http://schemas.openxmlformats.org/presentationml/2006/main">
  <p:tag name="THINKCELLSHAPEDONOTDELETE" val="tJ5EWFQTjTjyE.irPhSu6Yw"/>
</p:tagLst>
</file>

<file path=ppt/tags/tag76.xml><?xml version="1.0" encoding="utf-8"?>
<p:tagLst xmlns:p="http://schemas.openxmlformats.org/presentationml/2006/main">
  <p:tag name="THINKCELLSHAPEDONOTDELETE" val="t15lkW4QJSrWO6aY0XCaL3g"/>
</p:tagLst>
</file>

<file path=ppt/tags/tag77.xml><?xml version="1.0" encoding="utf-8"?>
<p:tagLst xmlns:p="http://schemas.openxmlformats.org/presentationml/2006/main">
  <p:tag name="THINKCELLSHAPEDONOTDELETE" val="td0A9i.yiQM2D9yQFQ34XSw"/>
</p:tagLst>
</file>

<file path=ppt/tags/tag78.xml><?xml version="1.0" encoding="utf-8"?>
<p:tagLst xmlns:p="http://schemas.openxmlformats.org/presentationml/2006/main">
  <p:tag name="THINKCELLSHAPEDONOTDELETE" val="tnlcdeojcQJCeEKfOpg38wQ"/>
</p:tagLst>
</file>

<file path=ppt/tags/tag79.xml><?xml version="1.0" encoding="utf-8"?>
<p:tagLst xmlns:p="http://schemas.openxmlformats.org/presentationml/2006/main">
  <p:tag name="THINKCELLSHAPEDONOTDELETE" val="t54v3azgXTQmq9jniAQyUGA"/>
</p:tagLst>
</file>

<file path=ppt/tags/tag80.xml><?xml version="1.0" encoding="utf-8"?>
<p:tagLst xmlns:p="http://schemas.openxmlformats.org/presentationml/2006/main">
  <p:tag name="THINKCELLSHAPEDONOTDELETE" val="t4CL5MRZUTI.Yo7W7nLJF2A"/>
</p:tagLst>
</file>

<file path=ppt/tags/tag81.xml><?xml version="1.0" encoding="utf-8"?>
<p:tagLst xmlns:p="http://schemas.openxmlformats.org/presentationml/2006/main">
  <p:tag name="THINKCELLSHAPEDONOTDELETE" val="t_c39SbEVThCzRLvYIeLUdQ"/>
</p:tagLst>
</file>

<file path=ppt/tags/tag82.xml><?xml version="1.0" encoding="utf-8"?>
<p:tagLst xmlns:p="http://schemas.openxmlformats.org/presentationml/2006/main">
  <p:tag name="THINKCELLSHAPEDONOTDELETE" val="tnnCIY9h7QnaUGZXJdn854g"/>
</p:tagLst>
</file>

<file path=ppt/tags/tag83.xml><?xml version="1.0" encoding="utf-8"?>
<p:tagLst xmlns:p="http://schemas.openxmlformats.org/presentationml/2006/main">
  <p:tag name="THINKCELLSHAPEDONOTDELETE" val="temSf.uCPT3ygiv7fbWkapQ"/>
</p:tagLst>
</file>

<file path=ppt/tags/tag84.xml><?xml version="1.0" encoding="utf-8"?>
<p:tagLst xmlns:p="http://schemas.openxmlformats.org/presentationml/2006/main">
  <p:tag name="THINKCELLSHAPEDONOTDELETE" val="tGs7_lLbnT_.e_l4Lv8f1xw"/>
</p:tagLst>
</file>

<file path=ppt/tags/tag85.xml><?xml version="1.0" encoding="utf-8"?>
<p:tagLst xmlns:p="http://schemas.openxmlformats.org/presentationml/2006/main">
  <p:tag name="THINKCELLSHAPEDONOTDELETE" val="t7WAvqpaiTtqkRmgxfPXpxQ"/>
</p:tagLst>
</file>

<file path=ppt/tags/tag86.xml><?xml version="1.0" encoding="utf-8"?>
<p:tagLst xmlns:p="http://schemas.openxmlformats.org/presentationml/2006/main">
  <p:tag name="THINKCELLSHAPEDONOTDELETE" val="t.RYC4l8URBaz1wFeqzvhzg"/>
</p:tagLst>
</file>

<file path=ppt/tags/tag87.xml><?xml version="1.0" encoding="utf-8"?>
<p:tagLst xmlns:p="http://schemas.openxmlformats.org/presentationml/2006/main">
  <p:tag name="THINKCELLSHAPEDONOTDELETE" val="tuXaspX1xS5Su8lgobAFjUg"/>
</p:tagLst>
</file>

<file path=ppt/tags/tag88.xml><?xml version="1.0" encoding="utf-8"?>
<p:tagLst xmlns:p="http://schemas.openxmlformats.org/presentationml/2006/main">
  <p:tag name="THINKCELLSHAPEDONOTDELETE" val="tEUNM1owPRDWzkrtfvXwvuw"/>
</p:tagLst>
</file>

<file path=ppt/tags/tag89.xml><?xml version="1.0" encoding="utf-8"?>
<p:tagLst xmlns:p="http://schemas.openxmlformats.org/presentationml/2006/main">
  <p:tag name="THINKCELLSHAPEDONOTDELETE" val="tjZyjJK36SHSFkt2_d3Gp1g"/>
</p:tagLst>
</file>

<file path=ppt/tags/tag90.xml><?xml version="1.0" encoding="utf-8"?>
<p:tagLst xmlns:p="http://schemas.openxmlformats.org/presentationml/2006/main">
  <p:tag name="THINKCELLSHAPEDONOTDELETE" val="tKv6rW4yqRQ2.hGVT9s3V0A"/>
</p:tagLst>
</file>

<file path=ppt/tags/tag91.xml><?xml version="1.0" encoding="utf-8"?>
<p:tagLst xmlns:p="http://schemas.openxmlformats.org/presentationml/2006/main">
  <p:tag name="THINKCELLSHAPEDONOTDELETE" val="tGJ_gn9NwQZK_AzbT28Zqsw"/>
</p:tagLst>
</file>

<file path=ppt/tags/tag92.xml><?xml version="1.0" encoding="utf-8"?>
<p:tagLst xmlns:p="http://schemas.openxmlformats.org/presentationml/2006/main">
  <p:tag name="THINKCELLSHAPEDONOTDELETE" val="t4pi8.WSqSTyfDnnEOSUOug"/>
</p:tagLst>
</file>

<file path=ppt/tags/tag93.xml><?xml version="1.0" encoding="utf-8"?>
<p:tagLst xmlns:p="http://schemas.openxmlformats.org/presentationml/2006/main">
  <p:tag name="THINKCELLSHAPEDONOTDELETE" val="tAXh9SJEdSAaMyFpBasAtvQ"/>
</p:tagLst>
</file>

<file path=ppt/tags/tag94.xml><?xml version="1.0" encoding="utf-8"?>
<p:tagLst xmlns:p="http://schemas.openxmlformats.org/presentationml/2006/main">
  <p:tag name="THINKCELLSHAPEDONOTDELETE" val="tIrQWSamBSMeE2b6vsM65sg"/>
</p:tagLst>
</file>

<file path=ppt/tags/tag95.xml><?xml version="1.0" encoding="utf-8"?>
<p:tagLst xmlns:p="http://schemas.openxmlformats.org/presentationml/2006/main">
  <p:tag name="THINKCELLSHAPEDONOTDELETE" val="thinkcellActiveDocDoNotDelete"/>
</p:tagLst>
</file>

<file path=ppt/tags/tag96.xml><?xml version="1.0" encoding="utf-8"?>
<p:tagLst xmlns:p="http://schemas.openxmlformats.org/presentationml/2006/main">
  <p:tag name="THINKCELLSHAPEDONOTDELETE" val="t3rnr3xxWTda0tjLGk4j5GQ"/>
</p:tagLst>
</file>

<file path=ppt/tags/tag97.xml><?xml version="1.0" encoding="utf-8"?>
<p:tagLst xmlns:p="http://schemas.openxmlformats.org/presentationml/2006/main">
  <p:tag name="THINKCELLSHAPEDONOTDELETE" val="ttms2.0MJT6qVmxND9H6jFA"/>
</p:tagLst>
</file>

<file path=ppt/tags/tag98.xml><?xml version="1.0" encoding="utf-8"?>
<p:tagLst xmlns:p="http://schemas.openxmlformats.org/presentationml/2006/main">
  <p:tag name="THINKCELLSHAPEDONOTDELETE" val="t_iTxUUfjT12.4UzuQkwC8w"/>
</p:tagLst>
</file>

<file path=ppt/tags/tag99.xml><?xml version="1.0" encoding="utf-8"?>
<p:tagLst xmlns:p="http://schemas.openxmlformats.org/presentationml/2006/main">
  <p:tag name="THINKCELLSHAPEDONOTDELETE" val="tMnS1Rg4yTeaB2YHMC0sSMw"/>
</p:tagLst>
</file>

<file path=ppt/tags/tag100.xml><?xml version="1.0" encoding="utf-8"?>
<p:tagLst xmlns:p="http://schemas.openxmlformats.org/presentationml/2006/main">
  <p:tag name="THINKCELLSHAPEDONOTDELETE" val="te1GRWjByRfqoQPYa3ZvPQg"/>
</p:tagLst>
</file>

<file path=ppt/tags/tag101.xml><?xml version="1.0" encoding="utf-8"?>
<p:tagLst xmlns:p="http://schemas.openxmlformats.org/presentationml/2006/main">
  <p:tag name="THINKCELLSHAPEDONOTDELETE" val="t08tgAJsmS5qYF_UFosiDNQ"/>
</p:tagLst>
</file>

<file path=ppt/tags/tag102.xml><?xml version="1.0" encoding="utf-8"?>
<p:tagLst xmlns:p="http://schemas.openxmlformats.org/presentationml/2006/main">
  <p:tag name="THINKCELLSHAPEDONOTDELETE" val="t7rafFmxwTkep73I2mmILcw"/>
</p:tagLst>
</file>

<file path=ppt/tags/tag103.xml><?xml version="1.0" encoding="utf-8"?>
<p:tagLst xmlns:p="http://schemas.openxmlformats.org/presentationml/2006/main">
  <p:tag name="THINKCELLSHAPEDONOTDELETE" val="tKA4q1lfUSp23fSdp5sYVqg"/>
</p:tagLst>
</file>

<file path=ppt/tags/tag104.xml><?xml version="1.0" encoding="utf-8"?>
<p:tagLst xmlns:p="http://schemas.openxmlformats.org/presentationml/2006/main">
  <p:tag name="THINKCELLSHAPEDONOTDELETE" val="t66kvU8Y8QNSG7Fr8Wt.g9w"/>
</p:tagLst>
</file>

<file path=ppt/tags/tag105.xml><?xml version="1.0" encoding="utf-8"?>
<p:tagLst xmlns:p="http://schemas.openxmlformats.org/presentationml/2006/main">
  <p:tag name="THINKCELLSHAPEDONOTDELETE" val="tK6ZWShdNSn2yjesYQ2eauA"/>
</p:tagLst>
</file>

<file path=ppt/tags/tag106.xml><?xml version="1.0" encoding="utf-8"?>
<p:tagLst xmlns:p="http://schemas.openxmlformats.org/presentationml/2006/main">
  <p:tag name="THINKCELLSHAPEDONOTDELETE" val="tK9xAYHBeQVmyNxcdv77aIg"/>
</p:tagLst>
</file>

<file path=ppt/tags/tag107.xml><?xml version="1.0" encoding="utf-8"?>
<p:tagLst xmlns:p="http://schemas.openxmlformats.org/presentationml/2006/main">
  <p:tag name="THINKCELLSHAPEDONOTDELETE" val="t5ZsTnl_xQ6yZd7_cW3uofA"/>
</p:tagLst>
</file>

<file path=ppt/tags/tag108.xml><?xml version="1.0" encoding="utf-8"?>
<p:tagLst xmlns:p="http://schemas.openxmlformats.org/presentationml/2006/main">
  <p:tag name="THINKCELLSHAPEDONOTDELETE" val="tTFNQJpPzSJiQcMh_1B5x7Q"/>
</p:tagLst>
</file>

<file path=ppt/tags/tag109.xml><?xml version="1.0" encoding="utf-8"?>
<p:tagLst xmlns:p="http://schemas.openxmlformats.org/presentationml/2006/main">
  <p:tag name="THINKCELLSHAPEDONOTDELETE" val="tU9U0jJVqSeujbJKyWqZJwg"/>
</p:tagLst>
</file>

<file path=ppt/tags/tag110.xml><?xml version="1.0" encoding="utf-8"?>
<p:tagLst xmlns:p="http://schemas.openxmlformats.org/presentationml/2006/main">
  <p:tag name="THINKCELLSHAPEDONOTDELETE" val="tbG5Y3BI_TpSlSwhnFYRoAQ"/>
</p:tagLst>
</file>

<file path=ppt/tags/tag111.xml><?xml version="1.0" encoding="utf-8"?>
<p:tagLst xmlns:p="http://schemas.openxmlformats.org/presentationml/2006/main">
  <p:tag name="THINKCELLSHAPEDONOTDELETE" val="tnTLQafmnQ2u.Mhs9E6bPkg"/>
</p:tagLst>
</file>

<file path=ppt/tags/tag112.xml><?xml version="1.0" encoding="utf-8"?>
<p:tagLst xmlns:p="http://schemas.openxmlformats.org/presentationml/2006/main">
  <p:tag name="THINKCELLSHAPEDONOTDELETE" val="tvCFoKygLQ0yMz.ksa0WgBQ"/>
</p:tagLst>
</file>

<file path=ppt/tags/tag113.xml><?xml version="1.0" encoding="utf-8"?>
<p:tagLst xmlns:p="http://schemas.openxmlformats.org/presentationml/2006/main">
  <p:tag name="THINKCELLSHAPEDONOTDELETE" val="t7260ZpX8S3yWQJ41K2b82A"/>
</p:tagLst>
</file>

<file path=ppt/tags/tag114.xml><?xml version="1.0" encoding="utf-8"?>
<p:tagLst xmlns:p="http://schemas.openxmlformats.org/presentationml/2006/main">
  <p:tag name="THINKCELLSHAPEDONOTDELETE" val="tfXGx.SvfSF.KECqr6cWj2Q"/>
</p:tagLst>
</file>

<file path=ppt/tags/tag115.xml><?xml version="1.0" encoding="utf-8"?>
<p:tagLst xmlns:p="http://schemas.openxmlformats.org/presentationml/2006/main">
  <p:tag name="THINKCELLSHAPEDONOTDELETE" val="tPbhqYz5eSI25j3ISTdUBmQ"/>
</p:tagLst>
</file>

<file path=ppt/tags/tag116.xml><?xml version="1.0" encoding="utf-8"?>
<p:tagLst xmlns:p="http://schemas.openxmlformats.org/presentationml/2006/main">
  <p:tag name="THINKCELLSHAPEDONOTDELETE" val="tGV.GqeCASKiK4oNwPbco1Q"/>
</p:tagLst>
</file>

<file path=ppt/tags/tag117.xml><?xml version="1.0" encoding="utf-8"?>
<p:tagLst xmlns:p="http://schemas.openxmlformats.org/presentationml/2006/main">
  <p:tag name="THINKCELLSHAPEDONOTDELETE" val="t_lCsNvfgQ3mXwgPHW5PAAQ"/>
</p:tagLst>
</file>

<file path=ppt/tags/tag118.xml><?xml version="1.0" encoding="utf-8"?>
<p:tagLst xmlns:p="http://schemas.openxmlformats.org/presentationml/2006/main">
  <p:tag name="THINKCELLSHAPEDONOTDELETE" val="twSJiMOFiTNeMcvKqldNlCg"/>
</p:tagLst>
</file>

<file path=ppt/tags/tag119.xml><?xml version="1.0" encoding="utf-8"?>
<p:tagLst xmlns:p="http://schemas.openxmlformats.org/presentationml/2006/main">
  <p:tag name="THINKCELLSHAPEDONOTDELETE" val="tGbblya9PRC2Z76q.wsHAeQ"/>
</p:tagLst>
</file>

<file path=ppt/tags/tag120.xml><?xml version="1.0" encoding="utf-8"?>
<p:tagLst xmlns:p="http://schemas.openxmlformats.org/presentationml/2006/main">
  <p:tag name="THINKCELLSHAPEDONOTDELETE" val="tsWY0AGEsRy6mHJIS8iEaAw"/>
</p:tagLst>
</file>

<file path=ppt/tags/tag121.xml><?xml version="1.0" encoding="utf-8"?>
<p:tagLst xmlns:p="http://schemas.openxmlformats.org/presentationml/2006/main">
  <p:tag name="THINKCELLSHAPEDONOTDELETE" val="tOTB12sg9T0ihb3VTbLCXng"/>
</p:tagLst>
</file>

<file path=ppt/tags/tag122.xml><?xml version="1.0" encoding="utf-8"?>
<p:tagLst xmlns:p="http://schemas.openxmlformats.org/presentationml/2006/main">
  <p:tag name="THINKCELLSHAPEDONOTDELETE" val="thinkcellActiveDocDoNotDelete"/>
</p:tagLst>
</file>

<file path=ppt/tags/tag123.xml><?xml version="1.0" encoding="utf-8"?>
<p:tagLst xmlns:p="http://schemas.openxmlformats.org/presentationml/2006/main">
  <p:tag name="THINKCELLSHAPEDONOTDELETE" val="t3rnr3xxWTda0tjLGk4j5GQ"/>
</p:tagLst>
</file>

<file path=ppt/tags/tag124.xml><?xml version="1.0" encoding="utf-8"?>
<p:tagLst xmlns:p="http://schemas.openxmlformats.org/presentationml/2006/main">
  <p:tag name="THINKCELLSHAPEDONOTDELETE" val="tcZU6f8gGT3eVPDnvN4.MhQ"/>
</p:tagLst>
</file>

<file path=ppt/tags/tag125.xml><?xml version="1.0" encoding="utf-8"?>
<p:tagLst xmlns:p="http://schemas.openxmlformats.org/presentationml/2006/main">
  <p:tag name="THINKCELLSHAPEDONOTDELETE" val="tfEKJNXbMSoiAucw4fW2V5Q"/>
</p:tagLst>
</file>

<file path=ppt/tags/tag126.xml><?xml version="1.0" encoding="utf-8"?>
<p:tagLst xmlns:p="http://schemas.openxmlformats.org/presentationml/2006/main">
  <p:tag name="THINKCELLSHAPEDONOTDELETE" val="txPP3SYTdQqqdNMpedwvFeg"/>
</p:tagLst>
</file>

<file path=ppt/tags/tag127.xml><?xml version="1.0" encoding="utf-8"?>
<p:tagLst xmlns:p="http://schemas.openxmlformats.org/presentationml/2006/main">
  <p:tag name="THINKCELLSHAPEDONOTDELETE" val="t5G31hjPRSQGeItnlLLbfbQ"/>
</p:tagLst>
</file>

<file path=ppt/tags/tag128.xml><?xml version="1.0" encoding="utf-8"?>
<p:tagLst xmlns:p="http://schemas.openxmlformats.org/presentationml/2006/main">
  <p:tag name="THINKCELLSHAPEDONOTDELETE" val="tkMLmzgadRGOX6_cYhzyYtA"/>
</p:tagLst>
</file>

<file path=ppt/tags/tag129.xml><?xml version="1.0" encoding="utf-8"?>
<p:tagLst xmlns:p="http://schemas.openxmlformats.org/presentationml/2006/main">
  <p:tag name="THINKCELLSHAPEDONOTDELETE" val="tIFA16GfbT.Sj.MaxCpe6lg"/>
</p:tagLst>
</file>

<file path=ppt/tags/tag130.xml><?xml version="1.0" encoding="utf-8"?>
<p:tagLst xmlns:p="http://schemas.openxmlformats.org/presentationml/2006/main">
  <p:tag name="THINKCELLSHAPEDONOTDELETE" val="tu6H5lzT_RZmuVsJsUsmKrg"/>
</p:tagLst>
</file>

<file path=ppt/tags/tag131.xml><?xml version="1.0" encoding="utf-8"?>
<p:tagLst xmlns:p="http://schemas.openxmlformats.org/presentationml/2006/main">
  <p:tag name="THINKCELLSHAPEDONOTDELETE" val="toQ.6KDWNTpuapyii0pkg0g"/>
</p:tagLst>
</file>

<file path=ppt/tags/tag132.xml><?xml version="1.0" encoding="utf-8"?>
<p:tagLst xmlns:p="http://schemas.openxmlformats.org/presentationml/2006/main">
  <p:tag name="THINKCELLSHAPEDONOTDELETE" val="tu1gBv.VnTVyjwVM.GN2udQ"/>
</p:tagLst>
</file>

<file path=ppt/tags/tag133.xml><?xml version="1.0" encoding="utf-8"?>
<p:tagLst xmlns:p="http://schemas.openxmlformats.org/presentationml/2006/main">
  <p:tag name="THINKCELLSHAPEDONOTDELETE" val="t6sbiq3tMQUS1l8No1QJU3g"/>
</p:tagLst>
</file>

<file path=ppt/tags/tag134.xml><?xml version="1.0" encoding="utf-8"?>
<p:tagLst xmlns:p="http://schemas.openxmlformats.org/presentationml/2006/main">
  <p:tag name="THINKCELLSHAPEDONOTDELETE" val="tD5QWmv11SMqpbiagqxyP6g"/>
</p:tagLst>
</file>

<file path=ppt/tags/tag135.xml><?xml version="1.0" encoding="utf-8"?>
<p:tagLst xmlns:p="http://schemas.openxmlformats.org/presentationml/2006/main">
  <p:tag name="THINKCELLSHAPEDONOTDELETE" val="tLdikTjMxRs6Lopg2k_cS9g"/>
</p:tagLst>
</file>

<file path=ppt/tags/tag136.xml><?xml version="1.0" encoding="utf-8"?>
<p:tagLst xmlns:p="http://schemas.openxmlformats.org/presentationml/2006/main">
  <p:tag name="THINKCELLSHAPEDONOTDELETE" val="tZ6RNW.2QQDmVEiXhykzNTQ"/>
</p:tagLst>
</file>

<file path=ppt/tags/tag137.xml><?xml version="1.0" encoding="utf-8"?>
<p:tagLst xmlns:p="http://schemas.openxmlformats.org/presentationml/2006/main">
  <p:tag name="THINKCELLSHAPEDONOTDELETE" val="tl5ilVHQgT5OC2OBKTfcozg"/>
</p:tagLst>
</file>

<file path=ppt/tags/tag138.xml><?xml version="1.0" encoding="utf-8"?>
<p:tagLst xmlns:p="http://schemas.openxmlformats.org/presentationml/2006/main">
  <p:tag name="THINKCELLSHAPEDONOTDELETE" val="t6tWNBpqzSQSJRp8wjCbTZg"/>
</p:tagLst>
</file>

<file path=ppt/tags/tag139.xml><?xml version="1.0" encoding="utf-8"?>
<p:tagLst xmlns:p="http://schemas.openxmlformats.org/presentationml/2006/main">
  <p:tag name="THINKCELLSHAPEDONOTDELETE" val="tqcOWYXZFRJq2ly6l9Cpnzg"/>
</p:tagLst>
</file>

<file path=ppt/tags/tag140.xml><?xml version="1.0" encoding="utf-8"?>
<p:tagLst xmlns:p="http://schemas.openxmlformats.org/presentationml/2006/main">
  <p:tag name="THINKCELLSHAPEDONOTDELETE" val="tFdc9FwypTNeiZuaj5jAB0g"/>
</p:tagLst>
</file>

<file path=ppt/tags/tag141.xml><?xml version="1.0" encoding="utf-8"?>
<p:tagLst xmlns:p="http://schemas.openxmlformats.org/presentationml/2006/main">
  <p:tag name="THINKCELLSHAPEDONOTDELETE" val="tFNHlcYO.QTuGUbmp5kOkAA"/>
</p:tagLst>
</file>

<file path=ppt/tags/tag142.xml><?xml version="1.0" encoding="utf-8"?>
<p:tagLst xmlns:p="http://schemas.openxmlformats.org/presentationml/2006/main">
  <p:tag name="THINKCELLSHAPEDONOTDELETE" val="tiBLF44jKSZe33LDTptBzhg"/>
</p:tagLst>
</file>

<file path=ppt/tags/tag143.xml><?xml version="1.0" encoding="utf-8"?>
<p:tagLst xmlns:p="http://schemas.openxmlformats.org/presentationml/2006/main">
  <p:tag name="THINKCELLSHAPEDONOTDELETE" val="tEt680W3nTNyVwyRLiEXLPQ"/>
</p:tagLst>
</file>

<file path=ppt/tags/tag144.xml><?xml version="1.0" encoding="utf-8"?>
<p:tagLst xmlns:p="http://schemas.openxmlformats.org/presentationml/2006/main">
  <p:tag name="THINKCELLSHAPEDONOTDELETE" val="tOHOiSFFyRKWSY4zuty16ow"/>
</p:tagLst>
</file>

<file path=ppt/tags/tag145.xml><?xml version="1.0" encoding="utf-8"?>
<p:tagLst xmlns:p="http://schemas.openxmlformats.org/presentationml/2006/main">
  <p:tag name="THINKCELLSHAPEDONOTDELETE" val="tA3WevD._RoSgHhAgR28_tQ"/>
</p:tagLst>
</file>

<file path=ppt/tags/tag146.xml><?xml version="1.0" encoding="utf-8"?>
<p:tagLst xmlns:p="http://schemas.openxmlformats.org/presentationml/2006/main">
  <p:tag name="THINKCELLSHAPEDONOTDELETE" val="txvfqs8x6TMK2SDdsaIMo8A"/>
</p:tagLst>
</file>

<file path=ppt/tags/tag147.xml><?xml version="1.0" encoding="utf-8"?>
<p:tagLst xmlns:p="http://schemas.openxmlformats.org/presentationml/2006/main">
  <p:tag name="THINKCELLSHAPEDONOTDELETE" val="tQPAm43fvR0SD6b3uF.XK.A"/>
</p:tagLst>
</file>

<file path=ppt/tags/tag148.xml><?xml version="1.0" encoding="utf-8"?>
<p:tagLst xmlns:p="http://schemas.openxmlformats.org/presentationml/2006/main">
  <p:tag name="THINKCELLSHAPEDONOTDELETE" val="t6VqjOvdSSWipYhHLlJ_DFw"/>
</p:tagLst>
</file>

<file path=ppt/tags/tag149.xml><?xml version="1.0" encoding="utf-8"?>
<p:tagLst xmlns:p="http://schemas.openxmlformats.org/presentationml/2006/main">
  <p:tag name="THINKCELLSHAPEDONOTDELETE" val="teG55PTTPQGeS6cg_OP.Cpw"/>
</p:tagLst>
</file>

<file path=ppt/tags/tag150.xml><?xml version="1.0" encoding="utf-8"?>
<p:tagLst xmlns:p="http://schemas.openxmlformats.org/presentationml/2006/main">
  <p:tag name="THINKCELLSHAPEDONOTDELETE" val="t..vHhp_KTvCbMaCEt9XQ2A"/>
</p:tagLst>
</file>

<file path=ppt/tags/tag151.xml><?xml version="1.0" encoding="utf-8"?>
<p:tagLst xmlns:p="http://schemas.openxmlformats.org/presentationml/2006/main">
  <p:tag name="THINKCELLSHAPEDONOTDELETE" val="trO4_.dFLR3ebeO.WYlMdAg"/>
</p:tagLst>
</file>

<file path=ppt/tags/tag152.xml><?xml version="1.0" encoding="utf-8"?>
<p:tagLst xmlns:p="http://schemas.openxmlformats.org/presentationml/2006/main">
  <p:tag name="THINKCELLSHAPEDONOTDELETE" val="tmrBTXe.FSFifbV4Z2NuoiA"/>
</p:tagLst>
</file>

<file path=ppt/tags/tag153.xml><?xml version="1.0" encoding="utf-8"?>
<p:tagLst xmlns:p="http://schemas.openxmlformats.org/presentationml/2006/main">
  <p:tag name="THINKCELLSHAPEDONOTDELETE" val="tHbzFVGkbTQmvoMbdFUnQJg"/>
</p:tagLst>
</file>

<file path=ppt/tags/tag154.xml><?xml version="1.0" encoding="utf-8"?>
<p:tagLst xmlns:p="http://schemas.openxmlformats.org/presentationml/2006/main">
  <p:tag name="THINKCELLSHAPEDONOTDELETE" val="t0RWkPJZwS12pcG4BvwwBag"/>
</p:tagLst>
</file>

<file path=ppt/tags/tag155.xml><?xml version="1.0" encoding="utf-8"?>
<p:tagLst xmlns:p="http://schemas.openxmlformats.org/presentationml/2006/main">
  <p:tag name="THINKCELLSHAPEDONOTDELETE" val="tyZ7WemnGTgyrHcLhvt9.jw"/>
</p:tagLst>
</file>

<file path=ppt/tags/tag156.xml><?xml version="1.0" encoding="utf-8"?>
<p:tagLst xmlns:p="http://schemas.openxmlformats.org/presentationml/2006/main">
  <p:tag name="THINKCELLSHAPEDONOTDELETE" val="tXn21Ue2GQ7O7zJ1eRNywAw"/>
</p:tagLst>
</file>

<file path=ppt/tags/tag157.xml><?xml version="1.0" encoding="utf-8"?>
<p:tagLst xmlns:p="http://schemas.openxmlformats.org/presentationml/2006/main">
  <p:tag name="THINKCELLSHAPEDONOTDELETE" val="thinkcellActiveDocDoNotDelete"/>
</p:tagLst>
</file>

<file path=ppt/tags/tag158.xml><?xml version="1.0" encoding="utf-8"?>
<p:tagLst xmlns:p="http://schemas.openxmlformats.org/presentationml/2006/main">
  <p:tag name="THINKCELLSHAPEDONOTDELETE" val="t3rnr3xxWTda0tjLGk4j5GQ"/>
</p:tagLst>
</file>

<file path=ppt/tags/tag159.xml><?xml version="1.0" encoding="utf-8"?>
<p:tagLst xmlns:p="http://schemas.openxmlformats.org/presentationml/2006/main">
  <p:tag name="THINKCELLSHAPEDONOTDELETE" val="tcZU6f8gGT3eVPDnvN4.MhQ"/>
</p:tagLst>
</file>

<file path=ppt/tags/tag160.xml><?xml version="1.0" encoding="utf-8"?>
<p:tagLst xmlns:p="http://schemas.openxmlformats.org/presentationml/2006/main">
  <p:tag name="THINKCELLSHAPEDONOTDELETE" val="tCrv87dkYT3q0ZlKuQmuYIA"/>
</p:tagLst>
</file>

<file path=ppt/tags/tag161.xml><?xml version="1.0" encoding="utf-8"?>
<p:tagLst xmlns:p="http://schemas.openxmlformats.org/presentationml/2006/main">
  <p:tag name="THINKCELLSHAPEDONOTDELETE" val="tKuTZ3nl.Rkq58xAGjQtWAA"/>
</p:tagLst>
</file>

<file path=ppt/tags/tag162.xml><?xml version="1.0" encoding="utf-8"?>
<p:tagLst xmlns:p="http://schemas.openxmlformats.org/presentationml/2006/main">
  <p:tag name="THINKCELLSHAPEDONOTDELETE" val="tPhAQTIMlRyiSOTCXHu9ijw"/>
</p:tagLst>
</file>

<file path=ppt/tags/tag163.xml><?xml version="1.0" encoding="utf-8"?>
<p:tagLst xmlns:p="http://schemas.openxmlformats.org/presentationml/2006/main">
  <p:tag name="THINKCELLSHAPEDONOTDELETE" val="tiONDTQnVRga4LdMLVEskCw"/>
</p:tagLst>
</file>

<file path=ppt/tags/tag164.xml><?xml version="1.0" encoding="utf-8"?>
<p:tagLst xmlns:p="http://schemas.openxmlformats.org/presentationml/2006/main">
  <p:tag name="THINKCELLSHAPEDONOTDELETE" val="tu1gBv.VnTVyjwVM.GN2udQ"/>
</p:tagLst>
</file>

<file path=ppt/tags/tag165.xml><?xml version="1.0" encoding="utf-8"?>
<p:tagLst xmlns:p="http://schemas.openxmlformats.org/presentationml/2006/main">
  <p:tag name="THINKCELLSHAPEDONOTDELETE" val="txPP3SYTdQqqdNMpedwvFeg"/>
</p:tagLst>
</file>

<file path=ppt/tags/tag166.xml><?xml version="1.0" encoding="utf-8"?>
<p:tagLst xmlns:p="http://schemas.openxmlformats.org/presentationml/2006/main">
  <p:tag name="THINKCELLSHAPEDONOTDELETE" val="t5G31hjPRSQGeItnlLLbfbQ"/>
</p:tagLst>
</file>

<file path=ppt/tags/tag167.xml><?xml version="1.0" encoding="utf-8"?>
<p:tagLst xmlns:p="http://schemas.openxmlformats.org/presentationml/2006/main">
  <p:tag name="THINKCELLSHAPEDONOTDELETE" val="tZDMYtueBQ5.7x5vmLjrarw"/>
</p:tagLst>
</file>

<file path=ppt/tags/tag168.xml><?xml version="1.0" encoding="utf-8"?>
<p:tagLst xmlns:p="http://schemas.openxmlformats.org/presentationml/2006/main">
  <p:tag name="THINKCELLSHAPEDONOTDELETE" val="tu6H5lzT_RZmuVsJsUsmKrg"/>
</p:tagLst>
</file>

<file path=ppt/tags/tag169.xml><?xml version="1.0" encoding="utf-8"?>
<p:tagLst xmlns:p="http://schemas.openxmlformats.org/presentationml/2006/main">
  <p:tag name="THINKCELLSHAPEDONOTDELETE" val="tuFGvCe5iRoq79Hr3iN4btw"/>
</p:tagLst>
</file>

<file path=ppt/tags/tag170.xml><?xml version="1.0" encoding="utf-8"?>
<p:tagLst xmlns:p="http://schemas.openxmlformats.org/presentationml/2006/main">
  <p:tag name="THINKCELLSHAPEDONOTDELETE" val="tiBLF44jKSZe33LDTptBzhg"/>
</p:tagLst>
</file>

<file path=ppt/tags/tag171.xml><?xml version="1.0" encoding="utf-8"?>
<p:tagLst xmlns:p="http://schemas.openxmlformats.org/presentationml/2006/main">
  <p:tag name="THINKCELLSHAPEDONOTDELETE" val="tFNHlcYO.QTuGUbmp5kOkAA"/>
</p:tagLst>
</file>

<file path=ppt/tags/tag172.xml><?xml version="1.0" encoding="utf-8"?>
<p:tagLst xmlns:p="http://schemas.openxmlformats.org/presentationml/2006/main">
  <p:tag name="THINKCELLSHAPEDONOTDELETE" val="tEt680W3nTNyVwyRLiEXLPQ"/>
</p:tagLst>
</file>

<file path=ppt/tags/tag173.xml><?xml version="1.0" encoding="utf-8"?>
<p:tagLst xmlns:p="http://schemas.openxmlformats.org/presentationml/2006/main">
  <p:tag name="THINKCELLSHAPEDONOTDELETE" val="tOHOiSFFyRKWSY4zuty16ow"/>
</p:tagLst>
</file>

<file path=ppt/tags/tag174.xml><?xml version="1.0" encoding="utf-8"?>
<p:tagLst xmlns:p="http://schemas.openxmlformats.org/presentationml/2006/main">
  <p:tag name="THINKCELLSHAPEDONOTDELETE" val="tA3WevD._RoSgHhAgR28_tQ"/>
</p:tagLst>
</file>

<file path=ppt/tags/tag175.xml><?xml version="1.0" encoding="utf-8"?>
<p:tagLst xmlns:p="http://schemas.openxmlformats.org/presentationml/2006/main">
  <p:tag name="THINKCELLSHAPEDONOTDELETE" val="t1y2UMWbSQMGRmclbHK86XA"/>
</p:tagLst>
</file>

<file path=ppt/tags/tag176.xml><?xml version="1.0" encoding="utf-8"?>
<p:tagLst xmlns:p="http://schemas.openxmlformats.org/presentationml/2006/main">
  <p:tag name="THINKCELLSHAPEDONOTDELETE" val="tC4gwNcWGR4OKpD6JUwSehA"/>
</p:tagLst>
</file>

<file path=ppt/tags/tag177.xml><?xml version="1.0" encoding="utf-8"?>
<p:tagLst xmlns:p="http://schemas.openxmlformats.org/presentationml/2006/main">
  <p:tag name="THINKCELLSHAPEDONOTDELETE" val="tQPAm43fvR0SD6b3uF.XK.A"/>
</p:tagLst>
</file>

<file path=ppt/tags/tag178.xml><?xml version="1.0" encoding="utf-8"?>
<p:tagLst xmlns:p="http://schemas.openxmlformats.org/presentationml/2006/main">
  <p:tag name="THINKCELLSHAPEDONOTDELETE" val="t6VqjOvdSSWipYhHLlJ_DFw"/>
</p:tagLst>
</file>

<file path=ppt/tags/tag179.xml><?xml version="1.0" encoding="utf-8"?>
<p:tagLst xmlns:p="http://schemas.openxmlformats.org/presentationml/2006/main">
  <p:tag name="THINKCELLSHAPEDONOTDELETE" val="t..vHhp_KTvCbMaCEt9XQ2A"/>
</p:tagLst>
</file>

<file path=ppt/tags/tag180.xml><?xml version="1.0" encoding="utf-8"?>
<p:tagLst xmlns:p="http://schemas.openxmlformats.org/presentationml/2006/main">
  <p:tag name="THINKCELLSHAPEDONOTDELETE" val="trO4_.dFLR3ebeO.WYlMdAg"/>
</p:tagLst>
</file>

<file path=ppt/tags/tag181.xml><?xml version="1.0" encoding="utf-8"?>
<p:tagLst xmlns:p="http://schemas.openxmlformats.org/presentationml/2006/main">
  <p:tag name="THINKCELLSHAPEDONOTDELETE" val="teG55PTTPQGeS6cg_OP.Cpw"/>
</p:tagLst>
</file>

<file path=ppt/tags/tag182.xml><?xml version="1.0" encoding="utf-8"?>
<p:tagLst xmlns:p="http://schemas.openxmlformats.org/presentationml/2006/main">
  <p:tag name="THINKCELLSHAPEDONOTDELETE" val="tHOFzGFycThulV3ykbXS9tQ"/>
</p:tagLst>
</file>

<file path=ppt/tags/tag183.xml><?xml version="1.0" encoding="utf-8"?>
<p:tagLst xmlns:p="http://schemas.openxmlformats.org/presentationml/2006/main">
  <p:tag name="THINKCELLSHAPEDONOTDELETE" val="tyZ7WemnGTgyrHcLhvt9.jw"/>
</p:tagLst>
</file>

<file path=ppt/tags/tag184.xml><?xml version="1.0" encoding="utf-8"?>
<p:tagLst xmlns:p="http://schemas.openxmlformats.org/presentationml/2006/main">
  <p:tag name="THINKCELLSHAPEDONOTDELETE" val="tHbzFVGkbTQmvoMbdFUnQJg"/>
</p:tagLst>
</file>

<file path=ppt/tags/tag185.xml><?xml version="1.0" encoding="utf-8"?>
<p:tagLst xmlns:p="http://schemas.openxmlformats.org/presentationml/2006/main">
  <p:tag name="THINKCELLSHAPEDONOTDELETE" val="t0RWkPJZwS12pcG4BvwwBag"/>
</p:tagLst>
</file>

<file path=ppt/tags/tag186.xml><?xml version="1.0" encoding="utf-8"?>
<p:tagLst xmlns:p="http://schemas.openxmlformats.org/presentationml/2006/main">
  <p:tag name="THINKCELLSHAPEDONOTDELETE" val="tyqzqodPeR16rYLMOtaW7Ig"/>
</p:tagLst>
</file>

<file path=ppt/tags/tag187.xml><?xml version="1.0" encoding="utf-8"?>
<p:tagLst xmlns:p="http://schemas.openxmlformats.org/presentationml/2006/main">
  <p:tag name="THINKCELLSHAPEDONOTDELETE" val="tVPWwjyTjTzC5aQESVgtobw"/>
</p:tagLst>
</file>

<file path=ppt/tags/tag188.xml><?xml version="1.0" encoding="utf-8"?>
<p:tagLst xmlns:p="http://schemas.openxmlformats.org/presentationml/2006/main">
  <p:tag name="THINKCELLSHAPEDONOTDELETE" val="tRfs4tM.xR62ufhJahd_0lw"/>
</p:tagLst>
</file>

<file path=ppt/tags/tag189.xml><?xml version="1.0" encoding="utf-8"?>
<p:tagLst xmlns:p="http://schemas.openxmlformats.org/presentationml/2006/main">
  <p:tag name="THINKCELLSHAPEDONOTDELETE" val="tdNZgNjajSDSqbmbNkMm29Q"/>
</p:tagLst>
</file>

<file path=ppt/tags/tag190.xml><?xml version="1.0" encoding="utf-8"?>
<p:tagLst xmlns:p="http://schemas.openxmlformats.org/presentationml/2006/main">
  <p:tag name="THINKCELLSHAPEDONOTDELETE" val="tyLn9c_M5TKCqyhKU606HbQ"/>
</p:tagLst>
</file>

<file path=ppt/tags/tag191.xml><?xml version="1.0" encoding="utf-8"?>
<p:tagLst xmlns:p="http://schemas.openxmlformats.org/presentationml/2006/main">
  <p:tag name="THINKCELLSHAPEDONOTDELETE" val="t6r3kC.npSvum1kIvKle5kg"/>
</p:tagLst>
</file>

<file path=ppt/tags/tag192.xml><?xml version="1.0" encoding="utf-8"?>
<p:tagLst xmlns:p="http://schemas.openxmlformats.org/presentationml/2006/main">
  <p:tag name="THINKCELLSHAPEDONOTDELETE" val="tYad2iYbER0.4HBoo6j8iGQ"/>
</p:tagLst>
</file>

<file path=ppt/tags/tag193.xml><?xml version="1.0" encoding="utf-8"?>
<p:tagLst xmlns:p="http://schemas.openxmlformats.org/presentationml/2006/main">
  <p:tag name="THINKCELLSHAPEDONOTDELETE" val="tU6hPzzZ_TZeyL7KWGt_RHQ"/>
</p:tagLst>
</file>

<file path=ppt/tags/tag194.xml><?xml version="1.0" encoding="utf-8"?>
<p:tagLst xmlns:p="http://schemas.openxmlformats.org/presentationml/2006/main">
  <p:tag name="THINKCELLSHAPEDONOTDELETE" val="thinkcellActiveDocDoNotDelete"/>
</p:tagLst>
</file>

<file path=ppt/tags/tag195.xml><?xml version="1.0" encoding="utf-8"?>
<p:tagLst xmlns:p="http://schemas.openxmlformats.org/presentationml/2006/main">
  <p:tag name="THINKCELLSHAPEDONOTDELETE" val="tjbZ77UoDRo22FFmgam8Rnw"/>
</p:tagLst>
</file>

<file path=ppt/tags/tag196.xml><?xml version="1.0" encoding="utf-8"?>
<p:tagLst xmlns:p="http://schemas.openxmlformats.org/presentationml/2006/main">
  <p:tag name="THINKCELLSHAPEDONOTDELETE" val="t2kC8zarATKOjwI3fQgvxaw"/>
</p:tagLst>
</file>

<file path=ppt/tags/tag197.xml><?xml version="1.0" encoding="utf-8"?>
<p:tagLst xmlns:p="http://schemas.openxmlformats.org/presentationml/2006/main">
  <p:tag name="THINKCELLSHAPEDONOTDELETE" val="t0nKQ4f7ZTsiqxcAkGHEvSw"/>
</p:tagLst>
</file>

<file path=ppt/tags/tag198.xml><?xml version="1.0" encoding="utf-8"?>
<p:tagLst xmlns:p="http://schemas.openxmlformats.org/presentationml/2006/main">
  <p:tag name="THINKCELLSHAPEDONOTDELETE" val="tgncID3kvRUOX_MfN7VAcMA"/>
</p:tagLst>
</file>

<file path=ppt/tags/tag199.xml><?xml version="1.0" encoding="utf-8"?>
<p:tagLst xmlns:p="http://schemas.openxmlformats.org/presentationml/2006/main">
  <p:tag name="THINKCELLSHAPEDONOTDELETE" val="tx_rDAgAoR5ePDdkzwOUH8w"/>
</p:tagLst>
</file>

<file path=ppt/tags/tag200.xml><?xml version="1.0" encoding="utf-8"?>
<p:tagLst xmlns:p="http://schemas.openxmlformats.org/presentationml/2006/main">
  <p:tag name="THINKCELLSHAPEDONOTDELETE" val="tI2zhWhl7R7C8IG_ica.bmA"/>
</p:tagLst>
</file>

<file path=ppt/tags/tag201.xml><?xml version="1.0" encoding="utf-8"?>
<p:tagLst xmlns:p="http://schemas.openxmlformats.org/presentationml/2006/main">
  <p:tag name="THINKCELLSHAPEDONOTDELETE" val="tqiDjSw73TtyUJai9aCu9gA"/>
</p:tagLst>
</file>

<file path=ppt/tags/tag202.xml><?xml version="1.0" encoding="utf-8"?>
<p:tagLst xmlns:p="http://schemas.openxmlformats.org/presentationml/2006/main">
  <p:tag name="THINKCELLSHAPEDONOTDELETE" val="tqbtT5O76TneY.yQJxg7dAg"/>
</p:tagLst>
</file>

<file path=ppt/tags/tag203.xml><?xml version="1.0" encoding="utf-8"?>
<p:tagLst xmlns:p="http://schemas.openxmlformats.org/presentationml/2006/main">
  <p:tag name="THINKCELLSHAPEDONOTDELETE" val="tbz.sMkS0SKaUFA49Z0X4ZQ"/>
</p:tagLst>
</file>

<file path=ppt/tags/tag204.xml><?xml version="1.0" encoding="utf-8"?>
<p:tagLst xmlns:p="http://schemas.openxmlformats.org/presentationml/2006/main">
  <p:tag name="THINKCELLSHAPEDONOTDELETE" val="tn2yvo5OASs6S95o_mnBHwg"/>
</p:tagLst>
</file>

<file path=ppt/tags/tag205.xml><?xml version="1.0" encoding="utf-8"?>
<p:tagLst xmlns:p="http://schemas.openxmlformats.org/presentationml/2006/main">
  <p:tag name="THINKCELLSHAPEDONOTDELETE" val="tccadFJPzQUacfvS3wxFyGw"/>
</p:tagLst>
</file>

<file path=ppt/tags/tag206.xml><?xml version="1.0" encoding="utf-8"?>
<p:tagLst xmlns:p="http://schemas.openxmlformats.org/presentationml/2006/main">
  <p:tag name="THINKCELLSHAPEDONOTDELETE" val="t4RiuVms.QrCKvptltIgyLw"/>
</p:tagLst>
</file>

<file path=ppt/tags/tag207.xml><?xml version="1.0" encoding="utf-8"?>
<p:tagLst xmlns:p="http://schemas.openxmlformats.org/presentationml/2006/main">
  <p:tag name="THINKCELLSHAPEDONOTDELETE" val="tEC5NdElRTaiNcpKo5U4glg"/>
</p:tagLst>
</file>

<file path=ppt/tags/tag208.xml><?xml version="1.0" encoding="utf-8"?>
<p:tagLst xmlns:p="http://schemas.openxmlformats.org/presentationml/2006/main">
  <p:tag name="THINKCELLSHAPEDONOTDELETE" val="tw5tRUqJ0Q1.hipCH3CuArQ"/>
</p:tagLst>
</file>

<file path=ppt/tags/tag209.xml><?xml version="1.0" encoding="utf-8"?>
<p:tagLst xmlns:p="http://schemas.openxmlformats.org/presentationml/2006/main">
  <p:tag name="THINKCELLSHAPEDONOTDELETE" val="tQ.vdEYCoSSibRqDjVVCGww"/>
</p:tagLst>
</file>

<file path=ppt/tags/tag210.xml><?xml version="1.0" encoding="utf-8"?>
<p:tagLst xmlns:p="http://schemas.openxmlformats.org/presentationml/2006/main">
  <p:tag name="THINKCELLSHAPEDONOTDELETE" val="tJ2iD0KWFTZ.09C_3lWCGgA"/>
</p:tagLst>
</file>

<file path=ppt/tags/tag211.xml><?xml version="1.0" encoding="utf-8"?>
<p:tagLst xmlns:p="http://schemas.openxmlformats.org/presentationml/2006/main">
  <p:tag name="THINKCELLSHAPEDONOTDELETE" val="tc_udahtGS7ynzSGbLEOkng"/>
</p:tagLst>
</file>

<file path=ppt/tags/tag212.xml><?xml version="1.0" encoding="utf-8"?>
<p:tagLst xmlns:p="http://schemas.openxmlformats.org/presentationml/2006/main">
  <p:tag name="THINKCELLSHAPEDONOTDELETE" val="tbBEQ8imTQ_eABXSC1Q.Egg"/>
</p:tagLst>
</file>

<file path=ppt/tags/tag213.xml><?xml version="1.0" encoding="utf-8"?>
<p:tagLst xmlns:p="http://schemas.openxmlformats.org/presentationml/2006/main">
  <p:tag name="THINKCELLSHAPEDONOTDELETE" val="t5YUAPFsWTcSFPqvMjUo4Dw"/>
</p:tagLst>
</file>

<file path=ppt/tags/tag214.xml><?xml version="1.0" encoding="utf-8"?>
<p:tagLst xmlns:p="http://schemas.openxmlformats.org/presentationml/2006/main">
  <p:tag name="THINKCELLSHAPEDONOTDELETE" val="taXYkn38BTG.TsG97zl.euA"/>
</p:tagLst>
</file>

<file path=ppt/tags/tag215.xml><?xml version="1.0" encoding="utf-8"?>
<p:tagLst xmlns:p="http://schemas.openxmlformats.org/presentationml/2006/main">
  <p:tag name="THINKCELLSHAPEDONOTDELETE" val="tKW9jTZ0xTp2wjrbR5CkXtg"/>
</p:tagLst>
</file>

<file path=ppt/tags/tag216.xml><?xml version="1.0" encoding="utf-8"?>
<p:tagLst xmlns:p="http://schemas.openxmlformats.org/presentationml/2006/main">
  <p:tag name="THINKCELLSHAPEDONOTDELETE" val="t6hOu00g0RjW4NaGeUqa12Q"/>
</p:tagLst>
</file>

<file path=ppt/tags/tag217.xml><?xml version="1.0" encoding="utf-8"?>
<p:tagLst xmlns:p="http://schemas.openxmlformats.org/presentationml/2006/main">
  <p:tag name="THINKCELLSHAPEDONOTDELETE" val="th5CP5_ZcQayZQa0ElozYCA"/>
</p:tagLst>
</file>

<file path=ppt/tags/tag2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85858"/>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891</Paragraphs>
  <Slides>37</Slides>
  <Notes>7</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37</vt:i4>
      </vt:variant>
    </vt:vector>
  </HeadingPairs>
  <TitlesOfParts>
    <vt:vector baseType="lpstr" size="50">
      <vt:lpstr>Arial</vt:lpstr>
      <vt:lpstr>Calibri</vt:lpstr>
      <vt:lpstr>宋体</vt:lpstr>
      <vt:lpstr>微软雅黑</vt:lpstr>
      <vt:lpstr>Wingdings</vt:lpstr>
      <vt:lpstr>黑体</vt:lpstr>
      <vt:lpstr>Verdana</vt:lpstr>
      <vt:lpstr>Georgia</vt:lpstr>
      <vt:lpstr>Times New Roman</vt:lpstr>
      <vt:lpstr>Segoe UI</vt:lpstr>
      <vt:lpstr>Arial Unicode MS</vt:lpstr>
      <vt:lpstr>等线</vt:lpstr>
      <vt:lpstr>Office Theme</vt:lpstr>
      <vt:lpstr>Project Green</vt:lpstr>
      <vt:lpstr>PowerPoint Presentation</vt:lpstr>
      <vt:lpstr>第  一  部  分</vt:lpstr>
      <vt:lpstr>PowerPoint Presentation</vt:lpstr>
      <vt:lpstr>PowerPoint Presentation</vt:lpstr>
      <vt:lpstr>PowerPoint Presentation</vt:lpstr>
      <vt:lpstr>第  二  部  分</vt:lpstr>
      <vt:lpstr>PowerPoint Presentation</vt:lpstr>
      <vt:lpstr>拓纳最新的股东结构由六家股东持有拓纳控股，拓纳控股下属四家子公司和九家孙公司</vt:lpstr>
      <vt:lpstr>PowerPoint Presentation</vt:lpstr>
      <vt:lpstr>拓纳以矩阵式模式管理，在业务单元层面以及区域层面进行全球化管理，以区域管理为优先级</vt:lpstr>
      <vt:lpstr>PowerPoint Presentation</vt:lpstr>
      <vt:lpstr>PowerPoint Presentation</vt:lpstr>
      <vt:lpstr>PowerPoint Presentation</vt:lpstr>
      <vt:lpstr>PowerPoint Presentation</vt:lpstr>
      <vt:lpstr>PowerPoint Presentation</vt:lpstr>
      <vt:lpstr>PowerPoint Presentation</vt:lpstr>
      <vt:lpstr>第  三  部  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拓纳的产品组合主要由传统纺织、数码印花、特种纺织及功能整理四大类为主</vt:lpstr>
      <vt:lpstr>PowerPoint Presentation</vt:lpstr>
      <vt:lpstr>PowerPoint Presentation</vt:lpstr>
      <vt:lpstr>PowerPoint Presentation</vt:lpstr>
      <vt:lpstr>拓纳采用前拉策略，通过与品牌终端大客户联合开发合作的商业模式，确保与客户的长期合作关系</vt:lpstr>
      <vt:lpstr>拓纳生产整体比较规范，泰国地区存在产能扩展空间，传化可与拓纳在APAC地区的生产做较好的优化协同</vt:lpstr>
      <vt:lpstr>PowerPoint Presentation</vt:lpstr>
      <vt:lpstr>拓纳化学具有健全的财务体系和强大的信息系统支持，关注运营绩效、强调财务管控、资金运营效率等</vt:lpstr>
      <vt:lpstr>据近三年报表来看，资产以流动资产为主、质量相对稳定，财务杠杆运用充分，营运资金使用效率逐年提升</vt:lpstr>
      <vt:lpstr>PowerPoint Presentation</vt:lpstr>
      <vt:lpstr>拓纳2015财年的毛利率从 27%增长到了30%，2016年一季度继续上升，但预计已经到顶或可能会回落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2024-09-10T11:59:36.933</cp:lastPrinted>
  <dcterms:created xsi:type="dcterms:W3CDTF">2024-09-10T03:59:36Z</dcterms:created>
  <dcterms:modified xsi:type="dcterms:W3CDTF">2024-09-10T03:59:41Z</dcterms:modified>
</cp:coreProperties>
</file>