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D85C3E-CCC2-4AEF-ADE5-6E681A6CB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790AC1-BB3D-428B-9D06-D9D64A01C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AFF85B-3A27-4734-A62C-ADB34D7E7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68D1FC-43E8-4C13-8AB8-7833240B99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95F760-CD53-412C-9237-AF58E14B39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8AFA3D-9C8A-4037-AF44-43DA59B8CA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3E3E07-6924-4ED3-94EF-847538FC23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5A5FBE-EB16-449D-85AE-1C9CD7F71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1448F7-48E4-42A5-B6C8-698FAF9A0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F631A-FD30-4BEF-91C7-0EA6AEEC29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0E941-1275-4F71-AD92-4CC4EA801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1312504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口岸相关知识介绍提纲正式版\n## 1.口岸的基本概念与分类\n### 1.1口岸的定义与功能\n### 1.2口岸的分类与等级\n### 1.3口岸的地理位置与战略意义\n## 2.口岸的通关制度与流程\n### 2.1口岸通关的基本程序\n### 2.2口岸查验的主要内容\n### 2.3口岸通关的便利措施与优惠政策\n## 3.口岸的运营管理与发展趋势\n### 3.1口岸运营管理的组织架构与职责\n### 3.2口岸运营管理的核心内容与要求\n### 3.3口岸运营管理的发展趋势与创新\n## 4.口岸与国际贸易的关系\n### 4.1口岸在国际贸易中的地位与作用\n### 4.2口岸与国际贸易的主要业务往来\n### 4.3口岸对国际贸易便利化的贡献与影响\n## 5.口岸与物流发展的关系\n### 5.1口岸在物流体系中的地位与作用\n### 5.2口岸与物流的主要业务往来\n### 5.3口岸对物流发展的促进与优化\n## 6.口岸与旅游发展的关系\n### 6.1口岸在旅游业中的地位与作用\n### 6.2口岸与旅游的主要业务往来\n### 6.3口岸对旅游发展的推动与影响\n## 7.口岸的安全与风险管理\n### 7.1口岸安全面临的主要风险与挑战\n### 7.2口岸安全风险防范与应对措施\n### 7.3口岸安全管理的体制机制与法律法规\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6000"/>
              <a:t>口岸相关知识介绍提纲正式版</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口岸的基本概念与分类</a:t>
            </a:r>
            <a:endParaRPr/>
          </a:p>
        </p:txBody>
      </p:sp>
      <p:sp>
        <p:nvSpPr>
          <p:cNvPr id="12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grpSp>
        <p:nvGrpSpPr>
          <p:cNvPr id="25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51" name=""/>
            <p:cNvGrpSpPr/>
            <p:nvPr/>
          </p:nvGrpSpPr>
          <p:grpSpPr>
            <a:xfrm>
              <a:off x="685800" y="3146904"/>
              <a:ext cx="5760000" cy="3225487"/>
              <a:chOff x="685800" y="3146904"/>
              <a:chExt cx="5760000" cy="3225487"/>
            </a:xfrm>
          </p:grpSpPr>
          <p:sp>
            <p:nvSpPr>
              <p:cNvPr id="25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口岸是指国家或地区为加强对外交往和贸易往来而设立的进出境通道</a:t>
                </a:r>
                <a:endParaRPr kumimoji="1" lang="en-US" altLang="zh-CN" sz="1800" b="1">
                  <a:solidFill>
                    <a:schemeClr val="bg1"/>
                  </a:solidFill>
                  <a:latin typeface="+mj-ea"/>
                  <a:ea typeface="+mj-ea"/>
                </a:endParaRPr>
              </a:p>
            </p:txBody>
          </p:sp>
          <p:sp>
            <p:nvSpPr>
              <p:cNvPr id="25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a:t>
                </a:r>
                <a:r>
                  <a:rPr lang="zh-CN" sz="1400" b="1">
                    <a:solidFill>
                      <a:schemeClr val="tx1">
                        <a:lumMod val="50000"/>
                        <a:lumOff val="50000"/>
                        <a:alpha val="100000"/>
                      </a:schemeClr>
                    </a:solidFill>
                    <a:latin typeface="微软雅黑"/>
                    <a:ea typeface="微软雅黑"/>
                  </a:rPr>
                  <a:t>检查、监管、服务</a:t>
                </a:r>
                <a:r>
                  <a:rPr lang="zh-CN" sz="1400">
                    <a:solidFill>
                      <a:schemeClr val="tx1">
                        <a:lumMod val="50000"/>
                        <a:lumOff val="50000"/>
                        <a:alpha val="100000"/>
                      </a:schemeClr>
                    </a:solidFill>
                    <a:latin typeface="微软雅黑"/>
                    <a:ea typeface="微软雅黑"/>
                  </a:rPr>
                  <a:t>等功能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是国际贸易和人员往来的重要通道</a:t>
                </a:r>
                <a:endParaRPr/>
              </a:p>
            </p:txBody>
          </p:sp>
        </p:grpSp>
        <p:grpSp>
          <p:nvGrpSpPr>
            <p:cNvPr id="254" name=""/>
            <p:cNvGrpSpPr/>
            <p:nvPr/>
          </p:nvGrpSpPr>
          <p:grpSpPr>
            <a:xfrm>
              <a:off x="6016236" y="3146904"/>
              <a:ext cx="5400000" cy="3225487"/>
              <a:chOff x="6016236" y="3146904"/>
              <a:chExt cx="5400000" cy="3225487"/>
            </a:xfrm>
          </p:grpSpPr>
          <p:sp>
            <p:nvSpPr>
              <p:cNvPr id="25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口岸的功能</a:t>
                </a:r>
                <a:endParaRPr kumimoji="1" lang="en-US" altLang="zh-CN" sz="1800" b="1">
                  <a:solidFill>
                    <a:schemeClr val="bg1"/>
                  </a:solidFill>
                  <a:latin typeface="+mj-ea"/>
                  <a:ea typeface="+mj-ea"/>
                </a:endParaRPr>
              </a:p>
            </p:txBody>
          </p:sp>
          <p:sp>
            <p:nvSpPr>
              <p:cNvPr id="25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检查</a:t>
                </a:r>
                <a:r>
                  <a:rPr lang="zh-CN" sz="1400">
                    <a:solidFill>
                      <a:schemeClr val="tx1">
                        <a:lumMod val="50000"/>
                        <a:lumOff val="50000"/>
                        <a:alpha val="100000"/>
                      </a:schemeClr>
                    </a:solidFill>
                    <a:latin typeface="微软雅黑"/>
                    <a:ea typeface="微软雅黑"/>
                  </a:rPr>
                  <a:t>：对进出境人员、货物、交通工具进行检查监管</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监管</a:t>
                </a:r>
                <a:r>
                  <a:rPr lang="zh-CN" sz="1400">
                    <a:solidFill>
                      <a:schemeClr val="tx1">
                        <a:lumMod val="50000"/>
                        <a:lumOff val="50000"/>
                        <a:alpha val="100000"/>
                      </a:schemeClr>
                    </a:solidFill>
                    <a:latin typeface="微软雅黑"/>
                    <a:ea typeface="微软雅黑"/>
                  </a:rPr>
                  <a:t>：对进出境货物、交通工具进行监管，确保国家安全和税收</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服务</a:t>
                </a:r>
                <a:r>
                  <a:rPr lang="zh-CN" sz="1400">
                    <a:solidFill>
                      <a:schemeClr val="tx1">
                        <a:lumMod val="50000"/>
                        <a:lumOff val="50000"/>
                        <a:alpha val="100000"/>
                      </a:schemeClr>
                    </a:solidFill>
                    <a:latin typeface="微软雅黑"/>
                    <a:ea typeface="微软雅黑"/>
                  </a:rPr>
                  <a:t>：为进出境人员、货物、交通工具提供通关服务，便利国际贸易和人员往来</a:t>
                </a:r>
                <a:endParaRPr/>
              </a:p>
            </p:txBody>
          </p:sp>
        </p:grpSp>
      </p:grpSp>
      <p:sp>
        <p:nvSpPr>
          <p:cNvPr id="25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口岸的定义与功能</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4" name="" descr="{&quot;isTemplate&quot;:true,&quot;type&quot;:3}"/>
        <p:cNvGrpSpPr/>
        <p:nvPr/>
      </p:nvGrpSpPr>
      <p:grpSpPr>
        <a:xfrm>
          <a:off x="0" y="0"/>
          <a:ext cx="0" cy="0"/>
        </a:xfrm>
      </p:grpSpPr>
      <p:sp>
        <p:nvSpPr>
          <p:cNvPr id="26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口岸的分类与等级</a:t>
            </a:r>
            <a:endParaRPr lang="en-US" altLang="zh-CN" sz="2800" b="1">
              <a:latin typeface="+mj-ea"/>
              <a:ea typeface="+mj-ea"/>
            </a:endParaRPr>
          </a:p>
        </p:txBody>
      </p:sp>
      <p:grpSp>
        <p:nvGrpSpPr>
          <p:cNvPr id="26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7" name=""/>
            <p:cNvGrpSpPr/>
            <p:nvPr/>
          </p:nvGrpSpPr>
          <p:grpSpPr>
            <a:xfrm>
              <a:off x="660399" y="2074672"/>
              <a:ext cx="5100082" cy="4536540"/>
              <a:chOff x="660399" y="2074672"/>
              <a:chExt cx="5100082" cy="4536540"/>
            </a:xfrm>
          </p:grpSpPr>
          <p:sp>
            <p:nvSpPr>
              <p:cNvPr id="26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口岸的分类</a:t>
                </a:r>
                <a:endParaRPr lang="en-US" altLang="zh-CN" sz="2000" b="1">
                  <a:latin typeface="Microsoft YaHei" panose="020b0503020204020204" pitchFamily="34" charset="-122"/>
                  <a:ea typeface="Microsoft YaHei" panose="020b0503020204020204" pitchFamily="34" charset="-122"/>
                </a:endParaRPr>
              </a:p>
            </p:txBody>
          </p:sp>
          <p:sp>
            <p:nvSpPr>
              <p:cNvPr id="27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陆路口岸</a:t>
                </a:r>
                <a:r>
                  <a:rPr lang="zh-CN" sz="1400">
                    <a:solidFill>
                      <a:schemeClr val="tx1">
                        <a:lumMod val="50000"/>
                        <a:lumOff val="50000"/>
                        <a:alpha val="100000"/>
                      </a:schemeClr>
                    </a:solidFill>
                    <a:latin typeface="微软雅黑"/>
                    <a:ea typeface="微软雅黑"/>
                  </a:rPr>
                  <a:t>：如火车站、汽车站、公路口岸等</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海港口岸</a:t>
                </a:r>
                <a:r>
                  <a:rPr lang="zh-CN" sz="1400">
                    <a:solidFill>
                      <a:schemeClr val="tx1">
                        <a:lumMod val="50000"/>
                        <a:lumOff val="50000"/>
                        <a:alpha val="100000"/>
                      </a:schemeClr>
                    </a:solidFill>
                    <a:latin typeface="微软雅黑"/>
                    <a:ea typeface="微软雅黑"/>
                  </a:rPr>
                  <a:t>：如海港、河港等</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空港口岸</a:t>
                </a:r>
                <a:r>
                  <a:rPr lang="zh-CN" sz="1400">
                    <a:solidFill>
                      <a:schemeClr val="tx1">
                        <a:lumMod val="50000"/>
                        <a:lumOff val="50000"/>
                        <a:alpha val="100000"/>
                      </a:schemeClr>
                    </a:solidFill>
                    <a:latin typeface="微软雅黑"/>
                    <a:ea typeface="微软雅黑"/>
                  </a:rPr>
                  <a:t>：如国际机场等</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邮件口岸</a:t>
                </a:r>
                <a:r>
                  <a:rPr lang="zh-CN" sz="1400">
                    <a:solidFill>
                      <a:schemeClr val="tx1">
                        <a:lumMod val="50000"/>
                        <a:lumOff val="50000"/>
                        <a:alpha val="100000"/>
                      </a:schemeClr>
                    </a:solidFill>
                    <a:latin typeface="微软雅黑"/>
                    <a:ea typeface="微软雅黑"/>
                  </a:rPr>
                  <a:t>：用于处理国际邮件往来的口岸</a:t>
                </a:r>
                <a:endParaRPr/>
              </a:p>
            </p:txBody>
          </p:sp>
          <p:pic>
            <p:nvPicPr>
              <p:cNvPr id="27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72" name=""/>
            <p:cNvGrpSpPr/>
            <p:nvPr/>
          </p:nvGrpSpPr>
          <p:grpSpPr>
            <a:xfrm>
              <a:off x="6431519" y="2074672"/>
              <a:ext cx="5100082" cy="4536540"/>
              <a:chOff x="660399" y="2074672"/>
              <a:chExt cx="5100082" cy="4536540"/>
            </a:xfrm>
          </p:grpSpPr>
          <p:sp>
            <p:nvSpPr>
              <p:cNvPr id="27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口岸的等级</a:t>
                </a:r>
                <a:endParaRPr lang="en-US" altLang="zh-CN" sz="2000" b="1">
                  <a:latin typeface="Microsoft YaHei" panose="020b0503020204020204" pitchFamily="34" charset="-122"/>
                  <a:ea typeface="Microsoft YaHei" panose="020b0503020204020204" pitchFamily="34" charset="-122"/>
                </a:endParaRPr>
              </a:p>
            </p:txBody>
          </p:sp>
          <p:sp>
            <p:nvSpPr>
              <p:cNvPr id="27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一类口岸</a:t>
                </a:r>
                <a:r>
                  <a:rPr lang="zh-CN" sz="1400">
                    <a:solidFill>
                      <a:schemeClr val="tx1">
                        <a:lumMod val="50000"/>
                        <a:lumOff val="50000"/>
                        <a:alpha val="100000"/>
                      </a:schemeClr>
                    </a:solidFill>
                    <a:latin typeface="微软雅黑"/>
                    <a:ea typeface="微软雅黑"/>
                  </a:rPr>
                  <a:t>：具有重要战略意义或业务量大的口岸</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二类口岸</a:t>
                </a:r>
                <a:r>
                  <a:rPr lang="zh-CN" sz="1400">
                    <a:solidFill>
                      <a:schemeClr val="tx1">
                        <a:lumMod val="50000"/>
                        <a:lumOff val="50000"/>
                        <a:alpha val="100000"/>
                      </a:schemeClr>
                    </a:solidFill>
                    <a:latin typeface="微软雅黑"/>
                    <a:ea typeface="微软雅黑"/>
                  </a:rPr>
                  <a:t>：具有一定战略意义或业务量的口岸</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三类口岸</a:t>
                </a:r>
                <a:r>
                  <a:rPr lang="zh-CN" sz="1400">
                    <a:solidFill>
                      <a:schemeClr val="tx1">
                        <a:lumMod val="50000"/>
                        <a:lumOff val="50000"/>
                        <a:alpha val="100000"/>
                      </a:schemeClr>
                    </a:solidFill>
                    <a:latin typeface="微软雅黑"/>
                    <a:ea typeface="微软雅黑"/>
                  </a:rPr>
                  <a:t>：业务量较小的口岸</a:t>
                </a:r>
                <a:endParaRPr/>
              </a:p>
            </p:txBody>
          </p:sp>
          <p:pic>
            <p:nvPicPr>
              <p:cNvPr id="27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7" name="" descr="{&quot;isTemplate&quot;:true,&quot;type&quot;:3}"/>
        <p:cNvGrpSpPr/>
        <p:nvPr/>
      </p:nvGrpSpPr>
      <p:grpSpPr>
        <a:xfrm>
          <a:off x="0" y="0"/>
          <a:ext cx="0" cy="0"/>
        </a:xfrm>
      </p:grpSpPr>
      <p:pic>
        <p:nvPicPr>
          <p:cNvPr id="27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0" name="Group 598"/>
            <p:cNvGrpSpPr/>
            <p:nvPr/>
          </p:nvGrpSpPr>
          <p:grpSpPr>
            <a:xfrm>
              <a:off x="763829" y="1414808"/>
              <a:ext cx="6972294" cy="2337649"/>
              <a:chOff x="763829" y="1414808"/>
              <a:chExt cx="6972294" cy="2337649"/>
            </a:xfrm>
          </p:grpSpPr>
          <p:sp>
            <p:nvSpPr>
              <p:cNvPr id="28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口岸的地理位置</a:t>
                </a:r>
                <a:endParaRPr/>
              </a:p>
            </p:txBody>
          </p:sp>
          <p:sp>
            <p:nvSpPr>
              <p:cNvPr id="28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处于</a:t>
                </a:r>
                <a:r>
                  <a:rPr lang="zh-CN" sz="1400" b="1">
                    <a:solidFill>
                      <a:schemeClr val="tx1">
                        <a:alpha val="100000"/>
                      </a:schemeClr>
                    </a:solidFill>
                    <a:latin typeface="Microsoft Yahei"/>
                    <a:ea typeface="Microsoft Yahei"/>
                  </a:rPr>
                  <a:t>地理要冲</a:t>
                </a:r>
                <a:r>
                  <a:rPr lang="zh-CN" sz="1400">
                    <a:solidFill>
                      <a:schemeClr val="tx1">
                        <a:alpha val="100000"/>
                      </a:schemeClr>
                    </a:solidFill>
                    <a:latin typeface="Microsoft Yahei"/>
                    <a:ea typeface="Microsoft Yahei"/>
                  </a:rPr>
                  <a:t>，便于人员、货物、交通工具进出境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靠近</a:t>
                </a:r>
                <a:r>
                  <a:rPr lang="zh-CN" sz="1400" b="1">
                    <a:solidFill>
                      <a:schemeClr val="tx1">
                        <a:alpha val="100000"/>
                      </a:schemeClr>
                    </a:solidFill>
                    <a:latin typeface="Microsoft Yahei"/>
                    <a:ea typeface="Microsoft Yahei"/>
                  </a:rPr>
                  <a:t>交通线路</a:t>
                </a:r>
                <a:r>
                  <a:rPr lang="zh-CN" sz="1400">
                    <a:solidFill>
                      <a:schemeClr val="tx1">
                        <a:alpha val="100000"/>
                      </a:schemeClr>
                    </a:solidFill>
                    <a:latin typeface="Microsoft Yahei"/>
                    <a:ea typeface="Microsoft Yahei"/>
                  </a:rPr>
                  <a:t>，便于货物和人员运输</a:t>
                </a:r>
                <a:endParaRPr/>
              </a:p>
            </p:txBody>
          </p:sp>
          <p:sp>
            <p:nvSpPr>
              <p:cNvPr id="28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7" name="Group 591"/>
            <p:cNvGrpSpPr/>
            <p:nvPr/>
          </p:nvGrpSpPr>
          <p:grpSpPr>
            <a:xfrm>
              <a:off x="689593" y="3949139"/>
              <a:ext cx="7078256" cy="2128975"/>
              <a:chOff x="689593" y="3949139"/>
              <a:chExt cx="7078256" cy="2128975"/>
            </a:xfrm>
          </p:grpSpPr>
          <p:sp>
            <p:nvSpPr>
              <p:cNvPr id="28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口岸的战略意义</a:t>
                </a:r>
                <a:endParaRPr/>
              </a:p>
            </p:txBody>
          </p:sp>
          <p:sp>
            <p:nvSpPr>
              <p:cNvPr id="28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对于国家</a:t>
                </a:r>
                <a:r>
                  <a:rPr lang="zh-CN" sz="1400" b="1">
                    <a:solidFill>
                      <a:schemeClr val="tx1">
                        <a:alpha val="100000"/>
                      </a:schemeClr>
                    </a:solidFill>
                    <a:latin typeface="Microsoft Yahei"/>
                    <a:ea typeface="Microsoft Yahei"/>
                  </a:rPr>
                  <a:t>经济发展</a:t>
                </a:r>
                <a:r>
                  <a:rPr lang="zh-CN" sz="1400">
                    <a:solidFill>
                      <a:schemeClr val="tx1">
                        <a:alpha val="100000"/>
                      </a:schemeClr>
                    </a:solidFill>
                    <a:latin typeface="Microsoft Yahei"/>
                    <a:ea typeface="Microsoft Yahei"/>
                  </a:rPr>
                  <a:t>：促进国际贸易和投资，带动相关产业发展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对于国家</a:t>
                </a:r>
                <a:r>
                  <a:rPr lang="zh-CN" sz="1400" b="1">
                    <a:solidFill>
                      <a:schemeClr val="tx1">
                        <a:alpha val="100000"/>
                      </a:schemeClr>
                    </a:solidFill>
                    <a:latin typeface="Microsoft Yahei"/>
                    <a:ea typeface="Microsoft Yahei"/>
                  </a:rPr>
                  <a:t>安全</a:t>
                </a:r>
                <a:r>
                  <a:rPr lang="zh-CN" sz="1400">
                    <a:solidFill>
                      <a:schemeClr val="tx1">
                        <a:alpha val="100000"/>
                      </a:schemeClr>
                    </a:solidFill>
                    <a:latin typeface="Microsoft Yahei"/>
                    <a:ea typeface="Microsoft Yahei"/>
                  </a:rPr>
                  <a:t>：防止非法移民、走私、贩毒等活动，维护国家利益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对于国家</a:t>
                </a:r>
                <a:r>
                  <a:rPr lang="zh-CN" sz="1400" b="1">
                    <a:solidFill>
                      <a:schemeClr val="tx1">
                        <a:alpha val="100000"/>
                      </a:schemeClr>
                    </a:solidFill>
                    <a:latin typeface="Microsoft Yahei"/>
                    <a:ea typeface="Microsoft Yahei"/>
                  </a:rPr>
                  <a:t>文化交流</a:t>
                </a:r>
                <a:r>
                  <a:rPr lang="zh-CN" sz="1400">
                    <a:solidFill>
                      <a:schemeClr val="tx1">
                        <a:alpha val="100000"/>
                      </a:schemeClr>
                    </a:solidFill>
                    <a:latin typeface="Microsoft Yahei"/>
                    <a:ea typeface="Microsoft Yahei"/>
                  </a:rPr>
                  <a:t>：促进与世界各国的文化交流和民间往来</a:t>
                </a:r>
                <a:endParaRPr/>
              </a:p>
            </p:txBody>
          </p:sp>
          <p:sp>
            <p:nvSpPr>
              <p:cNvPr id="29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口岸的地理位置与战略意义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5" name="" descr="{&quot;isTemplate&quot;:true,&quot;type&quot;:2}"/>
        <p:cNvGrpSpPr/>
        <p:nvPr/>
      </p:nvGrpSpPr>
      <p:grpSpPr>
        <a:xfrm>
          <a:off x="0" y="0"/>
          <a:ext cx="0" cy="0"/>
        </a:xfrm>
      </p:grpSpPr>
      <p:sp>
        <p:nvSpPr>
          <p:cNvPr id="296"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口岸的通关制度与流程</a:t>
            </a:r>
            <a:endParaRPr/>
          </a:p>
        </p:txBody>
      </p:sp>
      <p:sp>
        <p:nvSpPr>
          <p:cNvPr id="29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8" name="" descr="{&quot;isTemplate&quot;:true,&quot;type&quot;:3}"/>
        <p:cNvGrpSpPr/>
        <p:nvPr/>
      </p:nvGrpSpPr>
      <p:grpSpPr>
        <a:xfrm>
          <a:off x="0" y="0"/>
          <a:ext cx="0" cy="0"/>
        </a:xfrm>
      </p:grpSpPr>
      <p:sp>
        <p:nvSpPr>
          <p:cNvPr id="299" name="Tencent" descr="{&quot;isTemplate&quot;:true,&quot;type&quot;:&quot;title&quot;,&quot;canOmit&quot;:false,&quot;range&quot;:0}"/>
          <p:cNvSpPr txBox="1"/>
          <p:nvPr/>
        </p:nvSpPr>
        <p:spPr>
          <a:xfrm>
            <a:off x="660396" y="418039"/>
            <a:ext cx="1079019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口岸通关的基本程序</a:t>
            </a:r>
            <a:endParaRPr lang="en-US" altLang="zh-CN" sz="2800" b="1">
              <a:latin typeface="+mj-ea"/>
              <a:ea typeface="+mj-ea"/>
            </a:endParaRPr>
          </a:p>
        </p:txBody>
      </p:sp>
      <p:grpSp>
        <p:nvGrpSpPr>
          <p:cNvPr id="300" name="" descr="{&quot;isTemplate&quot;:true,&quot;type&quot;:&quot;list&quot;,&quot;alignment&quot;:&quot;left&quot;,&quot;alignmentVertical&quot;:&quot;top&quot;,&quot;canOmit&quot;:false,&quot;scalable&quot;:false,&quot;minItemsCount&quot;:-1}"/>
          <p:cNvGrpSpPr/>
          <p:nvPr/>
        </p:nvGrpSpPr>
        <p:grpSpPr>
          <a:xfrm>
            <a:off x="660396" y="1998403"/>
            <a:ext cx="10790199" cy="3908001"/>
            <a:chOff x="660396" y="1998403"/>
            <a:chExt cx="10790199" cy="3908001"/>
          </a:xfrm>
        </p:grpSpPr>
        <p:grpSp>
          <p:nvGrpSpPr>
            <p:cNvPr id="301" name="Group 19"/>
            <p:cNvGrpSpPr/>
            <p:nvPr/>
          </p:nvGrpSpPr>
          <p:grpSpPr>
            <a:xfrm>
              <a:off x="660396" y="1998403"/>
              <a:ext cx="10790199" cy="1225768"/>
              <a:chOff x="660395" y="1262089"/>
              <a:chExt cx="10790199" cy="1044000"/>
            </a:xfrm>
          </p:grpSpPr>
          <p:sp>
            <p:nvSpPr>
              <p:cNvPr id="302"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3"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304" name="Tencent" descr="{&quot;isTemplate&quot;:true,&quot;type&quot;:&quot;title&quot;,&quot;canOmit&quot;:false,&quot;range&quot;:0}"/>
              <p:cNvSpPr txBox="1"/>
              <p:nvPr/>
            </p:nvSpPr>
            <p:spPr>
              <a:xfrm>
                <a:off x="1728483" y="1272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报关：进出口货物、交通工具、人员向海关申报，提供相关证件和资料</a:t>
                </a:r>
                <a:endParaRPr/>
              </a:p>
            </p:txBody>
          </p:sp>
          <p:cxnSp>
            <p:nvCxnSpPr>
              <p:cNvPr id="305"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06" name="Group 18"/>
            <p:cNvGrpSpPr/>
            <p:nvPr/>
          </p:nvGrpSpPr>
          <p:grpSpPr>
            <a:xfrm>
              <a:off x="660396" y="3335232"/>
              <a:ext cx="10790199" cy="1235837"/>
              <a:chOff x="660395" y="2380713"/>
              <a:chExt cx="10790199" cy="1052575"/>
            </a:xfrm>
          </p:grpSpPr>
          <p:sp>
            <p:nvSpPr>
              <p:cNvPr id="307"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8"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309"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10"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查验：海关对报关内容进行核实，对货物、交通工具、人员进行检查</a:t>
                </a:r>
                <a:endParaRPr/>
              </a:p>
            </p:txBody>
          </p:sp>
        </p:grpSp>
        <p:grpSp>
          <p:nvGrpSpPr>
            <p:cNvPr id="311" name="Group 17"/>
            <p:cNvGrpSpPr/>
            <p:nvPr/>
          </p:nvGrpSpPr>
          <p:grpSpPr>
            <a:xfrm>
              <a:off x="660396" y="4680636"/>
              <a:ext cx="10790199" cy="1225768"/>
              <a:chOff x="660395" y="3499337"/>
              <a:chExt cx="10790199" cy="1044000"/>
            </a:xfrm>
          </p:grpSpPr>
          <p:sp>
            <p:nvSpPr>
              <p:cNvPr id="312" name="Tencent"/>
              <p:cNvSpPr/>
              <p:nvPr/>
            </p:nvSpPr>
            <p:spPr>
              <a:xfrm>
                <a:off x="660395" y="3499337"/>
                <a:ext cx="10790199" cy="1044000"/>
              </a:xfrm>
              <a:prstGeom prst="rect">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3" name="Tencent"/>
              <p:cNvSpPr txBox="1"/>
              <p:nvPr/>
            </p:nvSpPr>
            <p:spPr>
              <a:xfrm>
                <a:off x="815343" y="3504153"/>
                <a:ext cx="787395" cy="1023770"/>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cxnSp>
            <p:nvCxnSpPr>
              <p:cNvPr id="314" name="直线连接符 45"/>
              <p:cNvCxnSpPr/>
              <p:nvPr/>
            </p:nvCxnSpPr>
            <p:spPr>
              <a:xfrm>
                <a:off x="660395" y="3499337"/>
                <a:ext cx="10790199"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315" name="Tencent" descr="{&quot;isTemplate&quot;:true,&quot;type&quot;:&quot;title&quot;,&quot;canOmit&quot;:false,&quot;range&quot;:0}"/>
              <p:cNvSpPr txBox="1"/>
              <p:nvPr/>
            </p:nvSpPr>
            <p:spPr>
              <a:xfrm>
                <a:off x="1729110" y="3507806"/>
                <a:ext cx="972148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放行：海关对符合规定的货物、交通工具、人员予以放行，允许进出境</a:t>
                </a:r>
                <a:endParaRPr/>
              </a:p>
            </p:txBody>
          </p:sp>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6" name="" descr="{&quot;isTemplate&quot;:true,&quot;type&quot;:3}"/>
        <p:cNvGrpSpPr/>
        <p:nvPr/>
      </p:nvGrpSpPr>
      <p:grpSpPr>
        <a:xfrm>
          <a:off x="0" y="0"/>
          <a:ext cx="0" cy="0"/>
        </a:xfrm>
      </p:grpSpPr>
      <p:grpSp>
        <p:nvGrpSpPr>
          <p:cNvPr id="317"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318" name=""/>
            <p:cNvGrpSpPr/>
            <p:nvPr/>
          </p:nvGrpSpPr>
          <p:grpSpPr>
            <a:xfrm>
              <a:off x="685801" y="3146904"/>
              <a:ext cx="4207178" cy="3287791"/>
              <a:chOff x="685801" y="3146904"/>
              <a:chExt cx="4207178" cy="3287791"/>
            </a:xfrm>
          </p:grpSpPr>
          <p:sp>
            <p:nvSpPr>
              <p:cNvPr id="31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货物查验：检查货物的种类、数量、价值等，确保合法性和税收</a:t>
                </a:r>
                <a:endParaRPr kumimoji="1" lang="en-US" altLang="zh-CN" sz="1800" b="1">
                  <a:solidFill>
                    <a:schemeClr val="bg1"/>
                  </a:solidFill>
                  <a:latin typeface="+mj-ea"/>
                  <a:ea typeface="+mj-ea"/>
                </a:endParaRPr>
              </a:p>
            </p:txBody>
          </p:sp>
        </p:grpSp>
        <p:grpSp>
          <p:nvGrpSpPr>
            <p:cNvPr id="320" name=""/>
            <p:cNvGrpSpPr/>
            <p:nvPr/>
          </p:nvGrpSpPr>
          <p:grpSpPr>
            <a:xfrm>
              <a:off x="4408278" y="3146904"/>
              <a:ext cx="3798485" cy="3287791"/>
              <a:chOff x="4408278" y="3146904"/>
              <a:chExt cx="3798485" cy="3287791"/>
            </a:xfrm>
          </p:grpSpPr>
          <p:sp>
            <p:nvSpPr>
              <p:cNvPr id="32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交通工具查验：检查交通工具的安全性能、卫生状况等，确保符合进出境要求</a:t>
                </a:r>
                <a:endParaRPr kumimoji="1" lang="en-US" altLang="zh-CN" sz="1800" b="1">
                  <a:solidFill>
                    <a:schemeClr val="bg1"/>
                  </a:solidFill>
                  <a:latin typeface="+mj-ea"/>
                  <a:ea typeface="+mj-ea"/>
                </a:endParaRPr>
              </a:p>
            </p:txBody>
          </p:sp>
        </p:grpSp>
        <p:grpSp>
          <p:nvGrpSpPr>
            <p:cNvPr id="322" name=""/>
            <p:cNvGrpSpPr/>
            <p:nvPr/>
          </p:nvGrpSpPr>
          <p:grpSpPr>
            <a:xfrm>
              <a:off x="7707715" y="3146904"/>
              <a:ext cx="3798485" cy="3287791"/>
              <a:chOff x="7707715" y="3146904"/>
              <a:chExt cx="3798485" cy="3287791"/>
            </a:xfrm>
          </p:grpSpPr>
          <p:sp>
            <p:nvSpPr>
              <p:cNvPr id="32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人员查验：检查人员的护照、签证等证件，确保合法出入境</a:t>
                </a:r>
                <a:endParaRPr kumimoji="1" lang="en-US" altLang="zh-CN" sz="1800" b="1">
                  <a:solidFill>
                    <a:schemeClr val="bg1"/>
                  </a:solidFill>
                  <a:latin typeface="+mj-ea"/>
                  <a:ea typeface="+mj-ea"/>
                </a:endParaRPr>
              </a:p>
            </p:txBody>
          </p:sp>
        </p:grpSp>
      </p:grpSp>
      <p:sp>
        <p:nvSpPr>
          <p:cNvPr id="32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口岸查验的主要内容</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5" name="" descr="{&quot;isTemplate&quot;:true,&quot;type&quot;:3}"/>
        <p:cNvGrpSpPr/>
        <p:nvPr/>
      </p:nvGrpSpPr>
      <p:grpSpPr>
        <a:xfrm>
          <a:off x="0" y="0"/>
          <a:ext cx="0" cy="0"/>
        </a:xfrm>
      </p:grpSpPr>
      <p:sp>
        <p:nvSpPr>
          <p:cNvPr id="32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口岸通关的便利措施与优惠政策</a:t>
            </a:r>
            <a:endParaRPr lang="en-US" altLang="zh-CN" sz="2800" b="1">
              <a:latin typeface="+mj-ea"/>
              <a:ea typeface="+mj-ea"/>
            </a:endParaRPr>
          </a:p>
        </p:txBody>
      </p:sp>
      <p:grpSp>
        <p:nvGrpSpPr>
          <p:cNvPr id="32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28" name=""/>
            <p:cNvGrpSpPr/>
            <p:nvPr/>
          </p:nvGrpSpPr>
          <p:grpSpPr>
            <a:xfrm>
              <a:off x="660399" y="2074672"/>
              <a:ext cx="5100082" cy="4536540"/>
              <a:chOff x="660399" y="2074672"/>
              <a:chExt cx="5100082" cy="4536540"/>
            </a:xfrm>
          </p:grpSpPr>
          <p:sp>
            <p:nvSpPr>
              <p:cNvPr id="32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便利措施</a:t>
                </a:r>
                <a:endParaRPr lang="en-US" altLang="zh-CN" sz="2000" b="1">
                  <a:latin typeface="Microsoft YaHei" panose="020b0503020204020204" pitchFamily="34" charset="-122"/>
                  <a:ea typeface="Microsoft YaHei" panose="020b0503020204020204" pitchFamily="34" charset="-122"/>
                </a:endParaRPr>
              </a:p>
            </p:txBody>
          </p:sp>
          <p:sp>
            <p:nvSpPr>
              <p:cNvPr id="33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无纸化通关</a:t>
                </a:r>
                <a:r>
                  <a:rPr lang="zh-CN" sz="1400">
                    <a:solidFill>
                      <a:schemeClr val="tx1">
                        <a:lumMod val="50000"/>
                        <a:lumOff val="50000"/>
                        <a:alpha val="100000"/>
                      </a:schemeClr>
                    </a:solidFill>
                    <a:latin typeface="微软雅黑"/>
                    <a:ea typeface="微软雅黑"/>
                  </a:rPr>
                  <a:t>：提高通关效率，降低通关成本</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一站式通关</a:t>
                </a:r>
                <a:r>
                  <a:rPr lang="zh-CN" sz="1400">
                    <a:solidFill>
                      <a:schemeClr val="tx1">
                        <a:lumMod val="50000"/>
                        <a:lumOff val="50000"/>
                        <a:alpha val="100000"/>
                      </a:schemeClr>
                    </a:solidFill>
                    <a:latin typeface="微软雅黑"/>
                    <a:ea typeface="微软雅黑"/>
                  </a:rPr>
                  <a:t>：简化通关流程，方便企业和人员</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绿色通道</a:t>
                </a:r>
                <a:r>
                  <a:rPr lang="zh-CN" sz="1400">
                    <a:solidFill>
                      <a:schemeClr val="tx1">
                        <a:lumMod val="50000"/>
                        <a:lumOff val="50000"/>
                        <a:alpha val="100000"/>
                      </a:schemeClr>
                    </a:solidFill>
                    <a:latin typeface="微软雅黑"/>
                    <a:ea typeface="微软雅黑"/>
                  </a:rPr>
                  <a:t>：为紧急物资、特殊人员提供优先通关服务</a:t>
                </a:r>
                <a:endParaRPr/>
              </a:p>
            </p:txBody>
          </p:sp>
          <p:pic>
            <p:nvPicPr>
              <p:cNvPr id="33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33" name=""/>
            <p:cNvGrpSpPr/>
            <p:nvPr/>
          </p:nvGrpSpPr>
          <p:grpSpPr>
            <a:xfrm>
              <a:off x="6431519" y="2074672"/>
              <a:ext cx="5100082" cy="4536540"/>
              <a:chOff x="660399" y="2074672"/>
              <a:chExt cx="5100082" cy="4536540"/>
            </a:xfrm>
          </p:grpSpPr>
          <p:sp>
            <p:nvSpPr>
              <p:cNvPr id="33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优惠政策</a:t>
                </a:r>
                <a:endParaRPr lang="en-US" altLang="zh-CN" sz="2000" b="1">
                  <a:latin typeface="Microsoft YaHei" panose="020b0503020204020204" pitchFamily="34" charset="-122"/>
                  <a:ea typeface="Microsoft YaHei" panose="020b0503020204020204" pitchFamily="34" charset="-122"/>
                </a:endParaRPr>
              </a:p>
            </p:txBody>
          </p:sp>
          <p:sp>
            <p:nvSpPr>
              <p:cNvPr id="33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关税减免</a:t>
                </a:r>
                <a:r>
                  <a:rPr lang="zh-CN" sz="1400">
                    <a:solidFill>
                      <a:schemeClr val="tx1">
                        <a:lumMod val="50000"/>
                        <a:lumOff val="50000"/>
                        <a:alpha val="100000"/>
                      </a:schemeClr>
                    </a:solidFill>
                    <a:latin typeface="微软雅黑"/>
                    <a:ea typeface="微软雅黑"/>
                  </a:rPr>
                  <a:t>：对特定商品实行关税减免政策，促进国际贸易</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通关服务收费优惠</a:t>
                </a:r>
                <a:r>
                  <a:rPr lang="zh-CN" sz="1400">
                    <a:solidFill>
                      <a:schemeClr val="tx1">
                        <a:lumMod val="50000"/>
                        <a:lumOff val="50000"/>
                        <a:alpha val="100000"/>
                      </a:schemeClr>
                    </a:solidFill>
                    <a:latin typeface="微软雅黑"/>
                    <a:ea typeface="微软雅黑"/>
                  </a:rPr>
                  <a:t>：降低通关服务收费，减轻企业负担</a:t>
                </a:r>
                <a:endParaRPr/>
              </a:p>
            </p:txBody>
          </p:sp>
          <p:pic>
            <p:nvPicPr>
              <p:cNvPr id="33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口岸的运营管理与发展趋势</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组织架构</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政府部门</a:t>
                </a:r>
                <a:r>
                  <a:rPr lang="zh-CN" sz="1400">
                    <a:solidFill>
                      <a:schemeClr val="tx1">
                        <a:alpha val="100000"/>
                      </a:schemeClr>
                    </a:solidFill>
                    <a:latin typeface="Microsoft Yahei"/>
                    <a:ea typeface="Microsoft Yahei"/>
                  </a:rPr>
                  <a:t>：负责口岸政策的制定和实施</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口岸管理机构</a:t>
                </a:r>
                <a:r>
                  <a:rPr lang="zh-CN" sz="1400">
                    <a:solidFill>
                      <a:schemeClr val="tx1">
                        <a:alpha val="100000"/>
                      </a:schemeClr>
                    </a:solidFill>
                    <a:latin typeface="Microsoft Yahei"/>
                    <a:ea typeface="Microsoft Yahei"/>
                  </a:rPr>
                  <a:t>：负责口岸的日常管理和服务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查验机构</a:t>
                </a:r>
                <a:r>
                  <a:rPr lang="zh-CN" sz="1400">
                    <a:solidFill>
                      <a:schemeClr val="tx1">
                        <a:alpha val="100000"/>
                      </a:schemeClr>
                    </a:solidFill>
                    <a:latin typeface="Microsoft Yahei"/>
                    <a:ea typeface="Microsoft Yahei"/>
                  </a:rPr>
                  <a:t>：负责口岸的查验工作，确保国家安全和税收</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职责</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政府部门</a:t>
                </a:r>
                <a:r>
                  <a:rPr lang="zh-CN" sz="1400">
                    <a:solidFill>
                      <a:schemeClr val="tx1">
                        <a:alpha val="100000"/>
                      </a:schemeClr>
                    </a:solidFill>
                    <a:latin typeface="Microsoft Yahei"/>
                    <a:ea typeface="Microsoft Yahei"/>
                  </a:rPr>
                  <a:t>：制定口岸政策，保障口岸正常运行</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口岸管理机构</a:t>
                </a:r>
                <a:r>
                  <a:rPr lang="zh-CN" sz="1400">
                    <a:solidFill>
                      <a:schemeClr val="tx1">
                        <a:alpha val="100000"/>
                      </a:schemeClr>
                    </a:solidFill>
                    <a:latin typeface="Microsoft Yahei"/>
                    <a:ea typeface="Microsoft Yahei"/>
                  </a:rPr>
                  <a:t>：负责口岸的日常管理，提供通关服务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查验机构</a:t>
                </a:r>
                <a:r>
                  <a:rPr lang="zh-CN" sz="1400">
                    <a:solidFill>
                      <a:schemeClr val="tx1">
                        <a:alpha val="100000"/>
                      </a:schemeClr>
                    </a:solidFill>
                    <a:latin typeface="Microsoft Yahei"/>
                    <a:ea typeface="Microsoft Yahei"/>
                  </a:rPr>
                  <a:t>：负责口岸的查验工作，确保合法进出境</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口岸运营管理的组织架构与职责</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核心内容</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通关服务</a:t>
                </a:r>
                <a:r>
                  <a:rPr lang="zh-CN" sz="1400">
                    <a:solidFill>
                      <a:schemeClr val="tx1">
                        <a:alpha val="100000"/>
                      </a:schemeClr>
                    </a:solidFill>
                    <a:latin typeface="Microsoft Yahei"/>
                    <a:ea typeface="Microsoft Yahei"/>
                  </a:rPr>
                  <a:t>：提供高效、便捷的通关服务，便利国际贸易和人员往来</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安全管理</a:t>
                </a:r>
                <a:r>
                  <a:rPr lang="zh-CN" sz="1400">
                    <a:solidFill>
                      <a:schemeClr val="tx1">
                        <a:alpha val="100000"/>
                      </a:schemeClr>
                    </a:solidFill>
                    <a:latin typeface="Microsoft Yahei"/>
                    <a:ea typeface="Microsoft Yahei"/>
                  </a:rPr>
                  <a:t>：确保口岸安全，防止非法活动</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信息化建设</a:t>
                </a:r>
                <a:r>
                  <a:rPr lang="zh-CN" sz="1400">
                    <a:solidFill>
                      <a:schemeClr val="tx1">
                        <a:alpha val="100000"/>
                      </a:schemeClr>
                    </a:solidFill>
                    <a:latin typeface="Microsoft Yahei"/>
                    <a:ea typeface="Microsoft Yahei"/>
                  </a:rPr>
                  <a:t>：利用信息技术提高口岸运营效率</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要求</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高效</a:t>
                </a:r>
                <a:r>
                  <a:rPr lang="zh-CN" sz="1400">
                    <a:solidFill>
                      <a:schemeClr val="tx1">
                        <a:alpha val="100000"/>
                      </a:schemeClr>
                    </a:solidFill>
                    <a:latin typeface="Microsoft Yahei"/>
                    <a:ea typeface="Microsoft Yahei"/>
                  </a:rPr>
                  <a:t>：提高通关效率，降低通关成本</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安全</a:t>
                </a:r>
                <a:r>
                  <a:rPr lang="zh-CN" sz="1400">
                    <a:solidFill>
                      <a:schemeClr val="tx1">
                        <a:alpha val="100000"/>
                      </a:schemeClr>
                    </a:solidFill>
                    <a:latin typeface="Microsoft Yahei"/>
                    <a:ea typeface="Microsoft Yahei"/>
                  </a:rPr>
                  <a:t>：确保口岸安全，防止非法活动</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便捷</a:t>
                </a:r>
                <a:r>
                  <a:rPr lang="zh-CN" sz="1400">
                    <a:solidFill>
                      <a:schemeClr val="tx1">
                        <a:alpha val="100000"/>
                      </a:schemeClr>
                    </a:solidFill>
                    <a:latin typeface="Microsoft Yahei"/>
                    <a:ea typeface="Microsoft Yahei"/>
                  </a:rPr>
                  <a:t>：提供便捷的通关服务，便利国际贸易和人员往来</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口岸运营管理的核心内容与要求</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6" name="" descr="{&quot;isTemplate&quot;:true,&quot;type&quot;:3}"/>
        <p:cNvGrpSpPr/>
        <p:nvPr/>
      </p:nvGrpSpPr>
      <p:grpSpPr>
        <a:xfrm>
          <a:off x="0" y="0"/>
          <a:ext cx="0" cy="0"/>
        </a:xfrm>
      </p:grpSpPr>
      <p:pic>
        <p:nvPicPr>
          <p:cNvPr id="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9" name="Group 598"/>
            <p:cNvGrpSpPr/>
            <p:nvPr/>
          </p:nvGrpSpPr>
          <p:grpSpPr>
            <a:xfrm>
              <a:off x="763829" y="1414808"/>
              <a:ext cx="6972294" cy="2337649"/>
              <a:chOff x="763829" y="1414808"/>
              <a:chExt cx="6972294" cy="2337649"/>
            </a:xfrm>
          </p:grpSpPr>
          <p:sp>
            <p:nvSpPr>
              <p:cNvPr id="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发展趋势</a:t>
                </a:r>
                <a:endParaRPr/>
              </a:p>
            </p:txBody>
          </p:sp>
          <p:sp>
            <p:nvSpPr>
              <p:cNvPr id="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智能化</a:t>
                </a:r>
                <a:r>
                  <a:rPr lang="zh-CN" sz="1400">
                    <a:solidFill>
                      <a:schemeClr val="tx1">
                        <a:alpha val="100000"/>
                      </a:schemeClr>
                    </a:solidFill>
                    <a:latin typeface="Microsoft Yahei"/>
                    <a:ea typeface="Microsoft Yahei"/>
                  </a:rPr>
                  <a:t>：利用人工智能、大数据等技术提高口岸运营效率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绿色环保</a:t>
                </a:r>
                <a:r>
                  <a:rPr lang="zh-CN" sz="1400">
                    <a:solidFill>
                      <a:schemeClr val="tx1">
                        <a:alpha val="100000"/>
                      </a:schemeClr>
                    </a:solidFill>
                    <a:latin typeface="Microsoft Yahei"/>
                    <a:ea typeface="Microsoft Yahei"/>
                  </a:rPr>
                  <a:t>：推动口岸绿色发展，降低环境污染</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国际化</a:t>
                </a:r>
                <a:r>
                  <a:rPr lang="zh-CN" sz="1400">
                    <a:solidFill>
                      <a:schemeClr val="tx1">
                        <a:alpha val="100000"/>
                      </a:schemeClr>
                    </a:solidFill>
                    <a:latin typeface="Microsoft Yahei"/>
                    <a:ea typeface="Microsoft Yahei"/>
                  </a:rPr>
                  <a:t>：加强与国际口岸的合作，提高口岸的国际竞争力</a:t>
                </a:r>
                <a:endParaRPr/>
              </a:p>
            </p:txBody>
          </p:sp>
          <p:sp>
            <p:nvSpPr>
              <p:cNvPr id="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6" name="Group 591"/>
            <p:cNvGrpSpPr/>
            <p:nvPr/>
          </p:nvGrpSpPr>
          <p:grpSpPr>
            <a:xfrm>
              <a:off x="689593" y="3949139"/>
              <a:ext cx="7078256" cy="2128975"/>
              <a:chOff x="689593" y="3949139"/>
              <a:chExt cx="7078256" cy="2128975"/>
            </a:xfrm>
          </p:grpSpPr>
          <p:sp>
            <p:nvSpPr>
              <p:cNvPr id="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创新</a:t>
                </a:r>
                <a:endParaRPr/>
              </a:p>
            </p:txBody>
          </p:sp>
          <p:sp>
            <p:nvSpPr>
              <p:cNvPr id="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制度创新</a:t>
                </a:r>
                <a:r>
                  <a:rPr lang="zh-CN" sz="1400">
                    <a:solidFill>
                      <a:schemeClr val="tx1">
                        <a:alpha val="100000"/>
                      </a:schemeClr>
                    </a:solidFill>
                    <a:latin typeface="Microsoft Yahei"/>
                    <a:ea typeface="Microsoft Yahei"/>
                  </a:rPr>
                  <a:t>：探索新的通关制度，提高口岸运营效率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技术创新</a:t>
                </a:r>
                <a:r>
                  <a:rPr lang="zh-CN" sz="1400">
                    <a:solidFill>
                      <a:schemeClr val="tx1">
                        <a:alpha val="100000"/>
                      </a:schemeClr>
                    </a:solidFill>
                    <a:latin typeface="Microsoft Yahei"/>
                    <a:ea typeface="Microsoft Yahei"/>
                  </a:rPr>
                  <a:t>：利用新技术提高口岸查验能力，确保国家安全和税收</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服务创新</a:t>
                </a:r>
                <a:r>
                  <a:rPr lang="zh-CN" sz="1400">
                    <a:solidFill>
                      <a:schemeClr val="tx1">
                        <a:alpha val="100000"/>
                      </a:schemeClr>
                    </a:solidFill>
                    <a:latin typeface="Microsoft Yahei"/>
                    <a:ea typeface="Microsoft Yahei"/>
                  </a:rPr>
                  <a:t>：提供个性化、差异化的通关服务，满足企业和人员需求</a:t>
                </a:r>
                <a:endParaRPr/>
              </a:p>
            </p:txBody>
          </p:sp>
          <p:sp>
            <p:nvSpPr>
              <p:cNvPr id="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口岸运营管理的发展趋势与创新</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4" name="" descr="{&quot;isTemplate&quot;:true,&quot;type&quot;:2}"/>
        <p:cNvGrpSpPr/>
        <p:nvPr/>
      </p:nvGrpSpPr>
      <p:grpSpPr>
        <a:xfrm>
          <a:off x="0" y="0"/>
          <a:ext cx="0" cy="0"/>
        </a:xfrm>
      </p:grpSpPr>
      <p:sp>
        <p:nvSpPr>
          <p:cNvPr id="65"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口岸与国际贸易的关系</a:t>
            </a:r>
            <a:endParaRPr/>
          </a:p>
        </p:txBody>
      </p:sp>
      <p:sp>
        <p:nvSpPr>
          <p:cNvPr id="66"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descr="{&quot;isTemplate&quot;:true,&quot;type&quot;:3}"/>
        <p:cNvGrpSpPr/>
        <p:nvPr/>
      </p:nvGrpSpPr>
      <p:grpSpPr>
        <a:xfrm>
          <a:off x="0" y="0"/>
          <a:ext cx="0" cy="0"/>
        </a:xfrm>
      </p:grpSpPr>
      <p:sp>
        <p:nvSpPr>
          <p:cNvPr id="6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口岸在国际贸易中的地位与作用</a:t>
            </a:r>
            <a:endParaRPr lang="en-US" altLang="zh-CN" sz="2800" b="1">
              <a:latin typeface="+mj-ea"/>
              <a:ea typeface="+mj-ea"/>
            </a:endParaRPr>
          </a:p>
        </p:txBody>
      </p:sp>
      <p:grpSp>
        <p:nvGrpSpPr>
          <p:cNvPr id="6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70" name=""/>
            <p:cNvGrpSpPr/>
            <p:nvPr/>
          </p:nvGrpSpPr>
          <p:grpSpPr>
            <a:xfrm>
              <a:off x="660399" y="2074672"/>
              <a:ext cx="5100082" cy="4536540"/>
              <a:chOff x="660399" y="2074672"/>
              <a:chExt cx="5100082" cy="4536540"/>
            </a:xfrm>
          </p:grpSpPr>
          <p:sp>
            <p:nvSpPr>
              <p:cNvPr id="7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地位</a:t>
                </a:r>
                <a:endParaRPr lang="en-US" altLang="zh-CN" sz="2000" b="1">
                  <a:latin typeface="Microsoft YaHei" panose="020b0503020204020204" pitchFamily="34" charset="-122"/>
                  <a:ea typeface="Microsoft YaHei" panose="020b0503020204020204" pitchFamily="34" charset="-122"/>
                </a:endParaRPr>
              </a:p>
            </p:txBody>
          </p:sp>
          <p:sp>
            <p:nvSpPr>
              <p:cNvPr id="7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口岸是国际贸易的</a:t>
                </a:r>
                <a:r>
                  <a:rPr lang="zh-CN" sz="1400" b="1">
                    <a:solidFill>
                      <a:schemeClr val="tx1">
                        <a:lumMod val="50000"/>
                        <a:lumOff val="50000"/>
                        <a:alpha val="100000"/>
                      </a:schemeClr>
                    </a:solidFill>
                    <a:latin typeface="微软雅黑"/>
                    <a:ea typeface="微软雅黑"/>
                  </a:rPr>
                  <a:t>重要通道</a:t>
                </a:r>
                <a:r>
                  <a:rPr lang="zh-CN" sz="1400">
                    <a:solidFill>
                      <a:schemeClr val="tx1">
                        <a:lumMod val="50000"/>
                        <a:lumOff val="50000"/>
                        <a:alpha val="100000"/>
                      </a:schemeClr>
                    </a:solidFill>
                    <a:latin typeface="微软雅黑"/>
                    <a:ea typeface="微软雅黑"/>
                  </a:rPr>
                  <a:t>，连接国内外市场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口岸的通关效率和服务质量直接影响国际贸易的便利程度</a:t>
                </a:r>
                <a:endParaRPr/>
              </a:p>
            </p:txBody>
          </p:sp>
          <p:pic>
            <p:nvPicPr>
              <p:cNvPr id="7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75" name=""/>
            <p:cNvGrpSpPr/>
            <p:nvPr/>
          </p:nvGrpSpPr>
          <p:grpSpPr>
            <a:xfrm>
              <a:off x="6431519" y="2074672"/>
              <a:ext cx="5100082" cy="4536540"/>
              <a:chOff x="660399" y="2074672"/>
              <a:chExt cx="5100082" cy="4536540"/>
            </a:xfrm>
          </p:grpSpPr>
          <p:sp>
            <p:nvSpPr>
              <p:cNvPr id="7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作用</a:t>
                </a:r>
                <a:endParaRPr lang="en-US" altLang="zh-CN" sz="2000" b="1">
                  <a:latin typeface="Microsoft YaHei" panose="020b0503020204020204" pitchFamily="34" charset="-122"/>
                  <a:ea typeface="Microsoft YaHei" panose="020b0503020204020204" pitchFamily="34" charset="-122"/>
                </a:endParaRPr>
              </a:p>
            </p:txBody>
          </p:sp>
          <p:sp>
            <p:nvSpPr>
              <p:cNvPr id="7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促进贸易往来</a:t>
                </a:r>
                <a:r>
                  <a:rPr lang="zh-CN" sz="1400">
                    <a:solidFill>
                      <a:schemeClr val="tx1">
                        <a:lumMod val="50000"/>
                        <a:lumOff val="50000"/>
                        <a:alpha val="100000"/>
                      </a:schemeClr>
                    </a:solidFill>
                    <a:latin typeface="微软雅黑"/>
                    <a:ea typeface="微软雅黑"/>
                  </a:rPr>
                  <a:t>：提高国际贸易的便利性，降低贸易成本</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推动产业发展</a:t>
                </a:r>
                <a:r>
                  <a:rPr lang="zh-CN" sz="1400">
                    <a:solidFill>
                      <a:schemeClr val="tx1">
                        <a:lumMod val="50000"/>
                        <a:lumOff val="50000"/>
                        <a:alpha val="100000"/>
                      </a:schemeClr>
                    </a:solidFill>
                    <a:latin typeface="微软雅黑"/>
                    <a:ea typeface="微软雅黑"/>
                  </a:rPr>
                  <a:t>：带动相关产业链的发展，促进国家经济发展</a:t>
                </a:r>
                <a:endParaRPr/>
              </a:p>
            </p:txBody>
          </p:sp>
          <p:pic>
            <p:nvPicPr>
              <p:cNvPr id="7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https://d.book118.com/746013125041010052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口岸相关知识介绍提纲正式版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2024-09-18T11:10:32.084</cp:lastPrinted>
  <dcterms:created xsi:type="dcterms:W3CDTF">2024-09-18T03:10:32Z</dcterms:created>
  <dcterms:modified xsi:type="dcterms:W3CDTF">2024-09-18T03:10:34Z</dcterms:modified>
</cp:coreProperties>
</file>