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0636D-596E-4AE2-AA51-AC0F659B2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A98E9-7FB6-4EB7-A253-1E257AE5D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89292-957D-4AC7-9E69-70B30AF53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9EB7E0-83B2-42A4-B8AD-C4FCC12A5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C3B2C4-57C7-4CA9-96CE-3832C3B7F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764637-496A-480D-87D6-CE45D3F20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57CF6E-4109-45F6-AA36-E8CC38BD0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7BA9F9-C0D3-4646-8780-88D27B77B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A5F1FC-151D-4A52-A9D5-2806A8FCC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0F0C90-CA9F-4D09-9FD3-78374FCBD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45285-4C5E-4F8C-8A09-5EB4902E8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015041050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职业教育(职教)原理与应用\n## 1.职业教育的发展历程与现状\n### 1.1职业教育的历史背景及发展历程\n### 1.2当前职业教育的现状及挑战\n### 1.3职业教育的发展趋势与机遇\n## 2.职业教育的核心理念与原则\n### 2.1职业教育的目标与定位\n### 2.2职业教育的核心理念\n### 2.3职业教育的原则与方法\n## 3.职业教育课程体系与教学方法\n### 3.1职业教育的课程体系设计\n### 3.2职业教育的教学方法与创新\n### 3.3职业教育实践教学与学生评价\n## 4.职业教育的教师队伍建设\n### 4.1职业教育教师的素质要求\n### 4.2职业教育教师的培训与成长\n### 4.3职业教育教师的激励机制\n## 5.职业教育与产业发展的关系\n### 5.1职业教育对产业发展的支持作用\n### 5.2产业发展对职业教育的需求\n### 5.3职业教育与产业发展的协同策略\n## 6.职业教育与国际合作与交流\n### 6.1职业教育国际合作的现状\n### 6.2职业教育国际合作的经验与启示\n### 6.3职业教育国际合作与交流的未来展望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6600"/>
              <a:t>职业教育(职教)原理与应用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职业教育的发展历程与现状</a:t>
            </a:r>
            <a:endParaRPr/>
          </a:p>
        </p:txBody>
      </p:sp>
      <p:sp>
        <p:nvSpPr>
          <p:cNvPr id="13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24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25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26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古代学徒制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工业革命时期的职业教育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20世纪初的职业教育发展</a:t>
                </a:r>
                <a:endParaRPr/>
              </a:p>
            </p:txBody>
          </p:sp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职业教育的历史起源</a:t>
                </a:r>
                <a:endParaRPr/>
              </a:p>
            </p:txBody>
          </p:sp>
        </p:grpSp>
        <p:grpSp>
          <p:nvGrpSpPr>
            <p:cNvPr id="229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3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改革开放前的职业教育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改革开放后的职业教育发展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21世纪以来的职业教育改革</a:t>
                </a:r>
                <a:endParaRPr/>
              </a:p>
            </p:txBody>
          </p:sp>
          <p:sp>
            <p:nvSpPr>
              <p:cNvPr id="231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职业教育的发展历程</a:t>
                </a:r>
                <a:endParaRPr/>
              </a:p>
            </p:txBody>
          </p:sp>
          <p:sp>
            <p:nvSpPr>
              <p:cNvPr id="232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3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34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国家经济发展与职业教育的关系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职业教育对社会稳定的贡献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职业教育对个人发展的影响</a:t>
                </a:r>
                <a:endParaRPr/>
              </a:p>
            </p:txBody>
          </p:sp>
          <p:sp>
            <p:nvSpPr>
              <p:cNvPr id="235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职业教育的重要地位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职业教育的历史背景及发展历程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9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0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1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职业教育的在校生规模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职业教育的学科结构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职业教育的区域分布</a:t>
                </a:r>
                <a:endParaRPr/>
              </a:p>
            </p:txBody>
          </p:sp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职业教育的规模与结构</a:t>
                </a:r>
                <a:endParaRPr/>
              </a:p>
            </p:txBody>
          </p:sp>
        </p:grpSp>
        <p:grpSp>
          <p:nvGrpSpPr>
            <p:cNvPr id="244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职业教育的教学质量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职业教育的师资力量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职业教育的实训设施</a:t>
                </a:r>
                <a:endParaRPr/>
              </a:p>
            </p:txBody>
          </p:sp>
          <p:sp>
            <p:nvSpPr>
              <p:cNvPr id="24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职业教育的质量问题</a:t>
                </a:r>
                <a:endParaRPr/>
              </a:p>
            </p:txBody>
          </p:sp>
        </p:grpSp>
        <p:grpSp>
          <p:nvGrpSpPr>
            <p:cNvPr id="247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职业教育的招生与就业问题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职业教育的投入与产出问题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职业教育的政策与环境问题</a:t>
                </a:r>
                <a:endParaRPr/>
              </a:p>
            </p:txBody>
          </p:sp>
          <p:sp>
            <p:nvSpPr>
              <p:cNvPr id="24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职业教育的挑战</a:t>
                </a:r>
                <a:endParaRPr/>
              </a:p>
            </p:txBody>
          </p:sp>
        </p:grpSp>
      </p:grpSp>
      <p:pic>
        <p:nvPicPr>
          <p:cNvPr id="250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1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2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3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当前职业教育的现状及挑战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职业教育的发展趋势与机遇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7" name="组合 25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8" name="组合 25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职业教育的发展趋势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职业教育与产业发展的紧密结合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职业教育信息化与智能化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职业教育国际化与本土化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3" name="组合 26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职业教育的发展机遇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国家对职业教育的政策支持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产业发展对职业教育的需求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社会对职业教育的认可度提高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职业教育的核心理念与原则</a:t>
            </a:r>
            <a:endParaRPr/>
          </a:p>
        </p:txBody>
      </p:sp>
      <p:sp>
        <p:nvSpPr>
          <p:cNvPr id="27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职业教育的目标</a:t>
                </a:r>
                <a:endParaRPr/>
              </a:p>
            </p:txBody>
          </p:sp>
          <p:sp>
            <p:nvSpPr>
              <p:cNvPr id="27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培养技能型人才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提高劳动者素质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服务产业发展</a:t>
                </a:r>
                <a:endParaRPr/>
              </a:p>
            </p:txBody>
          </p:sp>
          <p:sp>
            <p:nvSpPr>
              <p:cNvPr id="27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职业教育的定位</a:t>
                </a:r>
                <a:endParaRPr/>
              </a:p>
            </p:txBody>
          </p:sp>
          <p:sp>
            <p:nvSpPr>
              <p:cNvPr id="28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职业教育与普通教育的协调发展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职业教育与终身教育的结合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职业教育与区域经济的互动发展</a:t>
                </a:r>
                <a:endParaRPr/>
              </a:p>
            </p:txBody>
          </p:sp>
          <p:sp>
            <p:nvSpPr>
              <p:cNvPr id="28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职业教育的目标与定位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职业教育的职业性</a:t>
                </a:r>
                <a:endParaRPr/>
              </a:p>
            </p:txBody>
          </p:sp>
          <p:sp>
            <p:nvSpPr>
              <p:cNvPr id="29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以就业为导向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以能力为本位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以实践为核心</a:t>
                </a:r>
                <a:endParaRPr/>
              </a:p>
            </p:txBody>
          </p:sp>
          <p:sp>
            <p:nvSpPr>
              <p:cNvPr id="29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职业教育的教育性</a:t>
                </a:r>
                <a:endParaRPr/>
              </a:p>
            </p:txBody>
          </p:sp>
          <p:sp>
            <p:nvSpPr>
              <p:cNvPr id="3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培养学生的职业道德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培养学生的创新精神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培养学生的团队协作能力</a:t>
                </a:r>
                <a:endParaRPr/>
              </a:p>
            </p:txBody>
          </p:sp>
          <p:sp>
            <p:nvSpPr>
              <p:cNvPr id="30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职业教育的核心理念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职业教育的原则与方法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9" name="组合 30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0" name="组合 30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职业教育的原则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以学生为中心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以就业为导向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以实践为核心</a:t>
                </a:r>
                <a:endParaRPr/>
              </a:p>
            </p:txBody>
          </p:sp>
          <p:pic>
            <p:nvPicPr>
              <p:cNvPr id="3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5" name="组合 31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职业教育的方法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项目化教学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工作过程导向教学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订单式培养</a:t>
                </a:r>
                <a:endParaRPr/>
              </a:p>
            </p:txBody>
          </p:sp>
          <p:pic>
            <p:nvPicPr>
              <p:cNvPr id="3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职业教育课程体系与教学方法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职业教育的课程目标</a:t>
                </a:r>
                <a:endParaRPr/>
              </a:p>
            </p:txBody>
          </p:sp>
          <p:sp>
            <p:nvSpPr>
              <p:cNvPr id="1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培养学生的职业技能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培养学生的职业道德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培养学生的创新能力</a:t>
                </a:r>
                <a:endParaRPr/>
              </a:p>
            </p:txBody>
          </p:sp>
        </p:grpSp>
        <p:grpSp>
          <p:nvGrpSpPr>
            <p:cNvPr id="1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职业教育的课程内容</a:t>
                </a:r>
                <a:endParaRPr/>
              </a:p>
            </p:txBody>
          </p:sp>
          <p:sp>
            <p:nvSpPr>
              <p:cNvPr id="2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职业基础课程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职业核心课程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职业拓展课程</a:t>
                </a:r>
                <a:endParaRPr/>
              </a:p>
            </p:txBody>
          </p:sp>
        </p:grpSp>
        <p:grpSp>
          <p:nvGrpSpPr>
            <p:cNvPr id="2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职业教育的课程实施</a:t>
                </a:r>
                <a:endParaRPr/>
              </a:p>
            </p:txBody>
          </p:sp>
          <p:sp>
            <p:nvSpPr>
              <p:cNvPr id="2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课程开发与更新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课程组织与实施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课程评价与反馈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职业教育的课程体系设计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职业教育的教学方法与创新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" name="组合 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9" name="组合 28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职业教育的传统教学方法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讲授法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示范法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练习法</a:t>
                </a:r>
                <a:endParaRPr/>
              </a:p>
            </p:txBody>
          </p:sp>
          <p:pic>
            <p:nvPicPr>
              <p:cNvPr id="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4" name="组合 33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职业教育的创新教学方法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项目化教学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工作过程导向教学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翻转课堂</a:t>
                </a:r>
                <a:endParaRPr/>
              </a:p>
            </p:txBody>
          </p:sp>
          <p:pic>
            <p:nvPicPr>
              <p:cNvPr id="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9" name="组合 38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4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职业教育的教学评价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形成性评价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总结性评价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自我评价与他人评价相结合</a:t>
                </a:r>
                <a:endParaRPr/>
              </a:p>
            </p:txBody>
          </p:sp>
          <p:pic>
            <p:nvPicPr>
              <p:cNvPr id="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职业教育的实践教学</a:t>
                </a:r>
                <a:endParaRPr/>
              </a:p>
            </p:txBody>
          </p:sp>
          <p:sp>
            <p:nvSpPr>
              <p:cNvPr id="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实习实训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订单式培养</a:t>
                </a:r>
                <a:endParaRPr/>
              </a:p>
            </p:txBody>
          </p:sp>
          <p:sp>
            <p:nvSpPr>
              <p:cNvPr id="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职业教育的学生评价</a:t>
                </a:r>
                <a:endParaRPr/>
              </a:p>
            </p:txBody>
          </p:sp>
          <p:sp>
            <p:nvSpPr>
              <p:cNvPr id="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学习成果评价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职业道德评价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创新能力评价</a:t>
                </a:r>
                <a:endParaRPr/>
              </a:p>
            </p:txBody>
          </p:sp>
          <p:sp>
            <p:nvSpPr>
              <p:cNvPr id="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职业教育实践教学与学生评价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https://d.book118.com/746015041050010055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职业教育(职教)原理与应用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2024-09-22T18:21:54.610</cp:lastPrinted>
  <dcterms:created xsi:type="dcterms:W3CDTF">2024-09-22T10:21:54Z</dcterms:created>
  <dcterms:modified xsi:type="dcterms:W3CDTF">2024-09-22T10:21:56Z</dcterms:modified>
</cp:coreProperties>
</file>