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LODFCF+MS-UIGothic"/>
      <p:regular r:id="rId18"/>
    </p:embeddedFont>
    <p:embeddedFont>
      <p:font typeface="ARPVUO+TUWGSC+ArialMT"/>
      <p:regular r:id="rId19"/>
    </p:embeddedFont>
    <p:embeddedFont>
      <p:font typeface="VUIBRJ+JBUIJU+MicrosoftYaHei-Bold"/>
      <p:regular r:id="rId20"/>
    </p:embeddedFont>
    <p:embeddedFont>
      <p:font typeface="QSEFML+KDOUDQ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ACBDCA-0EA5-4D8E-B7CF-6F9D7C6DA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38D590-C482-4A64-BEB4-B55458071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7A85F-CD3B-46E5-8D53-3235CBF31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60135-6D02-469D-9B60-EFFEEF977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5E7F81-169E-41B2-9C23-3164C22BF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C7F4C7-E657-498D-A91A-8E92BED94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EC97B8-EF84-4832-9940-27D04E407A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0C638-BD1F-415D-AD5E-D9822BD790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D1CAF-56B3-4FED-9A5D-7CD86CA80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02A2A2-BED9-41BA-8854-95C79E64B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F40731-5626-4C2C-8A96-11642B881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0201250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02969" y="1838479"/>
            <a:ext cx="906575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辅</a:t>
            </a:r>
            <a:r>
              <a:rPr sz="5150" spc="25">
                <a:solidFill>
                  <a:srgbClr val="A246FF"/>
                </a:solidFill>
                <a:latin typeface="LODFCF+MS-UIGothic"/>
                <a:cs typeface="LODFCF+MS-UIGothic"/>
              </a:rPr>
              <a:t>助生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产费</a:t>
            </a:r>
            <a:r>
              <a:rPr sz="5150" spc="25">
                <a:solidFill>
                  <a:srgbClr val="A246FF"/>
                </a:solidFill>
                <a:latin typeface="LODFCF+MS-UIGothic"/>
                <a:cs typeface="LODFCF+MS-UIGothic"/>
              </a:rPr>
              <a:t>用的核算技巧</a:t>
            </a:r>
            <a:r>
              <a:rPr sz="5150">
                <a:solidFill>
                  <a:srgbClr val="A246FF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02969" y="2784630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A246FF"/>
                </a:solidFill>
                <a:latin typeface="LODFCF+MS-UIGothic"/>
                <a:cs typeface="LODFC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RPVUO+TUWGSC+ArialMT"/>
                <a:cs typeface="ARPVUO+TUWGS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辅</a:t>
            </a:r>
            <a:r>
              <a:rPr sz="2400">
                <a:solidFill>
                  <a:srgbClr val="AF79DE"/>
                </a:solidFill>
                <a:latin typeface="LODFCF+MS-UIGothic"/>
                <a:cs typeface="LODFCF+MS-UIGothic"/>
              </a:rPr>
              <a:t>助生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产费</a:t>
            </a:r>
            <a:r>
              <a:rPr sz="2400">
                <a:solidFill>
                  <a:srgbClr val="AF79DE"/>
                </a:solidFill>
                <a:latin typeface="LODFCF+MS-UIGothic"/>
                <a:cs typeface="LODFCF+MS-UIGothic"/>
              </a:rPr>
              <a:t>用概述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213760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RPVUO+TUWGSC+ArialMT"/>
                <a:cs typeface="ARPVUO+TUWGS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辅</a:t>
            </a:r>
            <a:r>
              <a:rPr sz="2400">
                <a:solidFill>
                  <a:srgbClr val="AF79DE"/>
                </a:solidFill>
                <a:latin typeface="LODFCF+MS-UIGothic"/>
                <a:cs typeface="LODFCF+MS-UIGothic"/>
              </a:rPr>
              <a:t>助生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产费</a:t>
            </a:r>
            <a:r>
              <a:rPr sz="2400">
                <a:solidFill>
                  <a:srgbClr val="AF79DE"/>
                </a:solidFill>
                <a:latin typeface="LODFCF+MS-UIGothic"/>
                <a:cs typeface="LODFCF+MS-UIGothic"/>
              </a:rPr>
              <a:t>用核算方法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468620" y="2686240"/>
            <a:ext cx="5491421" cy="18805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RPVUO+TUWGSC+ArialMT"/>
                <a:cs typeface="ARPVUO+TUWGS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辅</a:t>
            </a:r>
            <a:r>
              <a:rPr sz="2400">
                <a:solidFill>
                  <a:srgbClr val="AF79DE"/>
                </a:solidFill>
                <a:latin typeface="LODFCF+MS-UIGothic"/>
                <a:cs typeface="LODFCF+MS-UIGothic"/>
              </a:rPr>
              <a:t>助生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产费</a:t>
            </a:r>
            <a:r>
              <a:rPr sz="2400">
                <a:solidFill>
                  <a:srgbClr val="AF79DE"/>
                </a:solidFill>
                <a:latin typeface="LODFCF+MS-UIGothic"/>
                <a:cs typeface="LODFCF+MS-UIGothic"/>
              </a:rPr>
              <a:t>用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归</a:t>
            </a:r>
            <a:r>
              <a:rPr sz="2400">
                <a:solidFill>
                  <a:srgbClr val="AF79DE"/>
                </a:solidFill>
                <a:latin typeface="LODFCF+MS-UIGothic"/>
                <a:cs typeface="LODFCF+MS-UIGothic"/>
              </a:rPr>
              <a:t>集与分配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RPVUO+TUWGSC+ArialMT"/>
                <a:cs typeface="ARPVUO+TUWGS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辅</a:t>
            </a:r>
            <a:r>
              <a:rPr sz="2400">
                <a:solidFill>
                  <a:srgbClr val="AF79DE"/>
                </a:solidFill>
                <a:latin typeface="LODFCF+MS-UIGothic"/>
                <a:cs typeface="LODFCF+MS-UIGothic"/>
              </a:rPr>
              <a:t>助生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产费</a:t>
            </a:r>
            <a:r>
              <a:rPr sz="2400">
                <a:solidFill>
                  <a:srgbClr val="AF79DE"/>
                </a:solidFill>
                <a:latin typeface="LODFCF+MS-UIGothic"/>
                <a:cs typeface="LODFCF+MS-UIGothic"/>
              </a:rPr>
              <a:t>用核算技巧与案例分析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AF79DE"/>
                </a:solidFill>
                <a:latin typeface="ARPVUO+TUWGSC+ArialMT"/>
                <a:cs typeface="ARPVUO+TUWGSC+ArialMT"/>
              </a:rPr>
              <a:t>•</a:t>
            </a:r>
            <a:r>
              <a:rPr sz="2450" spc="128">
                <a:solidFill>
                  <a:srgbClr val="AF79D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辅</a:t>
            </a:r>
            <a:r>
              <a:rPr sz="2400">
                <a:solidFill>
                  <a:srgbClr val="AF79DE"/>
                </a:solidFill>
                <a:latin typeface="LODFCF+MS-UIGothic"/>
                <a:cs typeface="LODFCF+MS-UIGothic"/>
              </a:rPr>
              <a:t>助生</a:t>
            </a:r>
            <a:r>
              <a:rPr sz="2400">
                <a:solidFill>
                  <a:srgbClr val="AF79DE"/>
                </a:solidFill>
                <a:latin typeface="SimSun"/>
                <a:cs typeface="SimSun"/>
              </a:rPr>
              <a:t>产费</a:t>
            </a:r>
            <a:r>
              <a:rPr sz="2400">
                <a:solidFill>
                  <a:srgbClr val="AF79DE"/>
                </a:solidFill>
                <a:latin typeface="LODFCF+MS-UIGothic"/>
                <a:cs typeface="LODFCF+MS-UIGothic"/>
              </a:rPr>
              <a:t>用核算的信息化管理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VUIBRJ+JBUIJU+MicrosoftYaHei-Bold"/>
                <a:cs typeface="VUIBRJ+JBUIJU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467100" y="3665374"/>
            <a:ext cx="623571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辅</a:t>
            </a:r>
            <a:r>
              <a:rPr sz="5150" spc="25">
                <a:solidFill>
                  <a:srgbClr val="A246FF"/>
                </a:solidFill>
                <a:latin typeface="LODFCF+MS-UIGothic"/>
                <a:cs typeface="LODFCF+MS-UIGothic"/>
              </a:rPr>
              <a:t>助生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产费</a:t>
            </a:r>
            <a:r>
              <a:rPr sz="5150" spc="25">
                <a:solidFill>
                  <a:srgbClr val="A246FF"/>
                </a:solidFill>
                <a:latin typeface="LODFCF+MS-UIGothic"/>
                <a:cs typeface="LODFCF+MS-UIGothic"/>
              </a:rPr>
              <a:t>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LODFCF+MS-UIGothic"/>
                <a:cs typeface="LODFCF+MS-UIGothic"/>
              </a:rPr>
              <a:t>定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AF79DE"/>
                </a:solidFill>
                <a:latin typeface="LODFCF+MS-UIGothic"/>
                <a:cs typeface="LODFCF+MS-UIGothic"/>
              </a:rPr>
              <a:t>与分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LODFCF+MS-UIGothic"/>
                <a:cs typeface="LODFCF+MS-UIGothic"/>
              </a:rPr>
              <a:t>定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产费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用是指企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车间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助性生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的其他生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用。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LODFCF+MS-UIGothic"/>
                <a:cs typeface="LODFCF+MS-UIGothic"/>
              </a:rPr>
              <a:t>分</a:t>
            </a:r>
            <a:r>
              <a:rPr sz="1550">
                <a:solidFill>
                  <a:srgbClr val="AF79DE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根据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所提供的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劳务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的不同，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产费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用可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直接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用和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辅</a:t>
            </a:r>
            <a:r>
              <a:rPr sz="3000">
                <a:solidFill>
                  <a:srgbClr val="AF79DE"/>
                </a:solidFill>
                <a:latin typeface="LODFCF+MS-UIGothic"/>
                <a:cs typeface="LODFCF+MS-UIGothic"/>
              </a:rPr>
              <a:t>助生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产费</a:t>
            </a:r>
            <a:r>
              <a:rPr sz="3000">
                <a:solidFill>
                  <a:srgbClr val="AF79DE"/>
                </a:solidFill>
                <a:latin typeface="LODFCF+MS-UIGothic"/>
                <a:cs typeface="LODFCF+MS-UIGothic"/>
              </a:rPr>
              <a:t>用的特点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93620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2000" spc="25">
                <a:solidFill>
                  <a:srgbClr val="FFFDFD"/>
                </a:solidFill>
                <a:latin typeface="LODFCF+MS-UIGothic"/>
                <a:cs typeface="LODFCF+MS-UIGothic"/>
              </a:rPr>
              <a:t>接性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083675" y="170995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LODFCF+MS-UIGothic"/>
                <a:cs typeface="LODFCF+MS-UIGothic"/>
              </a:rPr>
              <a:t>复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杂</a:t>
            </a:r>
            <a:r>
              <a:rPr sz="2000">
                <a:solidFill>
                  <a:srgbClr val="FFFDFD"/>
                </a:solidFill>
                <a:latin typeface="LODFCF+MS-UIGothic"/>
                <a:cs typeface="LODFCF+MS-UIGothic"/>
              </a:rPr>
              <a:t>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助生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产费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用不同于直接生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产费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用，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它不是直接用于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品生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用，而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提供服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生的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用。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由于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助生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产费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用的多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性和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接性，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其核算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程相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，需要合理地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归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集和分配。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688329" y="385371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LODFCF+MS-UIGothic"/>
                <a:cs typeface="LODFCF+MS-UIGothic"/>
              </a:rPr>
              <a:t>多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2000">
                <a:solidFill>
                  <a:srgbClr val="FFFDFD"/>
                </a:solidFill>
                <a:latin typeface="LODFCF+MS-UIGothic"/>
                <a:cs typeface="LODFCF+MS-UIGothic"/>
              </a:rPr>
              <a:t>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09134" y="4425688"/>
            <a:ext cx="36506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助生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产费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用的来源和用途多种多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可以是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产车间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提供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力、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修、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、供水、供气等多种服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生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LODFCF+MS-UIGothic"/>
                <a:cs typeface="LODFCF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辅</a:t>
            </a:r>
            <a:r>
              <a:rPr sz="3000">
                <a:solidFill>
                  <a:srgbClr val="AF79DE"/>
                </a:solidFill>
                <a:latin typeface="LODFCF+MS-UIGothic"/>
                <a:cs typeface="LODFCF+MS-UIGothic"/>
              </a:rPr>
              <a:t>助生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产费</a:t>
            </a:r>
            <a:r>
              <a:rPr sz="3000">
                <a:solidFill>
                  <a:srgbClr val="AF79DE"/>
                </a:solidFill>
                <a:latin typeface="LODFCF+MS-UIGothic"/>
                <a:cs typeface="LODFCF+MS-UIGothic"/>
              </a:rPr>
              <a:t>用核算的重要性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LODFCF+MS-UIGothic"/>
                <a:cs typeface="LODFCF+MS-UIGothic"/>
              </a:rPr>
              <a:t>提高成本核算的准确性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正确核算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产费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用有助于提高成本核算的准确性，从而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决策提供可靠依据。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LODFCF+MS-UIGothic"/>
                <a:cs typeface="LODFCF+MS-UIGothic"/>
              </a:rPr>
              <a:t>有助于降低成本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0598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合理地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集和分配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产费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用，企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可以更好地控制成本，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效益。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LODFCF+MS-UIGothic"/>
                <a:cs typeface="LODFCF+MS-UIGothic"/>
              </a:rPr>
              <a:t>有利于企</a:t>
            </a: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业资</a:t>
            </a:r>
            <a:r>
              <a:rPr sz="2300" spc="25">
                <a:solidFill>
                  <a:srgbClr val="AF79DE"/>
                </a:solidFill>
                <a:latin typeface="LODFCF+MS-UIGothic"/>
                <a:cs typeface="LODFCF+MS-UIGothic"/>
              </a:rPr>
              <a:t>源管理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42505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准确的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产费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用核算有助于企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合理配置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源，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化生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流程，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LODFCF+MS-UIGothic"/>
                <a:cs typeface="LODFCF+MS-UIGothic"/>
              </a:rPr>
              <a:t>源利用效率。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VUIBRJ+JBUIJU+MicrosoftYaHei-Bold"/>
                <a:cs typeface="VUIBRJ+JBUIJU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809875" y="3665374"/>
            <a:ext cx="7554670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辅</a:t>
            </a:r>
            <a:r>
              <a:rPr sz="5150" spc="25">
                <a:solidFill>
                  <a:srgbClr val="A246FF"/>
                </a:solidFill>
                <a:latin typeface="LODFCF+MS-UIGothic"/>
                <a:cs typeface="LODFCF+MS-UIGothic"/>
              </a:rPr>
              <a:t>助生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产费</a:t>
            </a:r>
            <a:r>
              <a:rPr sz="5150" spc="25">
                <a:solidFill>
                  <a:srgbClr val="A246FF"/>
                </a:solidFill>
                <a:latin typeface="LODFCF+MS-UIGothic"/>
                <a:cs typeface="LODFCF+MS-UIGothic"/>
              </a:rPr>
              <a:t>用核算方法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LODFCF+MS-UIGothic"/>
                <a:cs typeface="LODFCF+MS-UIGothic"/>
              </a:rPr>
              <a:t>直接分配法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LODFCF+MS-UIGothic"/>
                <a:cs typeface="LODFCF+MS-UIGothic"/>
              </a:rPr>
              <a:t>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FFFFFF"/>
                </a:solidFill>
                <a:latin typeface="LODFCF+MS-UIGothic"/>
                <a:cs typeface="LODFCF+MS-UIGothic"/>
              </a:rPr>
              <a:t>助生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产费</a:t>
            </a:r>
            <a:r>
              <a:rPr sz="1500">
                <a:solidFill>
                  <a:srgbClr val="FFFFFF"/>
                </a:solidFill>
                <a:latin typeface="LODFCF+MS-UIGothic"/>
                <a:cs typeface="LODFCF+MS-UIGothic"/>
              </a:rPr>
              <a:t>用直接分配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给辅</a:t>
            </a:r>
            <a:r>
              <a:rPr sz="1500">
                <a:solidFill>
                  <a:srgbClr val="FFFFFF"/>
                </a:solidFill>
                <a:latin typeface="LODFCF+MS-UIGothic"/>
                <a:cs typeface="LODFCF+MS-UIGothic"/>
              </a:rPr>
              <a:t>助生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FFF"/>
                </a:solidFill>
                <a:latin typeface="LODFCF+MS-UIGothic"/>
                <a:cs typeface="LODFCF+MS-UIGothic"/>
              </a:rPr>
              <a:t>以外的各受益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LODFCF+MS-UIGothic"/>
                <a:cs typeface="LODFCF+MS-UIGothic"/>
              </a:rPr>
              <a:t>位，不考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FFFFFF"/>
                </a:solidFill>
                <a:latin typeface="LODFCF+MS-UIGothic"/>
                <a:cs typeface="LODFCF+MS-UIGothic"/>
              </a:rPr>
              <a:t>交互服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LODFCF+MS-UIGothic"/>
                <a:cs typeface="LODFCF+MS-UIGothic"/>
              </a:rPr>
              <a:t>量。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AF79DE"/>
                </a:solidFill>
                <a:latin typeface="LODFCF+MS-UIGothic"/>
                <a:cs typeface="LODFC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6610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直接分配法适用于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辅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助生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内部相互提供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品或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劳务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不多，不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行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用的交互分配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对辅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助生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成本和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品制造成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本影响不大的情况。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方法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算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简单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，但由于不考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虑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交互服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量，因此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于存在大量交互服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的情况，分配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果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可能不</a:t>
            </a:r>
            <a:r>
              <a:rPr sz="1500">
                <a:solidFill>
                  <a:srgbClr val="59228A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59228A"/>
                </a:solidFill>
                <a:latin typeface="LODFCF+MS-UIGothic"/>
                <a:cs typeface="LODFCF+MS-UIGothic"/>
              </a:rPr>
              <a:t>准确。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LODFCF+MS-UIGothic"/>
                <a:cs typeface="LODFCF+MS-UIGothic"/>
              </a:rPr>
              <a:t>交互分配法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755706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先在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产车间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间进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行交互分配，然后再将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用分配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给辅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以外的各受益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AF79DE"/>
                </a:solidFill>
                <a:latin typeface="LODFCF+MS-UIGothic"/>
                <a:cs typeface="LODFC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289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交互分配法考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产车间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的交互服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量，提高了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用分配的准确性。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方法需要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行两次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分配，先在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产车间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间进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行交互分配，然后再将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用分配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给辅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以外的各受益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位。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，但能更准确地反映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情况。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LODFCF+MS-UIGothic"/>
                <a:cs typeface="LODFCF+MS-UIGothic"/>
              </a:rPr>
              <a:t>代数分配法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86295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建立并解决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立方程式来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对辅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产费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行分配。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AF79DE"/>
                </a:solidFill>
                <a:latin typeface="LODFCF+MS-UIGothic"/>
                <a:cs typeface="LODFC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代数分配法是一种精确的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产费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用分配方法。它通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建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立并解决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联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立方程式来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对辅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产费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行分配，能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准确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反映各受益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位之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的服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关系。但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种方法需要使用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算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算，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较为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杂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顺</a:t>
            </a:r>
            <a:r>
              <a:rPr sz="3000">
                <a:solidFill>
                  <a:srgbClr val="AF79DE"/>
                </a:solidFill>
                <a:latin typeface="LODFCF+MS-UIGothic"/>
                <a:cs typeface="LODFCF+MS-UIGothic"/>
              </a:rPr>
              <a:t>序分配法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AF79DE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AF79DE"/>
                </a:solidFill>
                <a:latin typeface="LODFCF+MS-UIGothic"/>
                <a:cs typeface="LODFCF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35184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按照受益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位提供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给辅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产车间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量的大小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序，依次将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用分配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各受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位。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549015" cy="19716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序分配法又称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梯形分配法，它是按照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受益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位提供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给辅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产车间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服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量的大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小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顺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序，依次将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用分配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给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各受益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位。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该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方法适用于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产车间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之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相互提供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品或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劳务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有明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显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差异的情况，能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更好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地反映各受益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单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位之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的服</a:t>
            </a:r>
            <a:r>
              <a:rPr sz="1350">
                <a:solidFill>
                  <a:srgbClr val="59228A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59228A"/>
                </a:solidFill>
                <a:latin typeface="LODFCF+MS-UIGothic"/>
                <a:cs typeface="LODFCF+MS-UIGothic"/>
              </a:rPr>
              <a:t>关系。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VUIBRJ+JBUIJU+MicrosoftYaHei-Bold"/>
                <a:cs typeface="VUIBRJ+JBUIJU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235472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A246FF"/>
                </a:solidFill>
                <a:latin typeface="VUIBRJ+JBUIJU+MicrosoftYaHei-Bold"/>
                <a:cs typeface="VUIBRJ+JBUIJU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81579" y="3665374"/>
            <a:ext cx="8310588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辅</a:t>
            </a:r>
            <a:r>
              <a:rPr sz="5150" spc="25">
                <a:solidFill>
                  <a:srgbClr val="A246FF"/>
                </a:solidFill>
                <a:latin typeface="LODFCF+MS-UIGothic"/>
                <a:cs typeface="LODFCF+MS-UIGothic"/>
              </a:rPr>
              <a:t>助生</a:t>
            </a:r>
            <a:r>
              <a:rPr sz="5150" spc="23">
                <a:solidFill>
                  <a:srgbClr val="A246FF"/>
                </a:solidFill>
                <a:latin typeface="SimSun"/>
                <a:cs typeface="SimSun"/>
              </a:rPr>
              <a:t>产费</a:t>
            </a:r>
            <a:r>
              <a:rPr sz="5150" spc="25">
                <a:solidFill>
                  <a:srgbClr val="A246FF"/>
                </a:solidFill>
                <a:latin typeface="LODFCF+MS-UIGothic"/>
                <a:cs typeface="LODFCF+MS-UIGothic"/>
              </a:rPr>
              <a:t>用</a:t>
            </a:r>
            <a:r>
              <a:rPr sz="5150" spc="25">
                <a:solidFill>
                  <a:srgbClr val="A246FF"/>
                </a:solidFill>
                <a:latin typeface="SimSun"/>
                <a:cs typeface="SimSun"/>
              </a:rPr>
              <a:t>归</a:t>
            </a:r>
            <a:r>
              <a:rPr sz="5150" spc="25">
                <a:solidFill>
                  <a:srgbClr val="A246FF"/>
                </a:solidFill>
                <a:latin typeface="LODFCF+MS-UIGothic"/>
                <a:cs typeface="LODFCF+MS-UIGothic"/>
              </a:rPr>
              <a:t>集与分配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辅</a:t>
            </a:r>
            <a:r>
              <a:rPr sz="3000">
                <a:solidFill>
                  <a:srgbClr val="AF79DE"/>
                </a:solidFill>
                <a:latin typeface="LODFCF+MS-UIGothic"/>
                <a:cs typeface="LODFCF+MS-UIGothic"/>
              </a:rPr>
              <a:t>助生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产费</a:t>
            </a:r>
            <a:r>
              <a:rPr sz="3000">
                <a:solidFill>
                  <a:srgbClr val="AF79DE"/>
                </a:solidFill>
                <a:latin typeface="LODFCF+MS-UIGothic"/>
                <a:cs typeface="LODFCF+MS-UIGothic"/>
              </a:rPr>
              <a:t>用</a:t>
            </a:r>
            <a:r>
              <a:rPr sz="3000">
                <a:solidFill>
                  <a:srgbClr val="AF79DE"/>
                </a:solidFill>
                <a:latin typeface="SimSun"/>
                <a:cs typeface="SimSun"/>
              </a:rPr>
              <a:t>归</a:t>
            </a:r>
            <a:r>
              <a:rPr sz="3000">
                <a:solidFill>
                  <a:srgbClr val="AF79DE"/>
                </a:solidFill>
                <a:latin typeface="LODFCF+MS-UIGothic"/>
                <a:cs typeface="LODFCF+MS-UIGothic"/>
              </a:rPr>
              <a:t>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AF79DE"/>
                </a:solidFill>
                <a:latin typeface="LODFCF+MS-UIGothic"/>
                <a:cs typeface="LODFCF+MS-UIGothic"/>
              </a:rPr>
              <a:t>直接</a:t>
            </a:r>
            <a:r>
              <a:rPr sz="1550" spc="25">
                <a:solidFill>
                  <a:srgbClr val="AF79DE"/>
                </a:solidFill>
                <a:latin typeface="SimSun"/>
                <a:cs typeface="SimSun"/>
              </a:rPr>
              <a:t>归</a:t>
            </a:r>
            <a:r>
              <a:rPr sz="1550">
                <a:solidFill>
                  <a:srgbClr val="AF79DE"/>
                </a:solidFill>
                <a:latin typeface="LODFCF+MS-UIGothic"/>
                <a:cs typeface="LODFCF+MS-UIGothic"/>
              </a:rPr>
              <a:t>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直接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记录辅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助生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门发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生的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用，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5319" y="2268708"/>
            <a:ext cx="223353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LODFCF+MS-UIGothic"/>
                <a:cs typeface="LODFCF+MS-UIGothic"/>
              </a:rPr>
              <a:t>如直接材料、直接人工等。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550" spc="25">
                <a:solidFill>
                  <a:srgbClr val="FFFFFF"/>
                </a:solidFill>
                <a:latin typeface="LODFCF+MS-UIGothic"/>
                <a:cs typeface="LODFCF+MS-UIGothic"/>
              </a:rPr>
              <a:t>接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归</a:t>
            </a:r>
            <a:r>
              <a:rPr sz="1550">
                <a:solidFill>
                  <a:srgbClr val="FFFFFF"/>
                </a:solidFill>
                <a:latin typeface="LODFCF+MS-UIGothic"/>
                <a:cs typeface="LODFCF+MS-UIGothic"/>
              </a:rPr>
              <a:t>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93419" y="4451838"/>
            <a:ext cx="3154679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用按照一定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准分配到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助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门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，如制造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用、管理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350">
                <a:solidFill>
                  <a:srgbClr val="FFFFFF"/>
                </a:solidFill>
                <a:latin typeface="LODFCF+MS-UIGothic"/>
                <a:cs typeface="LODFCF+MS-UIGothic"/>
              </a:rPr>
              <a:t>用等。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https://d.book118.com/746020125022010051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SimSun</vt:lpstr>
      <vt:lpstr>LODFCF+MS-UIGothic</vt:lpstr>
      <vt:lpstr>ARPVUO+TUWGSC+ArialMT</vt:lpstr>
      <vt:lpstr>Times New Roman</vt:lpstr>
      <vt:lpstr>VUIBRJ+JBUIJU+MicrosoftYaHei-Bold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2024-09-16T19:12:46.041</cp:lastPrinted>
  <dcterms:created xsi:type="dcterms:W3CDTF">2024-09-16T11:12:46Z</dcterms:created>
  <dcterms:modified xsi:type="dcterms:W3CDTF">2024-09-16T11:12:47Z</dcterms:modified>
</cp:coreProperties>
</file>