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65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BE5E1-12B1-4009-8C8D-618DCA873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58EF1-591C-47A6-8BEB-9DEF48584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F2727-6A99-40A1-8373-2B90C7F7C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58EA2-37E0-45A3-B879-C62A0004F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F88E2B-C190-4D9E-910F-AE6D092D2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981D00-D720-48E4-A5D2-0BCE8E637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03C09E-4F61-455B-8E3A-5A297A909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1A601-B68B-4CC5-B46F-124978063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2AE53-B480-4FBB-98BD-F5780355A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919A6-FBB5-4C96-A164-90E7B01F4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95F67-2782-4BBD-9B1A-3FB7784FA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647" r:id="rId2"/>
    <p:sldLayoutId id="2147498648" r:id="rId3"/>
    <p:sldLayoutId id="2147498649" r:id="rId4"/>
    <p:sldLayoutId id="2147498650" r:id="rId5"/>
    <p:sldLayoutId id="2147498651" r:id="rId6"/>
    <p:sldLayoutId id="2147498652" r:id="rId7"/>
    <p:sldLayoutId id="2147498653" r:id="rId8"/>
    <p:sldLayoutId id="2147498654" r:id="rId9"/>
    <p:sldLayoutId id="2147498655" r:id="rId10"/>
    <p:sldLayoutId id="214749865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3105411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青少吸烟危害大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吸烟对青少年的危害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吸烟对周围人的影响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如何预防青少年吸烟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如何帮助青少年戒烟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案例分析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吸烟对青少年的危害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身体健康危害</a:t>
            </a:r>
            <a:endParaRPr lang="zh-CN" altLang="en-US"/>
          </a:p>
        </p:txBody>
      </p:sp>
      <p:sp>
        <p:nvSpPr>
          <p:cNvPr id="1048846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8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0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影响肺部健康：吸烟可能导致肺部疾病，如肺癌、慢性阻塞性肺病等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2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4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影响心血管健康：吸烟可能导致心血管疾病，如冠心病、高血压等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2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影响生长发育：吸烟可能影响青少年的生长发育，导致身高、体重等指标下降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4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6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影响免疫系统：吸烟可能影响免疫系统的功能，导致抵抗力下降，容易生病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心理健康危害</a:t>
            </a:r>
            <a:endParaRPr lang="zh-CN" altLang="en-US"/>
          </a:p>
        </p:txBody>
      </p:sp>
      <p:sp>
        <p:nvSpPr>
          <p:cNvPr id="10489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6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吸烟可能导致青少年焦虑、抑郁等心理问题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吸烟可能影响青少年的认知功能和学习能力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8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吸烟可能增加青少年自杀的风险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0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吸烟可能影响青少年的社会交往和人际关系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社会行为危害</a:t>
            </a:r>
            <a:endParaRPr lang="zh-CN" altLang="en-US"/>
          </a:p>
        </p:txBody>
      </p:sp>
      <p:sp>
        <p:nvSpPr>
          <p:cNvPr id="1048962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吸烟影响青少年的学习成绩，导致注意力不集中、记忆力下降等问题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吸烟影响青少年的社会交往，导致人际关系紧张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吸烟可能导致青少年参与不良行为，如偷窃、斗殴等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吸烟可能导致青少年产生心理问题，如焦虑、抑郁等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吸烟对周围人的影响</a:t>
            </a:r>
            <a:endParaRPr lang="zh-CN" altLang="en-US"/>
          </a:p>
        </p:txBody>
      </p:sp>
      <p:sp>
        <p:nvSpPr>
          <p:cNvPr id="10490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对家人的影响</a:t>
            </a:r>
            <a:endParaRPr lang="zh-CN" altLang="en-US"/>
          </a:p>
        </p:txBody>
      </p:sp>
      <p:sp>
        <p:nvSpPr>
          <p:cNvPr id="1049056" name="弧形 58"/>
          <p:cNvSpPr/>
          <p:nvPr>
            <p:custDataLst>
              <p:tags r:id="rId2"/>
            </p:custDataLst>
          </p:nvPr>
        </p:nvSpPr>
        <p:spPr>
          <a:xfrm>
            <a:off x="8244348" y="2216274"/>
            <a:ext cx="3110172" cy="311017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弧形 57"/>
          <p:cNvSpPr/>
          <p:nvPr>
            <p:custDataLst>
              <p:tags r:id="rId3"/>
            </p:custDataLst>
          </p:nvPr>
        </p:nvSpPr>
        <p:spPr>
          <a:xfrm>
            <a:off x="1524000" y="2216274"/>
            <a:ext cx="3110172" cy="311017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椭圆 22"/>
          <p:cNvSpPr/>
          <p:nvPr>
            <p:custDataLst>
              <p:tags r:id="rId4"/>
            </p:custDataLst>
          </p:nvPr>
        </p:nvSpPr>
        <p:spPr>
          <a:xfrm>
            <a:off x="855008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椭圆 23"/>
          <p:cNvSpPr/>
          <p:nvPr>
            <p:custDataLst>
              <p:tags r:id="rId5"/>
            </p:custDataLst>
          </p:nvPr>
        </p:nvSpPr>
        <p:spPr>
          <a:xfrm>
            <a:off x="889614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正文"/>
          <p:cNvSpPr txBox="1"/>
          <p:nvPr>
            <p:custDataLst>
              <p:tags r:id="rId6"/>
            </p:custDataLst>
          </p:nvPr>
        </p:nvSpPr>
        <p:spPr>
          <a:xfrm>
            <a:off x="8955776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健康影响：家人长期吸入二手烟，可能导致各种健康问题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6" name="椭圆 24"/>
          <p:cNvSpPr/>
          <p:nvPr>
            <p:custDataLst>
              <p:tags r:id="rId7"/>
            </p:custDataLst>
          </p:nvPr>
        </p:nvSpPr>
        <p:spPr>
          <a:xfrm>
            <a:off x="6370445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椭圆 25"/>
          <p:cNvSpPr/>
          <p:nvPr>
            <p:custDataLst>
              <p:tags r:id="rId8"/>
            </p:custDataLst>
          </p:nvPr>
        </p:nvSpPr>
        <p:spPr>
          <a:xfrm>
            <a:off x="671566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9"/>
            </p:custDataLst>
          </p:nvPr>
        </p:nvSpPr>
        <p:spPr>
          <a:xfrm>
            <a:off x="677613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经济负担：吸烟增加家庭经济负担，影响家庭生活质量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椭圆 7"/>
          <p:cNvSpPr/>
          <p:nvPr>
            <p:custDataLst>
              <p:tags r:id="rId10"/>
            </p:custDataLst>
          </p:nvPr>
        </p:nvSpPr>
        <p:spPr>
          <a:xfrm>
            <a:off x="419080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椭圆 9"/>
          <p:cNvSpPr/>
          <p:nvPr>
            <p:custDataLst>
              <p:tags r:id="rId11"/>
            </p:custDataLst>
          </p:nvPr>
        </p:nvSpPr>
        <p:spPr>
          <a:xfrm>
            <a:off x="4536019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正文"/>
          <p:cNvSpPr txBox="1"/>
          <p:nvPr>
            <p:custDataLst>
              <p:tags r:id="rId12"/>
            </p:custDataLst>
          </p:nvPr>
        </p:nvSpPr>
        <p:spPr>
          <a:xfrm>
            <a:off x="459649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家庭氛围：吸烟影响家庭氛围，可能导致家庭矛盾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8" name="椭圆 5"/>
          <p:cNvSpPr/>
          <p:nvPr>
            <p:custDataLst>
              <p:tags r:id="rId13"/>
            </p:custDataLst>
          </p:nvPr>
        </p:nvSpPr>
        <p:spPr>
          <a:xfrm>
            <a:off x="1763382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椭圆 4"/>
          <p:cNvSpPr/>
          <p:nvPr>
            <p:custDataLst>
              <p:tags r:id="rId14"/>
            </p:custDataLst>
          </p:nvPr>
        </p:nvSpPr>
        <p:spPr>
          <a:xfrm>
            <a:off x="2108597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正文"/>
          <p:cNvSpPr txBox="1"/>
          <p:nvPr>
            <p:custDataLst>
              <p:tags r:id="rId15"/>
            </p:custDataLst>
          </p:nvPr>
        </p:nvSpPr>
        <p:spPr>
          <a:xfrm>
            <a:off x="2169073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二手烟：家人吸入二手烟，增加患病风险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对同学的影响</a:t>
            </a:r>
            <a:endParaRPr lang="zh-CN" altLang="en-US"/>
          </a:p>
        </p:txBody>
      </p:sp>
      <p:sp>
        <p:nvSpPr>
          <p:cNvPr id="1049118" name="Freeform 27"/>
          <p:cNvSpPr/>
          <p:nvPr>
            <p:custDataLst>
              <p:tags r:id="rId2"/>
            </p:custDataLst>
          </p:nvPr>
        </p:nvSpPr>
        <p:spPr bwMode="auto">
          <a:xfrm>
            <a:off x="1524000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矩形: 圆角 32"/>
          <p:cNvSpPr/>
          <p:nvPr>
            <p:custDataLst>
              <p:tags r:id="rId3"/>
            </p:custDataLst>
          </p:nvPr>
        </p:nvSpPr>
        <p:spPr>
          <a:xfrm flipH="1">
            <a:off x="1640511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1524000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24" name="正文"/>
          <p:cNvSpPr txBox="1"/>
          <p:nvPr>
            <p:custDataLst>
              <p:tags r:id="rId5"/>
            </p:custDataLst>
          </p:nvPr>
        </p:nvSpPr>
        <p:spPr>
          <a:xfrm>
            <a:off x="1761659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二手烟：同学吸入二手烟，影响健康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26" name="标题"/>
          <p:cNvSpPr txBox="1"/>
          <p:nvPr>
            <p:custDataLst>
              <p:tags r:id="rId6"/>
            </p:custDataLst>
          </p:nvPr>
        </p:nvSpPr>
        <p:spPr>
          <a:xfrm>
            <a:off x="1586603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28" name="Freeform 27"/>
          <p:cNvSpPr/>
          <p:nvPr>
            <p:custDataLst>
              <p:tags r:id="rId7"/>
            </p:custDataLst>
          </p:nvPr>
        </p:nvSpPr>
        <p:spPr bwMode="auto">
          <a:xfrm>
            <a:off x="4091874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矩形: 圆角 38"/>
          <p:cNvSpPr/>
          <p:nvPr>
            <p:custDataLst>
              <p:tags r:id="rId8"/>
            </p:custDataLst>
          </p:nvPr>
        </p:nvSpPr>
        <p:spPr>
          <a:xfrm flipH="1">
            <a:off x="4208385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4091874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34" name="正文"/>
          <p:cNvSpPr txBox="1"/>
          <p:nvPr>
            <p:custDataLst>
              <p:tags r:id="rId10"/>
            </p:custDataLst>
          </p:nvPr>
        </p:nvSpPr>
        <p:spPr>
          <a:xfrm>
            <a:off x="4329533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模仿行为：同学可能会模仿吸烟行为，形成不良习惯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36" name="标题"/>
          <p:cNvSpPr txBox="1"/>
          <p:nvPr>
            <p:custDataLst>
              <p:tags r:id="rId11"/>
            </p:custDataLst>
          </p:nvPr>
        </p:nvSpPr>
        <p:spPr>
          <a:xfrm>
            <a:off x="4154477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38" name="Freeform 27"/>
          <p:cNvSpPr/>
          <p:nvPr>
            <p:custDataLst>
              <p:tags r:id="rId12"/>
            </p:custDataLst>
          </p:nvPr>
        </p:nvSpPr>
        <p:spPr bwMode="auto">
          <a:xfrm>
            <a:off x="6659749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矩形: 圆角 68"/>
          <p:cNvSpPr/>
          <p:nvPr>
            <p:custDataLst>
              <p:tags r:id="rId13"/>
            </p:custDataLst>
          </p:nvPr>
        </p:nvSpPr>
        <p:spPr>
          <a:xfrm flipH="1">
            <a:off x="6776260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659749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44" name="正文"/>
          <p:cNvSpPr txBox="1"/>
          <p:nvPr>
            <p:custDataLst>
              <p:tags r:id="rId15"/>
            </p:custDataLst>
          </p:nvPr>
        </p:nvSpPr>
        <p:spPr>
          <a:xfrm>
            <a:off x="6897408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社交影响：同学可能会因为吸烟者身上的烟味而疏远他们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46" name="标题"/>
          <p:cNvSpPr txBox="1"/>
          <p:nvPr>
            <p:custDataLst>
              <p:tags r:id="rId16"/>
            </p:custDataLst>
          </p:nvPr>
        </p:nvSpPr>
        <p:spPr>
          <a:xfrm>
            <a:off x="6722352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48" name="Freeform 27"/>
          <p:cNvSpPr/>
          <p:nvPr>
            <p:custDataLst>
              <p:tags r:id="rId17"/>
            </p:custDataLst>
          </p:nvPr>
        </p:nvSpPr>
        <p:spPr bwMode="auto">
          <a:xfrm>
            <a:off x="9227623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矩形: 圆角 74"/>
          <p:cNvSpPr/>
          <p:nvPr>
            <p:custDataLst>
              <p:tags r:id="rId18"/>
            </p:custDataLst>
          </p:nvPr>
        </p:nvSpPr>
        <p:spPr>
          <a:xfrm flipH="1">
            <a:off x="9344714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27623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54" name="正文"/>
          <p:cNvSpPr txBox="1"/>
          <p:nvPr>
            <p:custDataLst>
              <p:tags r:id="rId20"/>
            </p:custDataLst>
          </p:nvPr>
        </p:nvSpPr>
        <p:spPr>
          <a:xfrm>
            <a:off x="9465282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学习影响：吸烟可能会分散同学的注意力，影响学习效果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56" name="标题"/>
          <p:cNvSpPr txBox="1"/>
          <p:nvPr>
            <p:custDataLst>
              <p:tags r:id="rId21"/>
            </p:custDataLst>
          </p:nvPr>
        </p:nvSpPr>
        <p:spPr>
          <a:xfrm>
            <a:off x="9290806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对社会的影响</a:t>
            </a:r>
            <a:endParaRPr lang="zh-CN" altLang="en-US"/>
          </a:p>
        </p:txBody>
      </p:sp>
      <p:sp>
        <p:nvSpPr>
          <p:cNvPr id="10491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增加医疗负担：吸烟导致的疾病会增加医疗费用，给社会带来经济压力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影响社会风气：吸烟行为可能会影响青少年的价值观和行为习惯，对社会风气产生不良影响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影响公共安全：吸烟可能导致火灾等安全事故，给社会带来安全隐患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影响环境质量：吸烟产生的二手烟会对周围环境造成污染，影响人们的健康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如何预防青少年吸烟</a:t>
            </a:r>
            <a:endParaRPr lang="zh-CN" altLang="en-US"/>
          </a:p>
        </p:txBody>
      </p:sp>
      <p:sp>
        <p:nvSpPr>
          <p:cNvPr id="10492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提高青少年对吸烟危害的认识</a:t>
            </a:r>
            <a:endParaRPr lang="zh-CN" altLang="en-US"/>
          </a:p>
        </p:txBody>
      </p:sp>
      <p:sp>
        <p:nvSpPr>
          <p:cNvPr id="10492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6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开展健康教育课程，普及吸烟危害知识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组织青少年参加戒烟活动，提高戒烟意识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8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加强家庭和学校的监管，防止青少年接触烟草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0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提高青少年的自我保护意识，远离吸烟环境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https://d.book118.com/746031054110010055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Montserrat ExtraBold</vt:lpstr>
      <vt:lpstr>宋体</vt:lpstr>
      <vt:lpstr>Office Theme</vt:lpstr>
      <vt:lpstr>青少吸烟危害大</vt:lpstr>
      <vt:lpstr>目录</vt:lpstr>
      <vt:lpstr>吸烟对青少年的危害</vt:lpstr>
      <vt:lpstr>身体健康危害</vt:lpstr>
      <vt:lpstr>心理健康危害</vt:lpstr>
      <vt:lpstr>社会行为危害</vt:lpstr>
      <vt:lpstr>吸烟对周围人的影响</vt:lpstr>
      <vt:lpstr>对家人的影响</vt:lpstr>
      <vt:lpstr>对同学的影响</vt:lpstr>
      <vt:lpstr>对社会的影响</vt:lpstr>
      <vt:lpstr>如何预防青少年吸烟</vt:lpstr>
      <vt:lpstr>提高青少年对吸烟危害的认识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2024-09-22T21:22:07.776</cp:lastPrinted>
  <dcterms:created xsi:type="dcterms:W3CDTF">2024-09-22T13:22:07Z</dcterms:created>
  <dcterms:modified xsi:type="dcterms:W3CDTF">2024-09-22T13:22:09Z</dcterms:modified>
</cp:coreProperties>
</file>