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2D7D5-FF76-4955-A0B2-09FEBC79B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EB12A-D4C7-4C8B-ADE5-5B8332868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867A3-07DD-4933-91D0-470EE477D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813EB-B49F-404D-9F07-2E5A0C116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26A14-25C7-4371-B354-08272A6D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77648-624A-4BF8-81D8-2A3B3360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2DA60-2D8D-410A-8C05-34895526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A45BD-51D9-4450-AFB9-A15CC8A37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1D5AE-A0BE-4D88-8892-AB3313C4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80BE5-6A9E-416D-8811-9DA570D8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53683-2EA8-47F6-A3AC-90DC8B8E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81" r:id="rId2"/>
    <p:sldLayoutId id="2147484582" r:id="rId3"/>
    <p:sldLayoutId id="2147484583" r:id="rId4"/>
    <p:sldLayoutId id="2147484584" r:id="rId5"/>
    <p:sldLayoutId id="2147484585" r:id="rId6"/>
    <p:sldLayoutId id="2147484586" r:id="rId7"/>
    <p:sldLayoutId id="2147484587" r:id="rId8"/>
    <p:sldLayoutId id="2147484588" r:id="rId9"/>
    <p:sldLayoutId id="2147484589" r:id="rId10"/>
    <p:sldLayoutId id="21474845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19" Type="http://schemas.openxmlformats.org/officeDocument/2006/relationships/tags" Target="../tags/tag28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31111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运用短视频企业号进行品牌传播的方法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了解短视频企业号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制定品牌传播策略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创作优质内容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运营短视频企业号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合作与推广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评估品牌传播效果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了解短视频企业号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短视频企业号的定义和功能</a:t>
            </a:r>
            <a:endParaRPr lang="zh-CN" altLang="en-US"/>
          </a:p>
        </p:txBody>
      </p:sp>
      <p:sp>
        <p:nvSpPr>
          <p:cNvPr id="1048874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定义：企业官方账号，用于发布企业相关信息和宣传视频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80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功能：展示企业形象，传播企业文化，推广企业产品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86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特点：内容丰富，形式多样，互动性强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92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优势：成本低，传播速度快，覆盖面广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短视频企业号的特点和优势</a:t>
            </a:r>
            <a:endParaRPr lang="zh-CN" altLang="en-US"/>
          </a:p>
        </p:txBody>
      </p:sp>
      <p:sp>
        <p:nvSpPr>
          <p:cNvPr id="1048932" name="圆角矩形 3"/>
          <p:cNvSpPr/>
          <p:nvPr>
            <p:custDataLst>
              <p:tags r:id="rId2"/>
            </p:custDataLst>
          </p:nvPr>
        </p:nvSpPr>
        <p:spPr>
          <a:xfrm rot="16200000">
            <a:off x="2763546" y="112043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4"/>
          <p:cNvSpPr/>
          <p:nvPr>
            <p:custDataLst>
              <p:tags r:id="rId3"/>
            </p:custDataLst>
          </p:nvPr>
        </p:nvSpPr>
        <p:spPr>
          <a:xfrm rot="16200000">
            <a:off x="2763546" y="-261902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11"/>
          <p:cNvSpPr/>
          <p:nvPr>
            <p:custDataLst>
              <p:tags r:id="rId4"/>
            </p:custDataLst>
          </p:nvPr>
        </p:nvSpPr>
        <p:spPr>
          <a:xfrm rot="16200000">
            <a:off x="8317631" y="-26507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10"/>
          <p:cNvSpPr/>
          <p:nvPr>
            <p:custDataLst>
              <p:tags r:id="rId5"/>
            </p:custDataLst>
          </p:nvPr>
        </p:nvSpPr>
        <p:spPr>
          <a:xfrm rot="16200000">
            <a:off x="2763546" y="2498963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31"/>
          <p:cNvSpPr/>
          <p:nvPr>
            <p:custDataLst>
              <p:tags r:id="rId6"/>
            </p:custDataLst>
          </p:nvPr>
        </p:nvSpPr>
        <p:spPr>
          <a:xfrm rot="16200000">
            <a:off x="8317631" y="1115993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34"/>
          <p:cNvSpPr/>
          <p:nvPr>
            <p:custDataLst>
              <p:tags r:id="rId7"/>
            </p:custDataLst>
          </p:nvPr>
        </p:nvSpPr>
        <p:spPr>
          <a:xfrm rot="16200000">
            <a:off x="8317631" y="2497060"/>
            <a:ext cx="1104842" cy="52413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文本框 5"/>
          <p:cNvSpPr txBox="1"/>
          <p:nvPr>
            <p:custDataLst>
              <p:tags r:id="rId8"/>
            </p:custDataLst>
          </p:nvPr>
        </p:nvSpPr>
        <p:spPr>
          <a:xfrm>
            <a:off x="6440471" y="4566441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营销推广：支持多种营销推广方式，提高品牌曝光度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46" name="文本框 6"/>
          <p:cNvSpPr txBox="1"/>
          <p:nvPr>
            <p:custDataLst>
              <p:tags r:id="rId9"/>
            </p:custDataLst>
          </p:nvPr>
        </p:nvSpPr>
        <p:spPr>
          <a:xfrm>
            <a:off x="6440471" y="3185373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精准推送：根据用户兴趣和行为，精准推送相关内容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48" name="文本框 13"/>
          <p:cNvSpPr txBox="1"/>
          <p:nvPr>
            <p:custDataLst>
              <p:tags r:id="rId10"/>
            </p:custDataLst>
          </p:nvPr>
        </p:nvSpPr>
        <p:spPr>
          <a:xfrm>
            <a:off x="886386" y="4567075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丰富的互动功能：点赞、评论、分享等，提高用户参与度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0" name="文本框 14"/>
          <p:cNvSpPr txBox="1"/>
          <p:nvPr>
            <p:custDataLst>
              <p:tags r:id="rId11"/>
            </p:custDataLst>
          </p:nvPr>
        </p:nvSpPr>
        <p:spPr>
          <a:xfrm>
            <a:off x="6440471" y="1804306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数据分析：提供详细的数据分析报告，帮助企业了解传播效果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2" name="文本框 15"/>
          <p:cNvSpPr txBox="1"/>
          <p:nvPr>
            <p:custDataLst>
              <p:tags r:id="rId12"/>
            </p:custDataLst>
          </p:nvPr>
        </p:nvSpPr>
        <p:spPr>
          <a:xfrm>
            <a:off x="886386" y="1806209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短视频形式：短小精悍，易于传播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4" name="文本框 16"/>
          <p:cNvSpPr txBox="1"/>
          <p:nvPr>
            <p:custDataLst>
              <p:tags r:id="rId13"/>
            </p:custDataLst>
          </p:nvPr>
        </p:nvSpPr>
        <p:spPr>
          <a:xfrm>
            <a:off x="886386" y="3189814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企业号专属：具有企业认证标识，增加信任度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6" name="圆角矩形 7"/>
          <p:cNvSpPr/>
          <p:nvPr>
            <p:custDataLst>
              <p:tags r:id="rId14"/>
            </p:custDataLst>
          </p:nvPr>
        </p:nvSpPr>
        <p:spPr>
          <a:xfrm rot="16200000">
            <a:off x="201245" y="3682735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圆角矩形 8"/>
          <p:cNvSpPr/>
          <p:nvPr>
            <p:custDataLst>
              <p:tags r:id="rId15"/>
            </p:custDataLst>
          </p:nvPr>
        </p:nvSpPr>
        <p:spPr>
          <a:xfrm rot="16200000">
            <a:off x="201245" y="230039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0" name="圆角矩形 12"/>
          <p:cNvSpPr/>
          <p:nvPr>
            <p:custDataLst>
              <p:tags r:id="rId16"/>
            </p:custDataLst>
          </p:nvPr>
        </p:nvSpPr>
        <p:spPr>
          <a:xfrm rot="16200000">
            <a:off x="5755330" y="2297862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圆角矩形 27"/>
          <p:cNvSpPr/>
          <p:nvPr>
            <p:custDataLst>
              <p:tags r:id="rId17"/>
            </p:custDataLst>
          </p:nvPr>
        </p:nvSpPr>
        <p:spPr>
          <a:xfrm rot="16200000">
            <a:off x="201245" y="5060631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4" name="圆角矩形 32"/>
          <p:cNvSpPr/>
          <p:nvPr>
            <p:custDataLst>
              <p:tags r:id="rId18"/>
            </p:custDataLst>
          </p:nvPr>
        </p:nvSpPr>
        <p:spPr>
          <a:xfrm rot="16200000">
            <a:off x="5755330" y="367892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5330" y="5059996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短视频企业号的适用场景</a:t>
            </a:r>
            <a:endParaRPr lang="zh-CN" altLang="en-US"/>
          </a:p>
        </p:txBody>
      </p:sp>
      <p:sp>
        <p:nvSpPr>
          <p:cNvPr id="1049002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企业宣传：展示企业文化、产品特点、服务优势等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活动推广：发布企业举办的活动、优惠信息等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用户互动：与用户进行互动，提高用户粘性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教育培训：发布企业内部的培训课程、知识分享等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制定品牌传播策略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确定品牌传播目标</a:t>
            </a:r>
            <a:endParaRPr lang="zh-CN" altLang="en-US"/>
          </a:p>
        </p:txBody>
      </p:sp>
      <p:sp>
        <p:nvSpPr>
          <p:cNvPr id="1049096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29900"/>
            <a:ext cx="3204836" cy="167350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39"/>
          <p:cNvSpPr/>
          <p:nvPr>
            <p:custDataLst>
              <p:tags r:id="rId3"/>
            </p:custDataLst>
          </p:nvPr>
        </p:nvSpPr>
        <p:spPr>
          <a:xfrm>
            <a:off x="698588" y="1830531"/>
            <a:ext cx="3204836" cy="16735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TextBox 2"/>
          <p:cNvSpPr txBox="1"/>
          <p:nvPr>
            <p:custDataLst>
              <p:tags r:id="rId4"/>
            </p:custDataLst>
          </p:nvPr>
        </p:nvSpPr>
        <p:spPr>
          <a:xfrm>
            <a:off x="884182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明确品牌定位：确定品牌的核心价值观和品牌形象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2" name="矩形 100"/>
          <p:cNvSpPr/>
          <p:nvPr>
            <p:custDataLst>
              <p:tags r:id="rId5"/>
            </p:custDataLst>
          </p:nvPr>
        </p:nvSpPr>
        <p:spPr>
          <a:xfrm rot="204112">
            <a:off x="4488758" y="1829900"/>
            <a:ext cx="3204836" cy="167350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01"/>
          <p:cNvSpPr/>
          <p:nvPr>
            <p:custDataLst>
              <p:tags r:id="rId6"/>
            </p:custDataLst>
          </p:nvPr>
        </p:nvSpPr>
        <p:spPr>
          <a:xfrm>
            <a:off x="4492545" y="1830531"/>
            <a:ext cx="3204836" cy="167350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TextBox 2"/>
          <p:cNvSpPr txBox="1"/>
          <p:nvPr>
            <p:custDataLst>
              <p:tags r:id="rId7"/>
            </p:custDataLst>
          </p:nvPr>
        </p:nvSpPr>
        <p:spPr>
          <a:xfrm>
            <a:off x="4678771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目标受众：分析目标受众的需求和喜好，制定针对性的传播策略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8" name="矩形 122"/>
          <p:cNvSpPr/>
          <p:nvPr>
            <p:custDataLst>
              <p:tags r:id="rId8"/>
            </p:custDataLst>
          </p:nvPr>
        </p:nvSpPr>
        <p:spPr>
          <a:xfrm rot="204112">
            <a:off x="8282715" y="1829900"/>
            <a:ext cx="3204836" cy="167350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23"/>
          <p:cNvSpPr/>
          <p:nvPr>
            <p:custDataLst>
              <p:tags r:id="rId9"/>
            </p:custDataLst>
          </p:nvPr>
        </p:nvSpPr>
        <p:spPr>
          <a:xfrm>
            <a:off x="8286503" y="1830531"/>
            <a:ext cx="3204836" cy="167350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10"/>
            </p:custDataLst>
          </p:nvPr>
        </p:nvSpPr>
        <p:spPr>
          <a:xfrm>
            <a:off x="8471466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传播渠道：选择合适的短视频平台，如抖音、快手等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4" name="矩形 89"/>
          <p:cNvSpPr/>
          <p:nvPr>
            <p:custDataLst>
              <p:tags r:id="rId11"/>
            </p:custDataLst>
          </p:nvPr>
        </p:nvSpPr>
        <p:spPr>
          <a:xfrm rot="204112">
            <a:off x="2591779" y="3971813"/>
            <a:ext cx="3204836" cy="167350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90"/>
          <p:cNvSpPr/>
          <p:nvPr>
            <p:custDataLst>
              <p:tags r:id="rId12"/>
            </p:custDataLst>
          </p:nvPr>
        </p:nvSpPr>
        <p:spPr>
          <a:xfrm>
            <a:off x="2595566" y="3972444"/>
            <a:ext cx="3204836" cy="16735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13"/>
            </p:custDataLst>
          </p:nvPr>
        </p:nvSpPr>
        <p:spPr>
          <a:xfrm>
            <a:off x="2781161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传播内容：根据品牌定位和目标受众，制定有吸引力的传播内容，如产品展示、企业文化、用户故事等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0" name="矩形 111"/>
          <p:cNvSpPr/>
          <p:nvPr>
            <p:custDataLst>
              <p:tags r:id="rId14"/>
            </p:custDataLst>
          </p:nvPr>
        </p:nvSpPr>
        <p:spPr>
          <a:xfrm rot="204112">
            <a:off x="6385736" y="3971813"/>
            <a:ext cx="3204836" cy="167350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12"/>
          <p:cNvSpPr/>
          <p:nvPr>
            <p:custDataLst>
              <p:tags r:id="rId15"/>
            </p:custDataLst>
          </p:nvPr>
        </p:nvSpPr>
        <p:spPr>
          <a:xfrm>
            <a:off x="6389524" y="3972444"/>
            <a:ext cx="3204836" cy="167350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24" name="TextBox 2"/>
          <p:cNvSpPr txBox="1"/>
          <p:nvPr>
            <p:custDataLst>
              <p:tags r:id="rId16"/>
            </p:custDataLst>
          </p:nvPr>
        </p:nvSpPr>
        <p:spPr>
          <a:xfrm>
            <a:off x="6575750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传播效果评估：制定评估标准，如播放量、点赞量、评论量等，以便及时调整传播策略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分析目标受众</a:t>
            </a:r>
            <a:endParaRPr lang="zh-CN" altLang="en-US"/>
          </a:p>
        </p:txBody>
      </p:sp>
      <p:sp>
        <p:nvSpPr>
          <p:cNvPr id="1049160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确定目标受众的年龄、性别、职业等基本信息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根据目标受众的特点，制定相应的品牌传播策略，如内容、形式、渠道等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研究目标受众的社交媒体使用习惯，如平台选择、使用时间等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分析目标受众的兴趣爱好、消费习惯等特征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确定传播渠道和内容形式</a:t>
            </a:r>
            <a:endParaRPr lang="zh-CN" altLang="en-US"/>
          </a:p>
        </p:txBody>
      </p:sp>
      <p:sp>
        <p:nvSpPr>
          <p:cNvPr id="1049238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传播频率：根据品牌传播目标和受众需求制定合适的传播频率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8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目标受众：根据品牌定位和目标受众选择合适的传播渠道和内容形式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内容形式：教育型、娱乐型、故事型、产品展示型等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0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传播渠道：短视频平台、社交媒体、官方网站等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制定传播计划和预算</a:t>
            </a:r>
            <a:endParaRPr lang="zh-CN" altLang="en-US"/>
          </a:p>
        </p:txBody>
      </p:sp>
      <p:sp>
        <p:nvSpPr>
          <p:cNvPr id="1049300" name="矩形 5"/>
          <p:cNvSpPr/>
          <p:nvPr>
            <p:custDataLst>
              <p:tags r:id="rId2"/>
            </p:custDataLst>
          </p:nvPr>
        </p:nvSpPr>
        <p:spPr>
          <a:xfrm>
            <a:off x="695470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10"/>
          <p:cNvSpPr/>
          <p:nvPr>
            <p:custDataLst>
              <p:tags r:id="rId3"/>
            </p:custDataLst>
          </p:nvPr>
        </p:nvSpPr>
        <p:spPr>
          <a:xfrm>
            <a:off x="1057349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4"/>
            </p:custDataLst>
          </p:nvPr>
        </p:nvSpPr>
        <p:spPr>
          <a:xfrm>
            <a:off x="853625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确定目标受众：分析目标受众的年龄、性别、兴趣爱好等特征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6"/>
          <p:cNvSpPr/>
          <p:nvPr>
            <p:custDataLst>
              <p:tags r:id="rId5"/>
            </p:custDataLst>
          </p:nvPr>
        </p:nvSpPr>
        <p:spPr>
          <a:xfrm>
            <a:off x="4418801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11"/>
          <p:cNvSpPr/>
          <p:nvPr>
            <p:custDataLst>
              <p:tags r:id="rId6"/>
            </p:custDataLst>
          </p:nvPr>
        </p:nvSpPr>
        <p:spPr>
          <a:xfrm>
            <a:off x="4800784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7"/>
            </p:custDataLst>
          </p:nvPr>
        </p:nvSpPr>
        <p:spPr>
          <a:xfrm>
            <a:off x="4576955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制定传播内容：根据目标受众的特点，制定相应的传播内容，如产品介绍、企业文化、用户故事等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2" name="矩形 7"/>
          <p:cNvSpPr/>
          <p:nvPr>
            <p:custDataLst>
              <p:tags r:id="rId8"/>
            </p:custDataLst>
          </p:nvPr>
        </p:nvSpPr>
        <p:spPr>
          <a:xfrm>
            <a:off x="8141461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2"/>
          <p:cNvSpPr/>
          <p:nvPr>
            <p:custDataLst>
              <p:tags r:id="rId9"/>
            </p:custDataLst>
          </p:nvPr>
        </p:nvSpPr>
        <p:spPr>
          <a:xfrm>
            <a:off x="8543549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10"/>
            </p:custDataLst>
          </p:nvPr>
        </p:nvSpPr>
        <p:spPr>
          <a:xfrm>
            <a:off x="8299616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选择传播渠道：根据目标受众的喜好，选择合适的传播渠道，如抖音、快手、微博等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33"/>
          <p:cNvSpPr/>
          <p:nvPr>
            <p:custDataLst>
              <p:tags r:id="rId11"/>
            </p:custDataLst>
          </p:nvPr>
        </p:nvSpPr>
        <p:spPr>
          <a:xfrm>
            <a:off x="694800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37"/>
          <p:cNvSpPr/>
          <p:nvPr>
            <p:custDataLst>
              <p:tags r:id="rId12"/>
            </p:custDataLst>
          </p:nvPr>
        </p:nvSpPr>
        <p:spPr>
          <a:xfrm>
            <a:off x="1056679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13"/>
            </p:custDataLst>
          </p:nvPr>
        </p:nvSpPr>
        <p:spPr>
          <a:xfrm>
            <a:off x="852954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制定传播时间表：根据目标受众的活跃时间，制定相应的传播时间表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4"/>
          <p:cNvSpPr/>
          <p:nvPr>
            <p:custDataLst>
              <p:tags r:id="rId14"/>
            </p:custDataLst>
          </p:nvPr>
        </p:nvSpPr>
        <p:spPr>
          <a:xfrm>
            <a:off x="4418131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8"/>
          <p:cNvSpPr/>
          <p:nvPr>
            <p:custDataLst>
              <p:tags r:id="rId15"/>
            </p:custDataLst>
          </p:nvPr>
        </p:nvSpPr>
        <p:spPr>
          <a:xfrm>
            <a:off x="4800114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6"/>
            </p:custDataLst>
          </p:nvPr>
        </p:nvSpPr>
        <p:spPr>
          <a:xfrm>
            <a:off x="4576285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制定预算：根据传播计划和渠道，制定相应的预算，包括制作成本、推广成本等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5"/>
          <p:cNvSpPr/>
          <p:nvPr>
            <p:custDataLst>
              <p:tags r:id="rId17"/>
            </p:custDataLst>
          </p:nvPr>
        </p:nvSpPr>
        <p:spPr>
          <a:xfrm>
            <a:off x="8140791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9"/>
          <p:cNvSpPr/>
          <p:nvPr>
            <p:custDataLst>
              <p:tags r:id="rId18"/>
            </p:custDataLst>
          </p:nvPr>
        </p:nvSpPr>
        <p:spPr>
          <a:xfrm>
            <a:off x="8542879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9"/>
            </p:custDataLst>
          </p:nvPr>
        </p:nvSpPr>
        <p:spPr>
          <a:xfrm>
            <a:off x="8298945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评估效果：根据传播效果，对传播计划和预算进行评估和调整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创作优质内容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内容定位和风格</a:t>
            </a:r>
            <a:endParaRPr lang="zh-CN" altLang="en-US"/>
          </a:p>
        </p:txBody>
      </p:sp>
      <p:sp>
        <p:nvSpPr>
          <p:cNvPr id="10494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确定目标受众：了解他们的需求和喜好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内容形式：选择适合短视频形式的内容，如教程、访谈、搞笑段子等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风格定位：根据目标受众的喜好和企业品牌特点，确定内容的风格，如轻松幽默、严肃认真、温馨感人等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内容主题：选择与企业品牌相关的主题，如产品介绍、企业文化、用户故事等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创意策划和剧本编写</a:t>
            </a:r>
            <a:endParaRPr lang="zh-CN" altLang="en-US"/>
          </a:p>
        </p:txBody>
      </p:sp>
      <p:sp>
        <p:nvSpPr>
          <p:cNvPr id="1049480" name="圆角矩形 3"/>
          <p:cNvSpPr/>
          <p:nvPr>
            <p:custDataLst>
              <p:tags r:id="rId2"/>
            </p:custDataLst>
          </p:nvPr>
        </p:nvSpPr>
        <p:spPr>
          <a:xfrm rot="16200000">
            <a:off x="2763546" y="112043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4"/>
          <p:cNvSpPr/>
          <p:nvPr>
            <p:custDataLst>
              <p:tags r:id="rId3"/>
            </p:custDataLst>
          </p:nvPr>
        </p:nvSpPr>
        <p:spPr>
          <a:xfrm rot="16200000">
            <a:off x="2763546" y="-261902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11"/>
          <p:cNvSpPr/>
          <p:nvPr>
            <p:custDataLst>
              <p:tags r:id="rId4"/>
            </p:custDataLst>
          </p:nvPr>
        </p:nvSpPr>
        <p:spPr>
          <a:xfrm rot="16200000">
            <a:off x="8317631" y="-26507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10"/>
          <p:cNvSpPr/>
          <p:nvPr>
            <p:custDataLst>
              <p:tags r:id="rId5"/>
            </p:custDataLst>
          </p:nvPr>
        </p:nvSpPr>
        <p:spPr>
          <a:xfrm rot="16200000">
            <a:off x="2763546" y="2498963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31"/>
          <p:cNvSpPr/>
          <p:nvPr>
            <p:custDataLst>
              <p:tags r:id="rId6"/>
            </p:custDataLst>
          </p:nvPr>
        </p:nvSpPr>
        <p:spPr>
          <a:xfrm rot="16200000">
            <a:off x="8317631" y="1115993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34"/>
          <p:cNvSpPr/>
          <p:nvPr>
            <p:custDataLst>
              <p:tags r:id="rId7"/>
            </p:custDataLst>
          </p:nvPr>
        </p:nvSpPr>
        <p:spPr>
          <a:xfrm rot="16200000">
            <a:off x="8317631" y="2497060"/>
            <a:ext cx="1104842" cy="52413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文本框 5"/>
          <p:cNvSpPr txBox="1"/>
          <p:nvPr>
            <p:custDataLst>
              <p:tags r:id="rId8"/>
            </p:custDataLst>
          </p:nvPr>
        </p:nvSpPr>
        <p:spPr>
          <a:xfrm>
            <a:off x="6440471" y="4566441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注重细节和品质，确保内容的吸引力和传播力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4" name="文本框 6"/>
          <p:cNvSpPr txBox="1"/>
          <p:nvPr>
            <p:custDataLst>
              <p:tags r:id="rId9"/>
            </p:custDataLst>
          </p:nvPr>
        </p:nvSpPr>
        <p:spPr>
          <a:xfrm>
            <a:off x="6440471" y="3185373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结合企业特点和品牌调性进行创作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6" name="文本框 13"/>
          <p:cNvSpPr txBox="1"/>
          <p:nvPr>
            <p:custDataLst>
              <p:tags r:id="rId10"/>
            </p:custDataLst>
          </p:nvPr>
        </p:nvSpPr>
        <p:spPr>
          <a:xfrm>
            <a:off x="886386" y="4567075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剧本编写：故事线、角色设定、对话等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8" name="文本框 14"/>
          <p:cNvSpPr txBox="1"/>
          <p:nvPr>
            <p:custDataLst>
              <p:tags r:id="rId11"/>
            </p:custDataLst>
          </p:nvPr>
        </p:nvSpPr>
        <p:spPr>
          <a:xfrm>
            <a:off x="6440471" y="1804306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创意元素：幽默、悬念、情感共鸣等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0" name="文本框 15"/>
          <p:cNvSpPr txBox="1"/>
          <p:nvPr>
            <p:custDataLst>
              <p:tags r:id="rId12"/>
            </p:custDataLst>
          </p:nvPr>
        </p:nvSpPr>
        <p:spPr>
          <a:xfrm>
            <a:off x="886386" y="1806209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确定目标受众和传播目的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2" name="文本框 16"/>
          <p:cNvSpPr txBox="1"/>
          <p:nvPr>
            <p:custDataLst>
              <p:tags r:id="rId13"/>
            </p:custDataLst>
          </p:nvPr>
        </p:nvSpPr>
        <p:spPr>
          <a:xfrm>
            <a:off x="886386" y="3189814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创意策划：主题、风格、表现形式等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4" name="圆角矩形 7"/>
          <p:cNvSpPr/>
          <p:nvPr>
            <p:custDataLst>
              <p:tags r:id="rId14"/>
            </p:custDataLst>
          </p:nvPr>
        </p:nvSpPr>
        <p:spPr>
          <a:xfrm rot="16200000">
            <a:off x="201245" y="3682735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圆角矩形 8"/>
          <p:cNvSpPr/>
          <p:nvPr>
            <p:custDataLst>
              <p:tags r:id="rId15"/>
            </p:custDataLst>
          </p:nvPr>
        </p:nvSpPr>
        <p:spPr>
          <a:xfrm rot="16200000">
            <a:off x="201245" y="230039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5330" y="2297862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圆角矩形 27"/>
          <p:cNvSpPr/>
          <p:nvPr>
            <p:custDataLst>
              <p:tags r:id="rId17"/>
            </p:custDataLst>
          </p:nvPr>
        </p:nvSpPr>
        <p:spPr>
          <a:xfrm rot="16200000">
            <a:off x="201245" y="5060631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5330" y="367892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5330" y="5059996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视频拍摄和后期制作</a:t>
            </a:r>
            <a:endParaRPr lang="zh-CN" altLang="en-US"/>
          </a:p>
        </p:txBody>
      </p:sp>
      <p:sp>
        <p:nvSpPr>
          <p:cNvPr id="1049550" name="圆角矩形 26"/>
          <p:cNvSpPr/>
          <p:nvPr>
            <p:custDataLst>
              <p:tags r:id="rId2"/>
            </p:custDataLst>
          </p:nvPr>
        </p:nvSpPr>
        <p:spPr>
          <a:xfrm>
            <a:off x="694800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2" name="圆角矩形 28"/>
          <p:cNvSpPr/>
          <p:nvPr>
            <p:custDataLst>
              <p:tags r:id="rId3"/>
            </p:custDataLst>
          </p:nvPr>
        </p:nvSpPr>
        <p:spPr>
          <a:xfrm>
            <a:off x="696697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54" name="文本框 31"/>
          <p:cNvSpPr txBox="1"/>
          <p:nvPr>
            <p:custDataLst>
              <p:tags r:id="rId4"/>
            </p:custDataLst>
          </p:nvPr>
        </p:nvSpPr>
        <p:spPr>
          <a:xfrm>
            <a:off x="797264" y="2308805"/>
            <a:ext cx="1430703" cy="320674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拍摄设备：选择合适的拍摄设备，如手机、相机等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29"/>
          <p:cNvSpPr/>
          <p:nvPr>
            <p:custDataLst>
              <p:tags r:id="rId5"/>
            </p:custDataLst>
          </p:nvPr>
        </p:nvSpPr>
        <p:spPr>
          <a:xfrm>
            <a:off x="2527137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32"/>
          <p:cNvSpPr/>
          <p:nvPr>
            <p:custDataLst>
              <p:tags r:id="rId6"/>
            </p:custDataLst>
          </p:nvPr>
        </p:nvSpPr>
        <p:spPr>
          <a:xfrm>
            <a:off x="2529034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0" name="文本框 34"/>
          <p:cNvSpPr txBox="1"/>
          <p:nvPr>
            <p:custDataLst>
              <p:tags r:id="rId7"/>
            </p:custDataLst>
          </p:nvPr>
        </p:nvSpPr>
        <p:spPr>
          <a:xfrm>
            <a:off x="2629601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拍摄技巧：掌握基本的拍摄技巧，如构图、光线、角度等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3"/>
          <p:cNvSpPr/>
          <p:nvPr>
            <p:custDataLst>
              <p:tags r:id="rId8"/>
            </p:custDataLst>
          </p:nvPr>
        </p:nvSpPr>
        <p:spPr>
          <a:xfrm>
            <a:off x="4359474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4"/>
          <p:cNvSpPr/>
          <p:nvPr>
            <p:custDataLst>
              <p:tags r:id="rId9"/>
            </p:custDataLst>
          </p:nvPr>
        </p:nvSpPr>
        <p:spPr>
          <a:xfrm>
            <a:off x="4361371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5"/>
          <p:cNvSpPr txBox="1"/>
          <p:nvPr>
            <p:custDataLst>
              <p:tags r:id="rId10"/>
            </p:custDataLst>
          </p:nvPr>
        </p:nvSpPr>
        <p:spPr>
          <a:xfrm>
            <a:off x="4461938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后期制作：使用专业的后期制作软件，如Adobe Premiere、Final Cut Pro等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8"/>
          <p:cNvSpPr/>
          <p:nvPr>
            <p:custDataLst>
              <p:tags r:id="rId11"/>
            </p:custDataLst>
          </p:nvPr>
        </p:nvSpPr>
        <p:spPr>
          <a:xfrm>
            <a:off x="6191811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9"/>
          <p:cNvSpPr/>
          <p:nvPr>
            <p:custDataLst>
              <p:tags r:id="rId12"/>
            </p:custDataLst>
          </p:nvPr>
        </p:nvSpPr>
        <p:spPr>
          <a:xfrm>
            <a:off x="6193708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10"/>
          <p:cNvSpPr txBox="1"/>
          <p:nvPr>
            <p:custDataLst>
              <p:tags r:id="rId13"/>
            </p:custDataLst>
          </p:nvPr>
        </p:nvSpPr>
        <p:spPr>
          <a:xfrm>
            <a:off x="6294275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剪辑技巧：掌握基本的剪辑技巧，如剪切、合并、调整速度等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6"/>
          <p:cNvSpPr/>
          <p:nvPr>
            <p:custDataLst>
              <p:tags r:id="rId14"/>
            </p:custDataLst>
          </p:nvPr>
        </p:nvSpPr>
        <p:spPr>
          <a:xfrm>
            <a:off x="8024147" y="1929308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7"/>
          <p:cNvSpPr/>
          <p:nvPr>
            <p:custDataLst>
              <p:tags r:id="rId15"/>
            </p:custDataLst>
          </p:nvPr>
        </p:nvSpPr>
        <p:spPr>
          <a:xfrm>
            <a:off x="8026045" y="1929308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11"/>
          <p:cNvSpPr txBox="1"/>
          <p:nvPr>
            <p:custDataLst>
              <p:tags r:id="rId16"/>
            </p:custDataLst>
          </p:nvPr>
        </p:nvSpPr>
        <p:spPr>
          <a:xfrm>
            <a:off x="8126612" y="2310070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特效处理：根据需要添加特效，如滤镜、转场、字幕等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16"/>
          <p:cNvSpPr/>
          <p:nvPr>
            <p:custDataLst>
              <p:tags r:id="rId17"/>
            </p:custDataLst>
          </p:nvPr>
        </p:nvSpPr>
        <p:spPr>
          <a:xfrm>
            <a:off x="9856484" y="1929308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17"/>
          <p:cNvSpPr/>
          <p:nvPr>
            <p:custDataLst>
              <p:tags r:id="rId18"/>
            </p:custDataLst>
          </p:nvPr>
        </p:nvSpPr>
        <p:spPr>
          <a:xfrm>
            <a:off x="9858382" y="1929308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4" name="文本框 18"/>
          <p:cNvSpPr txBox="1"/>
          <p:nvPr>
            <p:custDataLst>
              <p:tags r:id="rId19"/>
            </p:custDataLst>
          </p:nvPr>
        </p:nvSpPr>
        <p:spPr>
          <a:xfrm>
            <a:off x="9958948" y="2310070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音频处理：处理好音频，如背景音乐、配音、音效等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配乐和字幕选择</a:t>
            </a:r>
            <a:endParaRPr lang="zh-CN" altLang="en-US"/>
          </a:p>
        </p:txBody>
      </p:sp>
      <p:sp>
        <p:nvSpPr>
          <p:cNvPr id="10496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2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配乐选择：根据视频内容选择合适的背景音乐，以增强视频的氛围和情感表达。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字幕选择：根据视频内容选择合适的字幕样式和颜色，以清晰、醒目地展示视频信息。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4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字幕内容：字幕内容应简洁明了，突出重点，避免过多文字影响观看体验。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6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字幕位置：字幕位置应合理，避免遮挡视频画面，影响观看效果。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https://d.book118.com/746031111202010050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运用短视频企业号进行品牌传播的方法</vt:lpstr>
      <vt:lpstr>目录</vt:lpstr>
      <vt:lpstr>了解短视频企业号</vt:lpstr>
      <vt:lpstr>短视频企业号的定义和功能</vt:lpstr>
      <vt:lpstr>短视频企业号的特点和优势</vt:lpstr>
      <vt:lpstr>短视频企业号的适用场景</vt:lpstr>
      <vt:lpstr>制定品牌传播策略</vt:lpstr>
      <vt:lpstr>确定品牌传播目标</vt:lpstr>
      <vt:lpstr>分析目标受众</vt:lpstr>
      <vt:lpstr>确定传播渠道和内容形式</vt:lpstr>
      <vt:lpstr>制定传播计划和预算</vt:lpstr>
      <vt:lpstr>创作优质内容</vt:lpstr>
      <vt:lpstr>内容定位和风格</vt:lpstr>
      <vt:lpstr>创意策划和剧本编写</vt:lpstr>
      <vt:lpstr>视频拍摄和后期制作</vt:lpstr>
      <vt:lpstr>配乐和字幕选择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2024-09-16T03:50:25.968</cp:lastPrinted>
  <dcterms:created xsi:type="dcterms:W3CDTF">2024-09-15T19:50:25Z</dcterms:created>
  <dcterms:modified xsi:type="dcterms:W3CDTF">2024-09-15T19:50:28Z</dcterms:modified>
</cp:coreProperties>
</file>