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8F3B80-BB48-46B9-973D-E6014A3A4E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2E2E1E-C6D8-41D4-A595-DA1100731D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98EFDB-BEEC-4BF6-BC43-209F041FC4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800696-D145-456B-A46B-851D751A6F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3BB730-888A-43FE-98CB-D3BCEBDEC5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BCA48B-53B2-4411-95C8-A79355465A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ADF932-8984-4CF5-BCBE-69FF8993028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ABD9E2-4499-46BB-9242-6BE129D4E5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2E218D-231F-434D-9C26-3BDC746FFC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A82FF7-09AC-4E83-84CA-23C3CD0639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8BBE5E-BB99-4C7F-A305-9B9BB53B14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jpe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4.png" /><Relationship Id="rId4" Type="http://schemas.openxmlformats.org/officeDocument/2006/relationships/image" Target="../media/image18.png" /><Relationship Id="rId5"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6054043243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体育产业领导力与管理人员能力提升培训策略与实施方案经验分享与评价与未来展望及绩效评估措施与领导力发展规划与变革管理指导原则</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汇报人：PPT可修改</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2024-01-30</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体育产业领导力与管理人员能力提升</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未来展望与绩效评估措施</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领导力发展规划与变革管理指导原则</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体育产业领导力与管理人员培训创新策略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领导力与管理人员能力提升实践案例分析</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变革管理在体育产业中的具体应用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体育产业领导力与管理人员能力提升</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决策者</a:t>
            </a:r>
            <a:endParaRPr lang="en-US" sz="1100"/>
          </a:p>
        </p:txBody>
      </p:sp>
      <p:sp>
        <p:nvSpPr>
          <p:cNvPr id="10" name="AutoShape 10"/>
          <p:cNvSpPr/>
          <p:nvPr/>
        </p:nvSpPr>
        <p:spPr>
          <a:xfrm>
            <a:off x="951871" y="2556134"/>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制定体育产业发展战略，引领企业前进方向。</a:t>
            </a:r>
            <a:endParaRPr lang="en-US" sz="1100"/>
          </a:p>
        </p:txBody>
      </p:sp>
      <p:sp>
        <p:nvSpPr>
          <p:cNvPr id="11" name="AutoShape 11"/>
          <p:cNvSpPr/>
          <p:nvPr/>
        </p:nvSpPr>
        <p:spPr>
          <a:xfrm>
            <a:off x="951871" y="3917737"/>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沟通者</a:t>
            </a:r>
            <a:endParaRPr lang="en-US" sz="1100"/>
          </a:p>
        </p:txBody>
      </p:sp>
      <p:sp>
        <p:nvSpPr>
          <p:cNvPr id="12" name="AutoShape 12"/>
          <p:cNvSpPr/>
          <p:nvPr/>
        </p:nvSpPr>
        <p:spPr>
          <a:xfrm>
            <a:off x="951871" y="4293372"/>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搭建有效沟通平台，促进团队成员间的协作与交流。</a:t>
            </a:r>
            <a:endParaRPr lang="en-US" sz="1100"/>
          </a:p>
        </p:txBody>
      </p:sp>
      <p:sp>
        <p:nvSpPr>
          <p:cNvPr id="13" name="AutoShape 13"/>
          <p:cNvSpPr/>
          <p:nvPr/>
        </p:nvSpPr>
        <p:spPr>
          <a:xfrm>
            <a:off x="7675726" y="2201468"/>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组织者</a:t>
            </a:r>
            <a:endParaRPr lang="en-US" sz="1100"/>
          </a:p>
        </p:txBody>
      </p:sp>
      <p:sp>
        <p:nvSpPr>
          <p:cNvPr id="14" name="AutoShape 14"/>
          <p:cNvSpPr/>
          <p:nvPr/>
        </p:nvSpPr>
        <p:spPr>
          <a:xfrm>
            <a:off x="7675726" y="2556134"/>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协调内外部资源，确保体育产业项目顺利推进。</a:t>
            </a:r>
            <a:endParaRPr lang="en-US" sz="1100"/>
          </a:p>
        </p:txBody>
      </p:sp>
      <p:sp>
        <p:nvSpPr>
          <p:cNvPr id="15" name="AutoShape 15"/>
          <p:cNvSpPr/>
          <p:nvPr/>
        </p:nvSpPr>
        <p:spPr>
          <a:xfrm>
            <a:off x="7620854" y="3917737"/>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创新者</a:t>
            </a:r>
            <a:endParaRPr lang="en-US" sz="1100"/>
          </a:p>
        </p:txBody>
      </p:sp>
      <p:sp>
        <p:nvSpPr>
          <p:cNvPr id="16" name="AutoShape 16"/>
          <p:cNvSpPr/>
          <p:nvPr/>
        </p:nvSpPr>
        <p:spPr>
          <a:xfrm>
            <a:off x="7620854" y="4293372"/>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推动体育产业创新，引领行业变革与发展。</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领导力与管理人员在体育产业中的角色</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识别能力提升需求</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91790" y="3956467"/>
            <a:ext cx="255164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设计培训课程</a:t>
            </a:r>
            <a:endParaRPr lang="en-US" sz="1100"/>
          </a:p>
        </p:txBody>
      </p:sp>
      <p:sp>
        <p:nvSpPr>
          <p:cNvPr id="5" name="AutoShape 5"/>
          <p:cNvSpPr/>
          <p:nvPr/>
        </p:nvSpPr>
        <p:spPr>
          <a:xfrm>
            <a:off x="3691790" y="4363738"/>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针对需求设计课程体系，包括战略管理、团队管理、沟通技巧、创新思维等。</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7549" y="3956467"/>
            <a:ext cx="2539471"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选择培训方式</a:t>
            </a:r>
            <a:endParaRPr lang="en-US" sz="1100"/>
          </a:p>
        </p:txBody>
      </p:sp>
      <p:sp>
        <p:nvSpPr>
          <p:cNvPr id="8" name="AutoShape 8"/>
          <p:cNvSpPr/>
          <p:nvPr/>
        </p:nvSpPr>
        <p:spPr>
          <a:xfrm>
            <a:off x="6377550"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采用线上学习、线下实践、工作坊等多种形式，提高培训效果。</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51249" y="4363738"/>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通过绩效评估、360度反馈等方式，确定领导力与管理人员的能力短板。</a:t>
            </a:r>
            <a:endParaRPr lang="en-US" sz="1100"/>
          </a:p>
        </p:txBody>
      </p:sp>
      <p:sp>
        <p:nvSpPr>
          <p:cNvPr id="11" name="AutoShape 11"/>
          <p:cNvSpPr/>
          <p:nvPr/>
        </p:nvSpPr>
        <p:spPr>
          <a:xfrm>
            <a:off x="9038940" y="395646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制定实施计划</a:t>
            </a:r>
            <a:endParaRPr lang="en-US" sz="1100"/>
          </a:p>
        </p:txBody>
      </p:sp>
      <p:sp>
        <p:nvSpPr>
          <p:cNvPr id="12" name="AutoShape 12"/>
          <p:cNvSpPr/>
          <p:nvPr/>
        </p:nvSpPr>
        <p:spPr>
          <a:xfrm>
            <a:off x="9038941"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明确培训时间、地点、参与人员等，确保培训顺利进行。</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能力提升需求与培训策略制定</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904945" y="3042418"/>
            <a:ext cx="11060341" cy="1849865"/>
          </a:xfrm>
          <a:custGeom>
            <a:rect l="l" t="t" r="r" b="b"/>
            <a:pathLst>
              <a:path w="12992100" h="2952856">
                <a:moveTo>
                  <a:pt x="0" y="2095606"/>
                </a:moveTo>
                <a:cubicBezTo>
                  <a:pt x="206375" y="1160568"/>
                  <a:pt x="412750" y="225531"/>
                  <a:pt x="1009650" y="304906"/>
                </a:cubicBezTo>
                <a:cubicBezTo>
                  <a:pt x="1606550" y="384281"/>
                  <a:pt x="2797175" y="2622656"/>
                  <a:pt x="3581400" y="2571856"/>
                </a:cubicBezTo>
                <a:cubicBezTo>
                  <a:pt x="4365625" y="2521056"/>
                  <a:pt x="4972050" y="-18944"/>
                  <a:pt x="5715000" y="106"/>
                </a:cubicBezTo>
                <a:cubicBezTo>
                  <a:pt x="6457950" y="19156"/>
                  <a:pt x="7216775" y="2644881"/>
                  <a:pt x="8039100" y="2686156"/>
                </a:cubicBezTo>
                <a:cubicBezTo>
                  <a:pt x="8861425" y="2727431"/>
                  <a:pt x="9823450" y="203306"/>
                  <a:pt x="10648950" y="247756"/>
                </a:cubicBezTo>
                <a:cubicBezTo>
                  <a:pt x="11474450" y="292206"/>
                  <a:pt x="12233275" y="1622531"/>
                  <a:pt x="12992100" y="2952856"/>
                </a:cubicBezTo>
              </a:path>
            </a:pathLst>
          </a:custGeom>
          <a:noFill/>
          <a:ln w="16669">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1094842" y="1611501"/>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94842" y="1712085"/>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01</a:t>
            </a:r>
          </a:p>
        </p:txBody>
      </p:sp>
      <p:sp>
        <p:nvSpPr>
          <p:cNvPr id="5" name="AutoShape 5"/>
          <p:cNvSpPr/>
          <p:nvPr/>
        </p:nvSpPr>
        <p:spPr>
          <a:xfrm>
            <a:off x="3175406" y="4892284"/>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175406" y="5000061"/>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02</a:t>
            </a:r>
          </a:p>
        </p:txBody>
      </p:sp>
      <p:sp>
        <p:nvSpPr>
          <p:cNvPr id="7" name="AutoShape 7"/>
          <p:cNvSpPr/>
          <p:nvPr/>
        </p:nvSpPr>
        <p:spPr>
          <a:xfrm>
            <a:off x="6746759" y="1611501"/>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746759" y="1716352"/>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03</a:t>
            </a:r>
          </a:p>
        </p:txBody>
      </p:sp>
      <p:sp>
        <p:nvSpPr>
          <p:cNvPr id="9" name="AutoShape 9"/>
          <p:cNvSpPr/>
          <p:nvPr/>
        </p:nvSpPr>
        <p:spPr>
          <a:xfrm>
            <a:off x="7851160" y="4930445"/>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851160" y="5039198"/>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04</a:t>
            </a:r>
          </a:p>
        </p:txBody>
      </p:sp>
      <p:sp>
        <p:nvSpPr>
          <p:cNvPr id="11" name="AutoShape 11"/>
          <p:cNvSpPr/>
          <p:nvPr/>
        </p:nvSpPr>
        <p:spPr>
          <a:xfrm>
            <a:off x="1989800" y="1513965"/>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实施方案</a:t>
            </a:r>
            <a:endParaRPr lang="en-US" sz="1100"/>
          </a:p>
        </p:txBody>
      </p:sp>
      <p:sp>
        <p:nvSpPr>
          <p:cNvPr id="12" name="AutoShape 12"/>
          <p:cNvSpPr/>
          <p:nvPr/>
        </p:nvSpPr>
        <p:spPr>
          <a:xfrm>
            <a:off x="1989801" y="1912430"/>
            <a:ext cx="2323724"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按照计划开展培训活动，注重理论与实践相结合，提高学员参与度。</a:t>
            </a:r>
            <a:endParaRPr lang="en-US" sz="1100"/>
          </a:p>
        </p:txBody>
      </p:sp>
      <p:sp>
        <p:nvSpPr>
          <p:cNvPr id="13" name="AutoShape 13"/>
          <p:cNvSpPr/>
          <p:nvPr/>
        </p:nvSpPr>
        <p:spPr>
          <a:xfrm>
            <a:off x="7572427" y="1513965"/>
            <a:ext cx="257942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经验分享</a:t>
            </a:r>
            <a:endParaRPr lang="en-US" sz="1100"/>
          </a:p>
        </p:txBody>
      </p:sp>
      <p:sp>
        <p:nvSpPr>
          <p:cNvPr id="14" name="AutoShape 14"/>
          <p:cNvSpPr/>
          <p:nvPr/>
        </p:nvSpPr>
        <p:spPr>
          <a:xfrm>
            <a:off x="7572426" y="1912430"/>
            <a:ext cx="2299372"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鼓励学员分享学习心得与实践经验，促进知识共享与交流。</a:t>
            </a:r>
            <a:endParaRPr lang="en-US" sz="1100"/>
          </a:p>
        </p:txBody>
      </p:sp>
      <p:sp>
        <p:nvSpPr>
          <p:cNvPr id="15" name="AutoShape 15"/>
          <p:cNvSpPr/>
          <p:nvPr/>
        </p:nvSpPr>
        <p:spPr>
          <a:xfrm>
            <a:off x="4080279" y="4843387"/>
            <a:ext cx="2530719"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案例分析</a:t>
            </a:r>
            <a:endParaRPr lang="en-US" sz="1100"/>
          </a:p>
        </p:txBody>
      </p:sp>
      <p:sp>
        <p:nvSpPr>
          <p:cNvPr id="16" name="AutoShape 16"/>
          <p:cNvSpPr/>
          <p:nvPr/>
        </p:nvSpPr>
        <p:spPr>
          <a:xfrm>
            <a:off x="4080279" y="5241851"/>
            <a:ext cx="2299372"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引入体育产业典型案例，引导学员进行深入分析与讨论。</a:t>
            </a:r>
            <a:endParaRPr lang="en-US" sz="1100"/>
          </a:p>
        </p:txBody>
      </p:sp>
      <p:sp>
        <p:nvSpPr>
          <p:cNvPr id="17" name="AutoShape 17"/>
          <p:cNvSpPr/>
          <p:nvPr/>
        </p:nvSpPr>
        <p:spPr>
          <a:xfrm>
            <a:off x="8807187" y="4829578"/>
            <a:ext cx="254289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互动环节</a:t>
            </a:r>
            <a:endParaRPr lang="en-US" sz="1100"/>
          </a:p>
        </p:txBody>
      </p:sp>
      <p:sp>
        <p:nvSpPr>
          <p:cNvPr id="18" name="AutoShape 18"/>
          <p:cNvSpPr/>
          <p:nvPr/>
        </p:nvSpPr>
        <p:spPr>
          <a:xfrm>
            <a:off x="8807187" y="5228043"/>
            <a:ext cx="2311548"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设置提问、小组讨论等互动环节，增强学员间的互动与合作。</a:t>
            </a:r>
            <a:endParaRPr lang="en-US" sz="1100"/>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实施方案及经验分享</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sp>
        <p:nvSpPr>
          <p:cNvPr id="2" name="AutoShape 2"/>
          <p:cNvSpPr/>
          <p:nvPr/>
        </p:nvSpPr>
        <p:spPr>
          <a:xfrm>
            <a:off x="97292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588976"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tretch>
            <a:fillRect/>
          </a:stretch>
        </p:blipFill>
        <p:spPr>
          <a:xfrm>
            <a:off x="1834231" y="2348202"/>
            <a:ext cx="427404" cy="503036"/>
          </a:xfrm>
          <a:prstGeom prst="rect">
            <a:avLst/>
          </a:prstGeom>
        </p:spPr>
      </p:pic>
      <p:sp>
        <p:nvSpPr>
          <p:cNvPr id="5" name="AutoShape 5"/>
          <p:cNvSpPr/>
          <p:nvPr/>
        </p:nvSpPr>
        <p:spPr>
          <a:xfrm>
            <a:off x="3705053"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21203"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4554410" y="2409492"/>
            <a:ext cx="451403" cy="451403"/>
          </a:xfrm>
          <a:prstGeom prst="rect">
            <a:avLst/>
          </a:prstGeom>
        </p:spPr>
      </p:pic>
      <p:sp>
        <p:nvSpPr>
          <p:cNvPr id="8" name="AutoShape 8"/>
          <p:cNvSpPr/>
          <p:nvPr/>
        </p:nvSpPr>
        <p:spPr>
          <a:xfrm>
            <a:off x="6437185"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053335"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4"/>
          <a:stretch>
            <a:fillRect/>
          </a:stretch>
        </p:blipFill>
        <p:spPr>
          <a:xfrm>
            <a:off x="7263307" y="2346672"/>
            <a:ext cx="498064" cy="506191"/>
          </a:xfrm>
          <a:prstGeom prst="rect">
            <a:avLst/>
          </a:prstGeom>
        </p:spPr>
      </p:pic>
      <p:sp>
        <p:nvSpPr>
          <p:cNvPr id="11" name="AutoShape 11"/>
          <p:cNvSpPr/>
          <p:nvPr/>
        </p:nvSpPr>
        <p:spPr>
          <a:xfrm>
            <a:off x="916941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785562"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3" name="Picture 13"/>
          <p:cNvPicPr>
            <a:picLocks noChangeAspect="1"/>
          </p:cNvPicPr>
          <p:nvPr/>
        </p:nvPicPr>
        <p:blipFill>
          <a:blip r:embed="rId5"/>
          <a:stretch>
            <a:fillRect/>
          </a:stretch>
        </p:blipFill>
        <p:spPr>
          <a:xfrm>
            <a:off x="10010068" y="2412169"/>
            <a:ext cx="468901" cy="375102"/>
          </a:xfrm>
          <a:prstGeom prst="rect">
            <a:avLst/>
          </a:prstGeom>
        </p:spPr>
      </p:pic>
      <p:sp>
        <p:nvSpPr>
          <p:cNvPr id="14" name="AutoShape 14"/>
          <p:cNvSpPr/>
          <p:nvPr/>
        </p:nvSpPr>
        <p:spPr>
          <a:xfrm>
            <a:off x="92470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培训效果评价</a:t>
            </a:r>
            <a:endParaRPr lang="en-US" sz="1100"/>
          </a:p>
        </p:txBody>
      </p:sp>
      <p:sp>
        <p:nvSpPr>
          <p:cNvPr id="15" name="AutoShape 15"/>
          <p:cNvSpPr/>
          <p:nvPr/>
        </p:nvSpPr>
        <p:spPr>
          <a:xfrm>
            <a:off x="1030805"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通过问卷调查、访谈等方式收集学员反馈，评估培训效果。</a:t>
            </a:r>
            <a:endParaRPr lang="en-US" sz="1100"/>
          </a:p>
        </p:txBody>
      </p:sp>
      <p:sp>
        <p:nvSpPr>
          <p:cNvPr id="16" name="AutoShape 16"/>
          <p:cNvSpPr/>
          <p:nvPr/>
        </p:nvSpPr>
        <p:spPr>
          <a:xfrm>
            <a:off x="3705053"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持续改进计划</a:t>
            </a:r>
            <a:endParaRPr lang="en-US" sz="1100"/>
          </a:p>
        </p:txBody>
      </p:sp>
      <p:sp>
        <p:nvSpPr>
          <p:cNvPr id="17" name="AutoShape 17"/>
          <p:cNvSpPr/>
          <p:nvPr/>
        </p:nvSpPr>
        <p:spPr>
          <a:xfrm>
            <a:off x="3811153"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针对评价结果进行持续改进，优化课程体系与培训方式。</a:t>
            </a:r>
            <a:endParaRPr lang="en-US" sz="1100"/>
          </a:p>
        </p:txBody>
      </p:sp>
      <p:sp>
        <p:nvSpPr>
          <p:cNvPr id="18" name="AutoShape 18"/>
          <p:cNvSpPr/>
          <p:nvPr/>
        </p:nvSpPr>
        <p:spPr>
          <a:xfrm>
            <a:off x="639497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跟踪调查</a:t>
            </a:r>
            <a:endParaRPr lang="en-US" sz="1100"/>
          </a:p>
        </p:txBody>
      </p:sp>
      <p:sp>
        <p:nvSpPr>
          <p:cNvPr id="19" name="AutoShape 19"/>
          <p:cNvSpPr/>
          <p:nvPr/>
        </p:nvSpPr>
        <p:spPr>
          <a:xfrm>
            <a:off x="6501074"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对学员进行长期跟踪调查，了解培训成果在实际工作中的应用情况。</a:t>
            </a:r>
            <a:endParaRPr lang="en-US" sz="1100"/>
          </a:p>
        </p:txBody>
      </p:sp>
      <p:sp>
        <p:nvSpPr>
          <p:cNvPr id="20" name="AutoShape 20"/>
          <p:cNvSpPr/>
          <p:nvPr/>
        </p:nvSpPr>
        <p:spPr>
          <a:xfrm>
            <a:off x="9157221" y="3291405"/>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成果展示</a:t>
            </a:r>
            <a:endParaRPr lang="en-US" sz="1100"/>
          </a:p>
        </p:txBody>
      </p:sp>
      <p:sp>
        <p:nvSpPr>
          <p:cNvPr id="21" name="AutoShape 21"/>
          <p:cNvSpPr/>
          <p:nvPr/>
        </p:nvSpPr>
        <p:spPr>
          <a:xfrm>
            <a:off x="9263320" y="3676867"/>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组织培训成果展示活动，鼓励学员将所学应用到实际工作中，并分享成功经验。</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培训效果评价与持续改进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未来展望与绩效评估措施</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148" b="17148"/>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929" b="1792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多元化、全球化发展</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体育产业将更加注重多元化、全球化发展，涉及领域将更加广泛，包括体育赛事、健身休闲、体育器材等多个领域。</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科技创新引领</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科技创新将成为体育产业发展的重要驱动力，如智能体育器材、虚拟现实技术等。</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面临挑战</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体育产业在发展过程中也面临着诸多挑战，如市场竞争加剧、政策法规限制等。</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体育产业发展趋势及挑战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478" b="4478"/>
          <a:stretch>
            <a:fillRect/>
          </a:stretch>
        </p:blipFill>
        <p:spPr>
          <a:xfrm>
            <a:off x="6907441" y="1792193"/>
            <a:ext cx="4502196" cy="2732628"/>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战略眼光与决策能力</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体育产业的领导者需要具备战略眼光和决策能力，能够把握市场机遇，制定并执行正确的发展战略。</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团队管理与协作能力</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体育产业的管理人员需要具备优秀的团队管理和协作能力，能够带领团队高效地完成各项任务。</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创新能力与市场敏感度</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在快速发展的体育产业中，领导力和管理人员需要具备创新能力和市场敏感度，能够不断推陈出新，满足市场需求。</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领导力与管理人员能力需求预测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3567" b="356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绩效评估体系构建与实施</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目标设定与分解</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制定明确的绩效评估目标，并将其分解为可量化的指标，以便对领导力和管理人员的绩效进行客观评估。</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360度反馈机制</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建立360度反馈机制，通过上级、下级、同事等多个角度来评估领导力和管理人员的绩效，提高评估的全面性和准确性。</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绩效与薪酬挂钩</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将绩效评估结果与薪酬挂钩，对表现优秀的领导力和管理人员给予相应的奖励，激发其工作积极性和创造力。</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建立多元化的激励机制，包括物质激励、精神激励、职业发展激励等，以满足不同领导力和管理人员的不同需求。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多元化激励机制</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加强对领导力和管理人员的约束，包括制度约束、道德约束等，防止其出现违规行为或损害公司利益的行为。</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约束机制强化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为领导力和管理人员提供培训和发展机会，帮助其提升能力水平，实现个人价值的同时推动体育产业的发展。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培训与发展机会提供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激励与约束机制完善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领导力发展规划与变革管理指导原则</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建立评估与反馈机制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定期对领导力发展进行评估，及时调整培养计划，并给予反馈和指导。</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明确领导力发展目标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根据体育产业发展趋势和企业战略，制定具体的领导力发展目标。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制定个性化培养计划</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针对不同层级、岗位的领导者，制定个性化的领导力培养计划。</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领导力发展规划制定</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389558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43506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623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134127" y="3918367"/>
            <a:ext cx="252108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掌握变革管理理论</a:t>
            </a:r>
            <a:endParaRPr lang="en-US" sz="1100"/>
          </a:p>
        </p:txBody>
      </p:sp>
      <p:sp>
        <p:nvSpPr>
          <p:cNvPr id="6" name="AutoShape 6"/>
          <p:cNvSpPr/>
          <p:nvPr/>
        </p:nvSpPr>
        <p:spPr>
          <a:xfrm>
            <a:off x="1134129" y="4325638"/>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深入学习变革管理相关理论，了解变革的过程和关键因素。</a:t>
            </a:r>
            <a:endParaRPr lang="en-US" sz="1100"/>
          </a:p>
        </p:txBody>
      </p:sp>
      <p:sp>
        <p:nvSpPr>
          <p:cNvPr id="7" name="AutoShape 7"/>
          <p:cNvSpPr/>
          <p:nvPr/>
        </p:nvSpPr>
        <p:spPr>
          <a:xfrm>
            <a:off x="3655214" y="3918367"/>
            <a:ext cx="255164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分析变革需求与阻力</a:t>
            </a:r>
            <a:endParaRPr lang="en-US" sz="1100"/>
          </a:p>
        </p:txBody>
      </p:sp>
      <p:sp>
        <p:nvSpPr>
          <p:cNvPr id="8" name="AutoShape 8"/>
          <p:cNvSpPr/>
          <p:nvPr/>
        </p:nvSpPr>
        <p:spPr>
          <a:xfrm>
            <a:off x="3655214" y="4325638"/>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对体育产业变革的需求进行深入分析，识别变革的阻力和挑战。</a:t>
            </a:r>
            <a:endParaRPr lang="en-US" sz="1100"/>
          </a:p>
        </p:txBody>
      </p:sp>
      <p:sp>
        <p:nvSpPr>
          <p:cNvPr id="9" name="AutoShape 9"/>
          <p:cNvSpPr/>
          <p:nvPr/>
        </p:nvSpPr>
        <p:spPr>
          <a:xfrm>
            <a:off x="6206861" y="3918367"/>
            <a:ext cx="2539471"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制定变革实施计划</a:t>
            </a:r>
            <a:endParaRPr lang="en-US" sz="1100"/>
          </a:p>
        </p:txBody>
      </p:sp>
      <p:sp>
        <p:nvSpPr>
          <p:cNvPr id="10" name="AutoShape 10"/>
          <p:cNvSpPr/>
          <p:nvPr/>
        </p:nvSpPr>
        <p:spPr>
          <a:xfrm>
            <a:off x="6206862" y="43256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根据变革需求，制定具体的变革实施计划，明确目标、步骤和时间表。</a:t>
            </a:r>
            <a:endParaRPr lang="en-US" sz="1100"/>
          </a:p>
        </p:txBody>
      </p:sp>
      <p:sp>
        <p:nvSpPr>
          <p:cNvPr id="11" name="AutoShape 11"/>
          <p:cNvSpPr/>
          <p:nvPr/>
        </p:nvSpPr>
        <p:spPr>
          <a:xfrm>
            <a:off x="8746332" y="391836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推动变革落地实施</a:t>
            </a:r>
            <a:endParaRPr lang="en-US" sz="1100"/>
          </a:p>
        </p:txBody>
      </p:sp>
      <p:sp>
        <p:nvSpPr>
          <p:cNvPr id="12" name="AutoShape 12"/>
          <p:cNvSpPr/>
          <p:nvPr/>
        </p:nvSpPr>
        <p:spPr>
          <a:xfrm>
            <a:off x="8746334" y="43256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积极推动变革计划落地实施，确保变革目标得以实现。</a:t>
            </a:r>
            <a:endParaRPr lang="en-US" sz="1100"/>
          </a:p>
        </p:txBody>
      </p:sp>
      <p:grpSp>
        <p:nvGrpSpPr>
          <p:cNvPr id="13" name="Group 13"/>
          <p:cNvGrpSpPr/>
          <p:nvPr/>
        </p:nvGrpSpPr>
        <p:grpSpPr>
          <a:xfrm>
            <a:off x="1999673" y="2385294"/>
            <a:ext cx="580457" cy="611204"/>
            <a:chOff x="1999673" y="2385294"/>
            <a:chExt cx="580457" cy="611204"/>
          </a:xfrm>
        </p:grpSpPr>
        <p:sp>
          <p:nvSpPr>
            <p:cNvPr id="14" name="Freeform 14"/>
            <p:cNvSpPr/>
            <p:nvPr/>
          </p:nvSpPr>
          <p:spPr>
            <a:xfrm>
              <a:off x="199967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150397"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150397"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35492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431200" y="2395266"/>
            <a:ext cx="796103" cy="591260"/>
            <a:chOff x="4431200" y="2395266"/>
            <a:chExt cx="796103" cy="591260"/>
          </a:xfrm>
        </p:grpSpPr>
        <p:sp>
          <p:nvSpPr>
            <p:cNvPr id="19" name="Freeform 19"/>
            <p:cNvSpPr/>
            <p:nvPr/>
          </p:nvSpPr>
          <p:spPr>
            <a:xfrm>
              <a:off x="4713118"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431200"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7022993"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0" y="0"/>
            <a:ext cx="0" cy="0"/>
          </a:xfrm>
        </p:grpSpPr>
        <p:sp>
          <p:nvSpPr>
            <p:cNvPr id="23" name="Freeform 23"/>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8974532"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变革管理理论指导与实践应用</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1040081" y="3060169"/>
            <a:ext cx="10117937" cy="1602668"/>
          </a:xfrm>
          <a:prstGeom prst="rightArrow">
            <a:avLst/>
          </a:prstGeom>
          <a:solidFill>
            <a:schemeClr val="accent1">
              <a:lumMod val="50000"/>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142098" y="3230392"/>
            <a:ext cx="1262116" cy="12621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tretch>
            <a:fillRect/>
          </a:stretch>
        </p:blipFill>
        <p:spPr>
          <a:xfrm>
            <a:off x="5522732" y="3566769"/>
            <a:ext cx="500969" cy="589605"/>
          </a:xfrm>
          <a:prstGeom prst="rect">
            <a:avLst/>
          </a:prstGeom>
        </p:spPr>
      </p:pic>
      <p:sp>
        <p:nvSpPr>
          <p:cNvPr id="5" name="AutoShape 5"/>
          <p:cNvSpPr/>
          <p:nvPr/>
        </p:nvSpPr>
        <p:spPr>
          <a:xfrm>
            <a:off x="1942673" y="3198205"/>
            <a:ext cx="1262116" cy="12621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2256617" y="3614318"/>
            <a:ext cx="634228" cy="494386"/>
          </a:xfrm>
          <a:prstGeom prst="rect">
            <a:avLst/>
          </a:prstGeom>
        </p:spPr>
      </p:pic>
      <p:sp>
        <p:nvSpPr>
          <p:cNvPr id="7" name="AutoShape 7"/>
          <p:cNvSpPr/>
          <p:nvPr/>
        </p:nvSpPr>
        <p:spPr>
          <a:xfrm>
            <a:off x="8341523" y="3198205"/>
            <a:ext cx="1262116" cy="12621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678997" y="3563234"/>
            <a:ext cx="587411" cy="531815"/>
          </a:xfrm>
          <a:prstGeom prst="rect">
            <a:avLst/>
          </a:prstGeom>
        </p:spPr>
      </p:pic>
      <p:sp>
        <p:nvSpPr>
          <p:cNvPr id="9" name="AutoShape 9"/>
          <p:cNvSpPr/>
          <p:nvPr/>
        </p:nvSpPr>
        <p:spPr>
          <a:xfrm>
            <a:off x="4650304" y="4577174"/>
            <a:ext cx="2628129"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提升沟通能力</a:t>
            </a:r>
            <a:endParaRPr lang="en-US" sz="1100"/>
          </a:p>
        </p:txBody>
      </p:sp>
      <p:sp>
        <p:nvSpPr>
          <p:cNvPr id="10" name="AutoShape 10"/>
          <p:cNvSpPr/>
          <p:nvPr/>
        </p:nvSpPr>
        <p:spPr>
          <a:xfrm>
            <a:off x="4650305" y="4975638"/>
            <a:ext cx="2311548"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加强团队成员间的沟通与协作，提高信息传递效率和准确性。</a:t>
            </a:r>
            <a:endParaRPr lang="en-US" sz="1100"/>
          </a:p>
        </p:txBody>
      </p:sp>
      <p:sp>
        <p:nvSpPr>
          <p:cNvPr id="11" name="AutoShape 11"/>
          <p:cNvSpPr/>
          <p:nvPr/>
        </p:nvSpPr>
        <p:spPr>
          <a:xfrm>
            <a:off x="1564104" y="1428884"/>
            <a:ext cx="256724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强化团队意识</a:t>
            </a:r>
            <a:endParaRPr lang="en-US" sz="1100"/>
          </a:p>
        </p:txBody>
      </p:sp>
      <p:sp>
        <p:nvSpPr>
          <p:cNvPr id="12" name="AutoShape 12"/>
          <p:cNvSpPr/>
          <p:nvPr/>
        </p:nvSpPr>
        <p:spPr>
          <a:xfrm>
            <a:off x="1564104" y="1827351"/>
            <a:ext cx="2335900"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培养团队成员的集体荣誉感和归属感，增强团队凝聚力。</a:t>
            </a:r>
            <a:endParaRPr lang="en-US" sz="1100"/>
          </a:p>
        </p:txBody>
      </p:sp>
      <p:sp>
        <p:nvSpPr>
          <p:cNvPr id="13" name="AutoShape 13"/>
          <p:cNvSpPr/>
          <p:nvPr/>
        </p:nvSpPr>
        <p:spPr>
          <a:xfrm>
            <a:off x="7908169" y="142888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培养协作精神</a:t>
            </a:r>
            <a:endParaRPr lang="en-US" sz="1100"/>
          </a:p>
        </p:txBody>
      </p:sp>
      <p:sp>
        <p:nvSpPr>
          <p:cNvPr id="14" name="AutoShape 14"/>
          <p:cNvSpPr/>
          <p:nvPr/>
        </p:nvSpPr>
        <p:spPr>
          <a:xfrm>
            <a:off x="7908170" y="1827351"/>
            <a:ext cx="2311548"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鼓励团队成员相互支持、协作配合，共同完成工作任务。</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团队建设与沟通协作能力提升</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https://d.book118.com/746054043243010053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122</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2024-09-20T21:19:18.123</cp:lastPrinted>
  <dcterms:created xsi:type="dcterms:W3CDTF">2024-09-20T13:19:18Z</dcterms:created>
  <dcterms:modified xsi:type="dcterms:W3CDTF">2024-09-20T13:19:20Z</dcterms:modified>
</cp:coreProperties>
</file>