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OFHQG+MS-UIGothic"/>
      <p:regular r:id="rId18"/>
    </p:embeddedFont>
    <p:embeddedFont>
      <p:font typeface="SMDITM+CHSHBR+Arial-BoldMT"/>
      <p:regular r:id="rId19"/>
    </p:embeddedFont>
    <p:embeddedFont>
      <p:font typeface="IRMRFG+VDBNVM+MicrosoftYaHei"/>
      <p:regular r:id="rId20"/>
    </p:embeddedFont>
    <p:embeddedFont>
      <p:font typeface="JTLOKL+MNLFDI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2161A-65A4-448C-A342-84F47E3AD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27A5B-2E8E-473C-A065-1CFD35237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47741-0FE6-42F4-BB81-5B5629BEB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AE334-06B5-4125-8B5B-A4F28725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D8A75-80A1-4A07-B2DB-820641D93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70D9C1-E542-444F-BF4E-5E53B8AF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A8F9F7-D2E4-40AB-B36A-CD99B3D3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26649-EDBF-41F9-9620-DE2089D00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93E29-1BFB-49E5-8D76-2DA5A44BB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95758-74FC-4930-9ED7-E7C199FC5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BC0A2-967B-41E1-806A-4D4314C8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02040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411490"/>
            <a:ext cx="5972175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KOFHQG+MS-UIGothic"/>
                <a:cs typeface="KOFHQG+MS-UIGothic"/>
              </a:rPr>
              <a:t>大运河</a:t>
            </a:r>
            <a:r>
              <a:rPr sz="4950">
                <a:solidFill>
                  <a:srgbClr val="5E5E5E"/>
                </a:solidFill>
                <a:latin typeface="SMDITM+CHSHBR+Arial-BoldMT"/>
                <a:cs typeface="SMDITM+CHSHBR+Arial-BoldMT"/>
              </a:rPr>
              <a:t>—</a:t>
            </a:r>
            <a:r>
              <a:rPr sz="4950">
                <a:solidFill>
                  <a:srgbClr val="5E5E5E"/>
                </a:solidFill>
                <a:latin typeface="KOFHQG+MS-UIGothic"/>
                <a:cs typeface="KOFHQG+MS-UIGothic"/>
              </a:rPr>
              <a:t>我身的世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44625" y="2295028"/>
            <a:ext cx="34575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KOFHQG+MS-UIGothic"/>
                <a:cs typeface="KOFHQG+MS-UIGothic"/>
              </a:rPr>
              <a:t>界文化件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23539" y="2434046"/>
            <a:ext cx="69437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7936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SMDITM+CHSHBR+Arial-BoldMT"/>
                <a:cs typeface="SMDITM+CHSHBR+Arial-BoldMT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KOFHQG+MS-UIGothic"/>
                <a:cs typeface="KOFHQG+MS-UIGothic"/>
              </a:rPr>
              <a:t>大运河的史与文化背景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大运河的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史起源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KOFHQG+MS-UIGothic"/>
                <a:cs typeface="KOFHQG+MS-UIGothic"/>
              </a:rPr>
              <a:t>古代中国南北交通要道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大运河起源于春秋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期，当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的中国南北交通主要依靠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路，但随着南北政治、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和文化交流的加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，水路运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更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便捷的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KOFHQG+MS-UIGothic"/>
                <a:cs typeface="KOFHQG+MS-UIGothic"/>
              </a:rPr>
              <a:t>隋唐</a:t>
            </a: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689E5F"/>
                </a:solidFill>
                <a:latin typeface="KOFHQG+MS-UIGothic"/>
                <a:cs typeface="KOFHQG+MS-UIGothic"/>
              </a:rPr>
              <a:t>期的开</a:t>
            </a: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隋唐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期，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了加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南北政治、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和文化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系，隋朝开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始开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凿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大运河，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历经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多次修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缮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展，形成了今天的大运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KOFHQG+MS-UIGothic"/>
                <a:cs typeface="KOFHQG+MS-UIGothic"/>
              </a:rPr>
              <a:t>元明清</a:t>
            </a: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689E5F"/>
                </a:solidFill>
                <a:latin typeface="KOFHQG+MS-UIGothic"/>
                <a:cs typeface="KOFHQG+MS-UIGothic"/>
              </a:rPr>
              <a:t>期的繁荣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3296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元明清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期，大运河成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了中国南北交通的重要通道，促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了沿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地区的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和文化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大运河在中国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史上的地位与作用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OFHQG+MS-UIGothic"/>
                <a:cs typeface="KOFHQG+MS-UIGothic"/>
              </a:rPr>
              <a:t>重要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军</a:t>
            </a:r>
            <a:r>
              <a:rPr sz="2300" spc="23">
                <a:solidFill>
                  <a:srgbClr val="689E5F"/>
                </a:solidFill>
                <a:latin typeface="KOFHQG+MS-UIGothic"/>
                <a:cs typeface="KOFHQG+MS-UIGothic"/>
              </a:rPr>
              <a:t>事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689E5F"/>
                </a:solidFill>
                <a:latin typeface="KOFHQG+MS-UIGothic"/>
                <a:cs typeface="KOFHQG+MS-UIGothic"/>
              </a:rPr>
              <a:t>略通道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在古代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争中，大运河也曾是重要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事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略通道，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国家安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全和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了重要作用。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OFHQG+MS-UIGothic"/>
                <a:cs typeface="KOFHQG+MS-UIGothic"/>
              </a:rPr>
              <a:t>南北交通大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动</a:t>
            </a:r>
            <a:r>
              <a:rPr sz="2300">
                <a:solidFill>
                  <a:srgbClr val="689E5F"/>
                </a:solidFill>
                <a:latin typeface="KOFHQG+MS-UIGothic"/>
                <a:cs typeface="KOFHQG+MS-UIGothic"/>
              </a:rPr>
              <a:t>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大运河在中国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史上一直是南北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交通的大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脉，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接了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江、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钱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塘江、黄河和淮河等河流，促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 进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了南北政治、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和文化交流。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OFHQG+MS-UIGothic"/>
                <a:cs typeface="KOFHQG+MS-UIGothic"/>
              </a:rPr>
              <a:t>促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689E5F"/>
                </a:solidFill>
                <a:latin typeface="KOFHQG+MS-UIGothic"/>
                <a:cs typeface="KOFHQG+MS-UIGothic"/>
              </a:rPr>
              <a:t>区域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经济发</a:t>
            </a:r>
            <a:r>
              <a:rPr sz="2300">
                <a:solidFill>
                  <a:srgbClr val="689E5F"/>
                </a:solidFill>
                <a:latin typeface="KOFHQG+MS-UIGothic"/>
                <a:cs typeface="KOFHQG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大运河沿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地区的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得到了极大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展，形成了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多繁荣的城市和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中心，如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州、杭州、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州等。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大运河与世界文化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遗产</a:t>
            </a: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KOFHQG+MS-UIGothic"/>
                <a:cs typeface="KOFHQG+MS-UIGothic"/>
              </a:rPr>
              <a:t>世界文化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遗产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KOFHQG+MS-UIGothic"/>
                <a:cs typeface="KOFHQG+MS-UIGothic"/>
              </a:rPr>
              <a:t>跨国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遗产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KOFHQG+MS-UIGothic"/>
                <a:cs typeface="KOFHQG+MS-UIGothic"/>
              </a:rPr>
              <a:t>保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689E5F"/>
                </a:solidFill>
                <a:latin typeface="KOFHQG+MS-UIGothic"/>
                <a:cs typeface="KOFHQG+MS-UIGothic"/>
              </a:rPr>
              <a:t>与</a:t>
            </a: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689E5F"/>
                </a:solidFill>
                <a:latin typeface="KOFHQG+MS-UIGothic"/>
                <a:cs typeface="KOFHQG+MS-UIGothic"/>
              </a:rPr>
              <a:t>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4405" y="4031988"/>
            <a:ext cx="310502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01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大运河作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重要的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史文化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遗产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，于</a:t>
            </a:r>
            <a:r>
              <a:rPr sz="1500">
                <a:solidFill>
                  <a:srgbClr val="282828"/>
                </a:solidFill>
                <a:latin typeface="IRMRFG+VDBNVM+MicrosoftYaHei"/>
                <a:cs typeface="IRMRFG+VDBNVM+MicrosoftYaHei"/>
              </a:rPr>
              <a:t>2014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年被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合国教科文</a:t>
            </a:r>
          </a:p>
          <a:p>
            <a:pPr marL="12826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列入世界文化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遗产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大运河跨越中国多个省份，是世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界上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数不多的跨国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遗产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之一，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体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了人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类创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造力和智慧的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作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世界文化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遗产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，大运河的保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承工作至关重要。我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要加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其周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边环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境的保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和修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缮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，确保其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貌和文化价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值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434046"/>
            <a:ext cx="7515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5015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SMDITM+CHSHBR+Arial-BoldMT"/>
                <a:cs typeface="SMDITM+CHSHBR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KOFHQG+MS-UIGothic"/>
                <a:cs typeface="KOFHQG+MS-UIGothic"/>
              </a:rPr>
              <a:t>大运河的地理与水文特征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大运河的地理分布与特点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KOFHQG+MS-UIGothic"/>
                <a:cs typeface="KOFHQG+MS-UIGothic"/>
              </a:rPr>
              <a:t>地理分布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大运河从北京至杭州，途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河北、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天津、山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、江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苏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、浙江等省市，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长约</a:t>
            </a:r>
            <a:r>
              <a:rPr sz="1350">
                <a:solidFill>
                  <a:srgbClr val="282828"/>
                </a:solidFill>
                <a:latin typeface="IRMRFG+VDBNVM+MicrosoftYaHei"/>
                <a:cs typeface="IRMRFG+VDBNVM+MicrosoftYaHei"/>
              </a:rPr>
              <a:t>2700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公里。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KOFHQG+MS-UIGothic"/>
                <a:cs typeface="KOFHQG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大运河穿越多个水系，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接海河、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黄河、淮河、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江、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钱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塘江五大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水系，具有沟通南北水路运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重要作用。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大运河的水文特征及功能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KOFHQG+MS-UIGothic"/>
                <a:cs typeface="KOFHQG+MS-UIGothic"/>
              </a:rPr>
              <a:t>水文特征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大运河的水位受季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性气候影响，流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量和水位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大。同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，大运河水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质较为浑浊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，部分河段受到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KOFHQG+MS-UIGothic"/>
                <a:cs typeface="KOFHQG+MS-UIGothic"/>
              </a:rPr>
              <a:t>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大运河是中国古代南北交通的重要通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道，承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着运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、人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等重要功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能。此外，大运河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具有灌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溉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、防洪、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涝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等水利功能。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大运河的生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态环</a:t>
            </a: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境及保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89E5F"/>
                </a:solidFill>
                <a:latin typeface="KOFHQG+MS-UIGothic"/>
                <a:cs typeface="KOFHQG+MS-UIGothic"/>
              </a:rPr>
              <a:t>生</a:t>
            </a: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态环</a:t>
            </a:r>
            <a:r>
              <a:rPr sz="2000">
                <a:solidFill>
                  <a:srgbClr val="689E5F"/>
                </a:solidFill>
                <a:latin typeface="KOFHQG+MS-UIGothic"/>
                <a:cs typeface="KOFHQG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大运河沿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境丰富多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，包括湿地、水田、林地等。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大运河的水生生物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源丰富，但部分河段受到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染，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境造成一定影响。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89E5F"/>
                </a:solidFill>
                <a:latin typeface="KOFHQG+MS-UIGothic"/>
                <a:cs typeface="KOFHQG+MS-UIGothic"/>
              </a:rPr>
              <a:t>保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了保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大运河的生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态环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境，政府采取了多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措施，包括加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水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质监测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与治理、推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修复工程、加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强环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境教育等。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，社会各界也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极参与到大运河的保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82828"/>
                </a:solidFill>
                <a:latin typeface="KOFHQG+MS-UIGothic"/>
                <a:cs typeface="KOFHQG+MS-UIGothic"/>
              </a:rPr>
              <a:t>工作中来。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50870" y="2434046"/>
            <a:ext cx="4767209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3520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SMDITM+CHSHBR+Arial-BoldMT"/>
                <a:cs typeface="SMDITM+CHSHBR+Arial-BoldMT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KOFHQG+MS-UIGothic"/>
                <a:cs typeface="KOFHQG+MS-UIGothic"/>
              </a:rPr>
              <a:t>大运河的文化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大运河的建筑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格与特色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OFHQG+MS-UIGothic"/>
                <a:cs typeface="KOFHQG+MS-UIGothic"/>
              </a:rPr>
              <a:t>建筑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风</a:t>
            </a:r>
            <a:r>
              <a:rPr sz="2300">
                <a:solidFill>
                  <a:srgbClr val="689E5F"/>
                </a:solidFill>
                <a:latin typeface="KOFHQG+MS-UIGothic"/>
                <a:cs typeface="KOFHQG+MS-UIGothic"/>
              </a:rPr>
              <a:t>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大运河的建筑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格体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了中国古代的特色，融合了南方和北方的建筑元素，如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钞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关、南旺分水枢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纽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等，具有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高的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史意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OFHQG+MS-UIGothic"/>
                <a:cs typeface="KOFHQG+MS-UIGothic"/>
              </a:rPr>
              <a:t>特色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大运河的建筑特色包括石拱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拦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闸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、船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闸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等，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些建筑在当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起到了重要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的交通和水利作用，并且其造型和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构也具有独特的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282828"/>
                </a:solidFill>
                <a:latin typeface="KOFHQG+MS-UIGothic"/>
                <a:cs typeface="KOFHQ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大运河的文化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689E5F"/>
                </a:solidFill>
                <a:latin typeface="KOFHQG+MS-UIGothic"/>
                <a:cs typeface="KOFHQG+MS-UIGothic"/>
              </a:rPr>
              <a:t>承与影响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OFHQG+MS-UIGothic"/>
                <a:cs typeface="KOFHQG+MS-UIGothic"/>
              </a:rPr>
              <a:t>文化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300">
                <a:solidFill>
                  <a:srgbClr val="FFFFFF"/>
                </a:solidFill>
                <a:latin typeface="KOFHQG+MS-UIGothic"/>
                <a:cs typeface="KOFHQG+MS-UIGothic"/>
              </a:rPr>
              <a:t>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大运河作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中国古代重要的交通和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经济动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脉，沿岸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汇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集了多元的文化和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俗，形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成了独特的运河文化，如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扬剧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、淮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、运河号子等，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些文化和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俗至今仍在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承和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发扬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KOFHQG+MS-UIGothic"/>
                <a:cs typeface="KOFHQG+MS-UIGothic"/>
              </a:rPr>
              <a:t>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大运河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地区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生了深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的影响，其建筑和文化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遗产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已成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当地重要的旅游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源，吸引了大量的游客前来参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和旅游，促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了当地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KOFHQG+MS-UIGothic"/>
                <a:cs typeface="KOFHQG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https://d.book118.com/746100204030010041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KOFHQG+MS-UIGothic</vt:lpstr>
      <vt:lpstr>SMDITM+CHSHBR+Arial-BoldMT</vt:lpstr>
      <vt:lpstr>SimSun</vt:lpstr>
      <vt:lpstr>IRMRFG+VDBNVM+MicrosoftYaHei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2024-09-07T22:31:51.000</cp:lastPrinted>
  <dcterms:created xsi:type="dcterms:W3CDTF">2024-09-07T14:31:51Z</dcterms:created>
  <dcterms:modified xsi:type="dcterms:W3CDTF">2024-09-07T14:31:52Z</dcterms:modified>
</cp:coreProperties>
</file>