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454583B-E287-4C95-8F93-D6C18521E7B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167968-F09D-48F9-ACAF-81019DBC2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09A57-89FA-4274-9366-7483908CD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861219-02CE-4893-ABD2-8B16F0705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0ABEF2-9C07-4C5A-9F06-3ABC5911D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509AD0-78B0-4F99-83F7-14B6B79F48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C20A8A-ED4D-4388-A65C-649D680BB3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DA4A26-811C-4302-B69F-A724355D32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EC0B74-D579-4AA2-9600-19D501CF53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E4BE21-4FF1-40DF-9904-E5909BB00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0D0749-FFC4-44A9-AEE4-4D52F2658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6F26C-C977-4F5D-AE14-CBFC00ED7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075F5BF-D934-49B9-AF4A-CA621DF6E19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F4B5F80-9B62-4B2D-B834-E0F52E323DB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0224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设备操作与维修培训的维修工具使用技巧</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常见维修工具介绍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设备操作与维修技术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实战案例分析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维修知识扩展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设备操作与维修培训的维修工具使用技巧简介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本章将介绍设备操作与维修培训的重要性以及维修工具使用技巧的基本概念。讨论如何提高维修效率，减少维修成本。引导读者了解本课程的学习目标和内容安排。</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设备操作与维修培训的意义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探讨设备操作与维修培训的重要性和作用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重要性和作用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分析设备操作不当对生产带来的负面影响</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负面影响</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引导读者认识到学习维修工具使用技巧的重要性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维修工具使用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使用技巧原则</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提供维修工具使用技巧的基本原则</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正确使用方法</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演示正确使用维修工具的方法和注意事项</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维修工具使用技巧的基本概念</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维修工具种类</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介绍维修工具的种类和作用</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课程学习目标</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确定学习设备操作与维修培训的目标</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学习目标</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列出掌握维修工具使用技巧的具体技能和知识要点</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技能要点</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讨论学习本课程的益处和价值</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益处和价值</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常见维修工具介绍</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螺丝刀</a:t>
            </a:r>
            <a:endParaRPr lang="en-US" sz="3600" b="0" strike="noStrike" spc="-1">
              <a:solidFill>
                <a:schemeClr val="dk1"/>
              </a:solidFill>
              <a:latin typeface="Arial"/>
            </a:endParaRPr>
          </a:p>
        </p:txBody>
      </p:sp>
      <p:sp>
        <p:nvSpPr>
          <p:cNvPr id="11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适用于槽型螺丝</a:t>
            </a:r>
            <a:endParaRPr lang="en-US" sz="2000" b="0" strike="noStrike" spc="-1">
              <a:solidFill>
                <a:srgbClr val="000000"/>
              </a:solidFill>
              <a:latin typeface="Arial"/>
            </a:endParaRPr>
          </a:p>
        </p:txBody>
      </p:sp>
      <p:sp>
        <p:nvSpPr>
          <p:cNvPr id="12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平头螺丝刀</a:t>
            </a:r>
            <a:endParaRPr lang="en-US" sz="3000" b="0" strike="noStrike" spc="-1">
              <a:solidFill>
                <a:srgbClr val="000000"/>
              </a:solidFill>
              <a:latin typeface="Arial"/>
            </a:endParaRPr>
          </a:p>
        </p:txBody>
      </p:sp>
      <p:sp>
        <p:nvSpPr>
          <p:cNvPr id="12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适用于六角螺丝</a:t>
            </a:r>
            <a:endParaRPr lang="en-US" sz="2000" b="0" strike="noStrike" spc="-1">
              <a:solidFill>
                <a:srgbClr val="000000"/>
              </a:solidFill>
              <a:latin typeface="Arial"/>
            </a:endParaRPr>
          </a:p>
        </p:txBody>
      </p:sp>
      <p:sp>
        <p:nvSpPr>
          <p:cNvPr id="12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六角螺丝刀</a:t>
            </a:r>
            <a:endParaRPr lang="en-US" sz="3000" b="0" strike="noStrike" spc="-1">
              <a:solidFill>
                <a:srgbClr val="000000"/>
              </a:solidFill>
              <a:latin typeface="Arial"/>
            </a:endParaRPr>
          </a:p>
        </p:txBody>
      </p:sp>
      <p:sp>
        <p:nvSpPr>
          <p:cNvPr id="12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适用于十字形螺丝</a:t>
            </a:r>
            <a:endParaRPr lang="en-US" sz="2000" b="0" strike="noStrike" spc="-1">
              <a:solidFill>
                <a:srgbClr val="000000"/>
              </a:solidFill>
              <a:latin typeface="Arial"/>
            </a:endParaRPr>
          </a:p>
        </p:txBody>
      </p:sp>
      <p:sp>
        <p:nvSpPr>
          <p:cNvPr id="12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十字螺丝刀</a:t>
            </a:r>
            <a:endParaRPr lang="en-US" sz="3000" b="0" strike="noStrike" spc="-1">
              <a:solidFill>
                <a:srgbClr val="000000"/>
              </a:solidFill>
              <a:latin typeface="Arial"/>
            </a:endParaRPr>
          </a:p>
        </p:txBody>
      </p:sp>
      <p:sp>
        <p:nvSpPr>
          <p:cNvPr id="12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活动扳手</a:t>
            </a:r>
            <a:endParaRPr lang="en-US" sz="2200" b="0" strike="noStrike" spc="-1">
              <a:solidFill>
                <a:srgbClr val="000000"/>
              </a:solidFill>
              <a:latin typeface="Arial"/>
            </a:endParaRPr>
          </a:p>
        </p:txBody>
      </p:sp>
      <p:sp>
        <p:nvSpPr>
          <p:cNvPr id="13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可以调节开口大小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适用于不同规格的螺丝</a:t>
            </a:r>
            <a:endParaRPr lang="en-US" sz="1500" b="0" strike="noStrike" spc="-1">
              <a:solidFill>
                <a:srgbClr val="000000"/>
              </a:solidFill>
              <a:latin typeface="Arial"/>
            </a:endParaRPr>
          </a:p>
        </p:txBody>
      </p:sp>
      <p:sp>
        <p:nvSpPr>
          <p:cNvPr id="13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套筒扳手</a:t>
            </a:r>
            <a:endParaRPr lang="en-US" sz="2200" b="0" strike="noStrike" spc="-1">
              <a:solidFill>
                <a:srgbClr val="000000"/>
              </a:solidFill>
              <a:latin typeface="Arial"/>
            </a:endParaRPr>
          </a:p>
        </p:txBody>
      </p:sp>
      <p:sp>
        <p:nvSpPr>
          <p:cNvPr id="13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适用于螺帽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方便拧紧和拧松</a:t>
            </a:r>
            <a:endParaRPr lang="en-US" sz="1500" b="0" strike="noStrike" spc="-1">
              <a:solidFill>
                <a:srgbClr val="000000"/>
              </a:solidFill>
              <a:latin typeface="Arial"/>
            </a:endParaRPr>
          </a:p>
        </p:txBody>
      </p:sp>
      <p:sp>
        <p:nvSpPr>
          <p:cNvPr id="13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扳手</a:t>
            </a:r>
            <a:endParaRPr lang="en-US" sz="3600" b="0" strike="noStrike" spc="-1">
              <a:solidFill>
                <a:schemeClr val="dk1"/>
              </a:solidFill>
              <a:latin typeface="Arial"/>
            </a:endParaRPr>
          </a:p>
        </p:txBody>
      </p:sp>
      <p:sp>
        <p:nvSpPr>
          <p:cNvPr id="13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开口扳手</a:t>
            </a:r>
            <a:endParaRPr lang="en-US" sz="2200" b="0" strike="noStrike" spc="-1">
              <a:solidFill>
                <a:srgbClr val="000000"/>
              </a:solidFill>
              <a:latin typeface="Arial"/>
            </a:endParaRPr>
          </a:p>
        </p:txBody>
      </p:sp>
      <p:sp>
        <p:nvSpPr>
          <p:cNvPr id="14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适用于规格螺丝</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使用时要选择合适的规格</a:t>
            </a:r>
            <a:endParaRPr lang="en-US" sz="1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电动工具</a:t>
            </a:r>
            <a:endParaRPr lang="en-US" sz="3500" b="0" strike="noStrike" spc="-1">
              <a:solidFill>
                <a:srgbClr val="000000"/>
              </a:solidFill>
              <a:latin typeface="Arial"/>
            </a:endParaRPr>
          </a:p>
        </p:txBody>
      </p:sp>
      <p:sp>
        <p:nvSpPr>
          <p:cNvPr id="14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电动工具在维修中起到很大作用，使用时要注意安全，避免意外发生。</a:t>
            </a:r>
            <a:endParaRPr lang="en-US" sz="2500" b="0" strike="noStrike" spc="-1">
              <a:solidFill>
                <a:srgbClr val="000000"/>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测量工具</a:t>
            </a:r>
            <a:endParaRPr lang="en-US" sz="3600" b="0" strike="noStrike" spc="-1">
              <a:solidFill>
                <a:schemeClr val="dk1"/>
              </a:solidFill>
              <a:latin typeface="Arial"/>
            </a:endParaRPr>
          </a:p>
        </p:txBody>
      </p:sp>
      <p:sp>
        <p:nvSpPr>
          <p:cNvPr id="14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测量长度的工具</a:t>
            </a:r>
            <a:endParaRPr lang="en-US" sz="1500" b="0" strike="noStrike" spc="-1">
              <a:solidFill>
                <a:srgbClr val="000000"/>
              </a:solidFill>
              <a:latin typeface="Arial"/>
            </a:endParaRPr>
          </a:p>
        </p:txBody>
      </p:sp>
      <p:sp>
        <p:nvSpPr>
          <p:cNvPr id="14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卷尺</a:t>
            </a:r>
            <a:endParaRPr lang="en-US" sz="2200" b="0" strike="noStrike" spc="-1">
              <a:solidFill>
                <a:srgbClr val="000000"/>
              </a:solidFill>
              <a:latin typeface="Arial"/>
            </a:endParaRPr>
          </a:p>
        </p:txBody>
      </p:sp>
      <p:sp>
        <p:nvSpPr>
          <p:cNvPr id="14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精确测量工件尺寸</a:t>
            </a:r>
            <a:endParaRPr lang="en-US" sz="1500" b="0" strike="noStrike" spc="-1">
              <a:solidFill>
                <a:srgbClr val="000000"/>
              </a:solidFill>
              <a:latin typeface="Arial"/>
            </a:endParaRPr>
          </a:p>
        </p:txBody>
      </p:sp>
      <p:sp>
        <p:nvSpPr>
          <p:cNvPr id="14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游标卡尺</a:t>
            </a:r>
            <a:endParaRPr lang="en-US" sz="2200" b="0" strike="noStrike" spc="-1">
              <a:solidFill>
                <a:srgbClr val="000000"/>
              </a:solidFill>
              <a:latin typeface="Arial"/>
            </a:endParaRPr>
          </a:p>
        </p:txBody>
      </p:sp>
      <p:sp>
        <p:nvSpPr>
          <p:cNvPr id="15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测量直径和内外尺寸的工具</a:t>
            </a:r>
            <a:endParaRPr lang="en-US" sz="1500" b="0" strike="noStrike" spc="-1">
              <a:solidFill>
                <a:srgbClr val="000000"/>
              </a:solidFill>
              <a:latin typeface="Arial"/>
            </a:endParaRPr>
          </a:p>
        </p:txBody>
      </p:sp>
      <p:sp>
        <p:nvSpPr>
          <p:cNvPr id="15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量规</a:t>
            </a:r>
            <a:endParaRPr lang="en-US" sz="2200" b="0" strike="noStrike" spc="-1">
              <a:solidFill>
                <a:srgbClr val="000000"/>
              </a:solidFill>
              <a:latin typeface="Arial"/>
            </a:endParaRPr>
          </a:p>
        </p:txBody>
      </p:sp>
      <p:sp>
        <p:nvSpPr>
          <p:cNvPr id="15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维修工具保养</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避免油污积聚</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定期清洁</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及时更换磨损部件</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保持锋利</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储存时要保持干燥</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防止生锈</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设备操作与维修技术</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设备操作基础知识</a:t>
            </a:r>
            <a:endParaRPr lang="en-US" sz="3600" b="0" strike="noStrike" spc="-1">
              <a:solidFill>
                <a:schemeClr val="dk1"/>
              </a:solidFill>
              <a:latin typeface="Arial"/>
            </a:endParaRPr>
          </a:p>
        </p:txBody>
      </p:sp>
      <p:sp>
        <p:nvSpPr>
          <p:cNvPr id="16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详细讨论设备操作的基本原则和要点，确保操作准确无误</a:t>
            </a:r>
            <a:endParaRPr lang="en-US" sz="1500" b="0" strike="noStrike" spc="-1">
              <a:solidFill>
                <a:srgbClr val="000000"/>
              </a:solidFill>
              <a:latin typeface="Arial"/>
            </a:endParaRPr>
          </a:p>
        </p:txBody>
      </p:sp>
      <p:sp>
        <p:nvSpPr>
          <p:cNvPr id="16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基本原则和要点</a:t>
            </a:r>
            <a:endParaRPr lang="en-US" sz="2200" b="0" strike="noStrike" spc="-1">
              <a:solidFill>
                <a:srgbClr val="000000"/>
              </a:solidFill>
              <a:latin typeface="Arial"/>
            </a:endParaRPr>
          </a:p>
        </p:txBody>
      </p:sp>
      <p:sp>
        <p:nvSpPr>
          <p:cNvPr id="17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介绍设备操作中常见的错误和危险，警示注意事项</a:t>
            </a:r>
            <a:endParaRPr lang="en-US" sz="1500" b="0" strike="noStrike" spc="-1">
              <a:solidFill>
                <a:srgbClr val="000000"/>
              </a:solidFill>
              <a:latin typeface="Arial"/>
            </a:endParaRPr>
          </a:p>
        </p:txBody>
      </p:sp>
      <p:sp>
        <p:nvSpPr>
          <p:cNvPr id="17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常见错误和危险</a:t>
            </a:r>
            <a:endParaRPr lang="en-US" sz="2200" b="0" strike="noStrike" spc="-1">
              <a:solidFill>
                <a:srgbClr val="000000"/>
              </a:solidFill>
              <a:latin typeface="Arial"/>
            </a:endParaRPr>
          </a:p>
        </p:txBody>
      </p:sp>
      <p:sp>
        <p:nvSpPr>
          <p:cNvPr id="17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演示正确的设备操作流程和注意事项，确保安全性</a:t>
            </a:r>
            <a:endParaRPr lang="en-US" sz="1500" b="0" strike="noStrike" spc="-1">
              <a:solidFill>
                <a:srgbClr val="000000"/>
              </a:solidFill>
              <a:latin typeface="Arial"/>
            </a:endParaRPr>
          </a:p>
        </p:txBody>
      </p:sp>
      <p:sp>
        <p:nvSpPr>
          <p:cNvPr id="17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正确操作流程</a:t>
            </a:r>
            <a:endParaRPr lang="en-US" sz="2200" b="0" strike="noStrike" spc="-1">
              <a:solidFill>
                <a:srgbClr val="000000"/>
              </a:solidFill>
              <a:latin typeface="Arial"/>
            </a:endParaRPr>
          </a:p>
        </p:txBody>
      </p:sp>
      <p:sp>
        <p:nvSpPr>
          <p:cNvPr id="17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故障诊断与排除</a:t>
            </a:r>
            <a:endParaRPr lang="en-US" sz="3500" b="0" strike="noStrike" spc="-1">
              <a:solidFill>
                <a:srgbClr val="000000"/>
              </a:solidFill>
              <a:latin typeface="Arial"/>
            </a:endParaRPr>
          </a:p>
        </p:txBody>
      </p:sp>
      <p:sp>
        <p:nvSpPr>
          <p:cNvPr id="17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故障诊断是维修工作中至关重要的一环，本部分将探讨故障诊断的重要性和流程，提供常见故障排除的方法和技巧，同时分享故障排除过程中的注意事项和实例，帮助维修人员更有效地解决问题</a:t>
            </a:r>
            <a:endParaRPr lang="en-US" sz="25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技术发展趋势</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分析维修技术的发展趋势和前景，引领行业发展</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复杂故障方法</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演示应对复杂故障的方法和思路，提高解决难题能力</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维修技术进阶</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高级技术和策略</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深入探讨设备维修中的高级技术和策略，提升维修水平</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维修现场管理</a:t>
            </a:r>
            <a:endParaRPr lang="en-US" sz="3600" b="0" strike="noStrike" spc="-1">
              <a:solidFill>
                <a:schemeClr val="dk1"/>
              </a:solidFill>
              <a:latin typeface="Arial"/>
            </a:endParaRPr>
          </a:p>
        </p:txBody>
      </p:sp>
      <p:sp>
        <p:nvSpPr>
          <p:cNvPr id="19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维修现场管理对提高工作效率至关重要，本部分将讨论维修现场管理的重要性和技巧，提供维修现场布置和组织的建议，同时分享提高维修效率的实用方法和经验，帮助维修人员组织工作</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https://d.book118.com/746102241013010104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设备操作与维修培训的维修工具使用技巧</vt:lpstr>
      <vt:lpstr>目录</vt:lpstr>
      <vt:lpstr>第1章 简介</vt:lpstr>
      <vt:lpstr> </vt:lpstr>
      <vt:lpstr>设备操作与维修培训的意义</vt:lpstr>
      <vt:lpstr>维修工具使用技巧的基本概念</vt:lpstr>
      <vt:lpstr>课程学习目标</vt:lpstr>
      <vt:lpstr>第2章 常见维修工具介绍</vt:lpstr>
      <vt:lpstr>螺丝刀</vt:lpstr>
      <vt:lpstr>扳手</vt:lpstr>
      <vt:lpstr> </vt:lpstr>
      <vt:lpstr>测量工具</vt:lpstr>
      <vt:lpstr>维修工具保养</vt:lpstr>
      <vt:lpstr>第3章 设备操作与维修技术</vt:lpstr>
      <vt:lpstr>设备操作基础知识</vt:lpstr>
      <vt:lpstr> </vt:lpstr>
      <vt:lpstr>维修技术进阶</vt:lpstr>
      <vt:lpstr>维修现场管理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2024-09-29T15:10:35.118</cp:lastPrinted>
  <dcterms:created xsi:type="dcterms:W3CDTF">2024-09-29T07:10:35Z</dcterms:created>
  <dcterms:modified xsi:type="dcterms:W3CDTF">2024-09-29T07:10:37Z</dcterms:modified>
</cp:coreProperties>
</file>