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C88F0-46E5-4CB1-8535-7FB9CCDAF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F8ADC-7ABB-4E0C-9A01-61E67EBD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F40D8-936D-4262-9E6F-993F4C84F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6DACB-1493-4CC1-99A4-2F2C73D1F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41D3F8-D674-47A7-B062-9A2755FCE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E83A1-4090-4EBC-A187-B1C3B30CA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77AC5A-3D41-4986-ACD1-FE3E1AF72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27C24-6AF5-412C-AEF6-55DCC36FF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B8A92-D5C6-4E5C-9BE5-AFCB0EC90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8AC43-14BC-44AF-BC2E-95212B5DD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C6F22-366C-4F59-A645-BB149E38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r>
              <a:rPr lang="en-US" altLang="zh-CN">
                <a:sym typeface="+mn-ea"/>
              </a:rPr>
              <a:t>78kckyk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48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61" r:id="rId2"/>
    <p:sldLayoutId id="2147485062" r:id="rId3"/>
    <p:sldLayoutId id="2147485063" r:id="rId4"/>
    <p:sldLayoutId id="2147485064" r:id="rId5"/>
    <p:sldLayoutId id="2147485065" r:id="rId6"/>
    <p:sldLayoutId id="2147485066" r:id="rId7"/>
    <p:sldLayoutId id="2147485067" r:id="rId8"/>
    <p:sldLayoutId id="2147485068" r:id="rId9"/>
    <p:sldLayoutId id="2147485069" r:id="rId10"/>
    <p:sldLayoutId id="214748507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75000"/>
            </a:schemeClr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05000113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3125"/>
          </a:bodyPr>
          <a:lstStyle/>
          <a:p>
            <a:r>
              <a:rPr lang="zh-CN" altLang="en-US"/>
              <a:t>文化创意2024年文化创意产业发展计划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主要任务和措施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文化创意产业现状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2024年文化创意产业发展目标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保障措施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cs typeface="+mn-lt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cs typeface="+mn-lt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实施计划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文化创意产业现状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当前文化创意产业发展情况</a:t>
            </a:r>
            <a:endParaRPr lang="zh-CN" altLang="en-US"/>
          </a:p>
        </p:txBody>
      </p:sp>
      <p:sp>
        <p:nvSpPr>
          <p:cNvPr id="1049070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技术进步：随着科技的发展，文化创意产业与科技融合不断加深，如虚拟现实、增强现实等技术的应用为文化创意产业带来了新的发展机遇。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80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政策支持：政府出台了一系列政策支持文化创意产业发展，包括税收优惠、资金扶持、人才培养等。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产业结构：文化创意产业涵盖了多个领域，包括影视、音乐、动漫、游戏、设计、广告等，各领域发展水平不一。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92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市场规模：全球文化创意产业市场规模持续增长，中国已成为全球最大的文化创意产品消费市场之一。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面临的主要问题</a:t>
            </a:r>
            <a:endParaRPr lang="zh-CN" altLang="en-US"/>
          </a:p>
        </p:txBody>
      </p:sp>
      <p:sp>
        <p:nvSpPr>
          <p:cNvPr id="1049136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创意不足：缺乏创新思维和独特视角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人才短缺：缺乏专业的创意人才，人才流失严重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政策支持：政策扶持力度不够，缺乏有效的政策引导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市场竞争：行业内竞争激烈，同质化现象严重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未来发展趋势</a:t>
            </a:r>
            <a:endParaRPr lang="zh-CN" altLang="en-US"/>
          </a:p>
        </p:txBody>
      </p:sp>
      <p:sp>
        <p:nvSpPr>
          <p:cNvPr id="1049218" name="矩形 38"/>
          <p:cNvSpPr/>
          <p:nvPr>
            <p:custDataLst>
              <p:tags r:id="rId2"/>
            </p:custDataLst>
          </p:nvPr>
        </p:nvSpPr>
        <p:spPr>
          <a:xfrm rot="204112">
            <a:off x="14773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39"/>
          <p:cNvSpPr/>
          <p:nvPr>
            <p:custDataLst>
              <p:tags r:id="rId3"/>
            </p:custDataLst>
          </p:nvPr>
        </p:nvSpPr>
        <p:spPr>
          <a:xfrm>
            <a:off x="14820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4"/>
            </p:custDataLst>
          </p:nvPr>
        </p:nvSpPr>
        <p:spPr>
          <a:xfrm>
            <a:off x="17193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数字化、网络化、智能化将成为文化创意产业发展的重要方向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24" name="矩形 100"/>
          <p:cNvSpPr/>
          <p:nvPr>
            <p:custDataLst>
              <p:tags r:id="rId5"/>
            </p:custDataLst>
          </p:nvPr>
        </p:nvSpPr>
        <p:spPr>
          <a:xfrm rot="204112">
            <a:off x="6611610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01"/>
          <p:cNvSpPr/>
          <p:nvPr>
            <p:custDataLst>
              <p:tags r:id="rId6"/>
            </p:custDataLst>
          </p:nvPr>
        </p:nvSpPr>
        <p:spPr>
          <a:xfrm>
            <a:off x="66170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TextBox 2"/>
          <p:cNvSpPr txBox="1"/>
          <p:nvPr>
            <p:custDataLst>
              <p:tags r:id="rId7"/>
            </p:custDataLst>
          </p:nvPr>
        </p:nvSpPr>
        <p:spPr>
          <a:xfrm>
            <a:off x="6854974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跨界融合、创新驱动将成为文化创意产业发展的重要动力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0" name="矩形 122"/>
          <p:cNvSpPr/>
          <p:nvPr>
            <p:custDataLst>
              <p:tags r:id="rId8"/>
            </p:custDataLst>
          </p:nvPr>
        </p:nvSpPr>
        <p:spPr>
          <a:xfrm rot="204112">
            <a:off x="14773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23"/>
          <p:cNvSpPr/>
          <p:nvPr>
            <p:custDataLst>
              <p:tags r:id="rId9"/>
            </p:custDataLst>
          </p:nvPr>
        </p:nvSpPr>
        <p:spPr>
          <a:xfrm>
            <a:off x="14820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TextBox 2"/>
          <p:cNvSpPr txBox="1"/>
          <p:nvPr>
            <p:custDataLst>
              <p:tags r:id="rId10"/>
            </p:custDataLst>
          </p:nvPr>
        </p:nvSpPr>
        <p:spPr>
          <a:xfrm>
            <a:off x="17186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文化创意产业将与其他产业深度融合，形成新的经济增长点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236" name="矩形 89"/>
          <p:cNvSpPr/>
          <p:nvPr>
            <p:custDataLst>
              <p:tags r:id="rId11"/>
            </p:custDataLst>
          </p:nvPr>
        </p:nvSpPr>
        <p:spPr>
          <a:xfrm rot="204112">
            <a:off x="6611610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90"/>
          <p:cNvSpPr/>
          <p:nvPr>
            <p:custDataLst>
              <p:tags r:id="rId12"/>
            </p:custDataLst>
          </p:nvPr>
        </p:nvSpPr>
        <p:spPr>
          <a:xfrm>
            <a:off x="66170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TextBox 2"/>
          <p:cNvSpPr txBox="1"/>
          <p:nvPr>
            <p:custDataLst>
              <p:tags r:id="rId13"/>
            </p:custDataLst>
          </p:nvPr>
        </p:nvSpPr>
        <p:spPr>
          <a:xfrm>
            <a:off x="6853622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772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政策支持、市场机制将成为推动文化创意产业发展的重要因素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2024年文化创意产业发展目标</a:t>
            </a:r>
            <a:endParaRPr lang="zh-CN" altLang="en-US"/>
          </a:p>
        </p:txBody>
      </p:sp>
      <p:sp>
        <p:nvSpPr>
          <p:cNvPr id="1049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总体目标</a:t>
            </a:r>
            <a:endParaRPr lang="zh-CN" altLang="en-US"/>
          </a:p>
        </p:txBody>
      </p:sp>
      <p:sp>
        <p:nvSpPr>
          <p:cNvPr id="1049344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推动文化创意产业成为国民经济的重要支柱产业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加强文化创意产业的人才培养和引进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促进文化创意产业的创新和发展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提升文化创意产业的国际竞争力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具体目标</a:t>
            </a:r>
            <a:endParaRPr lang="zh-CN" altLang="en-US"/>
          </a:p>
        </p:txBody>
      </p:sp>
      <p:sp>
        <p:nvSpPr>
          <p:cNvPr id="1049426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推动文化创意产业成为国民经济的重要支柱产业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提高文化创意产业的国际竞争力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促进文化创意产业的创新和发展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加强文化创意产业的人才培养和引进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重点领域</a:t>
            </a:r>
            <a:endParaRPr lang="zh-CN" altLang="en-US"/>
          </a:p>
        </p:txBody>
      </p:sp>
      <p:sp>
        <p:nvSpPr>
          <p:cNvPr id="1049488" name="五边形 30"/>
          <p:cNvSpPr/>
          <p:nvPr>
            <p:custDataLst>
              <p:tags r:id="rId2"/>
            </p:custDataLst>
          </p:nvPr>
        </p:nvSpPr>
        <p:spPr>
          <a:xfrm>
            <a:off x="694800" y="3203104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燕尾形 36"/>
          <p:cNvSpPr/>
          <p:nvPr>
            <p:custDataLst>
              <p:tags r:id="rId3"/>
            </p:custDataLst>
          </p:nvPr>
        </p:nvSpPr>
        <p:spPr>
          <a:xfrm>
            <a:off x="3266600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燕尾形 37"/>
          <p:cNvSpPr/>
          <p:nvPr>
            <p:custDataLst>
              <p:tags r:id="rId4"/>
            </p:custDataLst>
          </p:nvPr>
        </p:nvSpPr>
        <p:spPr>
          <a:xfrm>
            <a:off x="84102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4" name="燕尾形 38"/>
          <p:cNvSpPr/>
          <p:nvPr>
            <p:custDataLst>
              <p:tags r:id="rId5"/>
            </p:custDataLst>
          </p:nvPr>
        </p:nvSpPr>
        <p:spPr>
          <a:xfrm>
            <a:off x="5838401" y="3203104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6" name="文本框 3"/>
          <p:cNvSpPr txBox="1"/>
          <p:nvPr>
            <p:custDataLst>
              <p:tags r:id="rId6"/>
            </p:custDataLst>
          </p:nvPr>
        </p:nvSpPr>
        <p:spPr>
          <a:xfrm>
            <a:off x="3206730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文化创意产业与旅游业的融合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6"/>
          <p:cNvSpPr txBox="1"/>
          <p:nvPr>
            <p:custDataLst>
              <p:tags r:id="rId7"/>
            </p:custDataLst>
          </p:nvPr>
        </p:nvSpPr>
        <p:spPr>
          <a:xfrm>
            <a:off x="6948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文化创意产业数字化发展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0" name="文本框 7"/>
          <p:cNvSpPr txBox="1"/>
          <p:nvPr>
            <p:custDataLst>
              <p:tags r:id="rId8"/>
            </p:custDataLst>
          </p:nvPr>
        </p:nvSpPr>
        <p:spPr>
          <a:xfrm>
            <a:off x="58366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文化创意产业与教育产业的融合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2" name="文本框 8"/>
          <p:cNvSpPr txBox="1"/>
          <p:nvPr>
            <p:custDataLst>
              <p:tags r:id="rId9"/>
            </p:custDataLst>
          </p:nvPr>
        </p:nvSpPr>
        <p:spPr>
          <a:xfrm>
            <a:off x="84075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文化创意产业与科技产业的融合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主要任务和措施</a:t>
            </a:r>
            <a:endParaRPr lang="zh-CN" altLang="en-US"/>
          </a:p>
        </p:txBody>
      </p:sp>
      <p:sp>
        <p:nvSpPr>
          <p:cNvPr id="10495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提升文化创意产业创新能力</a:t>
            </a:r>
            <a:endParaRPr lang="zh-CN" altLang="en-US"/>
          </a:p>
        </p:txBody>
      </p:sp>
      <p:sp>
        <p:nvSpPr>
          <p:cNvPr id="1049606" name="矩形 3"/>
          <p:cNvSpPr/>
          <p:nvPr>
            <p:custDataLst>
              <p:tags r:id="rId2"/>
            </p:custDataLst>
          </p:nvPr>
        </p:nvSpPr>
        <p:spPr>
          <a:xfrm>
            <a:off x="15628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8" name="矩形 13"/>
          <p:cNvSpPr/>
          <p:nvPr>
            <p:custDataLst>
              <p:tags r:id="rId3"/>
            </p:custDataLst>
          </p:nvPr>
        </p:nvSpPr>
        <p:spPr>
          <a:xfrm>
            <a:off x="10286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0" name="文本框 4"/>
          <p:cNvSpPr txBox="1"/>
          <p:nvPr>
            <p:custDataLst>
              <p:tags r:id="rId4"/>
            </p:custDataLst>
          </p:nvPr>
        </p:nvSpPr>
        <p:spPr>
          <a:xfrm>
            <a:off x="18376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加强文化创意产业人才培养，提高创新能力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2" name="矩形 39"/>
          <p:cNvSpPr/>
          <p:nvPr>
            <p:custDataLst>
              <p:tags r:id="rId5"/>
            </p:custDataLst>
          </p:nvPr>
        </p:nvSpPr>
        <p:spPr>
          <a:xfrm>
            <a:off x="15628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矩形 5"/>
          <p:cNvSpPr/>
          <p:nvPr>
            <p:custDataLst>
              <p:tags r:id="rId6"/>
            </p:custDataLst>
          </p:nvPr>
        </p:nvSpPr>
        <p:spPr>
          <a:xfrm>
            <a:off x="10286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6" name="文本框 41"/>
          <p:cNvSpPr txBox="1"/>
          <p:nvPr>
            <p:custDataLst>
              <p:tags r:id="rId7"/>
            </p:custDataLst>
          </p:nvPr>
        </p:nvSpPr>
        <p:spPr>
          <a:xfrm>
            <a:off x="18376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推动文化创意产业与科技、金融等领域的跨界融合，促进创新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8" name="矩形 12"/>
          <p:cNvSpPr/>
          <p:nvPr>
            <p:custDataLst>
              <p:tags r:id="rId8"/>
            </p:custDataLst>
          </p:nvPr>
        </p:nvSpPr>
        <p:spPr>
          <a:xfrm>
            <a:off x="15628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矩形 17"/>
          <p:cNvSpPr/>
          <p:nvPr>
            <p:custDataLst>
              <p:tags r:id="rId9"/>
            </p:custDataLst>
          </p:nvPr>
        </p:nvSpPr>
        <p:spPr>
          <a:xfrm>
            <a:off x="10286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2" name="文本框 19"/>
          <p:cNvSpPr txBox="1"/>
          <p:nvPr>
            <p:custDataLst>
              <p:tags r:id="rId10"/>
            </p:custDataLst>
          </p:nvPr>
        </p:nvSpPr>
        <p:spPr>
          <a:xfrm>
            <a:off x="18376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鼓励文化创意企业加强自主创新，提高核心竞争力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9"/>
          <p:cNvSpPr/>
          <p:nvPr>
            <p:custDataLst>
              <p:tags r:id="rId11"/>
            </p:custDataLst>
          </p:nvPr>
        </p:nvSpPr>
        <p:spPr>
          <a:xfrm>
            <a:off x="15628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6" name="矩形 26"/>
          <p:cNvSpPr/>
          <p:nvPr>
            <p:custDataLst>
              <p:tags r:id="rId12"/>
            </p:custDataLst>
          </p:nvPr>
        </p:nvSpPr>
        <p:spPr>
          <a:xfrm>
            <a:off x="10286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文本框 27"/>
          <p:cNvSpPr txBox="1"/>
          <p:nvPr>
            <p:custDataLst>
              <p:tags r:id="rId13"/>
            </p:custDataLst>
          </p:nvPr>
        </p:nvSpPr>
        <p:spPr>
          <a:xfrm>
            <a:off x="18376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加强知识产权保护，为文化创意产业创新提供保障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6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加强文化创意产业人才培养</a:t>
            </a:r>
            <a:endParaRPr lang="zh-CN" altLang="en-US"/>
          </a:p>
        </p:txBody>
      </p:sp>
      <p:sp>
        <p:nvSpPr>
          <p:cNvPr id="1049668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加强对文化创意产业人才的引进和留住，提供优惠政策和良好的工作环境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78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鼓励企业参与人才培养，提供实习机会和就业岗位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4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加强与高校、科研机构的合作，共同培养高素质的文化创意人才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690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建立完善的人才培养体系，包括课程设置、师资力量、实践教学等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https://d.book118.com/746105000113010055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Office Theme</vt:lpstr>
      <vt:lpstr>文化创意2024年文化创意产业发展计划</vt:lpstr>
      <vt:lpstr>目录</vt:lpstr>
      <vt:lpstr>添加章节标题</vt:lpstr>
      <vt:lpstr>文化创意产业现状</vt:lpstr>
      <vt:lpstr>当前文化创意产业发展情况</vt:lpstr>
      <vt:lpstr>面临的主要问题</vt:lpstr>
      <vt:lpstr>未来发展趋势</vt:lpstr>
      <vt:lpstr>2024年文化创意产业发展目标</vt:lpstr>
      <vt:lpstr>总体目标</vt:lpstr>
      <vt:lpstr>具体目标</vt:lpstr>
      <vt:lpstr>重点领域</vt:lpstr>
      <vt:lpstr>主要任务和措施</vt:lpstr>
      <vt:lpstr>提升文化创意产业创新能力</vt:lpstr>
      <vt:lpstr>加强文化创意产业人才培养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2024-09-22T23:10:55.042</cp:lastPrinted>
  <dcterms:created xsi:type="dcterms:W3CDTF">2024-09-22T15:10:55Z</dcterms:created>
  <dcterms:modified xsi:type="dcterms:W3CDTF">2024-09-22T15:10:57Z</dcterms:modified>
</cp:coreProperties>
</file>