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8EA47A3-0933-4B63-AB1C-A9975146636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1B1D521-0426-4AB0-B9DB-A7C315E8BEA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C0D3726-8E37-42C7-9E6C-B95E6E30D86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46C403B-AD71-40F0-B8B9-672D38646AF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D391198-D542-4984-A40F-738E84F39C0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EF17757-060A-4EE6-8BAF-9816C353201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081C226-91AA-442D-ABE7-19DCDC06D52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8A467EC-B955-40E8-A07F-F9687CF2742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FCC179B-C4A2-4ED3-A696-0986B9D0D89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7B4B123-5845-4B43-A587-3C050B997CC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DB206F6-10CD-4AE9-B23D-522FD1DD07C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46105124155010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616" y="1681622"/>
            <a:ext cx="6249900" cy="19773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alpha val="100000"/>
                  </a:schemeClr>
                </a:solidFill>
                <a:latin typeface="Microsoft Yahei"/>
                <a:ea typeface="Microsoft Yahei"/>
                <a:cs typeface="Microsoft Yahei"/>
              </a:rPr>
              <a:t>小儿推拿三字经</a:t>
            </a:r>
          </a:p>
        </p:txBody>
      </p:sp>
      <p:sp>
        <p:nvSpPr>
          <p:cNvPr id="5" name="AutoShape 5"/>
          <p:cNvSpPr/>
          <p:nvPr/>
        </p:nvSpPr>
        <p:spPr>
          <a:xfrm>
            <a:off x="8360225" y="302442"/>
            <a:ext cx="3351690" cy="4191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200">
                <a:solidFill>
                  <a:schemeClr val="lt1">
                    <a:alpha val="100000"/>
                  </a:schemeClr>
                </a:solidFill>
                <a:latin typeface="Microsoft Yahei"/>
                <a:ea typeface="Microsoft Yahei"/>
                <a:cs typeface="Microsoft Yahei"/>
              </a:rPr>
              <a:t>https://wenku.baidu.com</a:t>
            </a:r>
            <a:endParaRPr lang="en-US" sz="1100"/>
          </a:p>
        </p:txBody>
      </p:sp>
      <p:sp>
        <p:nvSpPr>
          <p:cNvPr id="6" name="TextBox 6"/>
          <p:cNvSpPr txBox="1"/>
          <p:nvPr/>
        </p:nvSpPr>
        <p:spPr>
          <a:xfrm>
            <a:off x="689387" y="6072206"/>
            <a:ext cx="229743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FFFFFF">
                    <a:alpha val="100000"/>
                  </a:srgbClr>
                </a:solidFill>
                <a:latin typeface="Microsoft Yahei"/>
                <a:ea typeface="Microsoft Yahei"/>
                <a:cs typeface="Microsoft Yahei"/>
              </a:rPr>
              <a:t>REPORTING</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9001074" y="877515"/>
            <a:ext cx="2792730"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accent1">
                    <a:alpha val="100000"/>
                  </a:schemeClr>
                </a:solidFill>
                <a:latin typeface="Microsoft Yahei"/>
                <a:ea typeface="Microsoft Yahei"/>
                <a:cs typeface="Microsoft Yahei"/>
              </a:rPr>
              <a:t>目 录</a:t>
            </a:r>
          </a:p>
        </p:txBody>
      </p:sp>
      <p:sp>
        <p:nvSpPr>
          <p:cNvPr id="4" name="TextBox 4"/>
          <p:cNvSpPr txBox="1"/>
          <p:nvPr/>
        </p:nvSpPr>
        <p:spPr>
          <a:xfrm>
            <a:off x="4473390" y="1191132"/>
            <a:ext cx="6278486" cy="532671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小儿推拿简介</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小儿推拿手法</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小儿推拿穴位</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小儿常见病症推拿治疗</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小儿推拿注意事项与禁忌症</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小儿推拿简介</a:t>
            </a:r>
          </a:p>
        </p:txBody>
      </p:sp>
      <p:sp>
        <p:nvSpPr>
          <p:cNvPr id="5" name="AutoShape 5"/>
          <p:cNvSpPr/>
          <p:nvPr/>
        </p:nvSpPr>
        <p:spPr>
          <a:xfrm>
            <a:off x="-186355" y="5615640"/>
            <a:ext cx="2473866" cy="612893"/>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WENKU DESIGN</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90" r="32590"/>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小儿推拿的定义</a:t>
              </a:r>
            </a:p>
          </p:txBody>
        </p:sp>
      </p:grpSp>
      <p:sp>
        <p:nvSpPr>
          <p:cNvPr id="31" name="AutoShape 31"/>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小儿推拿以中医理论为基础，通过刺激穴位和经络，调和气血，平衡阴阳，达到治疗和预防疾病的目的。</a:t>
            </a:r>
            <a:endParaRPr lang="en-US" sz="1100"/>
          </a:p>
        </p:txBody>
      </p:sp>
      <p:sp>
        <p:nvSpPr>
          <p:cNvPr id="32" name="AutoShape 32"/>
          <p:cNvSpPr/>
          <p:nvPr/>
        </p:nvSpPr>
        <p:spPr>
          <a:xfrm>
            <a:off x="8406414" y="2594489"/>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小儿推拿是一种通过手法按摩小儿身体的特定穴位，以调节小儿脏腑功能，改善小儿体质，增强小儿抗病能力的中医疗法。</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小儿推拿的历史与发展</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小儿推拿起源于中国古代，历经数千年的发展与完善，已经成为一种独特的中医治疗方法。</a:t>
            </a:r>
            <a:endParaRPr lang="en-US" sz="1100"/>
          </a:p>
        </p:txBody>
      </p:sp>
      <p:sp>
        <p:nvSpPr>
          <p:cNvPr id="27" name="AutoShape 27"/>
          <p:cNvSpPr/>
          <p:nvPr/>
        </p:nvSpPr>
        <p:spPr>
          <a:xfrm>
            <a:off x="590191" y="415758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随着现代医学的发展，小儿推拿逐渐受到国际社会的关注和认可，越来越多的家长开始接受并采用小儿推拿为孩子保健和治疗。</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429970" y="1598804"/>
            <a:ext cx="3048265" cy="4557583"/>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33906" y="1447444"/>
            <a:ext cx="3048265" cy="4708942"/>
          </a:xfrm>
          <a:prstGeom prst="roundRect">
            <a:avLst>
              <a:gd name="adj" fmla="val 11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3186" y="1689619"/>
            <a:ext cx="3048265" cy="4466767"/>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l="16667" r="16667"/>
          <a:stretch>
            <a:fillRect/>
          </a:stretch>
        </p:blipFill>
        <p:spPr>
          <a:xfrm>
            <a:off x="652455" y="1326357"/>
            <a:ext cx="3050440" cy="3050440"/>
          </a:xfrm>
          <a:prstGeom prst="roundRect">
            <a:avLst/>
          </a:prstGeom>
        </p:spPr>
      </p:pic>
      <p:pic>
        <p:nvPicPr>
          <p:cNvPr id="6" name="Picture 6"/>
          <p:cNvPicPr>
            <a:picLocks noChangeAspect="1"/>
          </p:cNvPicPr>
          <p:nvPr/>
        </p:nvPicPr>
        <p:blipFill>
          <a:blip r:embed="rId3"/>
          <a:srcRect l="16667" r="16667"/>
          <a:stretch>
            <a:fillRect/>
          </a:stretch>
        </p:blipFill>
        <p:spPr>
          <a:xfrm>
            <a:off x="4533906" y="1327357"/>
            <a:ext cx="3079664" cy="3079664"/>
          </a:xfrm>
          <a:prstGeom prst="roundRect">
            <a:avLst/>
          </a:prstGeom>
        </p:spPr>
      </p:pic>
      <p:pic>
        <p:nvPicPr>
          <p:cNvPr id="7" name="Picture 7"/>
          <p:cNvPicPr>
            <a:picLocks noChangeAspect="1"/>
          </p:cNvPicPr>
          <p:nvPr/>
        </p:nvPicPr>
        <p:blipFill>
          <a:blip r:embed="rId4"/>
          <a:stretch>
            <a:fillRect/>
          </a:stretch>
        </p:blipFill>
        <p:spPr>
          <a:xfrm>
            <a:off x="8429970" y="1327357"/>
            <a:ext cx="3079664" cy="3079664"/>
          </a:xfrm>
          <a:prstGeom prst="roundRect">
            <a:avLst/>
          </a:prstGeom>
        </p:spPr>
      </p:pic>
      <p:sp>
        <p:nvSpPr>
          <p:cNvPr id="8" name="TextBox 8"/>
          <p:cNvSpPr txBox="1"/>
          <p:nvPr/>
        </p:nvSpPr>
        <p:spPr>
          <a:xfrm>
            <a:off x="769054"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小儿推拿通过刺激穴位和经络，调节小儿的生理功能，增强小儿的免疫力，从而达到治疗和预防疾病的目的。</a:t>
            </a:r>
          </a:p>
        </p:txBody>
      </p:sp>
      <p:sp>
        <p:nvSpPr>
          <p:cNvPr id="9" name="TextBox 9"/>
          <p:cNvSpPr txBox="1"/>
          <p:nvPr/>
        </p:nvSpPr>
        <p:spPr>
          <a:xfrm>
            <a:off x="4695472"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小儿推拿具有安全、无副作用、操作简便、效果显著等特点，尤其适合婴幼儿和儿童使用。</a:t>
            </a:r>
          </a:p>
        </p:txBody>
      </p:sp>
      <p:sp>
        <p:nvSpPr>
          <p:cNvPr id="10" name="TextBox 10"/>
          <p:cNvSpPr txBox="1"/>
          <p:nvPr/>
        </p:nvSpPr>
        <p:spPr>
          <a:xfrm>
            <a:off x="8618990"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小儿推拿还可以增强亲子关系，促进小儿的身心健康发展。</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小儿推拿的原理与特点</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02</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小儿推拿手法</a:t>
            </a:r>
          </a:p>
        </p:txBody>
      </p:sp>
      <p:sp>
        <p:nvSpPr>
          <p:cNvPr id="5" name="AutoShape 5"/>
          <p:cNvSpPr/>
          <p:nvPr/>
        </p:nvSpPr>
        <p:spPr>
          <a:xfrm>
            <a:off x="-186355" y="5615640"/>
            <a:ext cx="2473866" cy="612893"/>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WENKU DESIGN</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t="8250" b="825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用拇指或食指、中指的指腹沿直线推动，压力要均匀，速度要缓慢。</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推法是一种基本的按摩手法，通过沿直线推动来刺激穴位和经络，促进气血流通。在小儿推拿中，常用拇指或食指、中指的指腹进行推法操作，力度要适中，速度要缓慢而均匀。</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推法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用手指或手掌在穴位上做圆形或螺旋形的揉动，力度要轻柔。</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揉法是一种轻柔的按摩手法，通过在穴位上做圆形或螺旋形的揉动来刺激穴位和经络。在小儿推拿中，常用手指或手掌进行揉法操作，力度要轻柔，避免过度刺激。</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0667" r="20667"/>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揉法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8000" r="18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用拇指和其他手指相对捏住皮肤，然后逐渐用力向内捏紧，再放松。</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捏法是一种较为有力的按摩手法，通过用拇指和其他手指相对捏住皮肤并逐渐用力向内捏紧，再放松来刺激穴位和经络。在小儿推拿中，捏法常用于背部和腿部等肌肉丰厚部位的按摩。</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捏法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摩法</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用手掌或指腹在皮肤上做环形或半圆形的摩动，压力要均匀。</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详细描述</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摩法是一种较为轻柔的按摩手法，通过用手掌或指腹在皮肤上做环形或半圆形的摩动来刺激穴位和经络。在小儿推拿中，摩法常用于腹部和胸部等部位的按摩。</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除以上四种手法外，小儿推拿还包括拍法、敲法、刮法等多种手法。</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除了推、揉、捏、摩四种基本手法外，小儿推拿还包括拍法、敲法、刮法等多种手法。这些手法各有特点，适用于不同的穴位和症状。在小儿推拿中，应根据具体情况选择合适的手法进行操作。</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其他手法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03</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小儿推拿穴位</a:t>
            </a:r>
          </a:p>
        </p:txBody>
      </p:sp>
      <p:sp>
        <p:nvSpPr>
          <p:cNvPr id="5" name="AutoShape 5"/>
          <p:cNvSpPr/>
          <p:nvPr/>
        </p:nvSpPr>
        <p:spPr>
          <a:xfrm>
            <a:off x="-186355" y="5615640"/>
            <a:ext cx="2473866" cy="612893"/>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WENKU DESIGN</a:t>
            </a:r>
            <a:endParaRPr lang="en-US" sz="11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916222" y="4004786"/>
            <a:ext cx="1975009" cy="1972913"/>
          </a:xfrm>
          <a:prstGeom prst="ellipse">
            <a:avLst/>
          </a:prstGeom>
          <a:solidFill>
            <a:srgbClr val="FFFEFE">
              <a:alpha val="0"/>
            </a:srgbClr>
          </a:solidFill>
          <a:ln w="21431">
            <a:solidFill>
              <a:schemeClr val="accent4">
                <a:alpha val="100000"/>
              </a:schemeClr>
            </a:solidFill>
            <a:prstDash val="solid"/>
          </a:ln>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0FFD9"/>
                </a:solidFill>
                <a:latin typeface="Calibri"/>
                <a:ea typeface="+mn-ea"/>
                <a:cs typeface="+mn-cs"/>
              </a:defRPr>
            </a:lvl1pPr>
            <a:lvl2pPr marL="457200" algn="l" defTabSz="914400" rtl="0" eaLnBrk="1" latinLnBrk="0" hangingPunct="1">
              <a:defRPr sz="1800" kern="1200">
                <a:solidFill>
                  <a:srgbClr val="F0FFD9"/>
                </a:solidFill>
                <a:latin typeface="Calibri"/>
                <a:ea typeface="+mn-ea"/>
                <a:cs typeface="+mn-cs"/>
              </a:defRPr>
            </a:lvl2pPr>
            <a:lvl3pPr marL="914400" algn="l" defTabSz="914400" rtl="0" eaLnBrk="1" latinLnBrk="0" hangingPunct="1">
              <a:defRPr sz="1800" kern="1200">
                <a:solidFill>
                  <a:srgbClr val="F0FFD9"/>
                </a:solidFill>
                <a:latin typeface="Calibri"/>
                <a:ea typeface="+mn-ea"/>
                <a:cs typeface="+mn-cs"/>
              </a:defRPr>
            </a:lvl3pPr>
            <a:lvl4pPr marL="1371600" algn="l" defTabSz="914400" rtl="0" eaLnBrk="1" latinLnBrk="0" hangingPunct="1">
              <a:defRPr sz="1800" kern="1200">
                <a:solidFill>
                  <a:srgbClr val="F0FFD9"/>
                </a:solidFill>
                <a:latin typeface="Calibri"/>
                <a:ea typeface="+mn-ea"/>
                <a:cs typeface="+mn-cs"/>
              </a:defRPr>
            </a:lvl4pPr>
            <a:lvl5pPr marL="1828800" algn="l" defTabSz="914400" rtl="0" eaLnBrk="1" latinLnBrk="0" hangingPunct="1">
              <a:defRPr sz="1800" kern="1200">
                <a:solidFill>
                  <a:srgbClr val="F0FFD9"/>
                </a:solidFill>
                <a:latin typeface="Calibri"/>
                <a:ea typeface="+mn-ea"/>
                <a:cs typeface="+mn-cs"/>
              </a:defRPr>
            </a:lvl5pPr>
            <a:lvl6pPr marL="2286000" algn="l" defTabSz="914400" rtl="0" eaLnBrk="1" latinLnBrk="0" hangingPunct="1">
              <a:defRPr sz="1800" kern="1200">
                <a:solidFill>
                  <a:srgbClr val="F0FFD9"/>
                </a:solidFill>
                <a:latin typeface="Calibri"/>
                <a:ea typeface="+mn-ea"/>
                <a:cs typeface="+mn-cs"/>
              </a:defRPr>
            </a:lvl6pPr>
            <a:lvl7pPr marL="2743200" algn="l" defTabSz="914400" rtl="0" eaLnBrk="1" latinLnBrk="0" hangingPunct="1">
              <a:defRPr sz="1800" kern="1200">
                <a:solidFill>
                  <a:srgbClr val="F0FFD9"/>
                </a:solidFill>
                <a:latin typeface="Calibri"/>
                <a:ea typeface="+mn-ea"/>
                <a:cs typeface="+mn-cs"/>
              </a:defRPr>
            </a:lvl7pPr>
            <a:lvl8pPr marL="3200400" algn="l" defTabSz="914400" rtl="0" eaLnBrk="1" latinLnBrk="0" hangingPunct="1">
              <a:defRPr sz="1800" kern="1200">
                <a:solidFill>
                  <a:srgbClr val="F0FFD9"/>
                </a:solidFill>
                <a:latin typeface="Calibri"/>
                <a:ea typeface="+mn-ea"/>
                <a:cs typeface="+mn-cs"/>
              </a:defRPr>
            </a:lvl8pPr>
            <a:lvl9pPr marL="3657600" algn="l" defTabSz="914400" rtl="0" eaLnBrk="1" latinLnBrk="0" hangingPunct="1">
              <a:defRPr sz="1800" kern="1200">
                <a:solidFill>
                  <a:srgbClr val="F0FFD9"/>
                </a:solidFill>
                <a:latin typeface="Calibri"/>
                <a:ea typeface="+mn-ea"/>
                <a:cs typeface="+mn-cs"/>
              </a:defRPr>
            </a:lvl9pPr>
          </a:lstStyle>
          <a:p/>
        </p:txBody>
      </p:sp>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头面部穴位</a:t>
              </a:r>
            </a:p>
          </p:txBody>
        </p:sp>
      </p:grpSp>
      <p:sp>
        <p:nvSpPr>
          <p:cNvPr id="25" name="AutoShape 25"/>
          <p:cNvSpPr/>
          <p:nvPr/>
        </p:nvSpPr>
        <p:spPr>
          <a:xfrm>
            <a:off x="653186" y="3037951"/>
            <a:ext cx="1104138" cy="11037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1406232" y="3836623"/>
            <a:ext cx="348996" cy="347472"/>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1736178" y="4137422"/>
            <a:ext cx="158686" cy="15887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28" name="Connector 28"/>
          <p:cNvCxnSpPr/>
          <p:nvPr/>
        </p:nvCxnSpPr>
        <p:spPr>
          <a:xfrm>
            <a:off x="1765528" y="3629025"/>
            <a:ext cx="8375194" cy="0"/>
          </a:xfrm>
          <a:prstGeom prst="line">
            <a:avLst/>
          </a:prstGeom>
          <a:ln w="635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29" name="AutoShape 29"/>
          <p:cNvSpPr/>
          <p:nvPr/>
        </p:nvSpPr>
        <p:spPr>
          <a:xfrm>
            <a:off x="2339362" y="3540109"/>
            <a:ext cx="177832" cy="177832"/>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2976490" y="3540109"/>
            <a:ext cx="177832" cy="177832"/>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3613712" y="3540109"/>
            <a:ext cx="177832" cy="177832"/>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250839" y="3540109"/>
            <a:ext cx="177832" cy="177832"/>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888062" y="3540109"/>
            <a:ext cx="177832" cy="177832"/>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525189" y="3540109"/>
            <a:ext cx="175736" cy="177832"/>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434666" y="3540109"/>
            <a:ext cx="177832" cy="177832"/>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8071793" y="3540109"/>
            <a:ext cx="177832" cy="177832"/>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162412" y="3540109"/>
            <a:ext cx="175736" cy="177832"/>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799634" y="3540109"/>
            <a:ext cx="175736" cy="177832"/>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8709016" y="3540109"/>
            <a:ext cx="177832" cy="177832"/>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346238" y="3540109"/>
            <a:ext cx="177832" cy="177832"/>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144125" y="3028426"/>
            <a:ext cx="1104138" cy="11037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897172" y="3827098"/>
            <a:ext cx="348996" cy="347472"/>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11227117" y="4127897"/>
            <a:ext cx="158686" cy="15887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4" name="Group 44"/>
          <p:cNvGrpSpPr/>
          <p:nvPr/>
        </p:nvGrpSpPr>
        <p:grpSpPr>
          <a:xfrm>
            <a:off x="3510796" y="1383030"/>
            <a:ext cx="5170408" cy="1981390"/>
            <a:chOff x="3510796" y="1383030"/>
            <a:chExt cx="5170408" cy="1981390"/>
          </a:xfrm>
        </p:grpSpPr>
        <p:sp>
          <p:nvSpPr>
            <p:cNvPr id="45" name="AutoShape 45"/>
            <p:cNvSpPr/>
            <p:nvPr/>
          </p:nvSpPr>
          <p:spPr>
            <a:xfrm>
              <a:off x="6706195" y="1383030"/>
              <a:ext cx="1975009" cy="1975009"/>
            </a:xfrm>
            <a:prstGeom prst="ellipse">
              <a:avLst/>
            </a:prstGeom>
            <a:solidFill>
              <a:srgbClr val="FFFEFE">
                <a:alpha val="0"/>
              </a:srgbClr>
            </a:solidFill>
            <a:ln w="21431">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0FFD9"/>
                  </a:solidFill>
                  <a:latin typeface="Calibri"/>
                  <a:ea typeface="+mn-ea"/>
                  <a:cs typeface="+mn-cs"/>
                </a:defRPr>
              </a:lvl1pPr>
              <a:lvl2pPr marL="457200" algn="l" defTabSz="914400" rtl="0" eaLnBrk="1" latinLnBrk="0" hangingPunct="1">
                <a:defRPr sz="1800" kern="1200">
                  <a:solidFill>
                    <a:srgbClr val="F0FFD9"/>
                  </a:solidFill>
                  <a:latin typeface="Calibri"/>
                  <a:ea typeface="+mn-ea"/>
                  <a:cs typeface="+mn-cs"/>
                </a:defRPr>
              </a:lvl2pPr>
              <a:lvl3pPr marL="914400" algn="l" defTabSz="914400" rtl="0" eaLnBrk="1" latinLnBrk="0" hangingPunct="1">
                <a:defRPr sz="1800" kern="1200">
                  <a:solidFill>
                    <a:srgbClr val="F0FFD9"/>
                  </a:solidFill>
                  <a:latin typeface="Calibri"/>
                  <a:ea typeface="+mn-ea"/>
                  <a:cs typeface="+mn-cs"/>
                </a:defRPr>
              </a:lvl3pPr>
              <a:lvl4pPr marL="1371600" algn="l" defTabSz="914400" rtl="0" eaLnBrk="1" latinLnBrk="0" hangingPunct="1">
                <a:defRPr sz="1800" kern="1200">
                  <a:solidFill>
                    <a:srgbClr val="F0FFD9"/>
                  </a:solidFill>
                  <a:latin typeface="Calibri"/>
                  <a:ea typeface="+mn-ea"/>
                  <a:cs typeface="+mn-cs"/>
                </a:defRPr>
              </a:lvl4pPr>
              <a:lvl5pPr marL="1828800" algn="l" defTabSz="914400" rtl="0" eaLnBrk="1" latinLnBrk="0" hangingPunct="1">
                <a:defRPr sz="1800" kern="1200">
                  <a:solidFill>
                    <a:srgbClr val="F0FFD9"/>
                  </a:solidFill>
                  <a:latin typeface="Calibri"/>
                  <a:ea typeface="+mn-ea"/>
                  <a:cs typeface="+mn-cs"/>
                </a:defRPr>
              </a:lvl5pPr>
              <a:lvl6pPr marL="2286000" algn="l" defTabSz="914400" rtl="0" eaLnBrk="1" latinLnBrk="0" hangingPunct="1">
                <a:defRPr sz="1800" kern="1200">
                  <a:solidFill>
                    <a:srgbClr val="F0FFD9"/>
                  </a:solidFill>
                  <a:latin typeface="Calibri"/>
                  <a:ea typeface="+mn-ea"/>
                  <a:cs typeface="+mn-cs"/>
                </a:defRPr>
              </a:lvl6pPr>
              <a:lvl7pPr marL="2743200" algn="l" defTabSz="914400" rtl="0" eaLnBrk="1" latinLnBrk="0" hangingPunct="1">
                <a:defRPr sz="1800" kern="1200">
                  <a:solidFill>
                    <a:srgbClr val="F0FFD9"/>
                  </a:solidFill>
                  <a:latin typeface="Calibri"/>
                  <a:ea typeface="+mn-ea"/>
                  <a:cs typeface="+mn-cs"/>
                </a:defRPr>
              </a:lvl7pPr>
              <a:lvl8pPr marL="3200400" algn="l" defTabSz="914400" rtl="0" eaLnBrk="1" latinLnBrk="0" hangingPunct="1">
                <a:defRPr sz="1800" kern="1200">
                  <a:solidFill>
                    <a:srgbClr val="F0FFD9"/>
                  </a:solidFill>
                  <a:latin typeface="Calibri"/>
                  <a:ea typeface="+mn-ea"/>
                  <a:cs typeface="+mn-cs"/>
                </a:defRPr>
              </a:lvl8pPr>
              <a:lvl9pPr marL="3657600" algn="l" defTabSz="914400" rtl="0" eaLnBrk="1" latinLnBrk="0" hangingPunct="1">
                <a:defRPr sz="1800" kern="1200">
                  <a:solidFill>
                    <a:srgbClr val="F0FFD9"/>
                  </a:solidFill>
                  <a:latin typeface="Calibri"/>
                  <a:ea typeface="+mn-ea"/>
                  <a:cs typeface="+mn-cs"/>
                </a:defRPr>
              </a:lvl9pPr>
            </a:lstStyle>
            <a:p/>
          </p:txBody>
        </p:sp>
        <p:sp>
          <p:nvSpPr>
            <p:cNvPr id="46" name="AutoShape 46"/>
            <p:cNvSpPr/>
            <p:nvPr/>
          </p:nvSpPr>
          <p:spPr>
            <a:xfrm>
              <a:off x="3510796" y="1391507"/>
              <a:ext cx="1972913" cy="1972913"/>
            </a:xfrm>
            <a:prstGeom prst="ellipse">
              <a:avLst/>
            </a:prstGeom>
            <a:solidFill>
              <a:srgbClr val="FFFEFE">
                <a:alpha val="0"/>
              </a:srgbClr>
            </a:solidFill>
            <a:ln w="21431">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0FFD9"/>
                  </a:solidFill>
                  <a:latin typeface="Calibri"/>
                  <a:ea typeface="+mn-ea"/>
                  <a:cs typeface="+mn-cs"/>
                </a:defRPr>
              </a:lvl1pPr>
              <a:lvl2pPr marL="457200" algn="l" defTabSz="914400" rtl="0" eaLnBrk="1" latinLnBrk="0" hangingPunct="1">
                <a:defRPr sz="1800" kern="1200">
                  <a:solidFill>
                    <a:srgbClr val="F0FFD9"/>
                  </a:solidFill>
                  <a:latin typeface="Calibri"/>
                  <a:ea typeface="+mn-ea"/>
                  <a:cs typeface="+mn-cs"/>
                </a:defRPr>
              </a:lvl2pPr>
              <a:lvl3pPr marL="914400" algn="l" defTabSz="914400" rtl="0" eaLnBrk="1" latinLnBrk="0" hangingPunct="1">
                <a:defRPr sz="1800" kern="1200">
                  <a:solidFill>
                    <a:srgbClr val="F0FFD9"/>
                  </a:solidFill>
                  <a:latin typeface="Calibri"/>
                  <a:ea typeface="+mn-ea"/>
                  <a:cs typeface="+mn-cs"/>
                </a:defRPr>
              </a:lvl3pPr>
              <a:lvl4pPr marL="1371600" algn="l" defTabSz="914400" rtl="0" eaLnBrk="1" latinLnBrk="0" hangingPunct="1">
                <a:defRPr sz="1800" kern="1200">
                  <a:solidFill>
                    <a:srgbClr val="F0FFD9"/>
                  </a:solidFill>
                  <a:latin typeface="Calibri"/>
                  <a:ea typeface="+mn-ea"/>
                  <a:cs typeface="+mn-cs"/>
                </a:defRPr>
              </a:lvl4pPr>
              <a:lvl5pPr marL="1828800" algn="l" defTabSz="914400" rtl="0" eaLnBrk="1" latinLnBrk="0" hangingPunct="1">
                <a:defRPr sz="1800" kern="1200">
                  <a:solidFill>
                    <a:srgbClr val="F0FFD9"/>
                  </a:solidFill>
                  <a:latin typeface="Calibri"/>
                  <a:ea typeface="+mn-ea"/>
                  <a:cs typeface="+mn-cs"/>
                </a:defRPr>
              </a:lvl5pPr>
              <a:lvl6pPr marL="2286000" algn="l" defTabSz="914400" rtl="0" eaLnBrk="1" latinLnBrk="0" hangingPunct="1">
                <a:defRPr sz="1800" kern="1200">
                  <a:solidFill>
                    <a:srgbClr val="F0FFD9"/>
                  </a:solidFill>
                  <a:latin typeface="Calibri"/>
                  <a:ea typeface="+mn-ea"/>
                  <a:cs typeface="+mn-cs"/>
                </a:defRPr>
              </a:lvl6pPr>
              <a:lvl7pPr marL="2743200" algn="l" defTabSz="914400" rtl="0" eaLnBrk="1" latinLnBrk="0" hangingPunct="1">
                <a:defRPr sz="1800" kern="1200">
                  <a:solidFill>
                    <a:srgbClr val="F0FFD9"/>
                  </a:solidFill>
                  <a:latin typeface="Calibri"/>
                  <a:ea typeface="+mn-ea"/>
                  <a:cs typeface="+mn-cs"/>
                </a:defRPr>
              </a:lvl7pPr>
              <a:lvl8pPr marL="3200400" algn="l" defTabSz="914400" rtl="0" eaLnBrk="1" latinLnBrk="0" hangingPunct="1">
                <a:defRPr sz="1800" kern="1200">
                  <a:solidFill>
                    <a:srgbClr val="F0FFD9"/>
                  </a:solidFill>
                  <a:latin typeface="Calibri"/>
                  <a:ea typeface="+mn-ea"/>
                  <a:cs typeface="+mn-cs"/>
                </a:defRPr>
              </a:lvl8pPr>
              <a:lvl9pPr marL="3657600" algn="l" defTabSz="914400" rtl="0" eaLnBrk="1" latinLnBrk="0" hangingPunct="1">
                <a:defRPr sz="1800" kern="1200">
                  <a:solidFill>
                    <a:srgbClr val="F0FFD9"/>
                  </a:solidFill>
                  <a:latin typeface="Calibri"/>
                  <a:ea typeface="+mn-ea"/>
                  <a:cs typeface="+mn-cs"/>
                </a:defRPr>
              </a:lvl9pPr>
            </a:lstStyle>
            <a:p/>
          </p:txBody>
        </p:sp>
        <p:sp>
          <p:nvSpPr>
            <p:cNvPr id="47" name="TextBox 47"/>
            <p:cNvSpPr txBox="1"/>
            <p:nvPr/>
          </p:nvSpPr>
          <p:spPr>
            <a:xfrm>
              <a:off x="3620861" y="1720882"/>
              <a:ext cx="1862848" cy="466725"/>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印堂穴</a:t>
              </a:r>
            </a:p>
          </p:txBody>
        </p:sp>
        <p:sp>
          <p:nvSpPr>
            <p:cNvPr id="48" name="TextBox 48"/>
            <p:cNvSpPr txBox="1"/>
            <p:nvPr/>
          </p:nvSpPr>
          <p:spPr>
            <a:xfrm>
              <a:off x="6762276" y="1720882"/>
              <a:ext cx="1862848" cy="466725"/>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迎香穴</a:t>
              </a:r>
            </a:p>
          </p:txBody>
        </p:sp>
        <p:sp>
          <p:nvSpPr>
            <p:cNvPr id="49" name="TextBox 49"/>
            <p:cNvSpPr txBox="1"/>
            <p:nvPr/>
          </p:nvSpPr>
          <p:spPr>
            <a:xfrm>
              <a:off x="3755288" y="2044732"/>
              <a:ext cx="1483930" cy="1058052"/>
            </a:xfrm>
            <a:prstGeom prst="rect">
              <a:avLst/>
            </a:prstGeom>
          </p:spPr>
          <p:txBody>
            <a:bodyPr vert="horz" wrap="square" lIns="95250" tIns="95250" rIns="47625" bIns="952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200">
                  <a:solidFill>
                    <a:schemeClr val="dk1">
                      <a:alpha val="100000"/>
                    </a:schemeClr>
                  </a:solidFill>
                  <a:latin typeface="Microsoft Yahei"/>
                  <a:ea typeface="Microsoft Yahei"/>
                  <a:cs typeface="Microsoft Yahei"/>
                </a:rPr>
                <a:t>位于两眉中间，主治头痛、眩晕、失眠等。</a:t>
              </a:r>
            </a:p>
          </p:txBody>
        </p:sp>
        <p:sp>
          <p:nvSpPr>
            <p:cNvPr id="50" name="TextBox 50"/>
            <p:cNvSpPr txBox="1"/>
            <p:nvPr/>
          </p:nvSpPr>
          <p:spPr>
            <a:xfrm>
              <a:off x="6951735" y="2122338"/>
              <a:ext cx="1483930" cy="902839"/>
            </a:xfrm>
            <a:prstGeom prst="rect">
              <a:avLst/>
            </a:prstGeom>
          </p:spPr>
          <p:txBody>
            <a:bodyPr vert="horz" wrap="square" lIns="95250" tIns="95250" rIns="47625" bIns="952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200">
                  <a:solidFill>
                    <a:schemeClr val="dk1">
                      <a:alpha val="100000"/>
                    </a:schemeClr>
                  </a:solidFill>
                  <a:latin typeface="Microsoft Yahei"/>
                  <a:ea typeface="Microsoft Yahei"/>
                  <a:cs typeface="Microsoft Yahei"/>
                </a:rPr>
                <a:t>位于鼻翼旁开0.5寸，主治鼻塞、鼻衄等。</a:t>
              </a:r>
            </a:p>
          </p:txBody>
        </p:sp>
        <p:sp>
          <p:nvSpPr>
            <p:cNvPr id="51" name="Freeform 51"/>
            <p:cNvSpPr/>
            <p:nvPr/>
          </p:nvSpPr>
          <p:spPr>
            <a:xfrm>
              <a:off x="4303236" y="1457395"/>
              <a:ext cx="388033" cy="388033"/>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7482437" y="1457395"/>
              <a:ext cx="422525" cy="422525"/>
            </a:xfrm>
            <a:custGeom>
              <a:rect l="l" t="t" r="r" b="b"/>
              <a:pathLst>
                <a:path w="323850" h="304800">
                  <a:moveTo>
                    <a:pt x="265490" y="266700"/>
                  </a:moveTo>
                  <a:cubicBezTo>
                    <a:pt x="265490" y="266700"/>
                    <a:pt x="318068" y="266757"/>
                    <a:pt x="325450" y="215313"/>
                  </a:cubicBezTo>
                  <a:cubicBezTo>
                    <a:pt x="328965" y="159058"/>
                    <a:pt x="274625" y="147971"/>
                    <a:pt x="274625" y="147971"/>
                  </a:cubicBezTo>
                  <a:cubicBezTo>
                    <a:pt x="274625" y="147971"/>
                    <a:pt x="280807" y="64694"/>
                    <a:pt x="204511" y="55197"/>
                  </a:cubicBezTo>
                  <a:cubicBezTo>
                    <a:pt x="139122" y="48520"/>
                    <a:pt x="119224" y="109290"/>
                    <a:pt x="119224" y="109290"/>
                  </a:cubicBezTo>
                  <a:cubicBezTo>
                    <a:pt x="119224" y="109290"/>
                    <a:pt x="99527" y="90354"/>
                    <a:pt x="72809" y="105823"/>
                  </a:cubicBezTo>
                  <a:cubicBezTo>
                    <a:pt x="48892" y="120587"/>
                    <a:pt x="53121" y="147618"/>
                    <a:pt x="53121" y="147618"/>
                  </a:cubicBezTo>
                  <a:cubicBezTo>
                    <a:pt x="53121" y="147618"/>
                    <a:pt x="0" y="157944"/>
                    <a:pt x="0" y="212084"/>
                  </a:cubicBezTo>
                  <a:cubicBezTo>
                    <a:pt x="1191" y="266157"/>
                    <a:pt x="57693" y="266700"/>
                    <a:pt x="57693" y="266700"/>
                  </a:cubicBez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3" name="AutoShape 53"/>
          <p:cNvSpPr/>
          <p:nvPr/>
        </p:nvSpPr>
        <p:spPr>
          <a:xfrm>
            <a:off x="5116990" y="4002691"/>
            <a:ext cx="1975009" cy="1975009"/>
          </a:xfrm>
          <a:prstGeom prst="ellipse">
            <a:avLst/>
          </a:prstGeom>
          <a:solidFill>
            <a:srgbClr val="FFFEFE">
              <a:alpha val="0"/>
            </a:srgbClr>
          </a:solidFill>
          <a:ln w="21431">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0FFD9"/>
                </a:solidFill>
                <a:latin typeface="Calibri"/>
                <a:ea typeface="+mn-ea"/>
                <a:cs typeface="+mn-cs"/>
              </a:defRPr>
            </a:lvl1pPr>
            <a:lvl2pPr marL="457200" algn="l" defTabSz="914400" rtl="0" eaLnBrk="1" latinLnBrk="0" hangingPunct="1">
              <a:defRPr sz="1800" kern="1200">
                <a:solidFill>
                  <a:srgbClr val="F0FFD9"/>
                </a:solidFill>
                <a:latin typeface="Calibri"/>
                <a:ea typeface="+mn-ea"/>
                <a:cs typeface="+mn-cs"/>
              </a:defRPr>
            </a:lvl2pPr>
            <a:lvl3pPr marL="914400" algn="l" defTabSz="914400" rtl="0" eaLnBrk="1" latinLnBrk="0" hangingPunct="1">
              <a:defRPr sz="1800" kern="1200">
                <a:solidFill>
                  <a:srgbClr val="F0FFD9"/>
                </a:solidFill>
                <a:latin typeface="Calibri"/>
                <a:ea typeface="+mn-ea"/>
                <a:cs typeface="+mn-cs"/>
              </a:defRPr>
            </a:lvl3pPr>
            <a:lvl4pPr marL="1371600" algn="l" defTabSz="914400" rtl="0" eaLnBrk="1" latinLnBrk="0" hangingPunct="1">
              <a:defRPr sz="1800" kern="1200">
                <a:solidFill>
                  <a:srgbClr val="F0FFD9"/>
                </a:solidFill>
                <a:latin typeface="Calibri"/>
                <a:ea typeface="+mn-ea"/>
                <a:cs typeface="+mn-cs"/>
              </a:defRPr>
            </a:lvl4pPr>
            <a:lvl5pPr marL="1828800" algn="l" defTabSz="914400" rtl="0" eaLnBrk="1" latinLnBrk="0" hangingPunct="1">
              <a:defRPr sz="1800" kern="1200">
                <a:solidFill>
                  <a:srgbClr val="F0FFD9"/>
                </a:solidFill>
                <a:latin typeface="Calibri"/>
                <a:ea typeface="+mn-ea"/>
                <a:cs typeface="+mn-cs"/>
              </a:defRPr>
            </a:lvl5pPr>
            <a:lvl6pPr marL="2286000" algn="l" defTabSz="914400" rtl="0" eaLnBrk="1" latinLnBrk="0" hangingPunct="1">
              <a:defRPr sz="1800" kern="1200">
                <a:solidFill>
                  <a:srgbClr val="F0FFD9"/>
                </a:solidFill>
                <a:latin typeface="Calibri"/>
                <a:ea typeface="+mn-ea"/>
                <a:cs typeface="+mn-cs"/>
              </a:defRPr>
            </a:lvl6pPr>
            <a:lvl7pPr marL="2743200" algn="l" defTabSz="914400" rtl="0" eaLnBrk="1" latinLnBrk="0" hangingPunct="1">
              <a:defRPr sz="1800" kern="1200">
                <a:solidFill>
                  <a:srgbClr val="F0FFD9"/>
                </a:solidFill>
                <a:latin typeface="Calibri"/>
                <a:ea typeface="+mn-ea"/>
                <a:cs typeface="+mn-cs"/>
              </a:defRPr>
            </a:lvl7pPr>
            <a:lvl8pPr marL="3200400" algn="l" defTabSz="914400" rtl="0" eaLnBrk="1" latinLnBrk="0" hangingPunct="1">
              <a:defRPr sz="1800" kern="1200">
                <a:solidFill>
                  <a:srgbClr val="F0FFD9"/>
                </a:solidFill>
                <a:latin typeface="Calibri"/>
                <a:ea typeface="+mn-ea"/>
                <a:cs typeface="+mn-cs"/>
              </a:defRPr>
            </a:lvl8pPr>
            <a:lvl9pPr marL="3657600" algn="l" defTabSz="914400" rtl="0" eaLnBrk="1" latinLnBrk="0" hangingPunct="1">
              <a:defRPr sz="1800" kern="1200">
                <a:solidFill>
                  <a:srgbClr val="F0FFD9"/>
                </a:solidFill>
                <a:latin typeface="Calibri"/>
                <a:ea typeface="+mn-ea"/>
                <a:cs typeface="+mn-cs"/>
              </a:defRPr>
            </a:lvl9pPr>
          </a:lstStyle>
          <a:p/>
        </p:txBody>
      </p:sp>
      <p:sp>
        <p:nvSpPr>
          <p:cNvPr id="54" name="AutoShape 54"/>
          <p:cNvSpPr/>
          <p:nvPr/>
        </p:nvSpPr>
        <p:spPr>
          <a:xfrm>
            <a:off x="8300769" y="4023836"/>
            <a:ext cx="1975009" cy="1972913"/>
          </a:xfrm>
          <a:prstGeom prst="ellipse">
            <a:avLst/>
          </a:prstGeom>
          <a:solidFill>
            <a:srgbClr val="FFFFFF">
              <a:alpha val="0"/>
            </a:srgbClr>
          </a:solidFill>
          <a:ln w="19050">
            <a:solidFill>
              <a:schemeClr val="accent6">
                <a:alpha val="100000"/>
              </a:schemeClr>
            </a:solidFill>
            <a:prstDash val="solid"/>
          </a:ln>
        </p:spPr>
        <p:style>
          <a:lnRef idx="0">
            <a:schemeClr val="accent6"/>
          </a:lnRef>
          <a:fillRef idx="1">
            <a:schemeClr val="accent6"/>
          </a:fillRef>
          <a:effectRef idx="0">
            <a:schemeClr val="accent6"/>
          </a:effectRef>
          <a:fontRef idx="minor">
            <a:schemeClr val="lt1"/>
          </a:fontRef>
        </p:style>
        <p:txBody>
          <a:bodyPr/>
          <a:lstStyle>
            <a:defPPr>
              <a:defRPr lang="en-US"/>
            </a:defPPr>
            <a:lvl1pPr marL="0" algn="l" defTabSz="914400" rtl="0" eaLnBrk="1" latinLnBrk="0" hangingPunct="1">
              <a:defRPr sz="1800" kern="1200">
                <a:solidFill>
                  <a:srgbClr val="F0FFD9"/>
                </a:solidFill>
                <a:latin typeface="Calibri"/>
                <a:ea typeface="+mn-ea"/>
                <a:cs typeface="+mn-cs"/>
              </a:defRPr>
            </a:lvl1pPr>
            <a:lvl2pPr marL="457200" algn="l" defTabSz="914400" rtl="0" eaLnBrk="1" latinLnBrk="0" hangingPunct="1">
              <a:defRPr sz="1800" kern="1200">
                <a:solidFill>
                  <a:srgbClr val="F0FFD9"/>
                </a:solidFill>
                <a:latin typeface="Calibri"/>
                <a:ea typeface="+mn-ea"/>
                <a:cs typeface="+mn-cs"/>
              </a:defRPr>
            </a:lvl2pPr>
            <a:lvl3pPr marL="914400" algn="l" defTabSz="914400" rtl="0" eaLnBrk="1" latinLnBrk="0" hangingPunct="1">
              <a:defRPr sz="1800" kern="1200">
                <a:solidFill>
                  <a:srgbClr val="F0FFD9"/>
                </a:solidFill>
                <a:latin typeface="Calibri"/>
                <a:ea typeface="+mn-ea"/>
                <a:cs typeface="+mn-cs"/>
              </a:defRPr>
            </a:lvl3pPr>
            <a:lvl4pPr marL="1371600" algn="l" defTabSz="914400" rtl="0" eaLnBrk="1" latinLnBrk="0" hangingPunct="1">
              <a:defRPr sz="1800" kern="1200">
                <a:solidFill>
                  <a:srgbClr val="F0FFD9"/>
                </a:solidFill>
                <a:latin typeface="Calibri"/>
                <a:ea typeface="+mn-ea"/>
                <a:cs typeface="+mn-cs"/>
              </a:defRPr>
            </a:lvl4pPr>
            <a:lvl5pPr marL="1828800" algn="l" defTabSz="914400" rtl="0" eaLnBrk="1" latinLnBrk="0" hangingPunct="1">
              <a:defRPr sz="1800" kern="1200">
                <a:solidFill>
                  <a:srgbClr val="F0FFD9"/>
                </a:solidFill>
                <a:latin typeface="Calibri"/>
                <a:ea typeface="+mn-ea"/>
                <a:cs typeface="+mn-cs"/>
              </a:defRPr>
            </a:lvl5pPr>
            <a:lvl6pPr marL="2286000" algn="l" defTabSz="914400" rtl="0" eaLnBrk="1" latinLnBrk="0" hangingPunct="1">
              <a:defRPr sz="1800" kern="1200">
                <a:solidFill>
                  <a:srgbClr val="F0FFD9"/>
                </a:solidFill>
                <a:latin typeface="Calibri"/>
                <a:ea typeface="+mn-ea"/>
                <a:cs typeface="+mn-cs"/>
              </a:defRPr>
            </a:lvl6pPr>
            <a:lvl7pPr marL="2743200" algn="l" defTabSz="914400" rtl="0" eaLnBrk="1" latinLnBrk="0" hangingPunct="1">
              <a:defRPr sz="1800" kern="1200">
                <a:solidFill>
                  <a:srgbClr val="F0FFD9"/>
                </a:solidFill>
                <a:latin typeface="Calibri"/>
                <a:ea typeface="+mn-ea"/>
                <a:cs typeface="+mn-cs"/>
              </a:defRPr>
            </a:lvl7pPr>
            <a:lvl8pPr marL="3200400" algn="l" defTabSz="914400" rtl="0" eaLnBrk="1" latinLnBrk="0" hangingPunct="1">
              <a:defRPr sz="1800" kern="1200">
                <a:solidFill>
                  <a:srgbClr val="F0FFD9"/>
                </a:solidFill>
                <a:latin typeface="Calibri"/>
                <a:ea typeface="+mn-ea"/>
                <a:cs typeface="+mn-cs"/>
              </a:defRPr>
            </a:lvl8pPr>
            <a:lvl9pPr marL="3657600" algn="l" defTabSz="914400" rtl="0" eaLnBrk="1" latinLnBrk="0" hangingPunct="1">
              <a:defRPr sz="1800" kern="1200">
                <a:solidFill>
                  <a:srgbClr val="F0FFD9"/>
                </a:solidFill>
                <a:latin typeface="Calibri"/>
                <a:ea typeface="+mn-ea"/>
                <a:cs typeface="+mn-cs"/>
              </a:defRPr>
            </a:lvl9pPr>
          </a:lstStyle>
          <a:p/>
        </p:txBody>
      </p:sp>
      <p:sp>
        <p:nvSpPr>
          <p:cNvPr id="55" name="TextBox 55"/>
          <p:cNvSpPr txBox="1"/>
          <p:nvPr/>
        </p:nvSpPr>
        <p:spPr>
          <a:xfrm>
            <a:off x="2060171" y="4450985"/>
            <a:ext cx="1862848" cy="466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4">
                    <a:alpha val="100000"/>
                  </a:schemeClr>
                </a:solidFill>
                <a:latin typeface="Microsoft Yahei"/>
                <a:ea typeface="Microsoft Yahei"/>
                <a:cs typeface="Microsoft Yahei"/>
              </a:rPr>
              <a:t>太阳穴</a:t>
            </a:r>
          </a:p>
        </p:txBody>
      </p:sp>
      <p:sp>
        <p:nvSpPr>
          <p:cNvPr id="56" name="TextBox 56"/>
          <p:cNvSpPr txBox="1"/>
          <p:nvPr/>
        </p:nvSpPr>
        <p:spPr>
          <a:xfrm>
            <a:off x="5200576" y="4450985"/>
            <a:ext cx="1862848" cy="466725"/>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鱼腰穴</a:t>
            </a:r>
          </a:p>
        </p:txBody>
      </p:sp>
      <p:sp>
        <p:nvSpPr>
          <p:cNvPr id="57" name="TextBox 57"/>
          <p:cNvSpPr txBox="1"/>
          <p:nvPr/>
        </p:nvSpPr>
        <p:spPr>
          <a:xfrm>
            <a:off x="8356850" y="4450985"/>
            <a:ext cx="1862848" cy="466725"/>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4">
                    <a:alpha val="100000"/>
                  </a:schemeClr>
                </a:solidFill>
                <a:latin typeface="Microsoft Yahei"/>
                <a:ea typeface="Microsoft Yahei"/>
                <a:cs typeface="Microsoft Yahei"/>
              </a:rPr>
              <a:t>人中穴</a:t>
            </a:r>
          </a:p>
        </p:txBody>
      </p:sp>
      <p:sp>
        <p:nvSpPr>
          <p:cNvPr id="58" name="AutoShape 58"/>
          <p:cNvSpPr/>
          <p:nvPr/>
        </p:nvSpPr>
        <p:spPr>
          <a:xfrm>
            <a:off x="8615094" y="4850347"/>
            <a:ext cx="1346359" cy="708660"/>
          </a:xfrm>
          <a:prstGeom prst="rect">
            <a:avLst/>
          </a:prstGeom>
          <a:solidFill>
            <a:srgbClr val="FFFFFF">
              <a:alpha val="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TextBox 59"/>
          <p:cNvSpPr txBox="1"/>
          <p:nvPr/>
        </p:nvSpPr>
        <p:spPr>
          <a:xfrm>
            <a:off x="2202233" y="4850347"/>
            <a:ext cx="1483930" cy="946140"/>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200">
                <a:solidFill>
                  <a:schemeClr val="dk1">
                    <a:alpha val="100000"/>
                  </a:schemeClr>
                </a:solidFill>
                <a:latin typeface="Microsoft Yahei"/>
                <a:ea typeface="Microsoft Yahei"/>
                <a:cs typeface="Microsoft Yahei"/>
              </a:rPr>
              <a:t>位于太阳穴凹陷处，主治头痛、目赤肿痛、惊风等。</a:t>
            </a:r>
          </a:p>
        </p:txBody>
      </p:sp>
      <p:sp>
        <p:nvSpPr>
          <p:cNvPr id="60" name="TextBox 60"/>
          <p:cNvSpPr txBox="1"/>
          <p:nvPr/>
        </p:nvSpPr>
        <p:spPr>
          <a:xfrm>
            <a:off x="5362530" y="4850347"/>
            <a:ext cx="1483930" cy="929437"/>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chemeClr val="dk1">
                    <a:alpha val="100000"/>
                  </a:schemeClr>
                </a:solidFill>
                <a:latin typeface="Microsoft Yahei"/>
                <a:ea typeface="Microsoft Yahei"/>
                <a:cs typeface="Microsoft Yahei"/>
              </a:rPr>
              <a:t>位于眉毛中点，主治目赤肿痛、眼睑跳动等。</a:t>
            </a:r>
          </a:p>
        </p:txBody>
      </p:sp>
      <p:sp>
        <p:nvSpPr>
          <p:cNvPr id="61" name="TextBox 61"/>
          <p:cNvSpPr txBox="1"/>
          <p:nvPr/>
        </p:nvSpPr>
        <p:spPr>
          <a:xfrm>
            <a:off x="8546309" y="4850347"/>
            <a:ext cx="1483930" cy="946140"/>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200">
                <a:solidFill>
                  <a:schemeClr val="dk1">
                    <a:alpha val="100000"/>
                  </a:schemeClr>
                </a:solidFill>
                <a:latin typeface="Microsoft Yahei"/>
                <a:ea typeface="Microsoft Yahei"/>
                <a:cs typeface="Microsoft Yahei"/>
              </a:rPr>
              <a:t>位于人中沟上1/3与中1/3交点处，主治惊风、癫痫等。</a:t>
            </a:r>
          </a:p>
        </p:txBody>
      </p:sp>
      <p:sp>
        <p:nvSpPr>
          <p:cNvPr id="62" name="Freeform 62"/>
          <p:cNvSpPr/>
          <p:nvPr/>
        </p:nvSpPr>
        <p:spPr>
          <a:xfrm>
            <a:off x="2710345" y="4111847"/>
            <a:ext cx="386763" cy="386763"/>
          </a:xfrm>
          <a:custGeom>
            <a:rect l="l" t="t" r="r" b="b"/>
            <a:pathLst>
              <a:path w="304800" h="304800">
                <a:moveTo>
                  <a:pt x="60960" y="167640"/>
                </a:moveTo>
                <a:lnTo>
                  <a:pt x="30480" y="167640"/>
                </a:lnTo>
                <a:cubicBezTo>
                  <a:pt x="13649" y="167640"/>
                  <a:pt x="0" y="153991"/>
                  <a:pt x="0" y="137160"/>
                </a:cubicBezTo>
                <a:lnTo>
                  <a:pt x="0" y="137160"/>
                </a:lnTo>
                <a:lnTo>
                  <a:pt x="0" y="76200"/>
                </a:lnTo>
                <a:cubicBezTo>
                  <a:pt x="0" y="59436"/>
                  <a:pt x="13716" y="45720"/>
                  <a:pt x="30480" y="45720"/>
                </a:cubicBezTo>
                <a:lnTo>
                  <a:pt x="60960" y="45720"/>
                </a:lnTo>
                <a:lnTo>
                  <a:pt x="60960" y="15240"/>
                </a:lnTo>
                <a:lnTo>
                  <a:pt x="274320" y="15240"/>
                </a:lnTo>
                <a:lnTo>
                  <a:pt x="274320" y="167640"/>
                </a:lnTo>
                <a:cubicBezTo>
                  <a:pt x="274320" y="201311"/>
                  <a:pt x="247031" y="228600"/>
                  <a:pt x="213360" y="228600"/>
                </a:cubicBezTo>
                <a:lnTo>
                  <a:pt x="213360" y="228600"/>
                </a:lnTo>
                <a:lnTo>
                  <a:pt x="121920" y="228600"/>
                </a:lnTo>
                <a:cubicBezTo>
                  <a:pt x="88249" y="228600"/>
                  <a:pt x="60960" y="201311"/>
                  <a:pt x="60960" y="167640"/>
                </a:cubicBezTo>
                <a:lnTo>
                  <a:pt x="60960" y="167640"/>
                </a:lnTo>
                <a:close/>
                <a:moveTo>
                  <a:pt x="60960" y="137160"/>
                </a:moveTo>
                <a:lnTo>
                  <a:pt x="60960" y="76200"/>
                </a:lnTo>
                <a:lnTo>
                  <a:pt x="30480" y="76200"/>
                </a:lnTo>
                <a:lnTo>
                  <a:pt x="30480" y="137160"/>
                </a:lnTo>
                <a:lnTo>
                  <a:pt x="60960" y="137160"/>
                </a:lnTo>
                <a:close/>
                <a:moveTo>
                  <a:pt x="30480" y="259080"/>
                </a:moveTo>
                <a:lnTo>
                  <a:pt x="30480" y="243840"/>
                </a:lnTo>
                <a:lnTo>
                  <a:pt x="304800" y="243840"/>
                </a:lnTo>
                <a:lnTo>
                  <a:pt x="304800" y="259080"/>
                </a:lnTo>
                <a:lnTo>
                  <a:pt x="243840" y="289560"/>
                </a:lnTo>
                <a:lnTo>
                  <a:pt x="91440" y="289560"/>
                </a:lnTo>
                <a:lnTo>
                  <a:pt x="30480" y="25908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Freeform 63"/>
          <p:cNvSpPr/>
          <p:nvPr/>
        </p:nvSpPr>
        <p:spPr>
          <a:xfrm>
            <a:off x="5932036" y="4134410"/>
            <a:ext cx="344918" cy="344918"/>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Freeform 64"/>
          <p:cNvSpPr/>
          <p:nvPr/>
        </p:nvSpPr>
        <p:spPr>
          <a:xfrm>
            <a:off x="9085634" y="4181761"/>
            <a:ext cx="405279" cy="405279"/>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https://d.book118.com/746105124155010032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41400"/>
      </a:dk1>
      <a:lt1>
        <a:srgbClr val="F0FFD9"/>
      </a:lt1>
      <a:dk2>
        <a:srgbClr val="000000"/>
      </a:dk2>
      <a:lt2>
        <a:srgbClr val="FFFFFF"/>
      </a:lt2>
      <a:accent1>
        <a:srgbClr val="2C4A1E"/>
      </a:accent1>
      <a:accent2>
        <a:srgbClr val="29701D"/>
      </a:accent2>
      <a:accent3>
        <a:srgbClr val="6FBD2F"/>
      </a:accent3>
      <a:accent4>
        <a:srgbClr val="93BD42"/>
      </a:accent4>
      <a:accent5>
        <a:srgbClr val="B6C431"/>
      </a:accent5>
      <a:accent6>
        <a:srgbClr val="C8E063"/>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73</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2024-08-31T22:52:36.194</cp:lastPrinted>
  <dcterms:created xsi:type="dcterms:W3CDTF">2024-08-31T14:52:36Z</dcterms:created>
  <dcterms:modified xsi:type="dcterms:W3CDTF">2024-08-31T14:52:38Z</dcterms:modified>
</cp:coreProperties>
</file>