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17780A-F4C9-44F9-BA7D-D26A20FD42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BD536A-B26E-445C-A310-08E244326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9BE52E-18F4-4405-AEF5-C6C154C270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3C5287-C045-4E96-988C-3A33F18456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B6F7B6-57F8-423F-BDED-8AEA0D0C26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7D87A7-64CF-4F88-9ABD-403E6C16C1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C3257E-786F-43FC-B0E3-3A1BBACC50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447019-FE8D-4F2A-BC04-CD23D07094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8D0CDD-A86F-46CA-959B-B935F6CB92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CF97DE-0FAE-486C-9464-F2BCA2113F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B5BA14-81E5-4AA2-8432-D3378ADC3B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11100411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2023-12-22</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32.企业规范化管理培训的知识体系概述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企业规范化管理培训背景与意义</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规范化管理理论基础</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企业制度建设与规范化流程</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人力资源管理在规范化管理中的应用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财务管理在规范化管理中的作用</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信息化管理在推动企业规范化进程中的影响</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总结回顾与展望未来发展趋势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企业规范化管理培训背景与意义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50" r="2250"/>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全球化竞争压力</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技术创新速度</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人才流动与多元化</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企业需要适应全球化趋势，面对来自世界各地的竞争对手，提升管理水平以应对挑战。</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随着科技的快速发展，企业需要不断更新管理手段和方法，以适应新的技术环境。</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企业人才流动频繁，员工背景多元化，对企业管理提出了更高的要求。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当代企业面临的管理挑战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规范化管理培训的重要性</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通过规范化管理培训，企业可以学习先进的管理理论和方法，提升自身的管理水平。</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规范化管理有助于企业建立科学的管理体系，提高企业的运营效率和市场竞争力，从而推动企业可持续发展。</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规范化管理培训可以为企业培养一批具备先进管理理念和方法的高素质管理人才，为企业发展提供强有力的人才保障。</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提升企业管理水平</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促进企业可持续发展</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培养高素质管理人才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掌握规范化管理理论</a:t>
            </a:r>
          </a:p>
        </p:txBody>
      </p:sp>
      <p:sp>
        <p:nvSpPr>
          <p:cNvPr id="40" name="TextBox 40"/>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提升管理能力</a:t>
            </a:r>
          </a:p>
        </p:txBody>
      </p:sp>
      <p:sp>
        <p:nvSpPr>
          <p:cNvPr id="41" name="TextBox 41"/>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建立规范化管理体系</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培训目标与预期成果</a:t>
              </a:r>
            </a:p>
          </p:txBody>
        </p:sp>
      </p:grpSp>
      <p:sp>
        <p:nvSpPr>
          <p:cNvPr id="64" name="TextBox 64"/>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通过案例分析、角色扮演等实践环节，提高学员的实际管理能力，使其能够在实际工作中灵活运用所学理论。</a:t>
            </a:r>
          </a:p>
        </p:txBody>
      </p:sp>
      <p:sp>
        <p:nvSpPr>
          <p:cNvPr id="65" name="TextBox 65"/>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引导学员结合企业自身情况，制定切实可行的规范化管理方案，推动企业建立科学、高效的规范化管理体系。</a:t>
            </a:r>
          </a:p>
        </p:txBody>
      </p:sp>
      <p:sp>
        <p:nvSpPr>
          <p:cNvPr id="66" name="TextBox 66"/>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通过培训，使学员深入了解规范化管理的基本理论和方法，为后续实践打下基础。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规范化管理理论基础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通过对工作任务的详细研究，确定完成每项任务所需的标准时间和工作方法，以提高工作效率。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工作定额原理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9" name="Picture 9"/>
          <p:cNvPicPr>
            <a:picLocks noChangeAspect="1"/>
          </p:cNvPicPr>
          <p:nvPr/>
        </p:nvPicPr>
        <p:blipFill>
          <a:blip r:embed="rId2"/>
          <a:srcRect l="17167" r="17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标准化原理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计件工资制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将工作方法和工具进行标准化，以减少浪费、提高生产效率和降低成本。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根据工人完成的工作量来支付工资，以激励工人提高生产效率。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科学管理理论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通过对生产流程进行详细分析，找出瓶颈和问题，提出优化建议。</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生产流程分析</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研究工作本身，包括工作任务、工作环境、工作方法等，以提高工作效率和质量。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工作研究</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分析和测量完成某项工作所需的时间，以制定合理的工作定额和计划。</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时间研究</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工业工程理论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pic>
        <p:nvPicPr>
          <p:cNvPr id="8" name="Picture 8"/>
          <p:cNvPicPr>
            <a:picLocks noChangeAspect="1"/>
          </p:cNvPicPr>
          <p:nvPr/>
        </p:nvPicPr>
        <p:blipFill>
          <a:blip r:embed="rId2"/>
          <a:srcRect t="12111" b="121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0968" r="2096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组织行为学理论</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个体行为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研究员工个体在工作场所中的行为、动机和需求，以提供个性化的管理策略。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群体行为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研究团队和群体在工作中的互动、沟通和协作方式，以提高团队绩效。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组织文化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探讨组织内部形成的共同价值观、信仰和行为规范，以及它们对员工行为和组织绩效的影响。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企业制度建设与规范化流程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合法性原则</a:t>
            </a:r>
          </a:p>
        </p:txBody>
      </p:sp>
      <p:sp>
        <p:nvSpPr>
          <p:cNvPr id="79" name="TextBox 79"/>
          <p:cNvSpPr txBox="1"/>
          <p:nvPr/>
        </p:nvSpPr>
        <p:spPr>
          <a:xfrm>
            <a:off x="3582734"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系统性原则</a:t>
            </a:r>
          </a:p>
        </p:txBody>
      </p:sp>
      <p:sp>
        <p:nvSpPr>
          <p:cNvPr id="80" name="TextBox 80"/>
          <p:cNvSpPr txBox="1"/>
          <p:nvPr/>
        </p:nvSpPr>
        <p:spPr>
          <a:xfrm>
            <a:off x="622411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可操作性原则</a:t>
            </a:r>
          </a:p>
        </p:txBody>
      </p:sp>
      <p:sp>
        <p:nvSpPr>
          <p:cNvPr id="81" name="TextBox 81"/>
          <p:cNvSpPr txBox="1"/>
          <p:nvPr/>
        </p:nvSpPr>
        <p:spPr>
          <a:xfrm>
            <a:off x="8848535"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solidFill>
                <a:latin typeface="Microsoft Yahei"/>
                <a:ea typeface="Microsoft Yahei"/>
                <a:cs typeface="Microsoft Yahei"/>
              </a:rPr>
              <a:t>适应性原则</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企业制度框架设计原则及实践</a:t>
              </a:r>
            </a:p>
          </p:txBody>
        </p:sp>
      </p:grpSp>
      <p:sp>
        <p:nvSpPr>
          <p:cNvPr id="104" name="TextBox 104"/>
          <p:cNvSpPr txBox="1"/>
          <p:nvPr/>
        </p:nvSpPr>
        <p:spPr>
          <a:xfrm>
            <a:off x="6257058"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企业制度应具有可操作性，方便员工理解和执行。</a:t>
            </a:r>
          </a:p>
        </p:txBody>
      </p:sp>
      <p:sp>
        <p:nvSpPr>
          <p:cNvPr id="105" name="TextBox 105"/>
          <p:cNvSpPr txBox="1"/>
          <p:nvPr/>
        </p:nvSpPr>
        <p:spPr>
          <a:xfrm>
            <a:off x="3600742"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企业制度应涵盖企业管理的各个方面，形成一个完整的制度体系。</a:t>
            </a:r>
          </a:p>
        </p:txBody>
      </p:sp>
      <p:sp>
        <p:nvSpPr>
          <p:cNvPr id="106" name="TextBox 106"/>
          <p:cNvSpPr txBox="1"/>
          <p:nvPr/>
        </p:nvSpPr>
        <p:spPr>
          <a:xfrm>
            <a:off x="944426"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企业制度必须符合国家和地方的法律法规，确保企业经营活动的合法性。</a:t>
            </a:r>
          </a:p>
        </p:txBody>
      </p:sp>
      <p:sp>
        <p:nvSpPr>
          <p:cNvPr id="107" name="TextBox 107"/>
          <p:cNvSpPr txBox="1"/>
          <p:nvPr/>
        </p:nvSpPr>
        <p:spPr>
          <a:xfrm>
            <a:off x="8913375"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企业制度应随着企业经营环境和内部管理的变化而调整，保持制度的适应性。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流程分析</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优化设计</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再造实施</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持续改进</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业务流程优化与再造策略</a:t>
              </a:r>
            </a:p>
          </p:txBody>
        </p:sp>
      </p:grpSp>
      <p:sp>
        <p:nvSpPr>
          <p:cNvPr id="40" name="TextBox 40"/>
          <p:cNvSpPr txBox="1"/>
          <p:nvPr/>
        </p:nvSpPr>
        <p:spPr>
          <a:xfrm>
            <a:off x="1002893" y="1707444"/>
            <a:ext cx="3771900"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通过对现有业务流程的详细分析，找出流程中的瓶颈和问题。</a:t>
            </a:r>
          </a:p>
        </p:txBody>
      </p:sp>
      <p:sp>
        <p:nvSpPr>
          <p:cNvPr id="41" name="TextBox 41"/>
          <p:cNvSpPr txBox="1"/>
          <p:nvPr/>
        </p:nvSpPr>
        <p:spPr>
          <a:xfrm>
            <a:off x="7417207" y="1707444"/>
            <a:ext cx="3771900"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根据分析结果，对业务流程进行优化设计，提高流程效率和质量。</a:t>
            </a:r>
          </a:p>
        </p:txBody>
      </p:sp>
      <p:sp>
        <p:nvSpPr>
          <p:cNvPr id="42" name="TextBox 42"/>
          <p:cNvSpPr txBox="1"/>
          <p:nvPr/>
        </p:nvSpPr>
        <p:spPr>
          <a:xfrm>
            <a:off x="1002893" y="4594193"/>
            <a:ext cx="3771900" cy="166687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将优化后的流程落实到具体的操作中，包括流程重组、资源调配等。</a:t>
            </a:r>
          </a:p>
        </p:txBody>
      </p:sp>
      <p:sp>
        <p:nvSpPr>
          <p:cNvPr id="43" name="TextBox 43"/>
          <p:cNvSpPr txBox="1"/>
          <p:nvPr/>
        </p:nvSpPr>
        <p:spPr>
          <a:xfrm>
            <a:off x="7417207" y="4594193"/>
            <a:ext cx="3771900"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不断对业务流程进行监控和评估，实现持续改进和优化。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5869176" y="1718742"/>
            <a:ext cx="203211" cy="3011"/>
          </a:xfrm>
          <a:prstGeom prst="line">
            <a:avLst/>
          </a:prstGeom>
          <a:ln w="1238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a:off x="5869234" y="2048957"/>
            <a:ext cx="203211" cy="1506"/>
          </a:xfrm>
          <a:prstGeom prst="line">
            <a:avLst/>
          </a:prstGeom>
          <a:ln w="12382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a:off x="5869176" y="2289940"/>
            <a:ext cx="203211" cy="1505"/>
          </a:xfrm>
          <a:prstGeom prst="line">
            <a:avLst/>
          </a:prstGeom>
          <a:ln w="123825">
            <a:solidFill>
              <a:schemeClr val="accent3"/>
            </a:solidFill>
            <a:prstDash val="solid"/>
          </a:ln>
        </p:spPr>
        <p:style>
          <a:lnRef idx="0">
            <a:schemeClr val="accent3"/>
          </a:lnRef>
          <a:fillRef idx="1">
            <a:schemeClr val="accent3"/>
          </a:fillRef>
          <a:effectRef idx="0">
            <a:schemeClr val="accent3"/>
          </a:effectRef>
          <a:fontRef idx="minor">
            <a:schemeClr val="lt1"/>
          </a:fontRef>
        </p:style>
      </p:cxnSp>
      <p:cxnSp>
        <p:nvCxnSpPr>
          <p:cNvPr id="5" name="Connector 5"/>
          <p:cNvCxnSpPr/>
          <p:nvPr/>
        </p:nvCxnSpPr>
        <p:spPr>
          <a:xfrm>
            <a:off x="5869176" y="2606170"/>
            <a:ext cx="203211" cy="1506"/>
          </a:xfrm>
          <a:prstGeom prst="line">
            <a:avLst/>
          </a:prstGeom>
          <a:ln w="123825">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5869176" y="2931925"/>
            <a:ext cx="203211" cy="3011"/>
          </a:xfrm>
          <a:prstGeom prst="line">
            <a:avLst/>
          </a:prstGeom>
          <a:ln w="123825">
            <a:solidFill>
              <a:schemeClr val="accent5"/>
            </a:solidFill>
            <a:prstDash val="solid"/>
          </a:ln>
        </p:spPr>
        <p:style>
          <a:lnRef idx="0">
            <a:schemeClr val="accent5"/>
          </a:lnRef>
          <a:fillRef idx="1">
            <a:schemeClr val="accent5"/>
          </a:fillRef>
          <a:effectRef idx="0">
            <a:schemeClr val="accent5"/>
          </a:effectRef>
          <a:fontRef idx="minor">
            <a:schemeClr val="lt1"/>
          </a:fontRef>
        </p:style>
      </p:cxnSp>
      <p:sp>
        <p:nvSpPr>
          <p:cNvPr id="7" name="AutoShape 7"/>
          <p:cNvSpPr/>
          <p:nvPr/>
        </p:nvSpPr>
        <p:spPr>
          <a:xfrm>
            <a:off x="6276152" y="1125474"/>
            <a:ext cx="1371058" cy="984885"/>
          </a:xfrm>
          <a:prstGeom prst="rect">
            <a:avLst/>
          </a:prstGeom>
        </p:spPr>
        <p:txBody>
          <a:bodyPr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1"/>
                </a:solidFill>
                <a:latin typeface="Microsoft Yahei"/>
                <a:ea typeface="Microsoft Yahei"/>
                <a:cs typeface="Microsoft Yahei"/>
              </a:rPr>
              <a:t>01</a:t>
            </a:r>
            <a:endParaRPr lang="en-US" sz="1100"/>
          </a:p>
        </p:txBody>
      </p:sp>
      <p:sp>
        <p:nvSpPr>
          <p:cNvPr id="8" name="AutoShape 8"/>
          <p:cNvSpPr/>
          <p:nvPr/>
        </p:nvSpPr>
        <p:spPr>
          <a:xfrm>
            <a:off x="6276152" y="2178729"/>
            <a:ext cx="1531585" cy="984885"/>
          </a:xfrm>
          <a:prstGeom prst="rect">
            <a:avLst/>
          </a:prstGeom>
        </p:spPr>
        <p:txBody>
          <a:bodyPr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2"/>
                </a:solidFill>
                <a:latin typeface="Microsoft Yahei"/>
                <a:ea typeface="Microsoft Yahei"/>
                <a:cs typeface="Microsoft Yahei"/>
              </a:rPr>
              <a:t>02</a:t>
            </a:r>
            <a:endParaRPr lang="en-US" sz="1100"/>
          </a:p>
        </p:txBody>
      </p:sp>
      <p:sp>
        <p:nvSpPr>
          <p:cNvPr id="9" name="AutoShape 9"/>
          <p:cNvSpPr/>
          <p:nvPr/>
        </p:nvSpPr>
        <p:spPr>
          <a:xfrm>
            <a:off x="6276152" y="3231985"/>
            <a:ext cx="1455586" cy="984885"/>
          </a:xfrm>
          <a:prstGeom prst="rect">
            <a:avLst/>
          </a:prstGeom>
        </p:spPr>
        <p:txBody>
          <a:bodyPr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3"/>
                </a:solidFill>
                <a:latin typeface="Microsoft Yahei"/>
                <a:ea typeface="Microsoft Yahei"/>
                <a:cs typeface="Microsoft Yahei"/>
              </a:rPr>
              <a:t>03</a:t>
            </a:r>
            <a:endParaRPr lang="en-US" sz="1100"/>
          </a:p>
        </p:txBody>
      </p:sp>
      <p:sp>
        <p:nvSpPr>
          <p:cNvPr id="10" name="AutoShape 10"/>
          <p:cNvSpPr/>
          <p:nvPr/>
        </p:nvSpPr>
        <p:spPr>
          <a:xfrm>
            <a:off x="6276152" y="4285240"/>
            <a:ext cx="1531585" cy="984885"/>
          </a:xfrm>
          <a:prstGeom prst="rect">
            <a:avLst/>
          </a:prstGeom>
        </p:spPr>
        <p:txBody>
          <a:bodyPr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4"/>
                </a:solidFill>
                <a:latin typeface="Microsoft Yahei"/>
                <a:ea typeface="Microsoft Yahei"/>
                <a:cs typeface="Microsoft Yahei"/>
              </a:rPr>
              <a:t>04</a:t>
            </a:r>
            <a:endParaRPr lang="en-US" sz="1100"/>
          </a:p>
        </p:txBody>
      </p:sp>
      <p:sp>
        <p:nvSpPr>
          <p:cNvPr id="11" name="AutoShape 11"/>
          <p:cNvSpPr/>
          <p:nvPr/>
        </p:nvSpPr>
        <p:spPr>
          <a:xfrm>
            <a:off x="6276152" y="5338496"/>
            <a:ext cx="1371058" cy="984885"/>
          </a:xfrm>
          <a:prstGeom prst="rect">
            <a:avLst/>
          </a:prstGeom>
        </p:spPr>
        <p:txBody>
          <a:bodyPr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5"/>
                </a:solidFill>
                <a:latin typeface="Microsoft Yahei"/>
                <a:ea typeface="Microsoft Yahei"/>
                <a:cs typeface="Microsoft Yahei"/>
              </a:rPr>
              <a:t>05</a:t>
            </a:r>
            <a:endParaRPr lang="en-US" sz="1100"/>
          </a:p>
        </p:txBody>
      </p:sp>
      <p:grpSp>
        <p:nvGrpSpPr>
          <p:cNvPr id="12" name="Group 12"/>
          <p:cNvGrpSpPr/>
          <p:nvPr/>
        </p:nvGrpSpPr>
        <p:grpSpPr>
          <a:xfrm>
            <a:off x="3516854" y="1722297"/>
            <a:ext cx="2286044" cy="1214837"/>
            <a:chOff x="3516854" y="1722297"/>
            <a:chExt cx="2286044" cy="1214837"/>
          </a:xfrm>
        </p:grpSpPr>
        <p:cxnSp>
          <p:nvCxnSpPr>
            <p:cNvPr id="13" name="Connector 13"/>
            <p:cNvCxnSpPr/>
            <p:nvPr/>
          </p:nvCxnSpPr>
          <p:spPr>
            <a:xfrm>
              <a:off x="3516854" y="2936005"/>
              <a:ext cx="2286043" cy="1129"/>
            </a:xfrm>
            <a:prstGeom prst="line">
              <a:avLst/>
            </a:prstGeom>
            <a:ln w="123825">
              <a:solidFill>
                <a:schemeClr val="accent5"/>
              </a:solidFill>
              <a:prstDash val="solid"/>
            </a:ln>
          </p:spPr>
          <p:style>
            <a:lnRef idx="0">
              <a:schemeClr val="accent5"/>
            </a:lnRef>
            <a:fillRef idx="1">
              <a:schemeClr val="accent5"/>
            </a:fillRef>
            <a:effectRef idx="0">
              <a:schemeClr val="accent5"/>
            </a:effectRef>
            <a:fontRef idx="minor">
              <a:schemeClr val="lt1"/>
            </a:fontRef>
          </p:style>
        </p:cxnSp>
        <p:cxnSp>
          <p:nvCxnSpPr>
            <p:cNvPr id="14" name="Connector 14"/>
            <p:cNvCxnSpPr/>
            <p:nvPr/>
          </p:nvCxnSpPr>
          <p:spPr>
            <a:xfrm>
              <a:off x="3516854" y="2609027"/>
              <a:ext cx="2286043" cy="1129"/>
            </a:xfrm>
            <a:prstGeom prst="line">
              <a:avLst/>
            </a:prstGeom>
            <a:ln w="123825">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15" name="Connector 15"/>
            <p:cNvCxnSpPr/>
            <p:nvPr/>
          </p:nvCxnSpPr>
          <p:spPr>
            <a:xfrm>
              <a:off x="3516854" y="2292273"/>
              <a:ext cx="2286043" cy="2257"/>
            </a:xfrm>
            <a:prstGeom prst="line">
              <a:avLst/>
            </a:prstGeom>
            <a:ln w="123825">
              <a:solidFill>
                <a:schemeClr val="accent3"/>
              </a:solidFill>
              <a:prstDash val="solid"/>
            </a:ln>
          </p:spPr>
          <p:style>
            <a:lnRef idx="0">
              <a:schemeClr val="accent3"/>
            </a:lnRef>
            <a:fillRef idx="1">
              <a:schemeClr val="accent3"/>
            </a:fillRef>
            <a:effectRef idx="0">
              <a:schemeClr val="accent3"/>
            </a:effectRef>
            <a:fontRef idx="minor">
              <a:schemeClr val="lt1"/>
            </a:fontRef>
          </p:style>
        </p:cxnSp>
        <p:cxnSp>
          <p:nvCxnSpPr>
            <p:cNvPr id="16" name="Connector 16"/>
            <p:cNvCxnSpPr/>
            <p:nvPr/>
          </p:nvCxnSpPr>
          <p:spPr>
            <a:xfrm>
              <a:off x="3516854" y="2042290"/>
              <a:ext cx="2286043" cy="1128"/>
            </a:xfrm>
            <a:prstGeom prst="line">
              <a:avLst/>
            </a:prstGeom>
            <a:ln w="12382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7" name="Connector 17"/>
            <p:cNvCxnSpPr/>
            <p:nvPr/>
          </p:nvCxnSpPr>
          <p:spPr>
            <a:xfrm>
              <a:off x="3516854" y="1722297"/>
              <a:ext cx="2286044" cy="1128"/>
            </a:xfrm>
            <a:prstGeom prst="line">
              <a:avLst/>
            </a:prstGeom>
            <a:ln w="1238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sp>
        <p:nvSpPr>
          <p:cNvPr id="18" name="AutoShape 18"/>
          <p:cNvSpPr/>
          <p:nvPr/>
        </p:nvSpPr>
        <p:spPr>
          <a:xfrm>
            <a:off x="539110" y="1502508"/>
            <a:ext cx="4286250" cy="428625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20110" y="1885606"/>
            <a:ext cx="3524250" cy="352425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1301110" y="2266606"/>
            <a:ext cx="2762250" cy="2762250"/>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1682110" y="2647606"/>
            <a:ext cx="2000250" cy="2000250"/>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2063110" y="3028606"/>
            <a:ext cx="1238250" cy="1238250"/>
          </a:xfrm>
          <a:prstGeom prst="ellipse">
            <a:avLst/>
          </a:prstGeom>
          <a:solidFill>
            <a:schemeClr val="accent5">
              <a:alpha val="100000"/>
            </a:schemeClr>
          </a:solidFill>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23" name="Group 23"/>
          <p:cNvGrpSpPr/>
          <p:nvPr/>
        </p:nvGrpSpPr>
        <p:grpSpPr>
          <a:xfrm>
            <a:off x="7397997" y="1117118"/>
            <a:ext cx="4231005" cy="1001597"/>
            <a:chOff x="7397997" y="1117118"/>
            <a:chExt cx="4231005" cy="1001597"/>
          </a:xfrm>
        </p:grpSpPr>
        <p:sp>
          <p:nvSpPr>
            <p:cNvPr id="24" name="TextBox 24"/>
            <p:cNvSpPr txBox="1"/>
            <p:nvPr/>
          </p:nvSpPr>
          <p:spPr>
            <a:xfrm>
              <a:off x="7397997" y="1117118"/>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控制环境建设</a:t>
              </a:r>
            </a:p>
          </p:txBody>
        </p:sp>
        <p:sp>
          <p:nvSpPr>
            <p:cNvPr id="25" name="TextBox 25"/>
            <p:cNvSpPr txBox="1"/>
            <p:nvPr/>
          </p:nvSpPr>
          <p:spPr>
            <a:xfrm>
              <a:off x="7397997" y="1455775"/>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建立良好的内部控制环境，包括企业文化、组织结构、人力资源政策等。</a:t>
              </a:r>
            </a:p>
          </p:txBody>
        </p:sp>
      </p:grpSp>
      <p:grpSp>
        <p:nvGrpSpPr>
          <p:cNvPr id="26" name="Group 26"/>
          <p:cNvGrpSpPr/>
          <p:nvPr/>
        </p:nvGrpSpPr>
        <p:grpSpPr>
          <a:xfrm>
            <a:off x="7397997" y="2152730"/>
            <a:ext cx="4231005" cy="1004807"/>
            <a:chOff x="7397997" y="2152730"/>
            <a:chExt cx="4231005" cy="1004807"/>
          </a:xfrm>
        </p:grpSpPr>
        <p:sp>
          <p:nvSpPr>
            <p:cNvPr id="27" name="TextBox 27"/>
            <p:cNvSpPr txBox="1"/>
            <p:nvPr/>
          </p:nvSpPr>
          <p:spPr>
            <a:xfrm>
              <a:off x="7397997" y="215273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风险评估</a:t>
              </a:r>
            </a:p>
          </p:txBody>
        </p:sp>
        <p:sp>
          <p:nvSpPr>
            <p:cNvPr id="28" name="TextBox 28"/>
            <p:cNvSpPr txBox="1"/>
            <p:nvPr/>
          </p:nvSpPr>
          <p:spPr>
            <a:xfrm>
              <a:off x="7397997" y="2494597"/>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识别和评估企业面临的各种风险，为制定控制措施提供依据。</a:t>
              </a:r>
            </a:p>
          </p:txBody>
        </p:sp>
      </p:grpSp>
      <p:grpSp>
        <p:nvGrpSpPr>
          <p:cNvPr id="29" name="Group 29"/>
          <p:cNvGrpSpPr/>
          <p:nvPr/>
        </p:nvGrpSpPr>
        <p:grpSpPr>
          <a:xfrm>
            <a:off x="7397997" y="3191552"/>
            <a:ext cx="4231005" cy="1001597"/>
            <a:chOff x="7397997" y="3191552"/>
            <a:chExt cx="4231005" cy="1001597"/>
          </a:xfrm>
        </p:grpSpPr>
        <p:sp>
          <p:nvSpPr>
            <p:cNvPr id="30" name="TextBox 30"/>
            <p:cNvSpPr txBox="1"/>
            <p:nvPr/>
          </p:nvSpPr>
          <p:spPr>
            <a:xfrm>
              <a:off x="7397997" y="3191552"/>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控制活动设计</a:t>
              </a:r>
            </a:p>
          </p:txBody>
        </p:sp>
        <p:sp>
          <p:nvSpPr>
            <p:cNvPr id="31" name="TextBox 31"/>
            <p:cNvSpPr txBox="1"/>
            <p:nvPr/>
          </p:nvSpPr>
          <p:spPr>
            <a:xfrm>
              <a:off x="7397997" y="3530209"/>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根据风险评估结果，设计相应的控制活动，如授权审批、职责分离、财产保全等。</a:t>
              </a:r>
            </a:p>
          </p:txBody>
        </p:sp>
      </p:grpSp>
      <p:grpSp>
        <p:nvGrpSpPr>
          <p:cNvPr id="32" name="Group 32"/>
          <p:cNvGrpSpPr/>
          <p:nvPr/>
        </p:nvGrpSpPr>
        <p:grpSpPr>
          <a:xfrm>
            <a:off x="7397997" y="4227164"/>
            <a:ext cx="4231005" cy="1001598"/>
            <a:chOff x="7397997" y="4227164"/>
            <a:chExt cx="4231005" cy="1001598"/>
          </a:xfrm>
        </p:grpSpPr>
        <p:sp>
          <p:nvSpPr>
            <p:cNvPr id="33" name="TextBox 33"/>
            <p:cNvSpPr txBox="1"/>
            <p:nvPr/>
          </p:nvSpPr>
          <p:spPr>
            <a:xfrm>
              <a:off x="7397997" y="4227164"/>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信息与沟通</a:t>
              </a:r>
            </a:p>
          </p:txBody>
        </p:sp>
        <p:sp>
          <p:nvSpPr>
            <p:cNvPr id="34" name="TextBox 34"/>
            <p:cNvSpPr txBox="1"/>
            <p:nvPr/>
          </p:nvSpPr>
          <p:spPr>
            <a:xfrm>
              <a:off x="7397997" y="4565822"/>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建立有效的信息与沟通机制，确保企业内部信息的及时传递和有效沟通。</a:t>
              </a:r>
            </a:p>
          </p:txBody>
        </p:sp>
      </p:grpSp>
      <p:grpSp>
        <p:nvGrpSpPr>
          <p:cNvPr id="35" name="Group 35"/>
          <p:cNvGrpSpPr/>
          <p:nvPr/>
        </p:nvGrpSpPr>
        <p:grpSpPr>
          <a:xfrm>
            <a:off x="7397997" y="5262777"/>
            <a:ext cx="4231005" cy="1004806"/>
            <a:chOff x="7397997" y="5262777"/>
            <a:chExt cx="4231005" cy="1004806"/>
          </a:xfrm>
        </p:grpSpPr>
        <p:sp>
          <p:nvSpPr>
            <p:cNvPr id="36" name="TextBox 36"/>
            <p:cNvSpPr txBox="1"/>
            <p:nvPr/>
          </p:nvSpPr>
          <p:spPr>
            <a:xfrm>
              <a:off x="7397997" y="5262777"/>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5">
                      <a:alpha val="100000"/>
                    </a:schemeClr>
                  </a:solidFill>
                  <a:latin typeface="Microsoft Yahei"/>
                  <a:ea typeface="Microsoft Yahei"/>
                  <a:cs typeface="Microsoft Yahei"/>
                </a:rPr>
                <a:t>监督与改进</a:t>
              </a:r>
            </a:p>
          </p:txBody>
        </p:sp>
        <p:sp>
          <p:nvSpPr>
            <p:cNvPr id="37" name="TextBox 37"/>
            <p:cNvSpPr txBox="1"/>
            <p:nvPr/>
          </p:nvSpPr>
          <p:spPr>
            <a:xfrm>
              <a:off x="7397997" y="5604643"/>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对内部控制体系进行持续监督和评估，及时发现问题并采取改进措施。</a:t>
              </a:r>
            </a:p>
          </p:txBody>
        </p:sp>
      </p:grpSp>
      <p:grpSp>
        <p:nvGrpSpPr>
          <p:cNvPr id="38" name="Group 38"/>
          <p:cNvGrpSpPr/>
          <p:nvPr/>
        </p:nvGrpSpPr>
        <p:grpSpPr>
          <a:xfrm>
            <a:off x="454963" y="93878"/>
            <a:ext cx="10641129" cy="914400"/>
            <a:chOff x="454963" y="93878"/>
            <a:chExt cx="10641129" cy="914400"/>
          </a:xfrm>
        </p:grpSpPr>
        <p:sp>
          <p:nvSpPr>
            <p:cNvPr id="39" name="AutoShape 3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TextBox 5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内部控制体系建立及完善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人力资源管理在规范化管理中的应用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https://d.book118.com/746111004112010101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2024-09-25T21:30:06.035</cp:lastPrinted>
  <dcterms:created xsi:type="dcterms:W3CDTF">2024-09-25T13:30:06Z</dcterms:created>
  <dcterms:modified xsi:type="dcterms:W3CDTF">2024-09-25T13:30:08Z</dcterms:modified>
</cp:coreProperties>
</file>