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CA345-17B5-4CAC-BAF1-D2FB6DEBA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E6217-E4BC-4BF6-848D-27734A5FF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9AE69-9350-4F81-9D8C-E01D96C8A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86A1B6-4A96-46F9-AE1F-CC6E4F01E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F81E8-34C8-4F99-9033-000CC65F0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1D55B9-A177-4BF5-9D17-8F5073AF2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2C069D-2520-4483-975C-745457D6E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98037-331E-4685-AFE6-6B526680A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2FF06-BE1D-4D6B-93C3-9737E6C2D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8D9A1-742E-48A4-ACA0-593CFCF4B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FB067-47D3-4D99-B28B-AE8D72C63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14022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整厂设备回收行业竞争格局及投资价值分析报告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766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7663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行业投资价值分析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41" r="334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整厂设备回收行业是指对废旧工厂或企业进行整体设备拆除、回收、再利用的行业。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根据设备类型、废旧程度和再利用价值，整厂设备回收可分为多种类型，如废旧生产线、废旧设备拆除、闲置设备回收等。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70" b="36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全球整厂设备回收市场规模庞大，随着工业化和城市化进程的加速，废旧设备和工厂的数量不断增加，推动了行业的快速发展。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未来几年，随着环保意识的提高和资源循环利用的推广，整厂设备回收行业有望继续保持增长态势。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整厂设备回收行业是循环经济的重要组成部分，对于推动可持续发展、减少资源浪费和环境污染具有重要意义。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整厂设备回收行业通过回收废旧设备和工厂，实现资源的再利用，为企业提供可再生资源，降低生产成本，同时减少了对新资源的开采和环境的破坏。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852041" y="2608040"/>
            <a:ext cx="1741075" cy="1743361"/>
            <a:chOff x="1852041" y="2608040"/>
            <a:chExt cx="1741075" cy="1743361"/>
          </a:xfrm>
        </p:grpSpPr>
        <p:sp>
          <p:nvSpPr>
            <p:cNvPr id="3" name="Freeform 3"/>
            <p:cNvSpPr/>
            <p:nvPr/>
          </p:nvSpPr>
          <p:spPr>
            <a:xfrm>
              <a:off x="1852041" y="2608040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5" name="Freeform 5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8" name="Freeform 8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2474404" y="2441829"/>
            <a:ext cx="497967" cy="2077498"/>
            <a:chOff x="2474404" y="2441829"/>
            <a:chExt cx="497967" cy="2077498"/>
          </a:xfrm>
        </p:grpSpPr>
        <p:sp>
          <p:nvSpPr>
            <p:cNvPr id="11" name="Freeform 11"/>
            <p:cNvSpPr/>
            <p:nvPr/>
          </p:nvSpPr>
          <p:spPr>
            <a:xfrm>
              <a:off x="247440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flipV="1">
              <a:off x="247440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76214" y="2441829"/>
            <a:ext cx="497967" cy="2077498"/>
            <a:chOff x="2476214" y="2441829"/>
            <a:chExt cx="497967" cy="2077498"/>
          </a:xfrm>
        </p:grpSpPr>
        <p:sp>
          <p:nvSpPr>
            <p:cNvPr id="14" name="Freeform 14"/>
            <p:cNvSpPr/>
            <p:nvPr/>
          </p:nvSpPr>
          <p:spPr>
            <a:xfrm>
              <a:off x="2476214" y="4143661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 flipV="1">
              <a:off x="2476214" y="244182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852041" y="2607469"/>
            <a:ext cx="1741075" cy="1743361"/>
            <a:chOff x="1852041" y="2607469"/>
            <a:chExt cx="1741075" cy="1743361"/>
          </a:xfrm>
        </p:grpSpPr>
        <p:sp>
          <p:nvSpPr>
            <p:cNvPr id="17" name="Freeform 17"/>
            <p:cNvSpPr/>
            <p:nvPr/>
          </p:nvSpPr>
          <p:spPr>
            <a:xfrm>
              <a:off x="1852041" y="2607469"/>
              <a:ext cx="1741075" cy="174336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19" name="Freeform 19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2" name="Freeform 22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2474404" y="2441257"/>
            <a:ext cx="497967" cy="2077498"/>
            <a:chOff x="2474404" y="2441257"/>
            <a:chExt cx="497967" cy="2077498"/>
          </a:xfrm>
        </p:grpSpPr>
        <p:sp>
          <p:nvSpPr>
            <p:cNvPr id="25" name="Freeform 25"/>
            <p:cNvSpPr/>
            <p:nvPr/>
          </p:nvSpPr>
          <p:spPr>
            <a:xfrm>
              <a:off x="247440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 flipV="1">
              <a:off x="247440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2476214" y="2441257"/>
            <a:ext cx="497967" cy="2077498"/>
            <a:chOff x="2476214" y="2441257"/>
            <a:chExt cx="497967" cy="2077498"/>
          </a:xfrm>
        </p:grpSpPr>
        <p:sp>
          <p:nvSpPr>
            <p:cNvPr id="28" name="Freeform 28"/>
            <p:cNvSpPr/>
            <p:nvPr/>
          </p:nvSpPr>
          <p:spPr>
            <a:xfrm>
              <a:off x="2476214" y="4143089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 flipV="1">
              <a:off x="2476214" y="2441257"/>
              <a:ext cx="497967" cy="37566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3653980" y="3200971"/>
            <a:ext cx="2390966" cy="2394109"/>
            <a:chOff x="3653980" y="3200971"/>
            <a:chExt cx="2390966" cy="2394109"/>
          </a:xfrm>
        </p:grpSpPr>
        <p:sp>
          <p:nvSpPr>
            <p:cNvPr id="31" name="Freeform 31"/>
            <p:cNvSpPr/>
            <p:nvPr/>
          </p:nvSpPr>
          <p:spPr>
            <a:xfrm>
              <a:off x="3653980" y="3200971"/>
              <a:ext cx="2390966" cy="2394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3" name="Freeform 33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6" name="Freeform 36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508754" y="2972753"/>
            <a:ext cx="683800" cy="2852928"/>
            <a:chOff x="4508754" y="2972753"/>
            <a:chExt cx="683800" cy="2852928"/>
          </a:xfrm>
        </p:grpSpPr>
        <p:sp>
          <p:nvSpPr>
            <p:cNvPr id="39" name="Freeform 39"/>
            <p:cNvSpPr/>
            <p:nvPr/>
          </p:nvSpPr>
          <p:spPr>
            <a:xfrm>
              <a:off x="4508754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 flipV="1">
              <a:off x="4508754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11135" y="2972753"/>
            <a:ext cx="683800" cy="2852928"/>
            <a:chOff x="4511135" y="2972753"/>
            <a:chExt cx="683800" cy="2852928"/>
          </a:xfrm>
        </p:grpSpPr>
        <p:sp>
          <p:nvSpPr>
            <p:cNvPr id="42" name="Freeform 42"/>
            <p:cNvSpPr/>
            <p:nvPr/>
          </p:nvSpPr>
          <p:spPr>
            <a:xfrm>
              <a:off x="4511135" y="5309807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 flipV="1">
              <a:off x="4511135" y="2972753"/>
              <a:ext cx="683800" cy="515874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3648742" y="3197923"/>
            <a:ext cx="2396966" cy="2400109"/>
            <a:chOff x="3648742" y="3197923"/>
            <a:chExt cx="2396966" cy="2400109"/>
          </a:xfrm>
        </p:grpSpPr>
        <p:sp>
          <p:nvSpPr>
            <p:cNvPr id="45" name="Freeform 45"/>
            <p:cNvSpPr/>
            <p:nvPr/>
          </p:nvSpPr>
          <p:spPr>
            <a:xfrm>
              <a:off x="3648742" y="3197923"/>
              <a:ext cx="2396966" cy="2400109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47" name="Freeform 47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9" name="Group 49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0" name="Freeform 50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4505706" y="2969133"/>
            <a:ext cx="685514" cy="2860167"/>
            <a:chOff x="4505706" y="2969133"/>
            <a:chExt cx="685514" cy="2860167"/>
          </a:xfrm>
        </p:grpSpPr>
        <p:sp>
          <p:nvSpPr>
            <p:cNvPr id="53" name="Freeform 53"/>
            <p:cNvSpPr/>
            <p:nvPr/>
          </p:nvSpPr>
          <p:spPr>
            <a:xfrm>
              <a:off x="4505706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 flipV="1">
              <a:off x="4505706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5" name="Group 55"/>
          <p:cNvGrpSpPr/>
          <p:nvPr/>
        </p:nvGrpSpPr>
        <p:grpSpPr>
          <a:xfrm>
            <a:off x="4508087" y="2969133"/>
            <a:ext cx="685514" cy="2860167"/>
            <a:chOff x="4508087" y="2969133"/>
            <a:chExt cx="685514" cy="2860167"/>
          </a:xfrm>
        </p:grpSpPr>
        <p:sp>
          <p:nvSpPr>
            <p:cNvPr id="56" name="Freeform 56"/>
            <p:cNvSpPr/>
            <p:nvPr/>
          </p:nvSpPr>
          <p:spPr>
            <a:xfrm>
              <a:off x="4508087" y="531209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 flipV="1">
              <a:off x="4508087" y="2969133"/>
              <a:ext cx="685514" cy="517207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124670" y="2332768"/>
            <a:ext cx="2128075" cy="2130933"/>
            <a:chOff x="6124670" y="2332768"/>
            <a:chExt cx="2128075" cy="2130933"/>
          </a:xfrm>
        </p:grpSpPr>
        <p:sp>
          <p:nvSpPr>
            <p:cNvPr id="59" name="Freeform 59"/>
            <p:cNvSpPr/>
            <p:nvPr/>
          </p:nvSpPr>
          <p:spPr>
            <a:xfrm>
              <a:off x="6124670" y="2332768"/>
              <a:ext cx="2128075" cy="2130933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1" name="Freeform 61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4" name="Freeform 64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6885432" y="2129600"/>
            <a:ext cx="608648" cy="2539364"/>
            <a:chOff x="6885432" y="2129600"/>
            <a:chExt cx="608648" cy="2539364"/>
          </a:xfrm>
        </p:grpSpPr>
        <p:sp>
          <p:nvSpPr>
            <p:cNvPr id="67" name="Freeform 67"/>
            <p:cNvSpPr/>
            <p:nvPr/>
          </p:nvSpPr>
          <p:spPr>
            <a:xfrm>
              <a:off x="6885432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 flipV="1">
              <a:off x="6885432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9" name="Group 69"/>
          <p:cNvGrpSpPr/>
          <p:nvPr/>
        </p:nvGrpSpPr>
        <p:grpSpPr>
          <a:xfrm>
            <a:off x="6887527" y="2129600"/>
            <a:ext cx="608648" cy="2539364"/>
            <a:chOff x="6887527" y="2129600"/>
            <a:chExt cx="608648" cy="2539364"/>
          </a:xfrm>
        </p:grpSpPr>
        <p:sp>
          <p:nvSpPr>
            <p:cNvPr id="70" name="Freeform 70"/>
            <p:cNvSpPr/>
            <p:nvPr/>
          </p:nvSpPr>
          <p:spPr>
            <a:xfrm>
              <a:off x="6887527" y="4209764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 flipV="1">
              <a:off x="6887527" y="2129600"/>
              <a:ext cx="608648" cy="459200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6128195" y="2331911"/>
            <a:ext cx="2132933" cy="2135696"/>
            <a:chOff x="6128195" y="2331911"/>
            <a:chExt cx="2132933" cy="2135696"/>
          </a:xfrm>
        </p:grpSpPr>
        <p:sp>
          <p:nvSpPr>
            <p:cNvPr id="73" name="Freeform 73"/>
            <p:cNvSpPr/>
            <p:nvPr/>
          </p:nvSpPr>
          <p:spPr>
            <a:xfrm>
              <a:off x="6128195" y="2331911"/>
              <a:ext cx="2132933" cy="2135696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5" name="Freeform 75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78" name="Freeform 78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6890766" y="2128361"/>
            <a:ext cx="609981" cy="2545080"/>
            <a:chOff x="6890766" y="2128361"/>
            <a:chExt cx="609981" cy="2545080"/>
          </a:xfrm>
        </p:grpSpPr>
        <p:sp>
          <p:nvSpPr>
            <p:cNvPr id="81" name="Freeform 81"/>
            <p:cNvSpPr/>
            <p:nvPr/>
          </p:nvSpPr>
          <p:spPr>
            <a:xfrm>
              <a:off x="6890766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 flipV="1">
              <a:off x="6890766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3" name="Group 83"/>
          <p:cNvGrpSpPr/>
          <p:nvPr/>
        </p:nvGrpSpPr>
        <p:grpSpPr>
          <a:xfrm>
            <a:off x="6892861" y="2128361"/>
            <a:ext cx="609981" cy="2545080"/>
            <a:chOff x="6892861" y="2128361"/>
            <a:chExt cx="609981" cy="2545080"/>
          </a:xfrm>
        </p:grpSpPr>
        <p:sp>
          <p:nvSpPr>
            <p:cNvPr id="84" name="Freeform 84"/>
            <p:cNvSpPr/>
            <p:nvPr/>
          </p:nvSpPr>
          <p:spPr>
            <a:xfrm>
              <a:off x="6892861" y="4213193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 flipV="1">
              <a:off x="6892861" y="2128361"/>
              <a:ext cx="609981" cy="46024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8370475" y="3384518"/>
            <a:ext cx="1691640" cy="1693831"/>
            <a:chOff x="8370475" y="3384518"/>
            <a:chExt cx="1691640" cy="1693831"/>
          </a:xfrm>
        </p:grpSpPr>
        <p:sp>
          <p:nvSpPr>
            <p:cNvPr id="87" name="Freeform 87"/>
            <p:cNvSpPr/>
            <p:nvPr/>
          </p:nvSpPr>
          <p:spPr>
            <a:xfrm>
              <a:off x="8370475" y="3384518"/>
              <a:ext cx="1691640" cy="1693831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89" name="Freeform 89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1" name="Group 91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2" name="Freeform 92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8975217" y="3223070"/>
            <a:ext cx="483775" cy="2018442"/>
            <a:chOff x="8975217" y="3223070"/>
            <a:chExt cx="483775" cy="2018442"/>
          </a:xfrm>
        </p:grpSpPr>
        <p:sp>
          <p:nvSpPr>
            <p:cNvPr id="95" name="Freeform 95"/>
            <p:cNvSpPr/>
            <p:nvPr/>
          </p:nvSpPr>
          <p:spPr>
            <a:xfrm>
              <a:off x="8975217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 flipV="1">
              <a:off x="8975217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7" name="Group 97"/>
          <p:cNvGrpSpPr/>
          <p:nvPr/>
        </p:nvGrpSpPr>
        <p:grpSpPr>
          <a:xfrm>
            <a:off x="8976932" y="3223070"/>
            <a:ext cx="483775" cy="2018442"/>
            <a:chOff x="8976932" y="3223070"/>
            <a:chExt cx="483775" cy="2018442"/>
          </a:xfrm>
        </p:grpSpPr>
        <p:sp>
          <p:nvSpPr>
            <p:cNvPr id="98" name="Freeform 98"/>
            <p:cNvSpPr/>
            <p:nvPr/>
          </p:nvSpPr>
          <p:spPr>
            <a:xfrm>
              <a:off x="8976932" y="4876514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 flipV="1">
              <a:off x="8976932" y="3223070"/>
              <a:ext cx="483775" cy="364998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8365141" y="3394805"/>
            <a:ext cx="1696498" cy="1698688"/>
            <a:chOff x="8365141" y="3394805"/>
            <a:chExt cx="1696498" cy="1698688"/>
          </a:xfrm>
        </p:grpSpPr>
        <p:sp>
          <p:nvSpPr>
            <p:cNvPr id="101" name="Freeform 101"/>
            <p:cNvSpPr/>
            <p:nvPr/>
          </p:nvSpPr>
          <p:spPr>
            <a:xfrm>
              <a:off x="8365141" y="3394805"/>
              <a:ext cx="1696498" cy="1698688"/>
            </a:xfrm>
            <a:custGeom>
              <a:rect l="l" t="t" r="r" b="b"/>
              <a:pathLst>
                <a:path w="21600" h="21600">
                  <a:moveTo>
                    <a:pt x="0" y="10800"/>
                  </a:moveTo>
                  <a:cubicBezTo>
                    <a:pt x="0" y="4835"/>
                    <a:pt x="4835" y="0"/>
                    <a:pt x="10800" y="0"/>
                  </a:cubicBezTo>
                  <a:cubicBezTo>
                    <a:pt x="16765" y="0"/>
                    <a:pt x="21600" y="4835"/>
                    <a:pt x="21600" y="10800"/>
                  </a:cubicBezTo>
                  <a:cubicBezTo>
                    <a:pt x="21600" y="16765"/>
                    <a:pt x="16765" y="21600"/>
                    <a:pt x="10800" y="21600"/>
                  </a:cubicBezTo>
                  <a:cubicBezTo>
                    <a:pt x="4835" y="21600"/>
                    <a:pt x="0" y="16765"/>
                    <a:pt x="0" y="10800"/>
                  </a:cubicBezTo>
                  <a:close/>
                  <a:moveTo>
                    <a:pt x="3003" y="10800"/>
                  </a:moveTo>
                  <a:cubicBezTo>
                    <a:pt x="3003" y="15106"/>
                    <a:pt x="6494" y="18597"/>
                    <a:pt x="10800" y="18597"/>
                  </a:cubicBezTo>
                  <a:cubicBezTo>
                    <a:pt x="15106" y="18597"/>
                    <a:pt x="18597" y="15106"/>
                    <a:pt x="18597" y="10800"/>
                  </a:cubicBezTo>
                  <a:cubicBezTo>
                    <a:pt x="18597" y="6494"/>
                    <a:pt x="15106" y="3003"/>
                    <a:pt x="10800" y="3003"/>
                  </a:cubicBezTo>
                  <a:cubicBezTo>
                    <a:pt x="6494" y="3003"/>
                    <a:pt x="3003" y="6494"/>
                    <a:pt x="3003" y="1080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3" name="Freeform 103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5" name="Group 105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6" name="Freeform 106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8971692" y="3232880"/>
            <a:ext cx="485203" cy="2024254"/>
            <a:chOff x="8971692" y="3232880"/>
            <a:chExt cx="485203" cy="2024254"/>
          </a:xfrm>
        </p:grpSpPr>
        <p:sp>
          <p:nvSpPr>
            <p:cNvPr id="109" name="Freeform 109"/>
            <p:cNvSpPr/>
            <p:nvPr/>
          </p:nvSpPr>
          <p:spPr>
            <a:xfrm>
              <a:off x="897169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 flipV="1">
              <a:off x="897169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1" name="Group 111"/>
          <p:cNvGrpSpPr/>
          <p:nvPr/>
        </p:nvGrpSpPr>
        <p:grpSpPr>
          <a:xfrm>
            <a:off x="8973312" y="3232880"/>
            <a:ext cx="485203" cy="2024254"/>
            <a:chOff x="8973312" y="3232880"/>
            <a:chExt cx="485203" cy="2024254"/>
          </a:xfrm>
        </p:grpSpPr>
        <p:sp>
          <p:nvSpPr>
            <p:cNvPr id="112" name="Freeform 112"/>
            <p:cNvSpPr/>
            <p:nvPr/>
          </p:nvSpPr>
          <p:spPr>
            <a:xfrm>
              <a:off x="8973312" y="4891088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 flipV="1">
              <a:off x="8973312" y="3232880"/>
              <a:ext cx="485203" cy="366046"/>
            </a:xfrm>
            <a:custGeom>
              <a:rect l="l" t="t" r="r" b="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4" name="AutoShape 114"/>
          <p:cNvSpPr/>
          <p:nvPr/>
        </p:nvSpPr>
        <p:spPr>
          <a:xfrm>
            <a:off x="1881440" y="1529633"/>
            <a:ext cx="1711676" cy="926585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5" name="AutoShape 115"/>
          <p:cNvSpPr/>
          <p:nvPr/>
        </p:nvSpPr>
        <p:spPr>
          <a:xfrm>
            <a:off x="3930347" y="2068834"/>
            <a:ext cx="1861281" cy="801731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6" name="AutoShape 116"/>
          <p:cNvSpPr/>
          <p:nvPr/>
        </p:nvSpPr>
        <p:spPr>
          <a:xfrm>
            <a:off x="6291044" y="4827209"/>
            <a:ext cx="1961702" cy="676877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17" name="AutoShape 117"/>
          <p:cNvSpPr/>
          <p:nvPr/>
        </p:nvSpPr>
        <p:spPr>
          <a:xfrm>
            <a:off x="8259490" y="2472045"/>
            <a:ext cx="1802625" cy="598843"/>
          </a:xfrm>
          <a:prstGeom prst="roundRect">
            <a:avLst>
              <a:gd name="adj" fmla="val 50000"/>
            </a:avLst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8" name="AutoShape 118"/>
          <p:cNvSpPr/>
          <p:nvPr/>
        </p:nvSpPr>
        <p:spPr>
          <a:xfrm>
            <a:off x="2048111" y="2956888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大型国有企业</a:t>
            </a:r>
            <a:endParaRPr lang="en-US" sz="1100"/>
          </a:p>
        </p:txBody>
      </p:sp>
      <p:sp>
        <p:nvSpPr>
          <p:cNvPr id="119" name="AutoShape 119"/>
          <p:cNvSpPr/>
          <p:nvPr/>
        </p:nvSpPr>
        <p:spPr>
          <a:xfrm>
            <a:off x="4161675" y="3892047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民营企业</a:t>
            </a:r>
            <a:endParaRPr lang="en-US" sz="1100"/>
          </a:p>
        </p:txBody>
      </p:sp>
      <p:sp>
        <p:nvSpPr>
          <p:cNvPr id="120" name="AutoShape 120"/>
          <p:cNvSpPr/>
          <p:nvPr/>
        </p:nvSpPr>
        <p:spPr>
          <a:xfrm>
            <a:off x="6500820" y="2876320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外资企业</a:t>
            </a:r>
            <a:endParaRPr lang="en-US" sz="1100"/>
          </a:p>
        </p:txBody>
      </p:sp>
      <p:sp>
        <p:nvSpPr>
          <p:cNvPr id="121" name="AutoShape 121"/>
          <p:cNvSpPr/>
          <p:nvPr/>
        </p:nvSpPr>
        <p:spPr>
          <a:xfrm>
            <a:off x="8543982" y="3710771"/>
            <a:ext cx="1319003" cy="1021481"/>
          </a:xfrm>
          <a:prstGeom prst="rect">
            <a:avLst/>
          </a:prstGeom>
        </p:spPr>
        <p:txBody>
          <a:bodyPr vert="horz" wrap="square" lIns="82772" tIns="41434" rIns="82772" bIns="41434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混合所有制企业</a:t>
            </a:r>
            <a:endParaRPr lang="en-US" sz="1100"/>
          </a:p>
        </p:txBody>
      </p:sp>
      <p:grpSp>
        <p:nvGrpSpPr>
          <p:cNvPr id="122" name="Group 122"/>
          <p:cNvGrpSpPr/>
          <p:nvPr/>
        </p:nvGrpSpPr>
        <p:grpSpPr>
          <a:xfrm>
            <a:off x="355440" y="80608"/>
            <a:ext cx="8413466" cy="723900"/>
            <a:chOff x="355440" y="80608"/>
            <a:chExt cx="8413466" cy="723900"/>
          </a:xfrm>
        </p:grpSpPr>
        <p:sp>
          <p:nvSpPr>
            <p:cNvPr id="123" name="TextBox 123"/>
            <p:cNvSpPr txBox="1"/>
            <p:nvPr/>
          </p:nvSpPr>
          <p:spPr>
            <a:xfrm>
              <a:off x="948881" y="80608"/>
              <a:ext cx="7820025" cy="7239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竞争企业类型</a:t>
              </a:r>
            </a:p>
          </p:txBody>
        </p:sp>
        <p:sp>
          <p:nvSpPr>
            <p:cNvPr id="124" name="AutoShape 124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竞争企业排名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根据市场份额、营收规模、利润水平等指标，对行业内企业进行综合排名。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排名前五位的企业占据了大部分市场份额，具有较高的市场地位和影响力。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5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行业集中度较高，大型企业占据主导地位。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行业内企业之间的竞争激烈，价格战、营销战等手段频繁出现。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行业内企业之间的合作与兼并重组也时有发生，以提高整体竞争力。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随着物联网、大数据和人工智能等技术的发展，整厂设备回收行业将逐渐实现智能化，提高回收效率和资源利用率。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环保技术升级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面对日益严格的环保法规，企业将加大环保技术研发和应用，降低生产过程中的环境污染。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企业将加强信息化管理系统的建设和应用，实现资源整合和优化配置，提高运营效率。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企业将提供更丰富的回收服务，满足不同客户的需求，如废旧设备、废弃物等。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多元化回收服务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精细化分类处理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定制化解决方案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针对不同种类的废旧设备，企业将提供更精细化的分类处理服务，提高回收价值。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企业将根据客户的具体需求，提供定制化的回收解决方案，满足客户的个性化需求。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https://d.book118.com/746114022123010031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2024-08-30T01:20:33.280</cp:lastPrinted>
  <dcterms:created xsi:type="dcterms:W3CDTF">2024-08-29T17:20:33Z</dcterms:created>
  <dcterms:modified xsi:type="dcterms:W3CDTF">2024-08-29T17:20:35Z</dcterms:modified>
</cp:coreProperties>
</file>