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8AE0F11-19BD-4AB1-B454-9A66FDBB02D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42A93E5-661D-403A-8628-433368D602E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5CD70E4-492E-42A4-B16C-E6CE325768E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0EBC418-B9A9-45C8-B184-2DE01F16A7B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7039A0D-D344-44F7-BB5C-9ABBF927420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1095D7C-B1B4-4233-B111-1B7C955FDA5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32AC716-900D-4F31-B332-5FD61677D80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260D2B9-8103-46F6-BED3-4D3C5BAFD01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19D027A-F517-487D-96BF-671DFF0FD48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50862BC-742A-480D-A68A-D1132D90E0F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81AA149-B771-4BF8-87D4-A373185DF80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46122125224010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a:effectLst/>
      </p:bgPr>
    </p:bg>
    <p:spTree>
      <p:nvGrpSpPr>
        <p:cNvPr id="1" name=""/>
        <p:cNvGrpSpPr/>
        <p:nvPr/>
      </p:nvGrpSpPr>
      <p:grpSpPr>
        <a:xfrm>
          <a:off x="0" y="0"/>
          <a:ext cx="0" cy="0"/>
        </a:xfrm>
      </p:grpSpPr>
      <p:sp>
        <p:nvSpPr>
          <p:cNvPr id="2" name="TextBox 2"/>
          <p:cNvSpPr txBox="1"/>
          <p:nvPr/>
        </p:nvSpPr>
        <p:spPr>
          <a:xfrm>
            <a:off x="489687" y="2615175"/>
            <a:ext cx="98869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alpha val="100000"/>
                  </a:schemeClr>
                </a:solidFill>
                <a:latin typeface="Microsoft Yahei"/>
                <a:ea typeface="Microsoft Yahei"/>
                <a:cs typeface="Microsoft Yahei"/>
              </a:rPr>
              <a:t>电力系统潮流计算</a:t>
            </a:r>
          </a:p>
        </p:txBody>
      </p:sp>
      <p:sp>
        <p:nvSpPr>
          <p:cNvPr id="3" name="TextBox 3"/>
          <p:cNvSpPr txBox="1"/>
          <p:nvPr/>
        </p:nvSpPr>
        <p:spPr>
          <a:xfrm>
            <a:off x="489687" y="5731877"/>
            <a:ext cx="244792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dk1">
                    <a:alpha val="100000"/>
                  </a:schemeClr>
                </a:solidFill>
                <a:latin typeface="Microsoft Yahei"/>
                <a:ea typeface="Microsoft Yahei"/>
                <a:cs typeface="Microsoft Yahei"/>
              </a:rPr>
              <a:t>汇报人：AA</a:t>
            </a:r>
          </a:p>
        </p:txBody>
      </p:sp>
      <p:sp>
        <p:nvSpPr>
          <p:cNvPr id="4" name="TextBox 4"/>
          <p:cNvSpPr txBox="1"/>
          <p:nvPr/>
        </p:nvSpPr>
        <p:spPr>
          <a:xfrm>
            <a:off x="2831743" y="5731877"/>
            <a:ext cx="6934200"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dk1">
                    <a:alpha val="100000"/>
                  </a:schemeClr>
                </a:solidFill>
                <a:latin typeface="Microsoft Yahei"/>
                <a:ea typeface="Microsoft Yahei"/>
                <a:cs typeface="Microsoft Yahei"/>
              </a:rPr>
              <a:t>2024-01-22</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27" y="0"/>
            <a:ext cx="12191747" cy="6858000"/>
          </a:xfrm>
          <a:prstGeom prst="rect">
            <a:avLst/>
          </a:prstGeom>
        </p:spPr>
      </p:pic>
      <p:sp>
        <p:nvSpPr>
          <p:cNvPr id="3" name="TextBox 3"/>
          <p:cNvSpPr txBox="1"/>
          <p:nvPr/>
        </p:nvSpPr>
        <p:spPr>
          <a:xfrm>
            <a:off x="1433708" y="1852562"/>
            <a:ext cx="6974588"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潮流计算基本概念与原理</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潮流计算方法分类及特点</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潮流计算关键问题及解决方案</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潮流计算在电力系统中的应用</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潮流计算软件工具介绍与使用技巧</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潮流计算结果分析与评价指标体系建立</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a:effectLst/>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潮流计算基本概念与原理</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2793" r="32793"/>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0365" r="30365"/>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8901714" y="1917723"/>
            <a:ext cx="2084387" cy="616443"/>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电力系统潮流定义</a:t>
              </a:r>
            </a:p>
          </p:txBody>
        </p:sp>
      </p:grpSp>
      <p:sp>
        <p:nvSpPr>
          <p:cNvPr id="31" name="AutoShape 31"/>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在稳态运行条件下，系统中各元件（发电机、变压器、线路等）所通过的功率和电流，以及各节点的电压和相位角等物理量。</a:t>
            </a:r>
            <a:endParaRPr lang="en-US" sz="1100"/>
          </a:p>
        </p:txBody>
      </p:sp>
      <p:sp>
        <p:nvSpPr>
          <p:cNvPr id="32" name="AutoShape 32"/>
          <p:cNvSpPr/>
          <p:nvPr/>
        </p:nvSpPr>
        <p:spPr>
          <a:xfrm>
            <a:off x="8406414" y="2594489"/>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电力系统潮流是指电力系统中功率（有功功率、无功功率）的流向和分布。</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763829" y="1610750"/>
            <a:ext cx="2553871" cy="1315135"/>
            <a:chOff x="763829" y="1610750"/>
            <a:chExt cx="2553871" cy="1315135"/>
          </a:xfrm>
        </p:grpSpPr>
        <p:sp>
          <p:nvSpPr>
            <p:cNvPr id="3" name="AutoShape 3"/>
            <p:cNvSpPr/>
            <p:nvPr/>
          </p:nvSpPr>
          <p:spPr>
            <a:xfrm>
              <a:off x="763829" y="1610750"/>
              <a:ext cx="2553871" cy="131513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确定电力系统的运行方式，合理安排发电机出力，减少网络损耗，提高系统运行的经济性。</a:t>
              </a:r>
              <a:endParaRPr lang="en-US" sz="1100"/>
            </a:p>
          </p:txBody>
        </p:sp>
      </p:grpSp>
      <p:grpSp>
        <p:nvGrpSpPr>
          <p:cNvPr id="4" name="Group 4"/>
          <p:cNvGrpSpPr/>
          <p:nvPr/>
        </p:nvGrpSpPr>
        <p:grpSpPr>
          <a:xfrm>
            <a:off x="8888726" y="1610750"/>
            <a:ext cx="2569478" cy="1377562"/>
            <a:chOff x="8888726" y="1610750"/>
            <a:chExt cx="2569478" cy="1377562"/>
          </a:xfrm>
        </p:grpSpPr>
        <p:sp>
          <p:nvSpPr>
            <p:cNvPr id="5" name="AutoShape 5"/>
            <p:cNvSpPr/>
            <p:nvPr/>
          </p:nvSpPr>
          <p:spPr>
            <a:xfrm>
              <a:off x="8888726" y="1610750"/>
              <a:ext cx="2569478" cy="137756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提供继电保护和自动装置整定计算所需的有关数据。</a:t>
              </a:r>
              <a:endParaRPr lang="en-US" sz="1100"/>
            </a:p>
          </p:txBody>
        </p:sp>
      </p:gr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潮流计算目的和意义</a:t>
              </a:r>
            </a:p>
          </p:txBody>
        </p:sp>
      </p:grpSp>
      <p:sp>
        <p:nvSpPr>
          <p:cNvPr id="28" name="AutoShape 28"/>
          <p:cNvSpPr/>
          <p:nvPr/>
        </p:nvSpPr>
        <p:spPr>
          <a:xfrm>
            <a:off x="1556971" y="4386298"/>
            <a:ext cx="2552700" cy="1440296"/>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defRPr/>
            </a:pPr>
            <a:r>
              <a:rPr lang="en-US" sz="1350">
                <a:solidFill>
                  <a:schemeClr val="dk1">
                    <a:alpha val="100000"/>
                  </a:schemeClr>
                </a:solidFill>
                <a:latin typeface="Microsoft Yahei"/>
                <a:ea typeface="Microsoft Yahei"/>
                <a:cs typeface="Microsoft Yahei"/>
              </a:rPr>
              <a:t>检查各元件是否过负荷，保证系统安全运行。</a:t>
            </a:r>
            <a:endParaRPr lang="en-US" sz="1100"/>
          </a:p>
        </p:txBody>
      </p:sp>
      <p:sp>
        <p:nvSpPr>
          <p:cNvPr id="29" name="AutoShape 29"/>
          <p:cNvSpPr/>
          <p:nvPr/>
        </p:nvSpPr>
        <p:spPr>
          <a:xfrm>
            <a:off x="8049592" y="4406623"/>
            <a:ext cx="2552700" cy="141997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对规划中的电力系统，通过潮流计算还可以检验所提出的规划方案是否符合各种运行方式的要求。</a:t>
            </a:r>
            <a:endParaRPr lang="en-US" sz="1100"/>
          </a:p>
        </p:txBody>
      </p:sp>
      <p:pic>
        <p:nvPicPr>
          <p:cNvPr id="30" name="Picture 30"/>
          <p:cNvPicPr>
            <a:picLocks noChangeAspect="1"/>
          </p:cNvPicPr>
          <p:nvPr/>
        </p:nvPicPr>
        <p:blipFill>
          <a:blip r:embed="rId2"/>
          <a:srcRect l="16583" r="16583"/>
          <a:stretch>
            <a:fillRect/>
          </a:stretch>
        </p:blipFill>
        <p:spPr>
          <a:xfrm>
            <a:off x="3352886" y="2055085"/>
            <a:ext cx="2476500" cy="2476500"/>
          </a:xfrm>
          <a:prstGeom prst="ellipse">
            <a:avLst/>
          </a:prstGeom>
        </p:spPr>
      </p:pic>
      <p:pic>
        <p:nvPicPr>
          <p:cNvPr id="31" name="Picture 31"/>
          <p:cNvPicPr>
            <a:picLocks noChangeAspect="1"/>
          </p:cNvPicPr>
          <p:nvPr/>
        </p:nvPicPr>
        <p:blipFill>
          <a:blip r:embed="rId3"/>
          <a:srcRect l="16667" r="16667"/>
          <a:stretch>
            <a:fillRect/>
          </a:stretch>
        </p:blipFill>
        <p:spPr>
          <a:xfrm>
            <a:off x="6374798" y="2055085"/>
            <a:ext cx="2476500" cy="2476500"/>
          </a:xfrm>
          <a:prstGeom prst="ellipse">
            <a:avLst/>
          </a:prstGeom>
        </p:spPr>
      </p:pic>
      <p:grpSp>
        <p:nvGrpSpPr>
          <p:cNvPr id="32" name="Group 32"/>
          <p:cNvGrpSpPr/>
          <p:nvPr/>
        </p:nvGrpSpPr>
        <p:grpSpPr>
          <a:xfrm>
            <a:off x="3352886" y="2107432"/>
            <a:ext cx="665795" cy="665791"/>
            <a:chOff x="3352886" y="2107432"/>
            <a:chExt cx="665795" cy="665791"/>
          </a:xfrm>
        </p:grpSpPr>
        <p:sp>
          <p:nvSpPr>
            <p:cNvPr id="33" name="AutoShape 33"/>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a:endParaRPr/>
            </a:p>
          </p:txBody>
        </p:sp>
        <p:sp>
          <p:nvSpPr>
            <p:cNvPr id="34" name="Freeform 34"/>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35" name="Group 35"/>
          <p:cNvGrpSpPr/>
          <p:nvPr/>
        </p:nvGrpSpPr>
        <p:grpSpPr>
          <a:xfrm>
            <a:off x="8174522" y="2107432"/>
            <a:ext cx="665795" cy="665791"/>
            <a:chOff x="8174522" y="2107432"/>
            <a:chExt cx="665795" cy="665791"/>
          </a:xfrm>
        </p:grpSpPr>
        <p:sp>
          <p:nvSpPr>
            <p:cNvPr id="36" name="AutoShape 36"/>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a:endParaRPr/>
            </a:p>
          </p:txBody>
        </p:sp>
        <p:sp>
          <p:nvSpPr>
            <p:cNvPr id="37" name="Freeform 37"/>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38" name="Group 38"/>
          <p:cNvGrpSpPr/>
          <p:nvPr/>
        </p:nvGrpSpPr>
        <p:grpSpPr>
          <a:xfrm>
            <a:off x="4252748" y="4178300"/>
            <a:ext cx="665795" cy="665791"/>
            <a:chOff x="4252748" y="4178300"/>
            <a:chExt cx="665795" cy="665791"/>
          </a:xfrm>
        </p:grpSpPr>
        <p:sp>
          <p:nvSpPr>
            <p:cNvPr id="39" name="AutoShape 39"/>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a:endParaRPr/>
            </a:p>
          </p:txBody>
        </p:sp>
        <p:sp>
          <p:nvSpPr>
            <p:cNvPr id="40" name="Freeform 40"/>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41" name="Group 41"/>
          <p:cNvGrpSpPr/>
          <p:nvPr/>
        </p:nvGrpSpPr>
        <p:grpSpPr>
          <a:xfrm>
            <a:off x="7274660" y="4178300"/>
            <a:ext cx="665795" cy="665791"/>
            <a:chOff x="7274660" y="4178300"/>
            <a:chExt cx="665795" cy="665791"/>
          </a:xfrm>
        </p:grpSpPr>
        <p:sp>
          <p:nvSpPr>
            <p:cNvPr id="42" name="AutoShape 4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a:endParaRPr/>
            </a:p>
          </p:txBody>
        </p:sp>
        <p:sp>
          <p:nvSpPr>
            <p:cNvPr id="43" name="Freeform 43"/>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472404" y="1375400"/>
            <a:ext cx="11247191" cy="4699510"/>
          </a:xfrm>
          <a:prstGeom prst="rect">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4" name="Picture 4"/>
          <p:cNvPicPr>
            <a:picLocks noChangeAspect="1"/>
          </p:cNvPicPr>
          <p:nvPr/>
        </p:nvPicPr>
        <p:blipFill>
          <a:blip r:embed="rId2">
            <a:alphaModFix amt="70000"/>
          </a:blip>
          <a:srcRect l="14716" r="14716"/>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483810" y="6236295"/>
            <a:ext cx="740059"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1375876" y="6200641"/>
            <a:ext cx="158719" cy="15871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1607200" y="6207253"/>
            <a:ext cx="147382" cy="147382"/>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1827186" y="6213864"/>
            <a:ext cx="136045" cy="136045"/>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2027323" y="6220476"/>
            <a:ext cx="124708" cy="124708"/>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2224635" y="6214895"/>
            <a:ext cx="113371" cy="113371"/>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潮流计算是根据给定的电网结构、参数和发电机、负荷等元件的运行条件，通过计算求解电网的稳态运行情况，如母线电压、网络损耗、元件功率等。</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潮流计算基于电路理论中的基尔霍夫定律和欧姆定律等基本理论，采用数值计算方法进行求解。</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潮流计算基本原理</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4648" r="14648"/>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根据基尔霍夫定律列写节点电压方程，是潮流计算的基础数学模型。</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节点电压方程</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支路功率方程</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发电机和负荷模型</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变压器模型</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根据欧姆定律列写支路功率方程，用于描述支路上的功率流动情况。</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发电机和负荷是电力系统中的重要元件，需要建立相应的数学模型来描述其运行特性。</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变压器是电力系统中实现电压变换的重要设备，需要建立相应的数学模型来描述其变换特性。</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潮流计算数学模型</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a:effectLst/>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潮流计算方法分类及特点</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基于牛顿-拉夫逊迭代算法，通过不断修正电压和角度，使得电力系统潮流方程达到收敛。</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原理</a:t>
            </a:r>
          </a:p>
        </p:txBody>
      </p:sp>
      <p:pic>
        <p:nvPicPr>
          <p:cNvPr id="5" name="Picture 5"/>
          <p:cNvPicPr>
            <a:picLocks noChangeAspect="1"/>
          </p:cNvPicPr>
          <p:nvPr/>
        </p:nvPicPr>
        <p:blipFill>
          <a:blip r:embed="rId2"/>
          <a:srcRect l="31333" r="31333"/>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收敛速度快，计算精度高，适用于大型复杂电力系统。</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优点</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需要形成雅可比矩阵，计算量大，对初值要求较高。</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缺点</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牛顿-拉夫逊法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3" name="Picture 3"/>
          <p:cNvPicPr>
            <a:picLocks noChangeAspect="1"/>
          </p:cNvPicPr>
          <p:nvPr/>
        </p:nvPicPr>
        <p:blipFill>
          <a:blip r:embed="rId2">
            <a:alphaModFix/>
          </a:blip>
          <a:srcRect l="16675" r="1667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缺点</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对于存在大量PV节点或不平衡负荷的系统，计算精度可能受到影响。</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原理</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将电力系统潮流方程分解为有功功率和无功功率两个方程组，分别进行求解。</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优点</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简化了计算过程，提高了计算效率，适用于中小型电力系统。</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PQ分解法</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alphaModFix/>
          </a:blip>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基于配电网辐射状结构特点，通过前推计算支路功率分布，回代求解节点电压。</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原理</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计算量小，速度快，适用于配电网潮流计算。</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优点</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对于存在环网或弱环网的配电网，需要进行特殊处理。</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缺点</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前推回代法</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2596324" y="1798767"/>
            <a:ext cx="2754316" cy="64698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2642414" y="1798767"/>
            <a:ext cx="2708226" cy="646984"/>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3000" b="1">
                <a:solidFill>
                  <a:srgbClr val="FFFFFF">
                    <a:alpha val="100000"/>
                  </a:srgbClr>
                </a:solidFill>
                <a:latin typeface="Microsoft Yahei"/>
                <a:ea typeface="Microsoft Yahei"/>
                <a:cs typeface="Microsoft Yahei"/>
              </a:rPr>
              <a:t>01</a:t>
            </a:r>
            <a:endParaRPr lang="en-US" sz="1100"/>
          </a:p>
        </p:txBody>
      </p:sp>
      <p:sp>
        <p:nvSpPr>
          <p:cNvPr id="4" name="Freeform 4"/>
          <p:cNvSpPr/>
          <p:nvPr/>
        </p:nvSpPr>
        <p:spPr>
          <a:xfrm>
            <a:off x="1810403" y="1798767"/>
            <a:ext cx="559947" cy="562395"/>
          </a:xfrm>
          <a:custGeom>
            <a:rect l="l" t="t"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2642414" y="2932252"/>
            <a:ext cx="2753936" cy="645148"/>
          </a:xfrm>
          <a:prstGeom prst="roundRect">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2654004" y="4055207"/>
            <a:ext cx="2752792" cy="64469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Freeform 7"/>
          <p:cNvSpPr/>
          <p:nvPr/>
        </p:nvSpPr>
        <p:spPr>
          <a:xfrm>
            <a:off x="1781996" y="4110075"/>
            <a:ext cx="644511" cy="521244"/>
          </a:xfrm>
          <a:custGeom>
            <a:rect l="l" t="t"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2619378" y="5177711"/>
            <a:ext cx="2754121" cy="647099"/>
          </a:xfrm>
          <a:prstGeom prst="roundRect">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Freeform 9"/>
          <p:cNvSpPr/>
          <p:nvPr/>
        </p:nvSpPr>
        <p:spPr>
          <a:xfrm>
            <a:off x="1776120" y="5179997"/>
            <a:ext cx="628513" cy="649269"/>
          </a:xfrm>
          <a:custGeom>
            <a:rect l="l" t="t"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5590556" y="2936787"/>
            <a:ext cx="5364583" cy="582295"/>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PQ分解法适用于中小型电力系统，计算效率较高但可能受到PV节点和不平衡负荷的影响；</a:t>
            </a:r>
            <a:endParaRPr lang="en-US" sz="1100"/>
          </a:p>
        </p:txBody>
      </p:sp>
      <p:sp>
        <p:nvSpPr>
          <p:cNvPr id="11" name="AutoShape 11"/>
          <p:cNvSpPr/>
          <p:nvPr/>
        </p:nvSpPr>
        <p:spPr>
          <a:xfrm>
            <a:off x="5590556" y="4059741"/>
            <a:ext cx="5364583" cy="582295"/>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前推回代法适用于配电网潮流计算，计算量小速度快但不适用于存在环网或弱环网的配电网；</a:t>
            </a:r>
            <a:endParaRPr lang="en-US" sz="1100"/>
          </a:p>
        </p:txBody>
      </p:sp>
      <p:sp>
        <p:nvSpPr>
          <p:cNvPr id="12" name="AutoShape 12"/>
          <p:cNvSpPr/>
          <p:nvPr/>
        </p:nvSpPr>
        <p:spPr>
          <a:xfrm>
            <a:off x="5590556" y="5182247"/>
            <a:ext cx="5364583" cy="582295"/>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在实际应用中，应根据电力系统的规模、复杂度和计算需求等因素选择合适的方法。</a:t>
            </a:r>
            <a:endParaRPr lang="en-US" sz="1100"/>
          </a:p>
        </p:txBody>
      </p:sp>
      <p:sp>
        <p:nvSpPr>
          <p:cNvPr id="13" name="AutoShape 13"/>
          <p:cNvSpPr/>
          <p:nvPr/>
        </p:nvSpPr>
        <p:spPr>
          <a:xfrm>
            <a:off x="5590556" y="1803301"/>
            <a:ext cx="5364583" cy="582295"/>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牛顿-拉夫逊法适用于大型复杂电力系统，计算精度高但计算量大；</a:t>
            </a:r>
            <a:endParaRPr lang="en-US" sz="1100"/>
          </a:p>
        </p:txBody>
      </p:sp>
      <p:sp>
        <p:nvSpPr>
          <p:cNvPr id="14" name="AutoShape 14"/>
          <p:cNvSpPr/>
          <p:nvPr/>
        </p:nvSpPr>
        <p:spPr>
          <a:xfrm>
            <a:off x="2642414" y="2923559"/>
            <a:ext cx="2708226" cy="646984"/>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3000" b="1">
                <a:solidFill>
                  <a:srgbClr val="FFFFFF">
                    <a:alpha val="100000"/>
                  </a:srgbClr>
                </a:solidFill>
                <a:latin typeface="Microsoft Yahei"/>
                <a:ea typeface="Microsoft Yahei"/>
                <a:cs typeface="Microsoft Yahei"/>
              </a:rPr>
              <a:t>02</a:t>
            </a:r>
            <a:endParaRPr lang="en-US" sz="1100"/>
          </a:p>
        </p:txBody>
      </p:sp>
      <p:sp>
        <p:nvSpPr>
          <p:cNvPr id="15" name="AutoShape 15"/>
          <p:cNvSpPr/>
          <p:nvPr/>
        </p:nvSpPr>
        <p:spPr>
          <a:xfrm>
            <a:off x="2642414" y="4055207"/>
            <a:ext cx="2708226" cy="646984"/>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3000" b="1">
                <a:solidFill>
                  <a:srgbClr val="FFFFFF">
                    <a:alpha val="100000"/>
                  </a:srgbClr>
                </a:solidFill>
                <a:latin typeface="Microsoft Yahei"/>
                <a:ea typeface="Microsoft Yahei"/>
                <a:cs typeface="Microsoft Yahei"/>
              </a:rPr>
              <a:t>03</a:t>
            </a:r>
            <a:endParaRPr lang="en-US" sz="1100"/>
          </a:p>
        </p:txBody>
      </p:sp>
      <p:sp>
        <p:nvSpPr>
          <p:cNvPr id="16" name="AutoShape 16"/>
          <p:cNvSpPr/>
          <p:nvPr/>
        </p:nvSpPr>
        <p:spPr>
          <a:xfrm>
            <a:off x="2642414" y="5177711"/>
            <a:ext cx="2708226" cy="646984"/>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3000" b="1">
                <a:solidFill>
                  <a:srgbClr val="FFFFFF">
                    <a:alpha val="100000"/>
                  </a:srgbClr>
                </a:solidFill>
                <a:latin typeface="Microsoft Yahei"/>
                <a:ea typeface="Microsoft Yahei"/>
                <a:cs typeface="Microsoft Yahei"/>
              </a:rPr>
              <a:t>04</a:t>
            </a:r>
            <a:endParaRPr lang="en-US" sz="1100"/>
          </a:p>
        </p:txBody>
      </p:sp>
      <p:sp>
        <p:nvSpPr>
          <p:cNvPr id="17" name="Freeform 17"/>
          <p:cNvSpPr/>
          <p:nvPr/>
        </p:nvSpPr>
        <p:spPr>
          <a:xfrm>
            <a:off x="1810403" y="2932252"/>
            <a:ext cx="568288" cy="568288"/>
          </a:xfrm>
          <a:custGeom>
            <a:rect l="l" t="t" r="r" b="b"/>
            <a:pathLst>
              <a:path w="304800" h="304800">
                <a:moveTo>
                  <a:pt x="247650" y="38100"/>
                </a:moveTo>
                <a:lnTo>
                  <a:pt x="247650" y="57598"/>
                </a:lnTo>
                <a:cubicBezTo>
                  <a:pt x="247650" y="78657"/>
                  <a:pt x="230610" y="95698"/>
                  <a:pt x="209550" y="95698"/>
                </a:cubicBezTo>
                <a:cubicBezTo>
                  <a:pt x="188490" y="95698"/>
                  <a:pt x="171450" y="78657"/>
                  <a:pt x="171450" y="57598"/>
                </a:cubicBezTo>
                <a:lnTo>
                  <a:pt x="171450" y="38100"/>
                </a:lnTo>
                <a:lnTo>
                  <a:pt x="133350" y="38100"/>
                </a:lnTo>
                <a:lnTo>
                  <a:pt x="133350" y="57598"/>
                </a:lnTo>
                <a:cubicBezTo>
                  <a:pt x="133350" y="78657"/>
                  <a:pt x="116310" y="95698"/>
                  <a:pt x="95250" y="95698"/>
                </a:cubicBezTo>
                <a:cubicBezTo>
                  <a:pt x="74190" y="95698"/>
                  <a:pt x="57150" y="78657"/>
                  <a:pt x="57150" y="57598"/>
                </a:cubicBezTo>
                <a:lnTo>
                  <a:pt x="57150" y="38100"/>
                </a:lnTo>
                <a:lnTo>
                  <a:pt x="0" y="38100"/>
                </a:lnTo>
                <a:lnTo>
                  <a:pt x="0" y="304800"/>
                </a:lnTo>
                <a:lnTo>
                  <a:pt x="304800" y="304800"/>
                </a:lnTo>
                <a:lnTo>
                  <a:pt x="304800" y="38100"/>
                </a:lnTo>
                <a:lnTo>
                  <a:pt x="247650" y="38100"/>
                </a:lnTo>
                <a:close/>
                <a:moveTo>
                  <a:pt x="95250" y="266700"/>
                </a:moveTo>
                <a:lnTo>
                  <a:pt x="57150" y="266700"/>
                </a:lnTo>
                <a:lnTo>
                  <a:pt x="57150" y="228600"/>
                </a:lnTo>
                <a:lnTo>
                  <a:pt x="95250" y="228600"/>
                </a:lnTo>
                <a:lnTo>
                  <a:pt x="95250" y="266700"/>
                </a:lnTo>
                <a:close/>
                <a:moveTo>
                  <a:pt x="95250" y="190500"/>
                </a:moveTo>
                <a:lnTo>
                  <a:pt x="57150" y="190500"/>
                </a:lnTo>
                <a:lnTo>
                  <a:pt x="57150" y="152400"/>
                </a:lnTo>
                <a:lnTo>
                  <a:pt x="95250" y="152400"/>
                </a:lnTo>
                <a:lnTo>
                  <a:pt x="95250" y="190500"/>
                </a:lnTo>
                <a:close/>
                <a:moveTo>
                  <a:pt x="171450" y="266700"/>
                </a:moveTo>
                <a:lnTo>
                  <a:pt x="133350" y="266700"/>
                </a:lnTo>
                <a:lnTo>
                  <a:pt x="133350" y="228600"/>
                </a:lnTo>
                <a:lnTo>
                  <a:pt x="171450" y="228600"/>
                </a:lnTo>
                <a:lnTo>
                  <a:pt x="171450" y="266700"/>
                </a:lnTo>
                <a:close/>
                <a:moveTo>
                  <a:pt x="171450" y="190500"/>
                </a:moveTo>
                <a:lnTo>
                  <a:pt x="133350" y="190500"/>
                </a:lnTo>
                <a:lnTo>
                  <a:pt x="133350" y="152400"/>
                </a:lnTo>
                <a:lnTo>
                  <a:pt x="171450" y="152400"/>
                </a:lnTo>
                <a:lnTo>
                  <a:pt x="171450" y="190500"/>
                </a:lnTo>
                <a:close/>
                <a:moveTo>
                  <a:pt x="209550" y="266700"/>
                </a:moveTo>
                <a:lnTo>
                  <a:pt x="209550" y="228600"/>
                </a:lnTo>
                <a:lnTo>
                  <a:pt x="247650" y="228600"/>
                </a:lnTo>
                <a:lnTo>
                  <a:pt x="209550" y="266700"/>
                </a:lnTo>
                <a:close/>
                <a:moveTo>
                  <a:pt x="247650" y="190500"/>
                </a:moveTo>
                <a:lnTo>
                  <a:pt x="209550" y="190500"/>
                </a:lnTo>
                <a:lnTo>
                  <a:pt x="209550" y="152400"/>
                </a:lnTo>
                <a:lnTo>
                  <a:pt x="247650" y="152400"/>
                </a:lnTo>
                <a:lnTo>
                  <a:pt x="247650" y="190500"/>
                </a:lnTo>
                <a:close/>
                <a:moveTo>
                  <a:pt x="76200" y="57150"/>
                </a:moveTo>
                <a:lnTo>
                  <a:pt x="76200" y="19050"/>
                </a:lnTo>
                <a:cubicBezTo>
                  <a:pt x="76200" y="8525"/>
                  <a:pt x="84725" y="0"/>
                  <a:pt x="95250" y="0"/>
                </a:cubicBezTo>
                <a:cubicBezTo>
                  <a:pt x="105775" y="0"/>
                  <a:pt x="114300" y="8525"/>
                  <a:pt x="114300" y="19050"/>
                </a:cubicBezTo>
                <a:lnTo>
                  <a:pt x="114300" y="57150"/>
                </a:lnTo>
                <a:cubicBezTo>
                  <a:pt x="114300" y="67675"/>
                  <a:pt x="105775" y="76200"/>
                  <a:pt x="95250" y="76200"/>
                </a:cubicBezTo>
                <a:cubicBezTo>
                  <a:pt x="84725" y="76200"/>
                  <a:pt x="76200" y="67675"/>
                  <a:pt x="76200" y="57150"/>
                </a:cubicBezTo>
                <a:close/>
                <a:moveTo>
                  <a:pt x="190500" y="57150"/>
                </a:moveTo>
                <a:lnTo>
                  <a:pt x="190500" y="19050"/>
                </a:lnTo>
                <a:cubicBezTo>
                  <a:pt x="190500" y="8525"/>
                  <a:pt x="199025" y="0"/>
                  <a:pt x="209550" y="0"/>
                </a:cubicBezTo>
                <a:cubicBezTo>
                  <a:pt x="220075" y="0"/>
                  <a:pt x="228600" y="8525"/>
                  <a:pt x="228600" y="19050"/>
                </a:cubicBezTo>
                <a:lnTo>
                  <a:pt x="228600" y="57150"/>
                </a:lnTo>
                <a:cubicBezTo>
                  <a:pt x="228600" y="67675"/>
                  <a:pt x="220075" y="76200"/>
                  <a:pt x="209550" y="76200"/>
                </a:cubicBezTo>
                <a:cubicBezTo>
                  <a:pt x="199025" y="76200"/>
                  <a:pt x="190500" y="67675"/>
                  <a:pt x="190500" y="5715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不同方法比较与选择</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a:effectLst/>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潮流计算关键问题及解决方案</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454963" y="2432974"/>
            <a:ext cx="2222323"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病态潮流问题的定义：在电力系统潮流计算中，由于网络参数、负荷变化等因素导致雅可比矩阵出现病态，使得传统牛顿法难以收敛或收敛速度极慢的问题。</a:t>
            </a:r>
          </a:p>
        </p:txBody>
      </p:sp>
      <p:sp>
        <p:nvSpPr>
          <p:cNvPr id="3" name="TextBox 3"/>
          <p:cNvSpPr txBox="1"/>
          <p:nvPr/>
        </p:nvSpPr>
        <p:spPr>
          <a:xfrm>
            <a:off x="2750373" y="2432974"/>
            <a:ext cx="2222323"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处理方法</a:t>
            </a:r>
          </a:p>
        </p:txBody>
      </p:sp>
      <p:sp>
        <p:nvSpPr>
          <p:cNvPr id="4" name="TextBox 4"/>
          <p:cNvSpPr txBox="1"/>
          <p:nvPr/>
        </p:nvSpPr>
        <p:spPr>
          <a:xfrm>
            <a:off x="5083168" y="2432974"/>
            <a:ext cx="2222323"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采用改进牛顿法，如带最优乘子的牛顿法、拟牛顿法等，改善病态潮流问题的收敛性。</a:t>
            </a:r>
          </a:p>
        </p:txBody>
      </p:sp>
      <p:sp>
        <p:nvSpPr>
          <p:cNvPr id="5" name="TextBox 5"/>
          <p:cNvSpPr txBox="1"/>
          <p:nvPr/>
        </p:nvSpPr>
        <p:spPr>
          <a:xfrm>
            <a:off x="7321376" y="2432974"/>
            <a:ext cx="2222323"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采用补偿法，通过引入虚拟负荷或发电机，改善网络结构，降低雅可比矩阵的条件数，从而改善病态潮流问题的收敛性。</a:t>
            </a:r>
          </a:p>
        </p:txBody>
      </p:sp>
      <p:sp>
        <p:nvSpPr>
          <p:cNvPr id="6" name="TextBox 6"/>
          <p:cNvSpPr txBox="1"/>
          <p:nvPr/>
        </p:nvSpPr>
        <p:spPr>
          <a:xfrm>
            <a:off x="9595840" y="2432974"/>
            <a:ext cx="2222323"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采用迭代加速技术，如Aitken加速、Steffensen加速等，提高迭代收敛速度。</a:t>
            </a:r>
          </a:p>
        </p:txBody>
      </p:sp>
      <p:sp>
        <p:nvSpPr>
          <p:cNvPr id="7" name="AutoShape 7"/>
          <p:cNvSpPr/>
          <p:nvPr/>
        </p:nvSpPr>
        <p:spPr>
          <a:xfrm>
            <a:off x="578634" y="1691037"/>
            <a:ext cx="1885696" cy="639403"/>
          </a:xfrm>
          <a:prstGeom prst="homePlat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TextBox 8"/>
          <p:cNvSpPr txBox="1"/>
          <p:nvPr/>
        </p:nvSpPr>
        <p:spPr>
          <a:xfrm>
            <a:off x="831040" y="1645074"/>
            <a:ext cx="1112660" cy="731329"/>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14" b="1">
                <a:solidFill>
                  <a:srgbClr val="FFFFFF">
                    <a:alpha val="100000"/>
                  </a:srgbClr>
                </a:solidFill>
                <a:latin typeface="Microsoft Yahei"/>
                <a:ea typeface="Microsoft Yahei"/>
                <a:cs typeface="Microsoft Yahei"/>
              </a:rPr>
              <a:t>01</a:t>
            </a:r>
          </a:p>
        </p:txBody>
      </p:sp>
      <p:sp>
        <p:nvSpPr>
          <p:cNvPr id="9" name="AutoShape 9"/>
          <p:cNvSpPr/>
          <p:nvPr/>
        </p:nvSpPr>
        <p:spPr>
          <a:xfrm>
            <a:off x="2918687" y="1691037"/>
            <a:ext cx="1885696" cy="639403"/>
          </a:xfrm>
          <a:prstGeom prst="homePlat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TextBox 10"/>
          <p:cNvSpPr txBox="1"/>
          <p:nvPr/>
        </p:nvSpPr>
        <p:spPr>
          <a:xfrm>
            <a:off x="3171093" y="1645074"/>
            <a:ext cx="1112660" cy="731329"/>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14" b="1">
                <a:solidFill>
                  <a:srgbClr val="FFFFFF">
                    <a:alpha val="100000"/>
                  </a:srgbClr>
                </a:solidFill>
                <a:latin typeface="Microsoft Yahei"/>
                <a:ea typeface="Microsoft Yahei"/>
                <a:cs typeface="Microsoft Yahei"/>
              </a:rPr>
              <a:t>02</a:t>
            </a:r>
          </a:p>
        </p:txBody>
      </p:sp>
      <p:sp>
        <p:nvSpPr>
          <p:cNvPr id="11" name="AutoShape 11"/>
          <p:cNvSpPr/>
          <p:nvPr/>
        </p:nvSpPr>
        <p:spPr>
          <a:xfrm>
            <a:off x="5251482" y="1691037"/>
            <a:ext cx="1885696" cy="639403"/>
          </a:xfrm>
          <a:prstGeom prst="homePlat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TextBox 12"/>
          <p:cNvSpPr txBox="1"/>
          <p:nvPr/>
        </p:nvSpPr>
        <p:spPr>
          <a:xfrm>
            <a:off x="5503888" y="1645074"/>
            <a:ext cx="1112660" cy="731329"/>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14" b="1">
                <a:solidFill>
                  <a:srgbClr val="FFFFFF">
                    <a:alpha val="100000"/>
                  </a:srgbClr>
                </a:solidFill>
                <a:latin typeface="Microsoft Yahei"/>
                <a:ea typeface="Microsoft Yahei"/>
                <a:cs typeface="Microsoft Yahei"/>
              </a:rPr>
              <a:t>03</a:t>
            </a:r>
          </a:p>
        </p:txBody>
      </p:sp>
      <p:sp>
        <p:nvSpPr>
          <p:cNvPr id="13" name="AutoShape 13"/>
          <p:cNvSpPr/>
          <p:nvPr/>
        </p:nvSpPr>
        <p:spPr>
          <a:xfrm>
            <a:off x="7489690" y="1691037"/>
            <a:ext cx="1885696" cy="639403"/>
          </a:xfrm>
          <a:prstGeom prst="homePlat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TextBox 14"/>
          <p:cNvSpPr txBox="1"/>
          <p:nvPr/>
        </p:nvSpPr>
        <p:spPr>
          <a:xfrm>
            <a:off x="7742096" y="1645074"/>
            <a:ext cx="1112660" cy="731329"/>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14" b="1">
                <a:solidFill>
                  <a:srgbClr val="FFFFFF">
                    <a:alpha val="100000"/>
                  </a:srgbClr>
                </a:solidFill>
                <a:latin typeface="Microsoft Yahei"/>
                <a:ea typeface="Microsoft Yahei"/>
                <a:cs typeface="Microsoft Yahei"/>
              </a:rPr>
              <a:t>04</a:t>
            </a:r>
          </a:p>
        </p:txBody>
      </p:sp>
      <p:sp>
        <p:nvSpPr>
          <p:cNvPr id="15" name="AutoShape 15"/>
          <p:cNvSpPr/>
          <p:nvPr/>
        </p:nvSpPr>
        <p:spPr>
          <a:xfrm>
            <a:off x="9764154" y="1691037"/>
            <a:ext cx="1885696" cy="639403"/>
          </a:xfrm>
          <a:prstGeom prst="homePlat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TextBox 16"/>
          <p:cNvSpPr txBox="1"/>
          <p:nvPr/>
        </p:nvSpPr>
        <p:spPr>
          <a:xfrm>
            <a:off x="10016560" y="1645074"/>
            <a:ext cx="1112660" cy="731329"/>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14" b="1">
                <a:solidFill>
                  <a:srgbClr val="FFFFFF">
                    <a:alpha val="100000"/>
                  </a:srgbClr>
                </a:solidFill>
                <a:latin typeface="Microsoft Yahei"/>
                <a:ea typeface="Microsoft Yahei"/>
                <a:cs typeface="Microsoft Yahei"/>
              </a:rPr>
              <a:t>05</a:t>
            </a:r>
          </a:p>
        </p:txBody>
      </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病态潮流问题及处理方法</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8834865" y="4607506"/>
            <a:ext cx="273367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采用分支定界法，将问题分解为多个子问题分别求解，再合并子问题的解得到原问题的多个解。</a:t>
            </a:r>
          </a:p>
        </p:txBody>
      </p:sp>
      <p:sp>
        <p:nvSpPr>
          <p:cNvPr id="3" name="Freeform 3"/>
          <p:cNvSpPr/>
          <p:nvPr/>
        </p:nvSpPr>
        <p:spPr>
          <a:xfrm>
            <a:off x="826123"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Freeform 4"/>
          <p:cNvSpPr/>
          <p:nvPr/>
        </p:nvSpPr>
        <p:spPr>
          <a:xfrm>
            <a:off x="1299856"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Freeform 5"/>
          <p:cNvSpPr/>
          <p:nvPr/>
        </p:nvSpPr>
        <p:spPr>
          <a:xfrm>
            <a:off x="1757650"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Freeform 6"/>
          <p:cNvSpPr/>
          <p:nvPr/>
        </p:nvSpPr>
        <p:spPr>
          <a:xfrm>
            <a:off x="2937158"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Freeform 7"/>
          <p:cNvSpPr/>
          <p:nvPr/>
        </p:nvSpPr>
        <p:spPr>
          <a:xfrm>
            <a:off x="3410890"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a:off x="3868684"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Freeform 9"/>
          <p:cNvSpPr/>
          <p:nvPr/>
        </p:nvSpPr>
        <p:spPr>
          <a:xfrm>
            <a:off x="5048192"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Freeform 10"/>
          <p:cNvSpPr/>
          <p:nvPr/>
        </p:nvSpPr>
        <p:spPr>
          <a:xfrm>
            <a:off x="5521924"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Freeform 11"/>
          <p:cNvSpPr/>
          <p:nvPr/>
        </p:nvSpPr>
        <p:spPr>
          <a:xfrm>
            <a:off x="5979718"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Freeform 12"/>
          <p:cNvSpPr/>
          <p:nvPr/>
        </p:nvSpPr>
        <p:spPr>
          <a:xfrm>
            <a:off x="7159226"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Freeform 13"/>
          <p:cNvSpPr/>
          <p:nvPr/>
        </p:nvSpPr>
        <p:spPr>
          <a:xfrm>
            <a:off x="7632959"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Freeform 14"/>
          <p:cNvSpPr/>
          <p:nvPr/>
        </p:nvSpPr>
        <p:spPr>
          <a:xfrm>
            <a:off x="8090752"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Freeform 15"/>
          <p:cNvSpPr/>
          <p:nvPr/>
        </p:nvSpPr>
        <p:spPr>
          <a:xfrm>
            <a:off x="9270260"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Freeform 16"/>
          <p:cNvSpPr/>
          <p:nvPr/>
        </p:nvSpPr>
        <p:spPr>
          <a:xfrm>
            <a:off x="9743992"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Freeform 17"/>
          <p:cNvSpPr/>
          <p:nvPr/>
        </p:nvSpPr>
        <p:spPr>
          <a:xfrm>
            <a:off x="10201787"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TextBox 18"/>
          <p:cNvSpPr txBox="1"/>
          <p:nvPr/>
        </p:nvSpPr>
        <p:spPr>
          <a:xfrm>
            <a:off x="6739769" y="1358476"/>
            <a:ext cx="273367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采用连续潮流法，通过追踪系统状态随参数变化的轨迹，获得多个解。</a:t>
            </a:r>
          </a:p>
        </p:txBody>
      </p:sp>
      <p:sp>
        <p:nvSpPr>
          <p:cNvPr id="19" name="TextBox 19"/>
          <p:cNvSpPr txBox="1"/>
          <p:nvPr/>
        </p:nvSpPr>
        <p:spPr>
          <a:xfrm>
            <a:off x="4612797" y="4607506"/>
            <a:ext cx="273367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采用多初值法，从不同初值出发进行迭代计算，寻找多个解。</a:t>
            </a:r>
          </a:p>
        </p:txBody>
      </p:sp>
      <p:sp>
        <p:nvSpPr>
          <p:cNvPr id="20" name="TextBox 20"/>
          <p:cNvSpPr txBox="1"/>
          <p:nvPr/>
        </p:nvSpPr>
        <p:spPr>
          <a:xfrm>
            <a:off x="390728" y="4569595"/>
            <a:ext cx="273367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多解现象的定义：在电力系统潮流计算中，由于负荷变化、网络结构变化等因素导致存在多个满足运行约束的解的现象。</a:t>
            </a:r>
          </a:p>
        </p:txBody>
      </p:sp>
      <p:sp>
        <p:nvSpPr>
          <p:cNvPr id="21" name="TextBox 21"/>
          <p:cNvSpPr txBox="1"/>
          <p:nvPr/>
        </p:nvSpPr>
        <p:spPr>
          <a:xfrm>
            <a:off x="2501762" y="1358476"/>
            <a:ext cx="274320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处理方法</a:t>
            </a:r>
          </a:p>
        </p:txBody>
      </p:sp>
      <p:cxnSp>
        <p:nvCxnSpPr>
          <p:cNvPr id="22" name="Connector 22"/>
          <p:cNvCxnSpPr/>
          <p:nvPr/>
        </p:nvCxnSpPr>
        <p:spPr>
          <a:xfrm flipH="1" flipV="1">
            <a:off x="1737012" y="2310619"/>
            <a:ext cx="0" cy="970187"/>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23" name="AutoShape 23"/>
          <p:cNvSpPr/>
          <p:nvPr/>
        </p:nvSpPr>
        <p:spPr>
          <a:xfrm>
            <a:off x="1632675" y="3432283"/>
            <a:ext cx="219484" cy="219484"/>
          </a:xfrm>
          <a:prstGeom prst="ellipse">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1693635" y="349324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1365618" y="1589062"/>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Freeform 26"/>
          <p:cNvSpPr/>
          <p:nvPr/>
        </p:nvSpPr>
        <p:spPr>
          <a:xfrm>
            <a:off x="1556577" y="1767642"/>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27" name="Connector 27"/>
          <p:cNvCxnSpPr/>
          <p:nvPr/>
        </p:nvCxnSpPr>
        <p:spPr>
          <a:xfrm flipH="1" flipV="1">
            <a:off x="5978060" y="2327386"/>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5873723" y="3412474"/>
            <a:ext cx="219484" cy="219484"/>
          </a:xfrm>
          <a:prstGeom prst="ellipse">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5934683" y="347343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30" name="Connector 30"/>
          <p:cNvCxnSpPr/>
          <p:nvPr/>
        </p:nvCxnSpPr>
        <p:spPr>
          <a:xfrm flipH="1" flipV="1">
            <a:off x="10182152" y="2308178"/>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1" name="AutoShape 31"/>
          <p:cNvSpPr/>
          <p:nvPr/>
        </p:nvSpPr>
        <p:spPr>
          <a:xfrm>
            <a:off x="10077815" y="3417650"/>
            <a:ext cx="219484" cy="219484"/>
          </a:xfrm>
          <a:prstGeom prst="ellipse">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10138775" y="3478610"/>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624263" y="1589062"/>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34" name="Connector 34"/>
          <p:cNvCxnSpPr/>
          <p:nvPr/>
        </p:nvCxnSpPr>
        <p:spPr>
          <a:xfrm flipH="1" flipV="1">
            <a:off x="3860239" y="3572081"/>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5" name="AutoShape 35"/>
          <p:cNvSpPr/>
          <p:nvPr/>
        </p:nvSpPr>
        <p:spPr>
          <a:xfrm>
            <a:off x="3750497" y="3424680"/>
            <a:ext cx="219484" cy="219484"/>
          </a:xfrm>
          <a:prstGeom prst="ellipse">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3811457" y="3485640"/>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37" name="Connector 37"/>
          <p:cNvCxnSpPr/>
          <p:nvPr/>
        </p:nvCxnSpPr>
        <p:spPr>
          <a:xfrm flipH="1" flipV="1">
            <a:off x="8108145" y="3558730"/>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8" name="AutoShape 38"/>
          <p:cNvSpPr/>
          <p:nvPr/>
        </p:nvSpPr>
        <p:spPr>
          <a:xfrm>
            <a:off x="7998403" y="3424680"/>
            <a:ext cx="219484" cy="219484"/>
          </a:xfrm>
          <a:prstGeom prst="ellipse">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8059363" y="3485640"/>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3476652" y="4800180"/>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7736750" y="4800180"/>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Freeform 42"/>
          <p:cNvSpPr/>
          <p:nvPr/>
        </p:nvSpPr>
        <p:spPr>
          <a:xfrm>
            <a:off x="5773138" y="1740312"/>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AutoShape 43"/>
          <p:cNvSpPr/>
          <p:nvPr/>
        </p:nvSpPr>
        <p:spPr>
          <a:xfrm>
            <a:off x="9817145" y="1589062"/>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4" name="Freeform 44"/>
          <p:cNvSpPr/>
          <p:nvPr/>
        </p:nvSpPr>
        <p:spPr>
          <a:xfrm>
            <a:off x="9992364" y="1776887"/>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5" name="Freeform 45"/>
          <p:cNvSpPr/>
          <p:nvPr/>
        </p:nvSpPr>
        <p:spPr>
          <a:xfrm>
            <a:off x="3701728" y="5019600"/>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6" name="Freeform 46"/>
          <p:cNvSpPr/>
          <p:nvPr/>
        </p:nvSpPr>
        <p:spPr>
          <a:xfrm>
            <a:off x="7833655" y="4965413"/>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47" name="Group 47"/>
          <p:cNvGrpSpPr/>
          <p:nvPr/>
        </p:nvGrpSpPr>
        <p:grpSpPr>
          <a:xfrm>
            <a:off x="454963" y="93878"/>
            <a:ext cx="10641129" cy="914400"/>
            <a:chOff x="454963" y="93878"/>
            <a:chExt cx="10641129" cy="914400"/>
          </a:xfrm>
        </p:grpSpPr>
        <p:sp>
          <p:nvSpPr>
            <p:cNvPr id="48" name="AutoShape 4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9" name="AutoShape 4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0" name="AutoShape 5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1" name="AutoShape 5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2" name="AutoShape 5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3" name="AutoShape 5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4" name="AutoShape 5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5" name="AutoShape 5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6" name="AutoShape 5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7" name="AutoShape 5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8" name="AutoShape 5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9" name="AutoShape 5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0" name="AutoShape 6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1" name="AutoShape 6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2" name="AutoShape 6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3" name="AutoShape 6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4" name="AutoShape 6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5" name="AutoShape 6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6" name="AutoShape 6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7" name="AutoShape 6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8" name="TextBox 6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多解现象及处理方法</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https://d.book118.com/746122125224010043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E0E07"/>
      </a:dk1>
      <a:lt1>
        <a:srgbClr val="EFEED8"/>
      </a:lt1>
      <a:dk2>
        <a:srgbClr val="0E0E07"/>
      </a:dk2>
      <a:lt2>
        <a:srgbClr val="FFE5B9"/>
      </a:lt2>
      <a:accent1>
        <a:srgbClr val="00608A"/>
      </a:accent1>
      <a:accent2>
        <a:srgbClr val="0080B8"/>
      </a:accent2>
      <a:accent3>
        <a:srgbClr val="FFA89D"/>
      </a:accent3>
      <a:accent4>
        <a:srgbClr val="EFA572"/>
      </a:accent4>
      <a:accent5>
        <a:srgbClr val="2DA9AE"/>
      </a:accent5>
      <a:accent6>
        <a:srgbClr val="5BA27C"/>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91</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2024-09-11T23:00:48.996</cp:lastPrinted>
  <dcterms:created xsi:type="dcterms:W3CDTF">2024-09-11T15:00:49Z</dcterms:created>
  <dcterms:modified xsi:type="dcterms:W3CDTF">2024-09-11T15:00:50Z</dcterms:modified>
</cp:coreProperties>
</file>