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ARNPUT+MS-UIGothic"/>
      <p:regular r:id="rId16"/>
    </p:embeddedFont>
    <p:embeddedFont>
      <p:font typeface="SLOJJA+HHRKAK+ArialMT"/>
      <p:regular r:id="rId17"/>
    </p:embeddedFont>
    <p:embeddedFont>
      <p:font typeface="NLOPQO+SUVPRO+MicrosoftYaHei"/>
      <p:regular r:id="rId18"/>
    </p:embeddedFont>
    <p:embeddedFont>
      <p:font typeface="DFKBFJ+OHOFJC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517B3-49B3-4813-B172-8A1DEDB08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BCAA1-4ED9-4FEC-B81C-4137B1D8F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7F45A-6F0E-4BEE-8C94-D922DE2E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CA04C-C023-48FB-BECB-7B5CBB13C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D52B9-2D59-4CEC-A519-5B6C646C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F4470-1D55-41A3-9E44-6414FD21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A23C6-BB52-4C3E-B051-9707BE4A0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0C487-94BD-4C8B-BB78-07394532C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DB42F-607E-4E9F-82EC-9A03852CB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B7C90-6099-4BBA-B49D-50DF5FAA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AC073-2105-4906-8365-B7866798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30234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ARNPUT+MS-UIGothic"/>
                <a:cs typeface="ARNPUT+MS-UIGothic"/>
              </a:rPr>
              <a:t>黄疸病教学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查</a:t>
            </a:r>
            <a:r>
              <a:rPr sz="5700">
                <a:solidFill>
                  <a:srgbClr val="00A5B2"/>
                </a:solidFill>
                <a:latin typeface="ARNPUT+MS-UIGothic"/>
                <a:cs typeface="ARNPUT+MS-UIGothic"/>
              </a:rPr>
              <a:t>房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5700">
                <a:solidFill>
                  <a:srgbClr val="00A5B2"/>
                </a:solidFill>
                <a:latin typeface="ARNPUT+MS-UIGothic"/>
                <a:cs typeface="ARNPUT+MS-UIGothic"/>
              </a:rPr>
              <a:t>理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8009" y="333039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ARNPUT+MS-UIGothic"/>
                <a:cs typeface="ARNPU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2354794"/>
            <a:ext cx="3461985" cy="881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LOJJA+HHRKAK+ArialMT"/>
                <a:cs typeface="SLOJJA+HHRKAK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黄疸病的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床表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ARNPUT+MS-UIGothic"/>
                <a:cs typeface="ARNPUT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07609" y="2972014"/>
            <a:ext cx="4177234" cy="2115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LOJJA+HHRKAK+ArialMT"/>
                <a:cs typeface="SLOJJA+HHRKAK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黄疸病的治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疗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与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LOJJA+HHRKAK+ArialMT"/>
                <a:cs typeface="SLOJJA+HHRKAK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黄疸病的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防与保健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SLOJJA+HHRKAK+ArialMT"/>
                <a:cs typeface="SLOJJA+HHRKAK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黄疸病的教学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查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房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700">
                <a:solidFill>
                  <a:srgbClr val="00A5B2"/>
                </a:solidFill>
                <a:latin typeface="ARNPUT+MS-UIGothic"/>
                <a:cs typeface="ARNPUT+MS-UIGothic"/>
              </a:rPr>
              <a:t>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NLOPQO+SUVPRO+MicrosoftYaHei"/>
                <a:cs typeface="NLOPQO+SUVPRO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KBFJ+OHOFJC+MicrosoftYaHei-Bold"/>
                <a:cs typeface="DFKBFJ+OHOFJ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786028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ARNPUT+MS-UIGothic"/>
                <a:cs typeface="ARNPUT+MS-UIGothic"/>
              </a:rPr>
              <a:t>黄疸病概述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RNPUT+MS-UIGothic"/>
                <a:cs typeface="ARNPUT+MS-UIGothic"/>
              </a:rPr>
              <a:t>黄疸病的定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FKBFJ+OHOFJC+MicrosoftYaHei-Bold"/>
                <a:cs typeface="DFKBFJ+OHOFJ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黄疸病是指由于胆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素代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异常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致皮肤、巩膜和黏膜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黄的症状。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FKBFJ+OHOFJC+MicrosoftYaHei-Bold"/>
                <a:cs typeface="DFKBFJ+OHOFJC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黄疸病通常是由于肝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胆道阻塞、溶血等原因引起的。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RNPUT+MS-UIGothic"/>
                <a:cs typeface="ARNPUT+MS-UIGothic"/>
              </a:rPr>
              <a:t>黄疸病的分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FKBFJ+OHOFJC+MicrosoftYaHei-Bold"/>
                <a:cs typeface="DFKBFJ+OHOFJ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FKBFJ+OHOFJC+MicrosoftYaHei-Bold"/>
                <a:cs typeface="DFKBFJ+OHOFJ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FKBFJ+OHOFJC+MicrosoftYaHei-Bold"/>
                <a:cs typeface="DFKBFJ+OHOFJ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ARNPUT+MS-UIGothic"/>
                <a:cs typeface="ARNPUT+MS-UIGothic"/>
              </a:rPr>
              <a:t>溶血性黄疸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ARNPUT+MS-UIGothic"/>
                <a:cs typeface="ARNPUT+MS-UIGothic"/>
              </a:rPr>
              <a:t>肝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00A5B2"/>
                </a:solidFill>
                <a:latin typeface="ARNPUT+MS-UIGothic"/>
                <a:cs typeface="ARNPUT+MS-UIGothic"/>
              </a:rPr>
              <a:t>胞性黄疸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ARNPUT+MS-UIGothic"/>
                <a:cs typeface="ARNPUT+MS-UIGothic"/>
              </a:rPr>
              <a:t>胆汁淤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00A5B2"/>
                </a:solidFill>
                <a:latin typeface="ARNPUT+MS-UIGothic"/>
                <a:cs typeface="ARNPUT+MS-UIGothic"/>
              </a:rPr>
              <a:t>性黄疸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红细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胞破坏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致胆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素生成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多，常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于蚕豆病、地中海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血等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疾病。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由于肝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损伤导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致胆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素代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障碍，常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于肝炎、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肝硬化等疾病。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由于胆道阻塞或排泄障碍，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致胆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素反流到血液中，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于胆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石、胆囊炎等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RNPUT+MS-UIGothic"/>
                <a:cs typeface="ARNPUT+MS-UIGothic"/>
              </a:rPr>
              <a:t>黄疸病的病因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ARNPUT+MS-UIGothic"/>
                <a:cs typeface="ARNPUT+MS-UIGothic"/>
              </a:rPr>
              <a:t>溶血性黄疸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28462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因素、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物反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、感染等。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ARNPUT+MS-UIGothic"/>
                <a:cs typeface="ARNPUT+MS-UIGothic"/>
              </a:rPr>
              <a:t>肝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00A5B2"/>
                </a:solidFill>
                <a:latin typeface="ARNPUT+MS-UIGothic"/>
                <a:cs typeface="ARNPUT+MS-UIGothic"/>
              </a:rPr>
              <a:t>胞性黄疸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24081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肝炎病毒、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物、酒精等。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ARNPUT+MS-UIGothic"/>
                <a:cs typeface="ARNPUT+MS-UIGothic"/>
              </a:rPr>
              <a:t>胆汁淤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00A5B2"/>
                </a:solidFill>
                <a:latin typeface="ARNPUT+MS-UIGothic"/>
                <a:cs typeface="ARNPUT+MS-UIGothic"/>
              </a:rPr>
              <a:t>性黄疸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2189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石、炎症、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ARNPUT+MS-UIGothic"/>
                <a:cs typeface="ARNPUT+MS-UIGothic"/>
              </a:rPr>
              <a:t>瘤等。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KBFJ+OHOFJC+MicrosoftYaHei-Bold"/>
                <a:cs typeface="DFKBFJ+OHOFJ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78602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ARNPUT+MS-UIGothic"/>
                <a:cs typeface="ARNPUT+MS-UIGothic"/>
              </a:rPr>
              <a:t>黄疸病的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3600">
                <a:solidFill>
                  <a:srgbClr val="00A5B2"/>
                </a:solidFill>
                <a:latin typeface="ARNPUT+MS-UIGothic"/>
                <a:cs typeface="ARNPUT+MS-UIGothic"/>
              </a:rPr>
              <a:t>床表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RNPUT+MS-UIGothic"/>
                <a:cs typeface="ARNPUT+MS-UIGothic"/>
              </a:rPr>
              <a:t>症状表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LOPQO+SUVPRO+MicrosoftYaHei"/>
                <a:cs typeface="NLOPQO+SUVPR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LOPQO+SUVPRO+MicrosoftYaHei"/>
                <a:cs typeface="NLOPQO+SUVPR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LOPQO+SUVPRO+MicrosoftYaHei"/>
                <a:cs typeface="NLOPQO+SUVPR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LOPQO+SUVPRO+MicrosoftYaHei"/>
                <a:cs typeface="NLOPQO+SUVPR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皮肤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A5B2"/>
                </a:solidFill>
                <a:latin typeface="ARNPUT+MS-UIGothic"/>
                <a:cs typeface="ARNPUT+MS-UIGothic"/>
              </a:rPr>
              <a:t>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尿液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颜</a:t>
            </a: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色加深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胃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肠</a:t>
            </a: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道症状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疲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劳</a:t>
            </a: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和乏力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黄疸病最典型的症状是皮肤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黄，通常先出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在面部，然后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渐扩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散至躯干和四肢。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由于胆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素升高，黄疸患者的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尿液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色通常会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深，呈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现浓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茶色。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部分患者可能出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现恶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心、呕吐、</a:t>
            </a:r>
          </a:p>
          <a:p>
            <a:pPr marL="2571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食欲不振等胃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道症状。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6176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黄疸病患者可能出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和乏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力的症状，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致精神状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态较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RNPUT+MS-UIGothic"/>
                <a:cs typeface="ARNPUT+MS-UIGothic"/>
              </a:rPr>
              <a:t>体征表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RNPUT+MS-UIGothic"/>
                <a:cs typeface="ARNPUT+MS-UIGothic"/>
              </a:rPr>
              <a:t>皮肤巩膜黄染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ARNPUT+MS-UIGothic"/>
                <a:cs typeface="ARNPUT+MS-UIGothic"/>
              </a:rPr>
              <a:t>肝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脏肿</a:t>
            </a:r>
            <a:r>
              <a:rPr sz="2000">
                <a:solidFill>
                  <a:srgbClr val="FFFFFF"/>
                </a:solidFill>
                <a:latin typeface="ARNPUT+MS-UIGothic"/>
                <a:cs typeface="ARNPUT+MS-UIGothic"/>
              </a:rPr>
              <a:t>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RNPUT+MS-UIGothic"/>
                <a:cs typeface="ARNPUT+MS-UIGothic"/>
              </a:rPr>
              <a:t>胆囊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2000">
                <a:solidFill>
                  <a:srgbClr val="FFFFFF"/>
                </a:solidFill>
                <a:latin typeface="ARNPUT+MS-UIGothic"/>
                <a:cs typeface="ARNPUT+MS-UIGothic"/>
              </a:rPr>
              <a:t>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RNPUT+MS-UIGothic"/>
                <a:cs typeface="ARNPUT+MS-UIGothic"/>
              </a:rPr>
              <a:t>胆道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扩张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黄疸病患者的皮肤和巩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膜会出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黄染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象，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是由于胆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素在体内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聚引起的。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由于胆管阻塞或肝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，黄疸病患者的肝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可能会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在胆管阻塞的情况下，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黄疸病患者的胆道可能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扩张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在某些情况下，黄疸病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0176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患者的胆囊可能会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ARNPUT+MS-UIGothic"/>
                <a:cs typeface="ARNPUT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RNPUT+MS-UIGothic"/>
                <a:cs typeface="ARNPUT+MS-UIGothic"/>
              </a:rPr>
              <a:t>并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ARNPUT+MS-UIGothic"/>
                <a:cs typeface="ARNPUT+MS-UIGothic"/>
              </a:rPr>
              <a:t>症表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肝衰竭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胆管炎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重的黄疸病可能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致肝衰竭，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肝功能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重受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、凝血</a:t>
            </a:r>
          </a:p>
          <a:p>
            <a:pPr marL="12001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功能障碍等症状。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胆管阻塞引起的黄疸病可能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性的胆管炎，表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、腹痛等症状。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肝性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脑</a:t>
            </a:r>
            <a:r>
              <a:rPr sz="1550">
                <a:solidFill>
                  <a:srgbClr val="00A5B2"/>
                </a:solidFill>
                <a:latin typeface="ARNPUT+MS-UIGothic"/>
                <a:cs typeface="ARNPUT+MS-UIGothic"/>
              </a:rPr>
              <a:t>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RNPUT+MS-UIGothic"/>
                <a:cs typeface="ARNPUT+MS-UIGothic"/>
              </a:rPr>
              <a:t>肝硬化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黄疸病患者可能出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肝性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病，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期慢性黄疸病可能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致肝硬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化，表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现为门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静脉高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、腹水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等症状。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障碍、行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异常等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67738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RNPUT+MS-UIGothic"/>
                <a:cs typeface="ARNPUT+MS-UIGothic"/>
              </a:rPr>
              <a:t>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KBFJ+OHOFJC+MicrosoftYaHei-Bold"/>
                <a:cs typeface="DFKBFJ+OHOFJ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600" y="37860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ARNPUT+MS-UIGothic"/>
                <a:cs typeface="ARNPUT+MS-UIGothic"/>
              </a:rPr>
              <a:t>黄疸病的治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疗</a:t>
            </a:r>
            <a:r>
              <a:rPr sz="3600">
                <a:solidFill>
                  <a:srgbClr val="00A5B2"/>
                </a:solidFill>
                <a:latin typeface="ARNPUT+MS-UIGothic"/>
                <a:cs typeface="ARNPUT+MS-UIGothic"/>
              </a:rPr>
              <a:t>与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00A5B2"/>
                </a:solidFill>
                <a:latin typeface="ARNPUT+MS-UIGothic"/>
                <a:cs typeface="ARNPUT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https://d.book118.com/746130234011010045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ARNPUT+MS-UIGothic</vt:lpstr>
      <vt:lpstr>SimSun</vt:lpstr>
      <vt:lpstr>SLOJJA+HHRKAK+ArialMT</vt:lpstr>
      <vt:lpstr>Times New Roman</vt:lpstr>
      <vt:lpstr>NLOPQO+SUVPRO+MicrosoftYaHei</vt:lpstr>
      <vt:lpstr>DFKBFJ+OHOFJC+MicrosoftYaHei-Bold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2024-09-13T17:31:44.998</cp:lastPrinted>
  <dcterms:created xsi:type="dcterms:W3CDTF">2024-09-13T09:31:45Z</dcterms:created>
  <dcterms:modified xsi:type="dcterms:W3CDTF">2024-09-13T09:31:46Z</dcterms:modified>
</cp:coreProperties>
</file>