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90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09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CD35F1-C9FA-4ED3-84AB-80838A699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06C1EE-33AC-40F4-8224-37B8EA59F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DCAC9A-C3E5-4B8F-A169-642621645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080CE5-3BC3-4908-8F3E-33C7DE676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CE18FE-0EEF-4D4B-B1CF-138087B3B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6EB362-224C-417E-8C0C-184242DBA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E5DE76-0640-447C-9E5C-61B4FBC7D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994C45-38CD-4278-A1E8-C8DD812A7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B55382-9D89-4283-AF02-8915A6EA7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690460-BD44-49D3-B2B2-860559CD8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B0BDD0-33FA-43CE-9F53-B97A6AE66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8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398393" y="5001282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1178078" y="3631768"/>
            <a:ext cx="6681625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1178079" y="1645280"/>
            <a:ext cx="6681625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矩形 6"/>
          <p:cNvSpPr/>
          <p:nvPr>
            <p:custDataLst>
              <p:tags r:id="rId6"/>
            </p:custDataLst>
          </p:nvPr>
        </p:nvSpPr>
        <p:spPr>
          <a:xfrm>
            <a:off x="1178079" y="5118884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6"/>
          <p:cNvSpPr/>
          <p:nvPr>
            <p:custDataLst>
              <p:tags r:id="rId7"/>
            </p:custDataLst>
          </p:nvPr>
        </p:nvSpPr>
        <p:spPr>
          <a:xfrm>
            <a:off x="509572" y="487000"/>
            <a:ext cx="22860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7"/>
          <p:cNvSpPr/>
          <p:nvPr>
            <p:custDataLst>
              <p:tags r:id="rId8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8"/>
          <p:cNvSpPr/>
          <p:nvPr>
            <p:custDataLst>
              <p:tags r:id="rId9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9"/>
          <p:cNvSpPr/>
          <p:nvPr>
            <p:custDataLst>
              <p:tags r:id="rId10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  <a:p>
            <a:pPr lvl="0"/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0" name="矩形 6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489971" y="627052"/>
            <a:ext cx="271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74924" y="528887"/>
            <a:ext cx="3108961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29" name="直接连接符 17"/>
          <p:cNvCxnSpPr/>
          <p:nvPr>
            <p:custDataLst>
              <p:tags r:id="rId5"/>
            </p:custDataLst>
          </p:nvPr>
        </p:nvCxnSpPr>
        <p:spPr>
          <a:xfrm>
            <a:off x="993913" y="1447137"/>
            <a:ext cx="1041223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2263" y="1277655"/>
            <a:ext cx="2088905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924425" y="1277655"/>
            <a:ext cx="5019675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矩形 7"/>
          <p:cNvSpPr/>
          <p:nvPr>
            <p:custDataLst>
              <p:tags r:id="rId6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矩形 9"/>
          <p:cNvSpPr/>
          <p:nvPr>
            <p:custDataLst>
              <p:tags r:id="rId8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矩形 7"/>
          <p:cNvSpPr/>
          <p:nvPr>
            <p:custDataLst>
              <p:tags r:id="rId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8789"/>
            <a:ext cx="12192000" cy="6858000"/>
          </a:xfrm>
          <a:prstGeom prst="rect">
            <a:avLst/>
          </a:prstGeom>
        </p:spPr>
      </p:pic>
      <p:sp>
        <p:nvSpPr>
          <p:cNvPr id="1048784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矩形 5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 descr="图片包含 游戏机, 窗帘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6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6253407" y="3759791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6105525" y="2710481"/>
            <a:ext cx="5520055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0" name="矩形 6"/>
          <p:cNvSpPr/>
          <p:nvPr>
            <p:custDataLst>
              <p:tags r:id="rId5"/>
            </p:custDataLst>
          </p:nvPr>
        </p:nvSpPr>
        <p:spPr>
          <a:xfrm>
            <a:off x="6096000" y="3886432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2"/>
          <p:cNvSpPr/>
          <p:nvPr>
            <p:custDataLst>
              <p:tags r:id="rId9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3"/>
          <p:cNvSpPr/>
          <p:nvPr>
            <p:custDataLst>
              <p:tags r:id="rId10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4"/>
          <p:cNvSpPr/>
          <p:nvPr>
            <p:custDataLst>
              <p:tags r:id="rId11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卡通人物  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18790"/>
            <a:ext cx="12192000" cy="6858000"/>
          </a:xfrm>
          <a:prstGeom prst="rect">
            <a:avLst/>
          </a:prstGeom>
        </p:spPr>
      </p:pic>
      <p:sp>
        <p:nvSpPr>
          <p:cNvPr id="1048654" name="矩形 9"/>
          <p:cNvSpPr/>
          <p:nvPr>
            <p:custDataLst>
              <p:tags r:id="rId1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64319"/>
            <a:ext cx="109692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534955"/>
            <a:ext cx="109692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899" r:id="rId2"/>
    <p:sldLayoutId id="2147483900" r:id="rId3"/>
    <p:sldLayoutId id="2147483901" r:id="rId4"/>
    <p:sldLayoutId id="2147483902" r:id="rId5"/>
    <p:sldLayoutId id="2147483903" r:id="rId6"/>
    <p:sldLayoutId id="2147483904" r:id="rId7"/>
    <p:sldLayoutId id="2147483905" r:id="rId8"/>
    <p:sldLayoutId id="2147483906" r:id="rId9"/>
    <p:sldLayoutId id="2147483907" r:id="rId10"/>
    <p:sldLayoutId id="2147483908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14" Type="http://schemas.openxmlformats.org/officeDocument/2006/relationships/tags" Target="../tags/tag134.xml" /><Relationship Id="rId15" Type="http://schemas.openxmlformats.org/officeDocument/2006/relationships/tags" Target="../tags/tag135.xml" /><Relationship Id="rId16" Type="http://schemas.openxmlformats.org/officeDocument/2006/relationships/tags" Target="../tags/tag136.xml" /><Relationship Id="rId17" Type="http://schemas.openxmlformats.org/officeDocument/2006/relationships/tags" Target="../tags/tag137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131040120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微分中值定理PPT课件大纲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10488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2" name="序号"/>
          <p:cNvSpPr txBox="1"/>
          <p:nvPr>
            <p:custDataLst>
              <p:tags r:id="rId5"/>
            </p:custDataLst>
          </p:nvPr>
        </p:nvSpPr>
        <p:spPr>
          <a:xfrm>
            <a:off x="5293360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02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4" name="标题"/>
          <p:cNvSpPr txBox="1"/>
          <p:nvPr>
            <p:custDataLst>
              <p:tags r:id="rId6"/>
            </p:custDataLst>
          </p:nvPr>
        </p:nvSpPr>
        <p:spPr>
          <a:xfrm>
            <a:off x="5293360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微分中值定理的背景和意义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7"/>
            </p:custDataLst>
          </p:nvPr>
        </p:nvSpPr>
        <p:spPr>
          <a:xfrm>
            <a:off x="165417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01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8" name="标题"/>
          <p:cNvSpPr txBox="1"/>
          <p:nvPr>
            <p:custDataLst>
              <p:tags r:id="rId8"/>
            </p:custDataLst>
          </p:nvPr>
        </p:nvSpPr>
        <p:spPr>
          <a:xfrm>
            <a:off x="165417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点击此处添加目录标题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9"/>
            </p:custDataLst>
          </p:nvPr>
        </p:nvSpPr>
        <p:spPr>
          <a:xfrm>
            <a:off x="893254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03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0"/>
            </p:custDataLst>
          </p:nvPr>
        </p:nvSpPr>
        <p:spPr>
          <a:xfrm>
            <a:off x="893254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微分中值定理的基本概念和性质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4" name="序号"/>
          <p:cNvSpPr txBox="1"/>
          <p:nvPr>
            <p:custDataLst>
              <p:tags r:id="rId11"/>
            </p:custDataLst>
          </p:nvPr>
        </p:nvSpPr>
        <p:spPr>
          <a:xfrm>
            <a:off x="5293360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05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12"/>
            </p:custDataLst>
          </p:nvPr>
        </p:nvSpPr>
        <p:spPr>
          <a:xfrm>
            <a:off x="5293360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微分中值定理的推广和深化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3"/>
            </p:custDataLst>
          </p:nvPr>
        </p:nvSpPr>
        <p:spPr>
          <a:xfrm>
            <a:off x="165417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04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14"/>
            </p:custDataLst>
          </p:nvPr>
        </p:nvSpPr>
        <p:spPr>
          <a:xfrm>
            <a:off x="165417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微分中值定理的应用举例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2" name="序号"/>
          <p:cNvSpPr txBox="1"/>
          <p:nvPr>
            <p:custDataLst>
              <p:tags r:id="rId15"/>
            </p:custDataLst>
          </p:nvPr>
        </p:nvSpPr>
        <p:spPr>
          <a:xfrm>
            <a:off x="893254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06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4" name="标题"/>
          <p:cNvSpPr txBox="1"/>
          <p:nvPr>
            <p:custDataLst>
              <p:tags r:id="rId16"/>
            </p:custDataLst>
          </p:nvPr>
        </p:nvSpPr>
        <p:spPr>
          <a:xfrm>
            <a:off x="893254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微分中值定理的习题和解析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5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微分中值定理的背景和意义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微分中值定理在数学中的地位和作用</a:t>
            </a:r>
            <a:endParaRPr lang="zh-CN" altLang="en-US"/>
          </a:p>
        </p:txBody>
      </p:sp>
      <p:sp>
        <p:nvSpPr>
          <p:cNvPr id="104898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微分中值定理在解决实际问题中具有广泛的应用价值，如物理、工程、经济等领域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微分中值定理是微积分的基本定理之一，是微积分理论的核心内容之一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微分中值定理在数学分析、高等数学、微积分等课程中占有重要地位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微分中值定理是微积分理论的重要工具，对于理解微积分的本质和掌握微积分的方法具有重要意义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5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微分中值定理的实际应用</a:t>
            </a:r>
            <a:endParaRPr lang="zh-CN" altLang="en-US"/>
          </a:p>
        </p:txBody>
      </p:sp>
      <p:sp>
        <p:nvSpPr>
          <p:cNvPr id="104906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解决实际问题：微分中值定理在物理、工程等领域的实际问题中有广泛应用。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优化算法：微分中值定理在优化算法中有重要应用，如梯度下降法、牛顿法等。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证明不等式：微分中值定理在证明不等式方面有广泛应用，如拉格朗日中值定理、柯西中值定理等。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解决微分方程：微分中值定理在解决微分方程方面有重要应用，如欧拉-拉格朗日方程、庞加莱方程等。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微分中值定理的发展历程</a:t>
            </a:r>
            <a:endParaRPr lang="zh-CN" altLang="en-US"/>
          </a:p>
        </p:txBody>
      </p:sp>
      <p:sp>
        <p:nvSpPr>
          <p:cNvPr id="1049108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10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12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微分中值定理的起源：古希腊时期，阿基米德提出“无穷小”概念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16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18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微分中值定理的初步发展：17世纪，牛顿、莱布尼兹等数学家对微积分进行了深入研究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22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24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微分中值定理的完善：19世纪，柯西、魏尔斯特拉斯等数学家对微积分进行了严格化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28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30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微分中值定理的应用：在物理学、工程学、经济学等领域有着广泛的应用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7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17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微分中值定理的基本概念和性质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导数的定义和性质</a:t>
            </a:r>
            <a:endParaRPr lang="zh-CN" altLang="en-US"/>
          </a:p>
        </p:txBody>
      </p:sp>
      <p:sp>
        <p:nvSpPr>
          <p:cNvPr id="104921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导数的性质：连续性、可微性、可积性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导数的定义：函数在某一点的切线斜率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导数的计算方法：极限法、导数公式、导数表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导数的应用：求极限、求导数、求积分、求最大值和最小值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6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函数的极值和拐点</a:t>
            </a:r>
            <a:endParaRPr lang="zh-CN" altLang="en-US"/>
          </a:p>
        </p:txBody>
      </p:sp>
      <p:sp>
        <p:nvSpPr>
          <p:cNvPr id="104926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极值：函数在某点处的最大值或最小值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极值和拐点的应用：在优化问题、物理、工程等领域有广泛应用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极值和拐点的关系：极值点不一定是拐点，但拐点一定是极值点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拐点：函数在某点处的导数等于零，且两侧导数符号相反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4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微分中值定理的表述和证明</a:t>
            </a:r>
            <a:endParaRPr lang="zh-CN" altLang="en-US"/>
          </a:p>
        </p:txBody>
      </p:sp>
      <p:sp>
        <p:nvSpPr>
          <p:cNvPr id="104935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微分中值定理的定义：在连续函数中，存在一个点，使得该点的导数等于函数在该区间的平均变化率。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微分中值定理的证明：通过构造辅助函数，利用导数的性质，证明存在一个点，使得该点的导数等于函数在该区间的平均变化率。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微分中值定理的应用：在解决实际问题时，可以通过微分中值定理，找到函数在某一点的导数，从而得到函数的变化率。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微分中值定理的推广：微分中值定理可以推广到多元函数、无穷小量等更广泛的领域。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41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微分中值定理的应用举例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https://d.book118.com/746131040120010031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6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8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20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Calibri Light</vt:lpstr>
      <vt:lpstr>Office Theme</vt:lpstr>
      <vt:lpstr>微分中值定理PPT课件大纲</vt:lpstr>
      <vt:lpstr>目录</vt:lpstr>
      <vt:lpstr>添加章节标题</vt:lpstr>
      <vt:lpstr>微分中值定理的背景和意义</vt:lpstr>
      <vt:lpstr>微分中值定理在数学中的地位和作用</vt:lpstr>
      <vt:lpstr>微分中值定理的实际应用</vt:lpstr>
      <vt:lpstr>微分中值定理的发展历程</vt:lpstr>
      <vt:lpstr>微分中值定理的基本概念和性质</vt:lpstr>
      <vt:lpstr>导数的定义和性质</vt:lpstr>
      <vt:lpstr>函数的极值和拐点</vt:lpstr>
      <vt:lpstr>微分中值定理的表述和证明</vt:lpstr>
      <vt:lpstr>微分中值定理的应用举例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2024-08-30T00:20:39.683</cp:lastPrinted>
  <dcterms:created xsi:type="dcterms:W3CDTF">2024-08-29T16:20:39Z</dcterms:created>
  <dcterms:modified xsi:type="dcterms:W3CDTF">2024-08-29T16:20:41Z</dcterms:modified>
</cp:coreProperties>
</file>