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283F17-2320-4A44-8311-ED0560649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5AD7E-712C-43F1-A81C-DD31DF1D3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93ED82-FD14-41EE-8DF4-DD628DCBA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5DC70D-E936-4D8B-B0F2-BA5271796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5FF155-73D6-4BA5-BD9F-C783847AC6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7BF7B5-B89C-45DA-B7F8-FE34D4C866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F21951-2A17-4603-8EB2-B5EF65F499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86F910-C20A-4A97-B17C-E09B858376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A68363-130C-4D87-AFA8-849217F89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05BAA-460D-4F7A-B307-4F137FDC5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D4903-E8F0-4EB0-A616-7AF56A460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4321311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体育场馆营销数据分析与应用</a:t>
            </a:r>
            <a:endParaRPr lang="en-US" sz="49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2024-01-09</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
        <p:nvSpPr>
          <p:cNvPr id="8" name="灯片编号占位符 7"/>
          <p:cNvSpPr>
            <a:spLocks noGrp="1"/>
          </p:cNvSpPr>
          <p:nvPr>
            <p:ph type="sldNum" sz="quarter" idx="12"/>
          </p:nvPr>
        </p:nvSpPr>
        <p:spPr/>
        <p:txBody>
          <a:bodyPr/>
          <a:lstStyle/>
          <a:p>
            <a:fld id="{B6F15528-21DE-4FAA-801E-634DDDAF4B2B}" type="slidenum">
              <a:rPr lang="en-US" smtClean="0"/>
              <a:t>1</a:t>
            </a:fld>
            <a:endParaRPr 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体育场馆营销概述</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体育场馆营销数据分析</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体育场馆营销策略制定</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体育场馆营销效果评估</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体育场馆营销案例分析</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未来体育场馆营销的发展趋势与展望</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微软雅黑" panose="020b0503020204020204" charset="-122"/>
                <a:ea typeface="微软雅黑" panose="020b0503020204020204" charset="-122"/>
                <a:cs typeface="微软雅黑" panose="020b0503020204020204" charset="-122"/>
              </a:rPr>
              <a:t>目录</a:t>
            </a:r>
            <a:endParaRPr lang="en-US" sz="8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2</a:t>
            </a:fld>
            <a:endParaRPr 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体育场馆营销概述</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3</a:t>
            </a:fld>
            <a:endParaRPr 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营销的定义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营销是一种通过提供有价值的产品或服务来满足客户需求和期望的过程。</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营销的目的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通过满足客户需求和期望，实现企业或组织的目标，如提高销售额、市场份额和利润等。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营销的定义与目的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7" name="灯片编号占位符 36"/>
          <p:cNvSpPr>
            <a:spLocks noGrp="1"/>
          </p:cNvSpPr>
          <p:nvPr>
            <p:ph type="sldNum" sz="quarter" idx="12"/>
          </p:nvPr>
        </p:nvSpPr>
        <p:spPr/>
        <p:txBody>
          <a:bodyPr/>
          <a:lstStyle/>
          <a:p>
            <a:fld id="{B6F15528-21DE-4FAA-801E-634DDDAF4B2B}" type="slidenum">
              <a:rPr lang="en-US" smtClean="0"/>
              <a:t>4</a:t>
            </a:fld>
            <a:endParaRPr 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体育场馆的目标客户群体主要包括赛事观众、运动爱好者、运动员和团队等。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目标客户群体</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产品与服务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营销策略</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体育场馆提供的产品和服务包括场地租赁、赛事组织、培训课程、活动策划等。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体育场馆营销策略需要考虑目标客户群体的需求和偏好，以及市场竞争环境等因素。</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体育场馆营销的特点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8" name="灯片编号占位符 47"/>
          <p:cNvSpPr>
            <a:spLocks noGrp="1"/>
          </p:cNvSpPr>
          <p:nvPr>
            <p:ph type="sldNum" sz="quarter" idx="12"/>
          </p:nvPr>
        </p:nvSpPr>
        <p:spPr/>
        <p:txBody>
          <a:bodyPr/>
          <a:lstStyle/>
          <a:p>
            <a:fld id="{B6F15528-21DE-4FAA-801E-634DDDAF4B2B}" type="slidenum">
              <a:rPr lang="en-US" smtClean="0"/>
              <a:t>5</a:t>
            </a:fld>
            <a:endParaRPr 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6870" r="1687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优化资源配置</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通过数据分析，了解客户需求和行为模式，优化资源配置，提高场馆利用率和盈利能力。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提高销售额和市场份额</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通过有效的营销策略，吸引更多目标客户群体，提高销售额和市场份额。</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提升品牌知名度和形象</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通过营销活动，提高体育场馆的品牌知名度和形象，增加客户忠诚度和口碑效应。</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体育场馆营销的重要性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8" name="灯片编号占位符 37"/>
          <p:cNvSpPr>
            <a:spLocks noGrp="1"/>
          </p:cNvSpPr>
          <p:nvPr>
            <p:ph type="sldNum" sz="quarter" idx="12"/>
          </p:nvPr>
        </p:nvSpPr>
        <p:spPr/>
        <p:txBody>
          <a:bodyPr/>
          <a:lstStyle/>
          <a:p>
            <a:fld id="{B6F15528-21DE-4FAA-801E-634DDDAF4B2B}" type="slidenum">
              <a:rPr lang="en-US" smtClean="0"/>
              <a:t>6</a:t>
            </a:fld>
            <a:endParaRPr 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体育场馆营销数据分析</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7</a:t>
            </a:fld>
            <a:endParaRPr 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通过门票销售、会员系统等途径收集观众的年龄、性别、地域、消费习惯等信息。</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观众数据</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活动数据</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社交媒体数据</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销售数据</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记录场馆内举办的各类赛事、活动、演出等，包括活动类型、时间、参与人数等。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通过分析观众在社交媒体上的互动和评论，了解观众对场馆和活动的态度和反馈。</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记录场馆内商品和服务的销售情况，包括销售额、销售量、平均客单价等。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数据来源与收集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1" name="灯片编号占位符 40"/>
          <p:cNvSpPr>
            <a:spLocks noGrp="1"/>
          </p:cNvSpPr>
          <p:nvPr>
            <p:ph type="sldNum" sz="quarter" idx="12"/>
          </p:nvPr>
        </p:nvSpPr>
        <p:spPr/>
        <p:txBody>
          <a:bodyPr/>
          <a:lstStyle/>
          <a:p>
            <a:fld id="{B6F15528-21DE-4FAA-801E-634DDDAF4B2B}" type="slidenum">
              <a:rPr lang="en-US" smtClean="0"/>
              <a:t>8</a:t>
            </a:fld>
            <a:endParaRPr 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去除重复或无效的数据，确保数据质量。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flipH="1" flipV="1">
            <a:off x="2820348" y="4411889"/>
            <a:ext cx="0" cy="578834"/>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数据去重</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将不同来源的数据进行统一格式化处理，便于后续分析。</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数据格式化</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将非结构化数据转化为结构化数据，便于机器学习和统计分析。</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数据分类与编码</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数据清洗与整理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9" name="灯片编号占位符 38"/>
          <p:cNvSpPr>
            <a:spLocks noGrp="1"/>
          </p:cNvSpPr>
          <p:nvPr>
            <p:ph type="sldNum" sz="quarter" idx="12"/>
          </p:nvPr>
        </p:nvSpPr>
        <p:spPr/>
        <p:txBody>
          <a:bodyPr/>
          <a:lstStyle/>
          <a:p>
            <a:fld id="{B6F15528-21DE-4FAA-801E-634DDDAF4B2B}" type="slidenum">
              <a:rPr lang="en-US" smtClean="0"/>
              <a:t>9</a:t>
            </a:fld>
            <a:endParaRPr 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3684" r="2368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对数据进行基本的统计描述，如平均值、中位数、众数等。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描述性统计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分析不同数据之间的关联关系，如购买商品与观看赛事的关系。</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关联分析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将观众按照相似性进行分类，以便进行个性化营销。</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聚类分析</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利用历史数据预测未来的销售趋势和市场需求。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预测分析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数据分析方法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4" name="灯片编号占位符 43"/>
          <p:cNvSpPr>
            <a:spLocks noGrp="1"/>
          </p:cNvSpPr>
          <p:nvPr>
            <p:ph type="sldNum" sz="quarter" idx="12"/>
          </p:nvPr>
        </p:nvSpPr>
        <p:spPr/>
        <p:txBody>
          <a:bodyPr/>
          <a:lstStyle/>
          <a:p>
            <a:fld id="{B6F15528-21DE-4FAA-801E-634DDDAF4B2B}" type="slidenum">
              <a:rPr lang="en-US" smtClean="0"/>
              <a:t>10</a:t>
            </a:fld>
            <a:endParaRPr 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t="11833" b="118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适用于基本的数据处理和分析。</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Excel</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适用于数据库查询和数据提取。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SQL</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适用于数据处理、分析和可视化。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Python</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适用于数据可视化和报表制作。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Tableau</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数据分析工具</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5" name="灯片编号占位符 44"/>
          <p:cNvSpPr>
            <a:spLocks noGrp="1"/>
          </p:cNvSpPr>
          <p:nvPr>
            <p:ph type="sldNum" sz="quarter" idx="12"/>
          </p:nvPr>
        </p:nvSpPr>
        <p:spPr/>
        <p:txBody>
          <a:bodyPr/>
          <a:lstStyle/>
          <a:p>
            <a:fld id="{B6F15528-21DE-4FAA-801E-634DDDAF4B2B}" type="slidenum">
              <a:rPr lang="en-US" smtClean="0"/>
              <a:t>11</a:t>
            </a:fld>
            <a:endParaRPr 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体育场馆营销策略制定</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灯片编号占位符 4"/>
          <p:cNvSpPr>
            <a:spLocks noGrp="1"/>
          </p:cNvSpPr>
          <p:nvPr>
            <p:ph type="sldNum" sz="quarter" idx="12"/>
          </p:nvPr>
        </p:nvSpPr>
        <p:spPr/>
        <p:txBody>
          <a:bodyPr/>
          <a:lstStyle/>
          <a:p>
            <a:fld id="{B6F15528-21DE-4FAA-801E-634DDDAF4B2B}" type="slidenum">
              <a:rPr lang="en-US" smtClean="0"/>
              <a:t>12</a:t>
            </a:fld>
            <a:endParaRPr 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根据场馆的地理位置、设施条件、消费水平等因素，将市场细分为不同的目标客户群体。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5000" r="25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目标市场细分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分析目标客户的消费习惯、需求特点、购买力等因素，为制定营销策略提供依据。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目标客户分析</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根据目标市场的特点和客户需求，制定相应的定位策略，如高端市场、中端市场、低端市场等。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定位策略</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目标市场定位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5" name="灯片编号占位符 44"/>
          <p:cNvSpPr>
            <a:spLocks noGrp="1"/>
          </p:cNvSpPr>
          <p:nvPr>
            <p:ph type="sldNum" sz="quarter" idx="12"/>
          </p:nvPr>
        </p:nvSpPr>
        <p:spPr/>
        <p:txBody>
          <a:bodyPr/>
          <a:lstStyle/>
          <a:p>
            <a:fld id="{B6F15528-21DE-4FAA-801E-634DDDAF4B2B}" type="slidenum">
              <a:rPr lang="en-US" smtClean="0"/>
              <a:t>13</a:t>
            </a:fld>
            <a:endParaRPr 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根据市场需求和场馆特点，设计多样化的体育产品和服务，以满足不同客户的需求。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rPr>
              <a:t>产品策略</a:t>
            </a:r>
            <a:endPar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提升服务质量，包括售前咨询、售中服务和售后服务，提高客户满意度。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rPr>
              <a:t>服务策略</a:t>
            </a:r>
            <a:endPar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通过品牌推广和宣传，提升场馆知名度和美誉度。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rPr>
              <a:t>品牌建设</a:t>
            </a:r>
            <a:endPar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产品与服务策略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灯片编号占位符 41"/>
          <p:cNvSpPr>
            <a:spLocks noGrp="1"/>
          </p:cNvSpPr>
          <p:nvPr>
            <p:ph type="sldNum" sz="quarter" idx="12"/>
          </p:nvPr>
        </p:nvSpPr>
        <p:spPr/>
        <p:txBody>
          <a:bodyPr/>
          <a:lstStyle/>
          <a:p>
            <a:fld id="{B6F15528-21DE-4FAA-801E-634DDDAF4B2B}" type="slidenum">
              <a:rPr lang="en-US" smtClean="0"/>
              <a:t>14</a:t>
            </a:fld>
            <a:endParaRPr 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定价策略</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根据市场需求、产品成本和竞争对手情况，制定合理的定价策略。</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价格调整</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根据市场变化和客户需求，适时调整价格，以保持竞争优势。</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促销活动</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通过举办促销活动，吸引客户并提高销售量。</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价格策略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0" name="灯片编号占位符 39"/>
          <p:cNvSpPr>
            <a:spLocks noGrp="1"/>
          </p:cNvSpPr>
          <p:nvPr>
            <p:ph type="sldNum" sz="quarter" idx="12"/>
          </p:nvPr>
        </p:nvSpPr>
        <p:spPr/>
        <p:txBody>
          <a:bodyPr/>
          <a:lstStyle/>
          <a:p>
            <a:fld id="{B6F15528-21DE-4FAA-801E-634DDDAF4B2B}" type="slidenum">
              <a:rPr lang="en-US" smtClean="0"/>
              <a:t>15</a:t>
            </a:fld>
            <a:endParaRPr 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https://d.book118.com/746143213113010034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2024-09-03T15:04:48.141</cp:lastPrinted>
  <dcterms:created xsi:type="dcterms:W3CDTF">2024-09-03T07:04:48Z</dcterms:created>
  <dcterms:modified xsi:type="dcterms:W3CDTF">2024-09-03T07:04:50Z</dcterms:modified>
</cp:coreProperties>
</file>