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5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BE41D-A018-4D20-B84E-4CC42B06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53EA7-4DCF-4E5E-A773-B4E789B88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F11D1-376B-4F89-8494-CA511278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9E3AE-EC87-46E4-8224-A332488B6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CC41E-C38F-4DB2-8F37-508E0190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E9C308-97F4-45AA-B322-6BA773EE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BB2E8-256B-48F0-865C-9D18EACD3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65BBE-F1FB-4B2E-9DCC-83DCAAD5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D2F36-B3FD-47EA-886E-FEC049CF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6C489-A547-4ABC-8576-14C8DB23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9B7C5-5657-4D6F-8252-CA000824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image" Target="../media/image1.jpeg" /><Relationship Id="rId12" Type="http://schemas.openxmlformats.org/officeDocument/2006/relationships/image" Target="../media/image2.jpeg" /><Relationship Id="rId13" Type="http://schemas.openxmlformats.org/officeDocument/2006/relationships/image" Target="../media/image3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1E4F4F8B-9DC0-403D-853D-F34DC8B4B39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457200" y="277812"/>
            <a:ext cx="8229600" cy="1139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indent="-32575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022350" indent="-35115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339850" indent="-3162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1681480" indent="-33972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200">
              <a:latin typeface="Garamond" pitchFamily="18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E407C1E-E8E8-45AD-A3D3-D48598F50990}" type="slidenum">
              <a:rPr lang="en-US" altLang="zh-CN" sz="1200">
                <a:latin typeface="Garamond" pitchFamily="18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1031" name="Freeform 7"/>
          <p:cNvSpPr/>
          <p:nvPr/>
        </p:nvSpPr>
        <p:spPr>
          <a:xfrm>
            <a:off x="381000" y="228600"/>
            <a:ext cx="8229600" cy="609600"/>
          </a:xfrm>
          <a:custGeom>
            <a:gdLst>
              <a:gd name="GT0" fmla="+- l w 0"/>
              <a:gd name="GT1" fmla="+- t h 0"/>
            </a:gdLst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l" t="t" r="GT0" b="GT1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>
            <a:solidFill>
              <a:schemeClr val="accent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</a:ln>
          <a:effectLst/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3" name="Picture 9" descr="扁平化商业计划书模板"/>
          <p:cNvPicPr/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34" name="图片 1033"/>
          <p:cNvPicPr/>
          <p:nvPr/>
        </p:nvPicPr>
        <p:blipFill>
          <a:blip r:embed="rId12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200" b="0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ea typeface="宋体" panose="02010600030101010101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anose="05000000000000000000" pitchFamily="2" charset="2"/>
        <a:buChar char="n"/>
        <a:defRPr kumimoji="0" sz="30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755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anose="05000000000000000000" pitchFamily="2" charset="2"/>
        <a:buChar char="q"/>
        <a:defRPr kumimoji="0" sz="2600" b="0" i="0" u="none" baseline="0">
          <a:solidFill>
            <a:schemeClr val="tx1"/>
          </a:solidFill>
          <a:latin typeface="+mn-lt"/>
          <a:ea typeface="+mn-ea"/>
        </a:defRPr>
      </a:lvl2pPr>
      <a:lvl3pPr marL="1022350" indent="-351155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anose="05000000000000000000" pitchFamily="2" charset="2"/>
        <a:buChar char="n"/>
        <a:defRPr kumimoji="0" sz="2200" b="0" i="0" u="none" baseline="0">
          <a:solidFill>
            <a:schemeClr val="tx1"/>
          </a:solidFill>
          <a:latin typeface="+mn-lt"/>
          <a:ea typeface="+mn-ea"/>
        </a:defRPr>
      </a:lvl3pPr>
      <a:lvl4pPr marL="1339850" indent="-31623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q"/>
        <a:defRPr kumimoji="0" sz="2000" b="0" i="0" u="none" baseline="0">
          <a:solidFill>
            <a:schemeClr val="tx1"/>
          </a:solidFill>
          <a:latin typeface="+mn-lt"/>
          <a:ea typeface="+mn-ea"/>
        </a:defRPr>
      </a:lvl4pPr>
      <a:lvl5pPr marL="1681480" indent="-339725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§"/>
        <a:defRPr kumimoji="0" sz="2000" b="0" i="0" u="none" baseline="0">
          <a:solidFill>
            <a:schemeClr val="tx1"/>
          </a:solidFill>
          <a:latin typeface="+mn-lt"/>
          <a:ea typeface="+mn-ea"/>
        </a:defRPr>
      </a:lvl5pPr>
      <a:lvl6pPr marL="2138680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6pPr>
      <a:lvl7pPr marL="2595880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7pPr>
      <a:lvl8pPr marL="3053080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8pPr>
      <a:lvl9pPr marL="3510280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4500514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渗透检测实验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/>
          <p:nvPr>
            <p:ph type="body" idx="4294967295"/>
          </p:nvPr>
        </p:nvSpPr>
        <p:spPr>
          <a:xfrm>
            <a:off x="457200" y="620712"/>
            <a:ext cx="8229600" cy="52466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>
                <a:solidFill>
                  <a:srgbClr val="000000"/>
                </a:solidFill>
              </a:rPr>
              <a:t>3、</a:t>
            </a:r>
            <a:r>
              <a:rPr lang="zh-CN" altLang="en-US">
                <a:solidFill>
                  <a:srgbClr val="000000"/>
                </a:solidFill>
              </a:rPr>
              <a:t>标准得与使用中得溶剂去除型着色渗透剂</a:t>
            </a:r>
          </a:p>
          <a:p>
            <a:pPr marL="342900" lvl="0" indent="-342900" eaLnBrk="1" hangingPunct="1"/>
            <a:r>
              <a:rPr lang="en-US" altLang="zh-CN">
                <a:solidFill>
                  <a:srgbClr val="000000"/>
                </a:solidFill>
              </a:rPr>
              <a:t>4、</a:t>
            </a:r>
            <a:r>
              <a:rPr lang="zh-CN" altLang="en-US">
                <a:solidFill>
                  <a:srgbClr val="000000"/>
                </a:solidFill>
              </a:rPr>
              <a:t>与溶剂去除型着色渗透剂同族组得标准去除剂及标准显像剂</a:t>
            </a:r>
            <a:endParaRPr lang="zh-CN" altLang="en-US" b="1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b="1">
                <a:solidFill>
                  <a:srgbClr val="000000"/>
                </a:solidFill>
              </a:rPr>
              <a:t>四、实验步骤</a:t>
            </a:r>
            <a:endParaRPr lang="zh-CN" altLang="en-US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en-US" altLang="zh-CN">
                <a:solidFill>
                  <a:srgbClr val="000000"/>
                </a:solidFill>
              </a:rPr>
              <a:t>1、</a:t>
            </a:r>
            <a:r>
              <a:rPr lang="zh-CN" altLang="en-US">
                <a:solidFill>
                  <a:srgbClr val="000000"/>
                </a:solidFill>
              </a:rPr>
              <a:t>用去除剂预清洗试块,并随后干燥。</a:t>
            </a:r>
          </a:p>
          <a:p>
            <a:pPr marL="342900" lvl="0" indent="-342900" eaLnBrk="1" hangingPunct="1"/>
            <a:r>
              <a:rPr lang="en-US" altLang="zh-CN">
                <a:solidFill>
                  <a:srgbClr val="000000"/>
                </a:solidFill>
              </a:rPr>
              <a:t>2、</a:t>
            </a:r>
            <a:r>
              <a:rPr lang="zh-CN" altLang="en-US">
                <a:solidFill>
                  <a:srgbClr val="000000"/>
                </a:solidFill>
              </a:rPr>
              <a:t>将标准溶剂去除型着色渗透剂刷涂于</a:t>
            </a:r>
            <a:r>
              <a:rPr lang="en-US" altLang="zh-CN">
                <a:solidFill>
                  <a:srgbClr val="000000"/>
                </a:solidFill>
              </a:rPr>
              <a:t>A</a:t>
            </a:r>
            <a:r>
              <a:rPr lang="zh-CN" altLang="en-US">
                <a:solidFill>
                  <a:srgbClr val="000000"/>
                </a:solidFill>
              </a:rPr>
              <a:t>型试块得半面上,将使用中得溶剂去除型着色渗透剂刷涂于</a:t>
            </a:r>
            <a:r>
              <a:rPr lang="en-US" altLang="zh-CN">
                <a:solidFill>
                  <a:srgbClr val="000000"/>
                </a:solidFill>
              </a:rPr>
              <a:t>A</a:t>
            </a:r>
            <a:r>
              <a:rPr lang="zh-CN" altLang="en-US">
                <a:solidFill>
                  <a:srgbClr val="000000"/>
                </a:solidFill>
              </a:rPr>
              <a:t>型试块得另半面上。</a:t>
            </a:r>
          </a:p>
          <a:p>
            <a:pPr marL="342900" lvl="0" indent="-342900" eaLnBrk="1" hangingPunct="1"/>
            <a:r>
              <a:rPr lang="en-US" altLang="zh-CN">
                <a:solidFill>
                  <a:srgbClr val="000000"/>
                </a:solidFill>
              </a:rPr>
              <a:t>3、</a:t>
            </a:r>
            <a:r>
              <a:rPr lang="zh-CN" altLang="en-US">
                <a:solidFill>
                  <a:srgbClr val="000000"/>
                </a:solidFill>
              </a:rPr>
              <a:t>使用标准处理方法,按下列处理程序进行处理: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/>
          <p:cNvSpPr/>
          <p:nvPr>
            <p:ph type="body" idx="4294967295"/>
          </p:nvPr>
        </p:nvSpPr>
        <p:spPr>
          <a:xfrm>
            <a:off x="457200" y="620712"/>
            <a:ext cx="8229600" cy="52466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>
              <a:lnSpc>
                <a:spcPct val="80000"/>
              </a:lnSpc>
            </a:pPr>
            <a:r>
              <a:rPr lang="zh-CN" altLang="en-US" b="1">
                <a:solidFill>
                  <a:srgbClr val="000000"/>
                </a:solidFill>
              </a:rPr>
              <a:t>五、说明</a:t>
            </a:r>
            <a:endParaRPr lang="zh-CN" altLang="en-US">
              <a:solidFill>
                <a:srgbClr val="000000"/>
              </a:solidFill>
            </a:endParaRPr>
          </a:p>
          <a:p>
            <a:pPr marL="342900" lvl="0" indent="-342900" eaLnBrk="1" hangingPunct="1">
              <a:lnSpc>
                <a:spcPct val="80000"/>
              </a:lnSpc>
            </a:pPr>
            <a:r>
              <a:rPr lang="en-US" altLang="zh-CN">
                <a:solidFill>
                  <a:srgbClr val="000000"/>
                </a:solidFill>
              </a:rPr>
              <a:t>1、</a:t>
            </a:r>
            <a:r>
              <a:rPr lang="zh-CN" altLang="en-US">
                <a:solidFill>
                  <a:srgbClr val="000000"/>
                </a:solidFill>
              </a:rPr>
              <a:t>两种不同牌号得渗透检测剂得性能比较试验也可参照上述方法。即将不同牌号得两种着色渗透剂分别刷涂于试块得两个半面上,然后分别使用各自得去除剂及显像剂,按各自得标准方法处理,最后观察比较。</a:t>
            </a:r>
          </a:p>
          <a:p>
            <a:pPr marL="342900" lvl="0" indent="-342900" eaLnBrk="1" hangingPunct="1">
              <a:lnSpc>
                <a:spcPct val="80000"/>
              </a:lnSpc>
            </a:pPr>
            <a:r>
              <a:rPr lang="en-US" altLang="zh-CN">
                <a:solidFill>
                  <a:srgbClr val="000000"/>
                </a:solidFill>
              </a:rPr>
              <a:t>2、</a:t>
            </a:r>
            <a:r>
              <a:rPr lang="zh-CN" altLang="en-US">
                <a:solidFill>
                  <a:srgbClr val="000000"/>
                </a:solidFill>
              </a:rPr>
              <a:t>研究分析渗透、乳化、去除及显像操作程序就是否得当,也可参照上述方法。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/>
          <p:cNvSpPr/>
          <p:nvPr>
            <p:ph type="body" idx="4294967295"/>
          </p:nvPr>
        </p:nvSpPr>
        <p:spPr>
          <a:xfrm>
            <a:off x="457200" y="476250"/>
            <a:ext cx="8229600" cy="53911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>
                <a:solidFill>
                  <a:srgbClr val="000000"/>
                </a:solidFill>
              </a:rPr>
              <a:t>例如,进行旨在研究分析乳化操作程序就是否合适得试验时,首先要在相同得条件下,将渗透剂刷涂在</a:t>
            </a:r>
            <a:r>
              <a:rPr lang="en-US" altLang="zh-CN">
                <a:solidFill>
                  <a:srgbClr val="000000"/>
                </a:solidFill>
              </a:rPr>
              <a:t>A</a:t>
            </a:r>
            <a:r>
              <a:rPr lang="zh-CN" altLang="en-US">
                <a:solidFill>
                  <a:srgbClr val="000000"/>
                </a:solidFill>
              </a:rPr>
              <a:t>型试块得两个半面上,然后在完全相同得条件下进行乳化去除以外得各种操作。即只在进行乳化去除操作程序时,改变</a:t>
            </a:r>
            <a:r>
              <a:rPr lang="en-US" altLang="zh-CN">
                <a:solidFill>
                  <a:srgbClr val="000000"/>
                </a:solidFill>
              </a:rPr>
              <a:t>A</a:t>
            </a:r>
            <a:r>
              <a:rPr lang="zh-CN" altLang="en-US">
                <a:solidFill>
                  <a:srgbClr val="000000"/>
                </a:solidFill>
              </a:rPr>
              <a:t>型试块得两个半面上得乳化去除时间、水压、水温等试验条件,最后观察比较。</a:t>
            </a:r>
          </a:p>
          <a:p>
            <a:pPr marL="342900" lvl="0" indent="-342900" eaLnBrk="1" hangingPunct="1"/>
            <a:r>
              <a:rPr lang="en-US" altLang="zh-CN">
                <a:solidFill>
                  <a:srgbClr val="000000"/>
                </a:solidFill>
              </a:rPr>
              <a:t>3、</a:t>
            </a:r>
            <a:r>
              <a:rPr lang="zh-CN" altLang="en-US">
                <a:solidFill>
                  <a:srgbClr val="000000"/>
                </a:solidFill>
              </a:rPr>
              <a:t>也可使用黄铜板镀镍铬裂纹试块(</a:t>
            </a:r>
            <a:r>
              <a:rPr lang="en-US" altLang="zh-CN">
                <a:solidFill>
                  <a:srgbClr val="000000"/>
                </a:solidFill>
              </a:rPr>
              <a:t>C</a:t>
            </a:r>
            <a:r>
              <a:rPr lang="zh-CN" altLang="en-US">
                <a:solidFill>
                  <a:srgbClr val="000000"/>
                </a:solidFill>
              </a:rPr>
              <a:t>型试块)进行上述试验。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/>
          <p:nvPr>
            <p:ph type="title" idx="4294967295"/>
          </p:nvPr>
        </p:nvSpPr>
        <p:spPr>
          <a:xfrm>
            <a:off x="457200" y="277812"/>
            <a:ext cx="8229600" cy="11398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sz="3800" b="1">
                <a:solidFill>
                  <a:srgbClr val="000000"/>
                </a:solidFill>
              </a:rPr>
              <a:t>实验二  后乳化型着色渗透剂得配制</a:t>
            </a:r>
          </a:p>
        </p:txBody>
      </p:sp>
      <p:sp>
        <p:nvSpPr>
          <p:cNvPr id="8195" name="Rectangle 3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一、实验目得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>
                <a:solidFill>
                  <a:srgbClr val="000000"/>
                </a:solidFill>
              </a:rPr>
              <a:t>掌握一般渗透剂得配制方法</a:t>
            </a:r>
            <a:endParaRPr lang="zh-CN" altLang="en-US" sz="3200" b="1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二、实验内容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>
                <a:solidFill>
                  <a:srgbClr val="000000"/>
                </a:solidFill>
              </a:rPr>
              <a:t>配制后乳化型着色渗透剂</a:t>
            </a:r>
            <a:endParaRPr lang="zh-CN" altLang="en-US" sz="3200" b="1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三、实验器具及试剂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1、</a:t>
            </a:r>
            <a:r>
              <a:rPr lang="zh-CN" altLang="en-US" sz="3200">
                <a:solidFill>
                  <a:srgbClr val="000000"/>
                </a:solidFill>
              </a:rPr>
              <a:t>白光光源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2、</a:t>
            </a:r>
            <a:r>
              <a:rPr lang="zh-CN" altLang="en-US" sz="3200">
                <a:solidFill>
                  <a:srgbClr val="000000"/>
                </a:solidFill>
              </a:rPr>
              <a:t>不锈钢镀铬辐射状裂纹试块(</a:t>
            </a:r>
            <a:r>
              <a:rPr lang="en-US" altLang="zh-CN" sz="3200">
                <a:solidFill>
                  <a:srgbClr val="000000"/>
                </a:solidFill>
              </a:rPr>
              <a:t>B</a:t>
            </a:r>
            <a:r>
              <a:rPr lang="zh-CN" altLang="en-US" sz="3200">
                <a:solidFill>
                  <a:srgbClr val="000000"/>
                </a:solidFill>
              </a:rPr>
              <a:t>型试块)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3"/>
          <p:cNvSpPr/>
          <p:nvPr>
            <p:ph type="body" idx="4294967295"/>
          </p:nvPr>
        </p:nvSpPr>
        <p:spPr>
          <a:xfrm>
            <a:off x="539750" y="404812"/>
            <a:ext cx="8229600" cy="56165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3、</a:t>
            </a:r>
            <a:r>
              <a:rPr lang="zh-CN" altLang="en-US" sz="3200">
                <a:solidFill>
                  <a:srgbClr val="000000"/>
                </a:solidFill>
              </a:rPr>
              <a:t>化学试剂:</a:t>
            </a:r>
          </a:p>
          <a:p>
            <a:pPr marL="342900" lvl="0" indent="-342900" eaLnBrk="1" hangingPunct="1">
              <a:buNone/>
            </a:pPr>
            <a:r>
              <a:rPr lang="zh-CN" altLang="en-US" sz="3200">
                <a:solidFill>
                  <a:srgbClr val="000000"/>
                </a:solidFill>
              </a:rPr>
              <a:t>   苏丹红</a:t>
            </a:r>
            <a:r>
              <a:rPr lang="en-US" altLang="zh-CN" sz="3200">
                <a:solidFill>
                  <a:srgbClr val="000000"/>
                </a:solidFill>
              </a:rPr>
              <a:t>Ⅳ      8 g             </a:t>
            </a:r>
            <a:r>
              <a:rPr lang="zh-CN" altLang="en-US" sz="3200">
                <a:solidFill>
                  <a:srgbClr val="000000"/>
                </a:solidFill>
              </a:rPr>
              <a:t>乙酸乙酯     </a:t>
            </a:r>
            <a:r>
              <a:rPr lang="en-US" altLang="zh-CN" sz="3200">
                <a:solidFill>
                  <a:srgbClr val="000000"/>
                </a:solidFill>
              </a:rPr>
              <a:t>50 ml</a:t>
            </a:r>
          </a:p>
          <a:p>
            <a:pPr marL="342900" lvl="0" indent="-342900" eaLnBrk="1" hangingPunct="1">
              <a:buNone/>
            </a:pPr>
            <a:r>
              <a:rPr lang="en-US" altLang="zh-CN" sz="3200">
                <a:solidFill>
                  <a:srgbClr val="000000"/>
                </a:solidFill>
              </a:rPr>
              <a:t>   </a:t>
            </a:r>
            <a:r>
              <a:rPr lang="zh-CN" altLang="en-US" sz="3200">
                <a:solidFill>
                  <a:srgbClr val="000000"/>
                </a:solidFill>
              </a:rPr>
              <a:t>航空煤油      </a:t>
            </a:r>
            <a:r>
              <a:rPr lang="en-US" altLang="zh-CN" sz="3200">
                <a:solidFill>
                  <a:srgbClr val="000000"/>
                </a:solidFill>
              </a:rPr>
              <a:t>600 ml       </a:t>
            </a:r>
            <a:r>
              <a:rPr lang="zh-CN" altLang="en-US" sz="3200">
                <a:solidFill>
                  <a:srgbClr val="000000"/>
                </a:solidFill>
              </a:rPr>
              <a:t>松节油         </a:t>
            </a:r>
            <a:r>
              <a:rPr lang="en-US" altLang="zh-CN" sz="3200">
                <a:solidFill>
                  <a:srgbClr val="000000"/>
                </a:solidFill>
              </a:rPr>
              <a:t>50 ml</a:t>
            </a:r>
          </a:p>
          <a:p>
            <a:pPr marL="342900" lvl="0" indent="-342900" eaLnBrk="1" hangingPunct="1">
              <a:buNone/>
            </a:pPr>
            <a:r>
              <a:rPr lang="en-US" altLang="zh-CN" sz="3200">
                <a:solidFill>
                  <a:srgbClr val="000000"/>
                </a:solidFill>
              </a:rPr>
              <a:t>   </a:t>
            </a:r>
            <a:r>
              <a:rPr lang="zh-CN" altLang="en-US" sz="3200">
                <a:solidFill>
                  <a:srgbClr val="000000"/>
                </a:solidFill>
              </a:rPr>
              <a:t>变压器油      </a:t>
            </a:r>
            <a:r>
              <a:rPr lang="en-US" altLang="zh-CN" sz="3200">
                <a:solidFill>
                  <a:srgbClr val="000000"/>
                </a:solidFill>
              </a:rPr>
              <a:t>200 ml      </a:t>
            </a:r>
            <a:r>
              <a:rPr lang="zh-CN" altLang="en-US" sz="3200">
                <a:solidFill>
                  <a:srgbClr val="000000"/>
                </a:solidFill>
              </a:rPr>
              <a:t>丁酸丁酯     </a:t>
            </a:r>
            <a:r>
              <a:rPr lang="en-US" altLang="zh-CN" sz="3200">
                <a:solidFill>
                  <a:srgbClr val="000000"/>
                </a:solidFill>
              </a:rPr>
              <a:t>100 ml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4、</a:t>
            </a:r>
            <a:r>
              <a:rPr lang="zh-CN" altLang="en-US" sz="3200">
                <a:solidFill>
                  <a:srgbClr val="000000"/>
                </a:solidFill>
              </a:rPr>
              <a:t>玻璃容器:容积</a:t>
            </a:r>
            <a:r>
              <a:rPr lang="en-US" altLang="zh-CN" sz="3200">
                <a:solidFill>
                  <a:srgbClr val="000000"/>
                </a:solidFill>
              </a:rPr>
              <a:t>1500 ml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5、</a:t>
            </a:r>
            <a:r>
              <a:rPr lang="zh-CN" altLang="en-US" sz="3200">
                <a:solidFill>
                  <a:srgbClr val="000000"/>
                </a:solidFill>
              </a:rPr>
              <a:t>玻璃搅拌棒:长</a:t>
            </a:r>
            <a:r>
              <a:rPr lang="en-US" altLang="zh-CN" sz="3200">
                <a:solidFill>
                  <a:srgbClr val="000000"/>
                </a:solidFill>
              </a:rPr>
              <a:t>200 ml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6、</a:t>
            </a:r>
            <a:r>
              <a:rPr lang="zh-CN" altLang="en-US" sz="3200">
                <a:solidFill>
                  <a:srgbClr val="000000"/>
                </a:solidFill>
              </a:rPr>
              <a:t>天平:称量</a:t>
            </a:r>
            <a:r>
              <a:rPr lang="en-US" altLang="zh-CN" sz="3200">
                <a:solidFill>
                  <a:srgbClr val="000000"/>
                </a:solidFill>
              </a:rPr>
              <a:t>500 g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7、</a:t>
            </a:r>
            <a:r>
              <a:rPr lang="zh-CN" altLang="en-US" sz="3200">
                <a:solidFill>
                  <a:srgbClr val="000000"/>
                </a:solidFill>
              </a:rPr>
              <a:t>量筒:容量</a:t>
            </a:r>
            <a:r>
              <a:rPr lang="en-US" altLang="zh-CN" sz="3200">
                <a:solidFill>
                  <a:srgbClr val="000000"/>
                </a:solidFill>
              </a:rPr>
              <a:t>500 ml、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/>
          <p:nvPr>
            <p:ph type="body" idx="4294967295"/>
          </p:nvPr>
        </p:nvSpPr>
        <p:spPr>
          <a:xfrm>
            <a:off x="457200" y="404812"/>
            <a:ext cx="8229600" cy="57261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四、实验步骤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1、</a:t>
            </a:r>
            <a:r>
              <a:rPr lang="zh-CN" altLang="en-US" sz="3200">
                <a:solidFill>
                  <a:srgbClr val="000000"/>
                </a:solidFill>
              </a:rPr>
              <a:t>将玻璃容器、玻璃搅拌棒和量筒清洗干净。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2、</a:t>
            </a:r>
            <a:r>
              <a:rPr lang="zh-CN" altLang="en-US" sz="3200">
                <a:solidFill>
                  <a:srgbClr val="000000"/>
                </a:solidFill>
              </a:rPr>
              <a:t>称取苏丹红</a:t>
            </a:r>
            <a:r>
              <a:rPr lang="en-US" altLang="zh-CN" sz="3200">
                <a:solidFill>
                  <a:srgbClr val="000000"/>
                </a:solidFill>
              </a:rPr>
              <a:t>Ⅳ 8 g</a:t>
            </a:r>
            <a:r>
              <a:rPr lang="zh-CN" altLang="en-US" sz="3200">
                <a:solidFill>
                  <a:srgbClr val="000000"/>
                </a:solidFill>
              </a:rPr>
              <a:t>。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3、</a:t>
            </a:r>
            <a:r>
              <a:rPr lang="zh-CN" altLang="en-US" sz="3200">
                <a:solidFill>
                  <a:srgbClr val="000000"/>
                </a:solidFill>
              </a:rPr>
              <a:t>量取:  乙酸乙酯           </a:t>
            </a:r>
            <a:r>
              <a:rPr lang="en-US" altLang="zh-CN" sz="3200">
                <a:solidFill>
                  <a:srgbClr val="000000"/>
                </a:solidFill>
              </a:rPr>
              <a:t>50 ml         </a:t>
            </a:r>
          </a:p>
          <a:p>
            <a:pPr marL="342900" lvl="0" indent="-342900" eaLnBrk="1" hangingPunct="1">
              <a:buNone/>
            </a:pPr>
            <a:r>
              <a:rPr lang="en-US" altLang="zh-CN" sz="3200">
                <a:solidFill>
                  <a:srgbClr val="000000"/>
                </a:solidFill>
              </a:rPr>
              <a:t>                   </a:t>
            </a:r>
            <a:r>
              <a:rPr lang="zh-CN" altLang="en-US" sz="3200">
                <a:solidFill>
                  <a:srgbClr val="000000"/>
                </a:solidFill>
              </a:rPr>
              <a:t>航空煤油           </a:t>
            </a:r>
            <a:r>
              <a:rPr lang="en-US" altLang="zh-CN" sz="3200">
                <a:solidFill>
                  <a:srgbClr val="000000"/>
                </a:solidFill>
              </a:rPr>
              <a:t>600 ml        </a:t>
            </a:r>
          </a:p>
          <a:p>
            <a:pPr marL="342900" lvl="0" indent="-342900" eaLnBrk="1" hangingPunct="1">
              <a:buNone/>
            </a:pPr>
            <a:r>
              <a:rPr lang="en-US" altLang="zh-CN" sz="3200">
                <a:solidFill>
                  <a:srgbClr val="000000"/>
                </a:solidFill>
              </a:rPr>
              <a:t>                   </a:t>
            </a:r>
            <a:r>
              <a:rPr lang="zh-CN" altLang="en-US" sz="3200">
                <a:solidFill>
                  <a:srgbClr val="000000"/>
                </a:solidFill>
              </a:rPr>
              <a:t>松节油               </a:t>
            </a:r>
            <a:r>
              <a:rPr lang="en-US" altLang="zh-CN" sz="3200">
                <a:solidFill>
                  <a:srgbClr val="000000"/>
                </a:solidFill>
              </a:rPr>
              <a:t>50 ml         </a:t>
            </a:r>
          </a:p>
          <a:p>
            <a:pPr marL="342900" lvl="0" indent="-342900" eaLnBrk="1" hangingPunct="1">
              <a:buNone/>
            </a:pPr>
            <a:r>
              <a:rPr lang="en-US" altLang="zh-CN" sz="3200">
                <a:solidFill>
                  <a:srgbClr val="000000"/>
                </a:solidFill>
              </a:rPr>
              <a:t>                   </a:t>
            </a:r>
            <a:r>
              <a:rPr lang="zh-CN" altLang="en-US" sz="3200">
                <a:solidFill>
                  <a:srgbClr val="000000"/>
                </a:solidFill>
              </a:rPr>
              <a:t>变压器油           </a:t>
            </a:r>
            <a:r>
              <a:rPr lang="en-US" altLang="zh-CN" sz="3200">
                <a:solidFill>
                  <a:srgbClr val="000000"/>
                </a:solidFill>
              </a:rPr>
              <a:t>200 ml          </a:t>
            </a:r>
          </a:p>
          <a:p>
            <a:pPr marL="342900" lvl="0" indent="-342900" eaLnBrk="1" hangingPunct="1">
              <a:buNone/>
            </a:pPr>
            <a:r>
              <a:rPr lang="en-US" altLang="zh-CN" sz="3200">
                <a:solidFill>
                  <a:srgbClr val="000000"/>
                </a:solidFill>
              </a:rPr>
              <a:t>                   </a:t>
            </a:r>
            <a:r>
              <a:rPr lang="zh-CN" altLang="en-US" sz="3200">
                <a:solidFill>
                  <a:srgbClr val="000000"/>
                </a:solidFill>
              </a:rPr>
              <a:t>丁酸丁酯           </a:t>
            </a:r>
            <a:r>
              <a:rPr lang="en-US" altLang="zh-CN" sz="3200">
                <a:solidFill>
                  <a:srgbClr val="000000"/>
                </a:solidFill>
              </a:rPr>
              <a:t>100 ml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3"/>
          <p:cNvSpPr/>
          <p:nvPr>
            <p:ph type="body" idx="4294967295"/>
          </p:nvPr>
        </p:nvSpPr>
        <p:spPr>
          <a:xfrm>
            <a:off x="457200" y="404812"/>
            <a:ext cx="8229600" cy="57261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4、</a:t>
            </a:r>
            <a:r>
              <a:rPr lang="zh-CN" altLang="en-US" sz="3200">
                <a:solidFill>
                  <a:srgbClr val="000000"/>
                </a:solidFill>
              </a:rPr>
              <a:t>先将苏丹红</a:t>
            </a:r>
            <a:r>
              <a:rPr lang="en-US" altLang="zh-CN" sz="3200">
                <a:solidFill>
                  <a:srgbClr val="000000"/>
                </a:solidFill>
              </a:rPr>
              <a:t>Ⅳ 8 g</a:t>
            </a:r>
            <a:r>
              <a:rPr lang="zh-CN" altLang="en-US" sz="3200">
                <a:solidFill>
                  <a:srgbClr val="000000"/>
                </a:solidFill>
              </a:rPr>
              <a:t>置于玻璃容器中,然后将</a:t>
            </a:r>
            <a:r>
              <a:rPr lang="en-US" altLang="zh-CN" sz="3200">
                <a:solidFill>
                  <a:srgbClr val="000000"/>
                </a:solidFill>
              </a:rPr>
              <a:t>50 ml</a:t>
            </a:r>
            <a:r>
              <a:rPr lang="zh-CN" altLang="en-US" sz="3200">
                <a:solidFill>
                  <a:srgbClr val="000000"/>
                </a:solidFill>
              </a:rPr>
              <a:t>乙酸乙酯缓缓倒入,一边倒入一边搅拌,让苏丹红</a:t>
            </a:r>
            <a:r>
              <a:rPr lang="en-US" altLang="zh-CN" sz="3200">
                <a:solidFill>
                  <a:srgbClr val="000000"/>
                </a:solidFill>
              </a:rPr>
              <a:t>Ⅳ</a:t>
            </a:r>
            <a:r>
              <a:rPr lang="zh-CN" altLang="en-US" sz="3200">
                <a:solidFill>
                  <a:srgbClr val="000000"/>
                </a:solidFill>
              </a:rPr>
              <a:t>浸透在乙酸乙酯中,并搅拌均匀。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5、</a:t>
            </a:r>
            <a:r>
              <a:rPr lang="zh-CN" altLang="en-US" sz="3200">
                <a:solidFill>
                  <a:srgbClr val="000000"/>
                </a:solidFill>
              </a:rPr>
              <a:t>按下列顺序逐次倒入:航空煤油、松节油、变压器油、丁酸丁酯;每加进一种溶剂,都需搅拌均匀。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6、</a:t>
            </a:r>
            <a:r>
              <a:rPr lang="zh-CN" altLang="en-US" sz="3200">
                <a:solidFill>
                  <a:srgbClr val="000000"/>
                </a:solidFill>
              </a:rPr>
              <a:t>一直搅拌至苏丹红</a:t>
            </a:r>
            <a:r>
              <a:rPr lang="en-US" altLang="zh-CN" sz="3200">
                <a:solidFill>
                  <a:srgbClr val="000000"/>
                </a:solidFill>
              </a:rPr>
              <a:t>Ⅳ</a:t>
            </a:r>
            <a:r>
              <a:rPr lang="zh-CN" altLang="en-US" sz="3200">
                <a:solidFill>
                  <a:srgbClr val="000000"/>
                </a:solidFill>
              </a:rPr>
              <a:t>完全溶解,并且各种溶剂均匀混合。至此,后乳化型着色渗透剂基本配制完毕。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3"/>
          <p:cNvSpPr/>
          <p:nvPr>
            <p:ph type="body" idx="4294967295"/>
          </p:nvPr>
        </p:nvSpPr>
        <p:spPr>
          <a:xfrm>
            <a:off x="457200" y="476250"/>
            <a:ext cx="8229600" cy="56546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7、</a:t>
            </a:r>
            <a:r>
              <a:rPr lang="zh-CN" altLang="en-US" sz="3200">
                <a:solidFill>
                  <a:srgbClr val="000000"/>
                </a:solidFill>
              </a:rPr>
              <a:t>用</a:t>
            </a:r>
            <a:r>
              <a:rPr lang="en-US" altLang="zh-CN" sz="3200">
                <a:solidFill>
                  <a:srgbClr val="000000"/>
                </a:solidFill>
              </a:rPr>
              <a:t>B</a:t>
            </a:r>
            <a:r>
              <a:rPr lang="zh-CN" altLang="en-US" sz="3200">
                <a:solidFill>
                  <a:srgbClr val="000000"/>
                </a:solidFill>
              </a:rPr>
              <a:t>型试块检测新配制得后乳化型着色渗透剂得灵敏度。</a:t>
            </a:r>
          </a:p>
          <a:p>
            <a:pPr marL="342900" lvl="0" indent="-342900" eaLnBrk="1" hangingPunct="1"/>
            <a:r>
              <a:rPr lang="zh-CN" altLang="en-US" sz="3200">
                <a:solidFill>
                  <a:srgbClr val="000000"/>
                </a:solidFill>
              </a:rPr>
              <a:t>除施加得着色渗透剂使用新配制得后乳化型着色渗透剂外,其她乳化剂、去除剂及显像剂均用同族组得标准渗透剂,按标准操作方法处理,观察</a:t>
            </a:r>
            <a:r>
              <a:rPr lang="en-US" altLang="zh-CN" sz="3200">
                <a:solidFill>
                  <a:srgbClr val="000000"/>
                </a:solidFill>
              </a:rPr>
              <a:t>B</a:t>
            </a:r>
            <a:r>
              <a:rPr lang="zh-CN" altLang="en-US" sz="3200">
                <a:solidFill>
                  <a:srgbClr val="000000"/>
                </a:solidFill>
              </a:rPr>
              <a:t>型试块辐射状裂纹显示情况,并将辐射状裂纹显示与原保存得复制品对照,观察对比确定新配制得后乳化型着色渗透剂就是否可用。	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3"/>
          <p:cNvSpPr/>
          <p:nvPr>
            <p:ph type="body" idx="4294967295"/>
          </p:nvPr>
        </p:nvSpPr>
        <p:spPr>
          <a:xfrm>
            <a:off x="457200" y="549275"/>
            <a:ext cx="8229600" cy="55816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五、说明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1、 </a:t>
            </a:r>
            <a:r>
              <a:rPr lang="zh-CN" altLang="en-US" sz="3200">
                <a:solidFill>
                  <a:srgbClr val="000000"/>
                </a:solidFill>
              </a:rPr>
              <a:t>配制得后乳化型着色渗透剂中应无沉淀结块物,若发现有沉淀结块物可用水浴法适当提高温度,但不得超过</a:t>
            </a:r>
            <a:r>
              <a:rPr lang="en-US" altLang="zh-CN" sz="3200">
                <a:solidFill>
                  <a:srgbClr val="000000"/>
                </a:solidFill>
              </a:rPr>
              <a:t>40℃</a:t>
            </a:r>
            <a:r>
              <a:rPr lang="zh-CN" altLang="en-US" sz="3200">
                <a:solidFill>
                  <a:srgbClr val="000000"/>
                </a:solidFill>
              </a:rPr>
              <a:t>为宜。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2、</a:t>
            </a:r>
            <a:r>
              <a:rPr lang="zh-CN" altLang="en-US" sz="3200">
                <a:solidFill>
                  <a:srgbClr val="000000"/>
                </a:solidFill>
              </a:rPr>
              <a:t>配置过程中,乙酸乙酯倒入苏丹红</a:t>
            </a:r>
            <a:r>
              <a:rPr lang="en-US" altLang="zh-CN" sz="3200">
                <a:solidFill>
                  <a:srgbClr val="000000"/>
                </a:solidFill>
              </a:rPr>
              <a:t>Ⅳ</a:t>
            </a:r>
            <a:r>
              <a:rPr lang="zh-CN" altLang="en-US" sz="3200">
                <a:solidFill>
                  <a:srgbClr val="000000"/>
                </a:solidFill>
              </a:rPr>
              <a:t>中时,防止出现结块物就是关键。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3、</a:t>
            </a:r>
            <a:r>
              <a:rPr lang="zh-CN" altLang="en-US" sz="3200">
                <a:solidFill>
                  <a:srgbClr val="000000"/>
                </a:solidFill>
              </a:rPr>
              <a:t>本实验中,苏丹红</a:t>
            </a:r>
            <a:r>
              <a:rPr lang="en-US" altLang="zh-CN" sz="3200">
                <a:solidFill>
                  <a:srgbClr val="000000"/>
                </a:solidFill>
              </a:rPr>
              <a:t>Ⅳ</a:t>
            </a:r>
            <a:r>
              <a:rPr lang="zh-CN" altLang="en-US" sz="3200">
                <a:solidFill>
                  <a:srgbClr val="000000"/>
                </a:solidFill>
              </a:rPr>
              <a:t>就是着色染料,乙酸乙酯就是渗透溶剂,航空煤油及松节油就是溶剂,变压器油就是增长剂,丁酸丁酯就是助溶剂。 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灯片编号占位符 1"/>
          <p:cNvSpPr/>
          <p:nvPr>
            <p:ph type="sldNum" sz="quarter" idx="12"/>
          </p:nvPr>
        </p:nvSpPr>
        <p:spPr/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/>
            <a:fld id="{9A0DB2DC-4C9A-4742-B13C-FB6460FD3503}" type="slidenum">
              <a:rPr lang="zh-CN" altLang="en-US" sz="1400" baseline="0">
                <a:solidFill>
                  <a:srgbClr val="000000"/>
                </a:solidFill>
                <a:latin typeface="Arial"/>
              </a:rPr>
              <a:t>11</a:t>
            </a:fld>
          </a:p>
        </p:txBody>
      </p:sp>
      <p:sp>
        <p:nvSpPr>
          <p:cNvPr id="2" name="文本框 1"/>
          <p:cNvSpPr/>
          <p:nvPr/>
        </p:nvSpPr>
        <p:spPr>
          <a:xfrm>
            <a:off x="1004888" y="520700"/>
            <a:ext cx="5872163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z="3200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大家应该也有点累了，稍作休息</a:t>
            </a:r>
            <a:endParaRPr lang="zh-CN" altLang="en-US" sz="3200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3" name="文本框 2"/>
          <p:cNvSpPr/>
          <p:nvPr/>
        </p:nvSpPr>
        <p:spPr>
          <a:xfrm>
            <a:off x="5167313" y="3244850"/>
            <a:ext cx="34004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b="1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大家有疑问的，可以询问和交流</a:t>
            </a:r>
            <a:endParaRPr lang="zh-CN" altLang="en-US" b="1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edg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/>
          <p:nvPr>
            <p:ph type="title" idx="4294967295"/>
          </p:nvPr>
        </p:nvSpPr>
        <p:spPr>
          <a:xfrm>
            <a:off x="457200" y="277812"/>
            <a:ext cx="8229600" cy="11398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lang="zh-CN" altLang="en-US" sz="4200">
                <a:solidFill>
                  <a:schemeClr val="tx2"/>
                </a:solidFill>
                <a:latin typeface="Garamond" pitchFamily="18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sz="3800" b="1">
                <a:solidFill>
                  <a:srgbClr val="000000"/>
                </a:solidFill>
              </a:rPr>
              <a:t>实验三  溶剂悬浮湿式显像剂得配制</a:t>
            </a:r>
          </a:p>
        </p:txBody>
      </p:sp>
      <p:sp>
        <p:nvSpPr>
          <p:cNvPr id="14339" name="Rectangle 3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一、实验目得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>
                <a:solidFill>
                  <a:srgbClr val="000000"/>
                </a:solidFill>
              </a:rPr>
              <a:t>掌握一般显像剂得配制方法</a:t>
            </a:r>
            <a:endParaRPr lang="zh-CN" altLang="en-US" sz="3200" b="1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二、实验内容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>
                <a:solidFill>
                  <a:srgbClr val="000000"/>
                </a:solidFill>
              </a:rPr>
              <a:t>配制溶剂悬浮湿式显像剂</a:t>
            </a:r>
            <a:endParaRPr lang="zh-CN" altLang="en-US" sz="3200" b="1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zh-CN" altLang="en-US" sz="3200" b="1">
                <a:solidFill>
                  <a:srgbClr val="000000"/>
                </a:solidFill>
              </a:rPr>
              <a:t>三、实验器具及试剂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1、</a:t>
            </a:r>
            <a:r>
              <a:rPr lang="zh-CN" altLang="en-US" sz="3200">
                <a:solidFill>
                  <a:srgbClr val="000000"/>
                </a:solidFill>
              </a:rPr>
              <a:t>白光光源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2、</a:t>
            </a:r>
            <a:r>
              <a:rPr lang="zh-CN" altLang="en-US" sz="3200">
                <a:solidFill>
                  <a:srgbClr val="000000"/>
                </a:solidFill>
              </a:rPr>
              <a:t>不锈钢镀铬辐射状裂纹试块(</a:t>
            </a:r>
            <a:r>
              <a:rPr lang="en-US" altLang="zh-CN" sz="3200">
                <a:solidFill>
                  <a:srgbClr val="000000"/>
                </a:solidFill>
              </a:rPr>
              <a:t>B</a:t>
            </a:r>
            <a:r>
              <a:rPr lang="zh-CN" altLang="en-US" sz="3200">
                <a:solidFill>
                  <a:srgbClr val="000000"/>
                </a:solidFill>
              </a:rPr>
              <a:t>型试块)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3"/>
          <p:cNvSpPr/>
          <p:nvPr>
            <p:ph type="body" idx="4294967295"/>
          </p:nvPr>
        </p:nvSpPr>
        <p:spPr>
          <a:xfrm>
            <a:off x="457200" y="333375"/>
            <a:ext cx="8229600" cy="57975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3、</a:t>
            </a:r>
            <a:r>
              <a:rPr lang="zh-CN" altLang="en-US" sz="3200">
                <a:solidFill>
                  <a:srgbClr val="000000"/>
                </a:solidFill>
              </a:rPr>
              <a:t>化学试剂:</a:t>
            </a:r>
          </a:p>
          <a:p>
            <a:pPr marL="342900" lvl="0" indent="-342900" eaLnBrk="1" hangingPunct="1">
              <a:buNone/>
            </a:pPr>
            <a:r>
              <a:rPr lang="zh-CN" altLang="en-US" sz="3200">
                <a:solidFill>
                  <a:srgbClr val="000000"/>
                </a:solidFill>
              </a:rPr>
              <a:t>  二氧化钛      </a:t>
            </a:r>
            <a:r>
              <a:rPr lang="en-US" altLang="zh-CN" sz="3200">
                <a:solidFill>
                  <a:srgbClr val="000000"/>
                </a:solidFill>
              </a:rPr>
              <a:t>10 g            </a:t>
            </a:r>
            <a:r>
              <a:rPr lang="zh-CN" altLang="en-US" sz="3200">
                <a:solidFill>
                  <a:srgbClr val="000000"/>
                </a:solidFill>
              </a:rPr>
              <a:t>丙  酮       </a:t>
            </a:r>
            <a:r>
              <a:rPr lang="en-US" altLang="zh-CN" sz="3200">
                <a:solidFill>
                  <a:srgbClr val="000000"/>
                </a:solidFill>
              </a:rPr>
              <a:t>400 ml</a:t>
            </a:r>
          </a:p>
          <a:p>
            <a:pPr marL="342900" lvl="0" indent="-342900" eaLnBrk="1" hangingPunct="1">
              <a:buNone/>
            </a:pPr>
            <a:r>
              <a:rPr lang="en-US" altLang="zh-CN" sz="3200">
                <a:solidFill>
                  <a:srgbClr val="000000"/>
                </a:solidFill>
              </a:rPr>
              <a:t>  </a:t>
            </a:r>
            <a:r>
              <a:rPr lang="zh-CN" altLang="en-US" sz="3200">
                <a:solidFill>
                  <a:srgbClr val="000000"/>
                </a:solidFill>
              </a:rPr>
              <a:t>乙      醇      </a:t>
            </a:r>
            <a:r>
              <a:rPr lang="en-US" altLang="zh-CN" sz="3200">
                <a:solidFill>
                  <a:srgbClr val="000000"/>
                </a:solidFill>
              </a:rPr>
              <a:t>150 ml         </a:t>
            </a:r>
            <a:r>
              <a:rPr lang="zh-CN" altLang="en-US" sz="3200">
                <a:solidFill>
                  <a:srgbClr val="000000"/>
                </a:solidFill>
              </a:rPr>
              <a:t>胶棉液      </a:t>
            </a:r>
            <a:r>
              <a:rPr lang="en-US" altLang="zh-CN" sz="3200">
                <a:solidFill>
                  <a:srgbClr val="000000"/>
                </a:solidFill>
              </a:rPr>
              <a:t>450 ml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4、</a:t>
            </a:r>
            <a:r>
              <a:rPr lang="zh-CN" altLang="en-US" sz="3200">
                <a:solidFill>
                  <a:srgbClr val="000000"/>
                </a:solidFill>
              </a:rPr>
              <a:t>玻璃容器:容积</a:t>
            </a:r>
            <a:r>
              <a:rPr lang="en-US" altLang="zh-CN" sz="3200">
                <a:solidFill>
                  <a:srgbClr val="000000"/>
                </a:solidFill>
              </a:rPr>
              <a:t>1500 ml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5、</a:t>
            </a:r>
            <a:r>
              <a:rPr lang="zh-CN" altLang="en-US" sz="3200">
                <a:solidFill>
                  <a:srgbClr val="000000"/>
                </a:solidFill>
              </a:rPr>
              <a:t>玻璃搅拌棒:长</a:t>
            </a:r>
            <a:r>
              <a:rPr lang="en-US" altLang="zh-CN" sz="3200">
                <a:solidFill>
                  <a:srgbClr val="000000"/>
                </a:solidFill>
              </a:rPr>
              <a:t>200 ml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6、</a:t>
            </a:r>
            <a:r>
              <a:rPr lang="zh-CN" altLang="en-US" sz="3200">
                <a:solidFill>
                  <a:srgbClr val="000000"/>
                </a:solidFill>
              </a:rPr>
              <a:t>天平:称量</a:t>
            </a:r>
            <a:r>
              <a:rPr lang="en-US" altLang="zh-CN" sz="3200">
                <a:solidFill>
                  <a:srgbClr val="000000"/>
                </a:solidFill>
              </a:rPr>
              <a:t>500 g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7、</a:t>
            </a:r>
            <a:r>
              <a:rPr lang="zh-CN" altLang="en-US" sz="3200">
                <a:solidFill>
                  <a:srgbClr val="000000"/>
                </a:solidFill>
              </a:rPr>
              <a:t>量筒:容量</a:t>
            </a:r>
            <a:r>
              <a:rPr lang="en-US" altLang="zh-CN" sz="3200">
                <a:solidFill>
                  <a:srgbClr val="000000"/>
                </a:solidFill>
              </a:rPr>
              <a:t>500 ml、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3"/>
          <p:cNvSpPr/>
          <p:nvPr>
            <p:ph type="body" idx="4294967295"/>
          </p:nvPr>
        </p:nvSpPr>
        <p:spPr>
          <a:xfrm>
            <a:off x="457200" y="333375"/>
            <a:ext cx="8229600" cy="57975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>
              <a:lnSpc>
                <a:spcPct val="90000"/>
              </a:lnSpc>
            </a:pPr>
            <a:r>
              <a:rPr lang="zh-CN" altLang="en-US" sz="3200" b="1">
                <a:solidFill>
                  <a:srgbClr val="000000"/>
                </a:solidFill>
              </a:rPr>
              <a:t>四、实验步骤</a:t>
            </a:r>
            <a:endParaRPr lang="zh-CN" altLang="en-US" sz="3200">
              <a:solidFill>
                <a:srgbClr val="000000"/>
              </a:solidFill>
            </a:endParaRPr>
          </a:p>
          <a:p>
            <a:pPr marL="342900" lvl="0" indent="-342900" eaLnBrk="1" hangingPunct="1">
              <a:lnSpc>
                <a:spcPct val="90000"/>
              </a:lnSpc>
            </a:pPr>
            <a:r>
              <a:rPr lang="en-US" altLang="zh-CN" sz="3200">
                <a:solidFill>
                  <a:srgbClr val="000000"/>
                </a:solidFill>
              </a:rPr>
              <a:t>1、</a:t>
            </a:r>
            <a:r>
              <a:rPr lang="zh-CN" altLang="en-US" sz="3200">
                <a:solidFill>
                  <a:srgbClr val="000000"/>
                </a:solidFill>
              </a:rPr>
              <a:t>将玻璃容器、玻璃搅拌棒和量筒清洗干净。</a:t>
            </a:r>
          </a:p>
          <a:p>
            <a:pPr marL="342900" lvl="0" indent="-342900" eaLnBrk="1" hangingPunct="1">
              <a:lnSpc>
                <a:spcPct val="90000"/>
              </a:lnSpc>
            </a:pPr>
            <a:r>
              <a:rPr lang="en-US" altLang="zh-CN" sz="3200">
                <a:solidFill>
                  <a:srgbClr val="000000"/>
                </a:solidFill>
              </a:rPr>
              <a:t>2、</a:t>
            </a:r>
            <a:r>
              <a:rPr lang="zh-CN" altLang="en-US" sz="3200">
                <a:solidFill>
                  <a:srgbClr val="000000"/>
                </a:solidFill>
              </a:rPr>
              <a:t>称取二氧化钛</a:t>
            </a:r>
            <a:r>
              <a:rPr lang="en-US" altLang="zh-CN" sz="3200">
                <a:solidFill>
                  <a:srgbClr val="000000"/>
                </a:solidFill>
              </a:rPr>
              <a:t>10 g</a:t>
            </a:r>
            <a:r>
              <a:rPr lang="zh-CN" altLang="en-US" sz="3200">
                <a:solidFill>
                  <a:srgbClr val="000000"/>
                </a:solidFill>
              </a:rPr>
              <a:t>。</a:t>
            </a:r>
          </a:p>
          <a:p>
            <a:pPr marL="342900" lvl="0" indent="-342900" eaLnBrk="1" hangingPunct="1">
              <a:lnSpc>
                <a:spcPct val="90000"/>
              </a:lnSpc>
            </a:pPr>
            <a:r>
              <a:rPr lang="en-US" altLang="zh-CN" sz="3200">
                <a:solidFill>
                  <a:srgbClr val="000000"/>
                </a:solidFill>
              </a:rPr>
              <a:t>3、</a:t>
            </a:r>
            <a:r>
              <a:rPr lang="zh-CN" altLang="en-US" sz="3200">
                <a:solidFill>
                  <a:srgbClr val="000000"/>
                </a:solidFill>
              </a:rPr>
              <a:t>量取:丙酮</a:t>
            </a:r>
            <a:r>
              <a:rPr lang="en-US" altLang="zh-CN" sz="3200">
                <a:solidFill>
                  <a:srgbClr val="000000"/>
                </a:solidFill>
              </a:rPr>
              <a:t>400 ml</a:t>
            </a:r>
            <a:r>
              <a:rPr lang="zh-CN" altLang="en-US" sz="3200">
                <a:solidFill>
                  <a:srgbClr val="000000"/>
                </a:solidFill>
              </a:rPr>
              <a:t>、乙醇 </a:t>
            </a:r>
            <a:r>
              <a:rPr lang="en-US" altLang="zh-CN" sz="3200">
                <a:solidFill>
                  <a:srgbClr val="000000"/>
                </a:solidFill>
              </a:rPr>
              <a:t>150 ml</a:t>
            </a:r>
            <a:r>
              <a:rPr lang="zh-CN" altLang="en-US" sz="3200">
                <a:solidFill>
                  <a:srgbClr val="000000"/>
                </a:solidFill>
              </a:rPr>
              <a:t>、胶棉液 </a:t>
            </a:r>
            <a:r>
              <a:rPr lang="en-US" altLang="zh-CN" sz="3200">
                <a:solidFill>
                  <a:srgbClr val="000000"/>
                </a:solidFill>
              </a:rPr>
              <a:t>450 ml</a:t>
            </a:r>
            <a:r>
              <a:rPr lang="zh-CN" altLang="en-US" sz="3200">
                <a:solidFill>
                  <a:srgbClr val="000000"/>
                </a:solidFill>
              </a:rPr>
              <a:t>。</a:t>
            </a:r>
          </a:p>
          <a:p>
            <a:pPr marL="342900" lvl="0" indent="-342900" eaLnBrk="1" hangingPunct="1">
              <a:lnSpc>
                <a:spcPct val="90000"/>
              </a:lnSpc>
            </a:pPr>
            <a:r>
              <a:rPr lang="en-US" altLang="zh-CN" sz="3200">
                <a:solidFill>
                  <a:srgbClr val="000000"/>
                </a:solidFill>
              </a:rPr>
              <a:t>4、</a:t>
            </a:r>
            <a:r>
              <a:rPr lang="zh-CN" altLang="en-US" sz="3200">
                <a:solidFill>
                  <a:srgbClr val="000000"/>
                </a:solidFill>
              </a:rPr>
              <a:t>先将二氧化钛</a:t>
            </a:r>
            <a:r>
              <a:rPr lang="en-US" altLang="zh-CN" sz="3200">
                <a:solidFill>
                  <a:srgbClr val="000000"/>
                </a:solidFill>
              </a:rPr>
              <a:t>10 g</a:t>
            </a:r>
            <a:r>
              <a:rPr lang="zh-CN" altLang="en-US" sz="3200">
                <a:solidFill>
                  <a:srgbClr val="000000"/>
                </a:solidFill>
              </a:rPr>
              <a:t>置于玻璃容器中,然后将丙酮缓缓倒入,一边倒入一边搅拌,让二氧化钛浸透在丙酮中,并搅拌均匀。</a:t>
            </a:r>
          </a:p>
          <a:p>
            <a:pPr marL="342900" lvl="0" indent="-342900" eaLnBrk="1" hangingPunct="1">
              <a:lnSpc>
                <a:spcPct val="90000"/>
              </a:lnSpc>
            </a:pPr>
            <a:r>
              <a:rPr lang="en-US" altLang="zh-CN" sz="3200">
                <a:solidFill>
                  <a:srgbClr val="000000"/>
                </a:solidFill>
              </a:rPr>
              <a:t>5、</a:t>
            </a:r>
            <a:r>
              <a:rPr lang="zh-CN" altLang="en-US" sz="3200">
                <a:solidFill>
                  <a:srgbClr val="000000"/>
                </a:solidFill>
              </a:rPr>
              <a:t>按下列顺序逐次倒入:乙醇、胶棉液;每加进一种溶剂,都需搅拌均匀。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3"/>
          <p:cNvSpPr/>
          <p:nvPr>
            <p:ph type="body" idx="4294967295"/>
          </p:nvPr>
        </p:nvSpPr>
        <p:spPr>
          <a:xfrm>
            <a:off x="457200" y="404812"/>
            <a:ext cx="8229600" cy="57261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30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kumimoji="0" lang="zh-CN" altLang="en-US" sz="26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kumimoji="0" lang="zh-CN" altLang="en-US" sz="22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1386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5958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0530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510280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6、</a:t>
            </a:r>
            <a:r>
              <a:rPr lang="zh-CN" altLang="en-US" sz="3200">
                <a:solidFill>
                  <a:srgbClr val="000000"/>
                </a:solidFill>
              </a:rPr>
              <a:t>一直搅拌至二氧化钛完全溶解,并且各种溶剂均匀混合。至此,溶剂悬浮湿式显像剂基本配制完毕。</a:t>
            </a:r>
          </a:p>
          <a:p>
            <a:pPr marL="342900" lvl="0" indent="-342900" eaLnBrk="1" hangingPunct="1"/>
            <a:r>
              <a:rPr lang="en-US" altLang="zh-CN" sz="3200">
                <a:solidFill>
                  <a:srgbClr val="000000"/>
                </a:solidFill>
              </a:rPr>
              <a:t>7、</a:t>
            </a:r>
            <a:r>
              <a:rPr lang="zh-CN" altLang="en-US" sz="3200">
                <a:solidFill>
                  <a:srgbClr val="000000"/>
                </a:solidFill>
              </a:rPr>
              <a:t>用</a:t>
            </a:r>
            <a:r>
              <a:rPr lang="en-US" altLang="zh-CN" sz="3200">
                <a:solidFill>
                  <a:srgbClr val="000000"/>
                </a:solidFill>
              </a:rPr>
              <a:t>B</a:t>
            </a:r>
            <a:r>
              <a:rPr lang="zh-CN" altLang="en-US" sz="3200">
                <a:solidFill>
                  <a:srgbClr val="000000"/>
                </a:solidFill>
              </a:rPr>
              <a:t>型试块检测新配制得溶剂悬浮湿式显像剂得性能。</a:t>
            </a:r>
          </a:p>
          <a:p>
            <a:pPr marL="342900" lvl="0" indent="-342900" eaLnBrk="1" hangingPunct="1"/>
            <a:r>
              <a:rPr lang="zh-CN" altLang="en-US" sz="3200">
                <a:solidFill>
                  <a:srgbClr val="000000"/>
                </a:solidFill>
              </a:rPr>
              <a:t>除施加得显像剂外,其她着色渗透剂、去除剂均用同族组得标准渗透剂,按标准操作方法处理,观察</a:t>
            </a:r>
            <a:r>
              <a:rPr lang="en-US" altLang="zh-CN" sz="3200">
                <a:solidFill>
                  <a:srgbClr val="000000"/>
                </a:solidFill>
              </a:rPr>
              <a:t>B</a:t>
            </a:r>
            <a:r>
              <a:rPr lang="zh-CN" altLang="en-US" sz="3200">
                <a:solidFill>
                  <a:srgbClr val="000000"/>
                </a:solidFill>
              </a:rPr>
              <a:t>型试块辐射状裂纹显示情况,并将辐射状裂纹显示与原保存得复制品对照,观察对比确定新配制得溶剂悬浮湿式显像剂可否使用。	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https://d.book118.com/746145005145010102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宋体</vt:lpstr>
      <vt:lpstr>华文宋体</vt:lpstr>
      <vt:lpstr>Garamond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实验二  后乳化型着色渗透剂得配制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实验三  溶剂悬浮湿式显像剂得配制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2024-09-27T13:16:46.928</cp:lastPrinted>
  <dcterms:created xsi:type="dcterms:W3CDTF">2024-09-27T05:16:46Z</dcterms:created>
  <dcterms:modified xsi:type="dcterms:W3CDTF">2024-09-27T05:16:48Z</dcterms:modified>
</cp:coreProperties>
</file>